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theme/theme42.xml" ContentType="application/vnd.openxmlformats-officedocument.theme+xml"/>
  <Override PartName="/ppt/slideLayouts/slideLayout311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4074" r:id="rId42"/>
    <p:sldMasterId id="2147484081" r:id="rId43"/>
  </p:sldMasterIdLst>
  <p:notesMasterIdLst>
    <p:notesMasterId r:id="rId60"/>
  </p:notesMasterIdLst>
  <p:handoutMasterIdLst>
    <p:handoutMasterId r:id="rId61"/>
  </p:handoutMasterIdLst>
  <p:sldIdLst>
    <p:sldId id="369" r:id="rId44"/>
    <p:sldId id="370" r:id="rId45"/>
    <p:sldId id="387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399" r:id="rId56"/>
    <p:sldId id="411" r:id="rId57"/>
    <p:sldId id="401" r:id="rId58"/>
    <p:sldId id="412" r:id="rId59"/>
  </p:sldIdLst>
  <p:sldSz cx="9144000" cy="6858000" type="screen4x3"/>
  <p:notesSz cx="6797675" cy="99298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99"/>
    <a:srgbClr val="DA1C5C"/>
    <a:srgbClr val="2A3990"/>
    <a:srgbClr val="D98027"/>
    <a:srgbClr val="CC0000"/>
    <a:srgbClr val="11897D"/>
    <a:srgbClr val="4D4D4D"/>
    <a:srgbClr val="0F010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131" autoAdjust="0"/>
  </p:normalViewPr>
  <p:slideViewPr>
    <p:cSldViewPr showGuides="1">
      <p:cViewPr varScale="1">
        <p:scale>
          <a:sx n="81" d="100"/>
          <a:sy n="81" d="100"/>
        </p:scale>
        <p:origin x="15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2508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3" Type="http://schemas.openxmlformats.org/officeDocument/2006/relationships/slide" Target="slides/slide10.xml"/><Relationship Id="rId58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56" Type="http://schemas.openxmlformats.org/officeDocument/2006/relationships/slide" Target="slides/slide13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59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047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7047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17E840-5D39-45D5-B5F4-838EB7F39214}" type="datetimeFigureOut">
              <a:rPr lang="pl-PL"/>
              <a:pPr>
                <a:defRPr/>
              </a:pPr>
              <a:t>29.10.2024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180"/>
            <a:ext cx="2946400" cy="49704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90" y="9431180"/>
            <a:ext cx="2946400" cy="49704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CCCF6E-DCC9-4A24-A285-FC317D5681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47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047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7047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6AC48F-E421-4459-A5BE-564CB68386C4}" type="datetimeFigureOut">
              <a:rPr lang="pl-PL"/>
              <a:pPr>
                <a:defRPr/>
              </a:pPr>
              <a:t>29.10.2024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2" y="4716384"/>
            <a:ext cx="5438775" cy="4468654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180"/>
            <a:ext cx="2946400" cy="49704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90" y="9431180"/>
            <a:ext cx="2946400" cy="49704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E0B653-B5D5-4FD6-80BB-64B671588C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139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2.xml"/><Relationship Id="rId4" Type="http://schemas.openxmlformats.org/officeDocument/2006/relationships/image" Target="../media/image44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413434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49564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464559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147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654668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4037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869655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8661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09411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57848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491543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4148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15717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989666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06452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440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578807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92226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637998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091097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42349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027882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184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399183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542148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009983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708916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8624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138325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72030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578921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84960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399775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398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2803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85121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083929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292623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236372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0751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86207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61016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15644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122280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5315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71439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38212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43383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333235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885645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575634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531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24385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30229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70896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1190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998380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5499695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02535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23438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710665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85395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555665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6821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785647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676008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6058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82869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15591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580829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255EE97-ECED-45F8-9A32-638F59F7F5E9}" type="slidenum">
              <a:rPr lang="pl-PL" alt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012916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627254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54469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041E4045-F7CB-4C1D-B0DC-F4D253CF7F1C}" type="slidenum">
              <a:rPr lang="pl-PL" alt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02154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06139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648808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AC92F11-905E-405F-B7B1-941AB2F88915}" type="slidenum">
              <a:rPr lang="pl-PL" alt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881723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312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496927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862477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C9F9318-5886-425B-A1C5-C49739E706D5}" type="slidenum">
              <a:rPr lang="pl-PL" alt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762755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9579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243574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589AD92-33B5-4FA7-84F1-E72C7B36751A}" type="slidenum">
              <a:rPr lang="pl-PL" alt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38839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024332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648534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585597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517955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3148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5941503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053642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79115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878201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013145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509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166890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299053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603885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496728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541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871034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071704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502398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507607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56733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959000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857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983724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73912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552822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212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58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55783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761153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854734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177610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819609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000359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3664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7719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483517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31142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56331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124429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40697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9214146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095774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52585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021149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911881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156356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9811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779323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65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475576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91541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31996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6216739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680240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136669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08345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974545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358860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8528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99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808889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771379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75072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3091748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7384710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733915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265463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973015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4516854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5721258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10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8197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119622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147523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2091458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42907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489140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268460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845555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648037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939691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5808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65686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086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44051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244574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4097972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8364580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8710153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7265520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016983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55914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8376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23566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7853232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3452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2700117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8522231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1467519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4813392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5114088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339345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5730496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07640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189127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72367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0485330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30941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228569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9385098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3928173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844096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17652366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15004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9689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5997238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415893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0893800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132756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8714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94238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1833342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220960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566417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688677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1858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0140329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1259773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4970847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481111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5423010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38097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93991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82557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6209303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3823057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3026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76438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6363482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800514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458268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302548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5980385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8423798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74497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467493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4351426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216680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92161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759544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8297CD6-127B-423D-9911-AF20A339275B}" type="slidenum">
              <a:rPr lang="pl-PL" alt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8174007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883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0942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0001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68160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2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34835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336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338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8574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A6C6A214-82F3-48BB-B1A7-5723A833856A}" type="slidenum">
              <a:rPr lang="pl-PL" alt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81130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372906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29446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2233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34669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3014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41641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492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33341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03192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5022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126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59084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044141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0619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40066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45025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73866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5274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29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7741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264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259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481235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08282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559656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76867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48150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556240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7220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49692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149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9063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77581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848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2148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77879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725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5333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5360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62098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441398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25093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0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249589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71670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42400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71983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0993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544159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66848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0338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72452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3139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2449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138535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556129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97514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78243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880966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705865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12298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32569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70580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6449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310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1" r:id="rId1"/>
    <p:sldLayoutId id="214748574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23" r:id="rId1"/>
    <p:sldLayoutId id="2147485824" r:id="rId2"/>
    <p:sldLayoutId id="2147485825" r:id="rId3"/>
    <p:sldLayoutId id="2147485826" r:id="rId4"/>
    <p:sldLayoutId id="2147485827" r:id="rId5"/>
    <p:sldLayoutId id="2147485828" r:id="rId6"/>
    <p:sldLayoutId id="2147485829" r:id="rId7"/>
    <p:sldLayoutId id="2147485830" r:id="rId8"/>
    <p:sldLayoutId id="2147485831" r:id="rId9"/>
    <p:sldLayoutId id="2147485832" r:id="rId10"/>
    <p:sldLayoutId id="2147485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4" r:id="rId1"/>
    <p:sldLayoutId id="2147485835" r:id="rId2"/>
    <p:sldLayoutId id="2147485836" r:id="rId3"/>
    <p:sldLayoutId id="2147485837" r:id="rId4"/>
    <p:sldLayoutId id="2147485838" r:id="rId5"/>
    <p:sldLayoutId id="2147485839" r:id="rId6"/>
    <p:sldLayoutId id="2147485840" r:id="rId7"/>
    <p:sldLayoutId id="2147485841" r:id="rId8"/>
    <p:sldLayoutId id="2147485842" r:id="rId9"/>
    <p:sldLayoutId id="2147485843" r:id="rId10"/>
    <p:sldLayoutId id="2147485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5" r:id="rId1"/>
    <p:sldLayoutId id="2147485846" r:id="rId2"/>
    <p:sldLayoutId id="2147485847" r:id="rId3"/>
    <p:sldLayoutId id="2147485848" r:id="rId4"/>
    <p:sldLayoutId id="2147485849" r:id="rId5"/>
    <p:sldLayoutId id="2147485850" r:id="rId6"/>
    <p:sldLayoutId id="2147485851" r:id="rId7"/>
    <p:sldLayoutId id="2147485852" r:id="rId8"/>
    <p:sldLayoutId id="2147485853" r:id="rId9"/>
    <p:sldLayoutId id="2147485854" r:id="rId10"/>
    <p:sldLayoutId id="2147485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0" r:id="rId5"/>
    <p:sldLayoutId id="2147485861" r:id="rId6"/>
    <p:sldLayoutId id="2147485862" r:id="rId7"/>
    <p:sldLayoutId id="2147485863" r:id="rId8"/>
    <p:sldLayoutId id="2147485864" r:id="rId9"/>
    <p:sldLayoutId id="2147485865" r:id="rId10"/>
    <p:sldLayoutId id="2147485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67" r:id="rId1"/>
    <p:sldLayoutId id="2147485868" r:id="rId2"/>
    <p:sldLayoutId id="2147485869" r:id="rId3"/>
    <p:sldLayoutId id="2147485870" r:id="rId4"/>
    <p:sldLayoutId id="2147485871" r:id="rId5"/>
    <p:sldLayoutId id="2147485872" r:id="rId6"/>
    <p:sldLayoutId id="2147485873" r:id="rId7"/>
    <p:sldLayoutId id="2147485874" r:id="rId8"/>
    <p:sldLayoutId id="2147485875" r:id="rId9"/>
    <p:sldLayoutId id="2147485876" r:id="rId10"/>
    <p:sldLayoutId id="2147485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8" r:id="rId1"/>
    <p:sldLayoutId id="2147485879" r:id="rId2"/>
    <p:sldLayoutId id="2147485880" r:id="rId3"/>
    <p:sldLayoutId id="2147485881" r:id="rId4"/>
    <p:sldLayoutId id="2147485882" r:id="rId5"/>
    <p:sldLayoutId id="2147485883" r:id="rId6"/>
    <p:sldLayoutId id="2147485884" r:id="rId7"/>
    <p:sldLayoutId id="2147485885" r:id="rId8"/>
    <p:sldLayoutId id="2147485886" r:id="rId9"/>
    <p:sldLayoutId id="2147485887" r:id="rId10"/>
    <p:sldLayoutId id="21474858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  <p:sldLayoutId id="2147485891" r:id="rId3"/>
    <p:sldLayoutId id="2147485892" r:id="rId4"/>
    <p:sldLayoutId id="2147485893" r:id="rId5"/>
    <p:sldLayoutId id="2147485894" r:id="rId6"/>
    <p:sldLayoutId id="2147485895" r:id="rId7"/>
    <p:sldLayoutId id="2147485896" r:id="rId8"/>
    <p:sldLayoutId id="2147485897" r:id="rId9"/>
    <p:sldLayoutId id="2147485898" r:id="rId10"/>
    <p:sldLayoutId id="2147485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605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3" r:id="rId1"/>
    <p:sldLayoutId id="214748605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2" r:id="rId1"/>
    <p:sldLayoutId id="214748605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605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6" r:id="rId1"/>
    <p:sldLayoutId id="214748605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606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9DB6DEBD-4C1B-41CC-AA8A-789119F00D44}" type="slidenum">
              <a:rPr lang="pl-PL" alt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13" r:id="rId2"/>
    <p:sldLayoutId id="2147485914" r:id="rId3"/>
    <p:sldLayoutId id="2147485915" r:id="rId4"/>
    <p:sldLayoutId id="2147485916" r:id="rId5"/>
    <p:sldLayoutId id="2147485917" r:id="rId6"/>
    <p:sldLayoutId id="2147485918" r:id="rId7"/>
    <p:sldLayoutId id="2147485919" r:id="rId8"/>
    <p:sldLayoutId id="2147485920" r:id="rId9"/>
    <p:sldLayoutId id="2147485921" r:id="rId10"/>
    <p:sldLayoutId id="2147485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A786A2A-53E6-4839-A347-A9FDE897665D}" type="slidenum">
              <a:rPr lang="pl-PL" alt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8114D2D3-0697-4F5E-9D1D-D1E457FA2067}" type="slidenum">
              <a:rPr lang="pl-PL" alt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41" r:id="rId8"/>
    <p:sldLayoutId id="2147485942" r:id="rId9"/>
    <p:sldLayoutId id="2147485943" r:id="rId10"/>
    <p:sldLayoutId id="21474859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BE6E9294-4236-4150-A3BA-ADCCCC89FC9F}" type="slidenum">
              <a:rPr lang="pl-PL" alt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946" r:id="rId2"/>
    <p:sldLayoutId id="2147485947" r:id="rId3"/>
    <p:sldLayoutId id="2147485948" r:id="rId4"/>
    <p:sldLayoutId id="2147485949" r:id="rId5"/>
    <p:sldLayoutId id="2147485950" r:id="rId6"/>
    <p:sldLayoutId id="2147485951" r:id="rId7"/>
    <p:sldLayoutId id="2147485952" r:id="rId8"/>
    <p:sldLayoutId id="2147485953" r:id="rId9"/>
    <p:sldLayoutId id="2147485954" r:id="rId10"/>
    <p:sldLayoutId id="21474859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8EB1B4E4-7F53-4C13-A116-F889BBDA1DF0}" type="slidenum">
              <a:rPr lang="pl-PL" alt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56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AB14A633-EE75-445A-879D-39D9858B0F03}" type="slidenum">
              <a:rPr lang="pl-PL" alt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68" r:id="rId2"/>
    <p:sldLayoutId id="2147485969" r:id="rId3"/>
    <p:sldLayoutId id="2147485970" r:id="rId4"/>
    <p:sldLayoutId id="2147485971" r:id="rId5"/>
    <p:sldLayoutId id="2147485972" r:id="rId6"/>
    <p:sldLayoutId id="2147485973" r:id="rId7"/>
    <p:sldLayoutId id="2147485974" r:id="rId8"/>
    <p:sldLayoutId id="2147485975" r:id="rId9"/>
    <p:sldLayoutId id="2147485976" r:id="rId10"/>
    <p:sldLayoutId id="21474859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BA8FCD83-C232-4BF7-AF7C-9CBB15DEEFF5}" type="slidenum">
              <a:rPr lang="pl-PL" alt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D6B61E6-D575-4C1F-AFB9-604690C46950}" type="slidenum">
              <a:rPr lang="pl-PL" alt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 b="1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  <p:sldLayoutId id="2147486006" r:id="rId7"/>
    <p:sldLayoutId id="2147486007" r:id="rId8"/>
    <p:sldLayoutId id="2147486008" r:id="rId9"/>
    <p:sldLayoutId id="2147486009" r:id="rId10"/>
    <p:sldLayoutId id="21474860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  <p:sldLayoutId id="2147486017" r:id="rId7"/>
    <p:sldLayoutId id="2147486018" r:id="rId8"/>
    <p:sldLayoutId id="2147486019" r:id="rId9"/>
    <p:sldLayoutId id="2147486020" r:id="rId10"/>
    <p:sldLayoutId id="21474860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6" r:id="rId1"/>
    <p:sldLayoutId id="2147485747" r:id="rId2"/>
    <p:sldLayoutId id="2147485748" r:id="rId3"/>
    <p:sldLayoutId id="2147485749" r:id="rId4"/>
    <p:sldLayoutId id="2147485750" r:id="rId5"/>
    <p:sldLayoutId id="2147485751" r:id="rId6"/>
    <p:sldLayoutId id="2147485752" r:id="rId7"/>
    <p:sldLayoutId id="2147485753" r:id="rId8"/>
    <p:sldLayoutId id="2147485754" r:id="rId9"/>
    <p:sldLayoutId id="2147485755" r:id="rId10"/>
    <p:sldLayoutId id="2147485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  <p:sldLayoutId id="2147486028" r:id="rId7"/>
    <p:sldLayoutId id="2147486029" r:id="rId8"/>
    <p:sldLayoutId id="2147486030" r:id="rId9"/>
    <p:sldLayoutId id="2147486031" r:id="rId10"/>
    <p:sldLayoutId id="21474860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  <p:sldLayoutId id="2147486039" r:id="rId7"/>
    <p:sldLayoutId id="2147486040" r:id="rId8"/>
    <p:sldLayoutId id="2147486041" r:id="rId9"/>
    <p:sldLayoutId id="2147486042" r:id="rId10"/>
    <p:sldLayoutId id="2147486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7" r:id="rId1"/>
    <p:sldLayoutId id="2147485758" r:id="rId2"/>
    <p:sldLayoutId id="2147485759" r:id="rId3"/>
    <p:sldLayoutId id="2147485760" r:id="rId4"/>
    <p:sldLayoutId id="2147485761" r:id="rId5"/>
    <p:sldLayoutId id="2147485762" r:id="rId6"/>
    <p:sldLayoutId id="2147485763" r:id="rId7"/>
    <p:sldLayoutId id="2147485764" r:id="rId8"/>
    <p:sldLayoutId id="2147485765" r:id="rId9"/>
    <p:sldLayoutId id="2147485766" r:id="rId10"/>
    <p:sldLayoutId id="2147485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8" r:id="rId1"/>
    <p:sldLayoutId id="2147485769" r:id="rId2"/>
    <p:sldLayoutId id="2147485770" r:id="rId3"/>
    <p:sldLayoutId id="2147485771" r:id="rId4"/>
    <p:sldLayoutId id="2147485772" r:id="rId5"/>
    <p:sldLayoutId id="2147485773" r:id="rId6"/>
    <p:sldLayoutId id="2147485774" r:id="rId7"/>
    <p:sldLayoutId id="2147485775" r:id="rId8"/>
    <p:sldLayoutId id="2147485776" r:id="rId9"/>
    <p:sldLayoutId id="2147485777" r:id="rId10"/>
    <p:sldLayoutId id="2147485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5780" r:id="rId2"/>
    <p:sldLayoutId id="2147485781" r:id="rId3"/>
    <p:sldLayoutId id="2147485782" r:id="rId4"/>
    <p:sldLayoutId id="2147485783" r:id="rId5"/>
    <p:sldLayoutId id="2147485784" r:id="rId6"/>
    <p:sldLayoutId id="2147485785" r:id="rId7"/>
    <p:sldLayoutId id="2147485786" r:id="rId8"/>
    <p:sldLayoutId id="2147485787" r:id="rId9"/>
    <p:sldLayoutId id="2147485788" r:id="rId10"/>
    <p:sldLayoutId id="2147485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90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802" r:id="rId2"/>
    <p:sldLayoutId id="2147485803" r:id="rId3"/>
    <p:sldLayoutId id="2147485804" r:id="rId4"/>
    <p:sldLayoutId id="2147485805" r:id="rId5"/>
    <p:sldLayoutId id="2147485806" r:id="rId6"/>
    <p:sldLayoutId id="2147485807" r:id="rId7"/>
    <p:sldLayoutId id="2147485808" r:id="rId8"/>
    <p:sldLayoutId id="2147485809" r:id="rId9"/>
    <p:sldLayoutId id="2147485810" r:id="rId10"/>
    <p:sldLayoutId id="2147485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1.xml"/><Relationship Id="rId5" Type="http://schemas.openxmlformats.org/officeDocument/2006/relationships/hyperlink" Target="https://rowerowelodzkie.pl/" TargetMode="Externa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hyperlink" Target="http://www.rowerowelodzkie.pl/" TargetMode="External"/><Relationship Id="rId1" Type="http://schemas.openxmlformats.org/officeDocument/2006/relationships/slideLayout" Target="../slideLayouts/slideLayout311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1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47675" y="1383482"/>
            <a:ext cx="823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12859" y="112474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PROJEKT </a:t>
            </a:r>
          </a:p>
          <a:p>
            <a:pPr algn="ctr"/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</a:rPr>
              <a:t>„Rowerowe </a:t>
            </a:r>
            <a:r>
              <a:rPr lang="pl-PL" sz="3200" b="1" dirty="0">
                <a:solidFill>
                  <a:srgbClr val="FF0000"/>
                </a:solidFill>
              </a:rPr>
              <a:t>Łódzkie”</a:t>
            </a:r>
            <a:br>
              <a:rPr lang="pl-PL" sz="3200" b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9" y="2413208"/>
            <a:ext cx="31918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87942" y="5445224"/>
            <a:ext cx="6643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/>
              <a:t>Projekt ten jest współfinasowany przez Unię Europejską z Europejskiego Funduszu Rozwoju Regionalnego w ramach Regionalnego Programu Operacyjnego Województwa Łódzkiego na lata  2014 – 2020 oraz budżetu samorządu województwa</a:t>
            </a:r>
            <a:endParaRPr lang="en-US" sz="9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53620"/>
            <a:ext cx="5760720" cy="44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55575" y="1991864"/>
            <a:ext cx="7704857" cy="32162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 smtClean="0"/>
          </a:p>
          <a:p>
            <a:pPr>
              <a:lnSpc>
                <a:spcPct val="150000"/>
              </a:lnSpc>
            </a:pPr>
            <a:r>
              <a:rPr lang="pl-PL" sz="1400" dirty="0" smtClean="0"/>
              <a:t>System</a:t>
            </a:r>
            <a:r>
              <a:rPr lang="pl-PL" sz="1400" dirty="0"/>
              <a:t> wojewódzkiego roweru publicznego jest czynny przez cały rok. 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Mieszkańcy </a:t>
            </a:r>
            <a:r>
              <a:rPr lang="pl-PL" sz="1400" dirty="0"/>
              <a:t>korzystają z systemu w szczególności w </a:t>
            </a:r>
            <a:r>
              <a:rPr lang="pl-PL" sz="1400" dirty="0" smtClean="0"/>
              <a:t>miejscowościach, </a:t>
            </a:r>
            <a:r>
              <a:rPr lang="pl-PL" sz="1400" dirty="0"/>
              <a:t>gdzie zlokalizowano dużo stacji w </a:t>
            </a:r>
            <a:r>
              <a:rPr lang="pl-PL" sz="1400" dirty="0" smtClean="0"/>
              <a:t>centrach </a:t>
            </a:r>
            <a:r>
              <a:rPr lang="pl-PL" sz="1400" dirty="0"/>
              <a:t>miast oraz gdzie nie ma regularnej komunikacji miejskiej. Intensyfikacja wypożyczeń następuje w okresie wiosna, lato, </a:t>
            </a:r>
            <a:r>
              <a:rPr lang="pl-PL" sz="1400" dirty="0" smtClean="0"/>
              <a:t>jesień, kiedy to </a:t>
            </a:r>
            <a:r>
              <a:rPr lang="pl-PL" sz="1400" dirty="0"/>
              <a:t>oprócz osób wykorzystujących rower do codziennych dojazdów do pracy czy szkoły  pojawiają się chętni do skorzystania z jednośladów w celach turystycznych. Podkreślić należy, że  Partnerzy Projektu stale rozwijają sieć ścieżek rowerowych dla lepszego wykorzystania potencjału systemu roweru wojewódzkiego na ich terenach.  </a:t>
            </a:r>
          </a:p>
          <a:p>
            <a:pPr indent="1073150"/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42264"/>
              </p:ext>
            </p:extLst>
          </p:nvPr>
        </p:nvGraphicFramePr>
        <p:xfrm>
          <a:off x="683568" y="1628800"/>
          <a:ext cx="7768562" cy="3309192"/>
        </p:xfrm>
        <a:graphic>
          <a:graphicData uri="http://schemas.openxmlformats.org/drawingml/2006/table">
            <a:tbl>
              <a:tblPr/>
              <a:tblGrid>
                <a:gridCol w="2583987">
                  <a:extLst>
                    <a:ext uri="{9D8B030D-6E8A-4147-A177-3AD203B41FA5}">
                      <a16:colId xmlns:a16="http://schemas.microsoft.com/office/drawing/2014/main" val="836198287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560994619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944888906"/>
                    </a:ext>
                  </a:extLst>
                </a:gridCol>
              </a:tblGrid>
              <a:tr h="4306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50" b="1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Rodzaje opłat</a:t>
                      </a:r>
                      <a:endParaRPr lang="pl-PL" sz="1150" b="0" baseline="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50" b="1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Wartość brutto</a:t>
                      </a:r>
                      <a:endParaRPr lang="pl-PL" sz="1150" b="0" baseline="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70248"/>
                  </a:ext>
                </a:extLst>
              </a:tr>
              <a:tr h="266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Opłata inicjalna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20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39611"/>
                  </a:ext>
                </a:extLst>
              </a:tr>
              <a:tr h="266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Minimalna kwota uprawniająca do wypożyczenia roweru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74642"/>
                  </a:ext>
                </a:extLst>
              </a:tr>
              <a:tr h="2664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150" b="1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Opłata za wypożyczenie roweru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Czas wypożyczenia: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50" b="0" baseline="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29410"/>
                  </a:ext>
                </a:extLst>
              </a:tr>
              <a:tr h="1821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Od 1 do 20 minuty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0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28575"/>
                  </a:ext>
                </a:extLst>
              </a:tr>
              <a:tr h="2576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Pierwsza godzina wypożyczenia (21-60 minuty)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57432"/>
                  </a:ext>
                </a:extLst>
              </a:tr>
              <a:tr h="2130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Druga rozpoczęta godzina wypożyczenia (61-120 minuty)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9309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Trzecia i każda następna  rozpoczęta godzina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07839"/>
                  </a:ext>
                </a:extLst>
              </a:tr>
              <a:tr h="266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Pozostawienie roweru poza stacją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59722"/>
                  </a:ext>
                </a:extLst>
              </a:tr>
              <a:tr h="266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Pozostawienie roweru poza strefą funkcjonowania systemu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200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20422"/>
                  </a:ext>
                </a:extLst>
              </a:tr>
              <a:tr h="266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50" b="0" kern="120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Opłata za przekroczenie 12 –godzinnego czasu wypożyczenia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50" b="0" kern="120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200 zł</a:t>
                      </a:r>
                    </a:p>
                  </a:txBody>
                  <a:tcPr marL="54665" marR="54665" marT="54665" marB="5466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27560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1213"/>
              </p:ext>
            </p:extLst>
          </p:nvPr>
        </p:nvGraphicFramePr>
        <p:xfrm>
          <a:off x="683568" y="4937992"/>
          <a:ext cx="7768562" cy="731520"/>
        </p:xfrm>
        <a:graphic>
          <a:graphicData uri="http://schemas.openxmlformats.org/drawingml/2006/table">
            <a:tbl>
              <a:tblPr/>
              <a:tblGrid>
                <a:gridCol w="6753894">
                  <a:extLst>
                    <a:ext uri="{9D8B030D-6E8A-4147-A177-3AD203B41FA5}">
                      <a16:colId xmlns:a16="http://schemas.microsoft.com/office/drawing/2014/main" val="312880842"/>
                    </a:ext>
                  </a:extLst>
                </a:gridCol>
                <a:gridCol w="1014668">
                  <a:extLst>
                    <a:ext uri="{9D8B030D-6E8A-4147-A177-3AD203B41FA5}">
                      <a16:colId xmlns:a16="http://schemas.microsoft.com/office/drawing/2014/main" val="3304365429"/>
                    </a:ext>
                  </a:extLst>
                </a:gridCol>
              </a:tblGrid>
              <a:tr h="296778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150" b="0" kern="120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Odszkodowanie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62735"/>
                  </a:ext>
                </a:extLst>
              </a:tr>
              <a:tr h="2967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150" b="0" kern="120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Kradzież, utrata lub zniszczenie roweru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2 200 </a:t>
                      </a:r>
                      <a:r>
                        <a:rPr lang="pl-PL" sz="1150" b="0" kern="1200" baseline="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zł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4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</a:t>
            </a:r>
            <a:r>
              <a:rPr lang="pl-PL" b="1" dirty="0" smtClean="0">
                <a:solidFill>
                  <a:srgbClr val="FF0000"/>
                </a:solidFill>
              </a:rPr>
              <a:t>”</a:t>
            </a:r>
          </a:p>
          <a:p>
            <a:pPr marL="0" lvl="0" indent="0" algn="ctr" eaLnBrk="1" hangingPunct="1">
              <a:spcBef>
                <a:spcPct val="0"/>
              </a:spcBef>
            </a:pPr>
            <a:r>
              <a:rPr lang="pl-PL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LOKALIZACJE  STACJI I PARKINGÓW </a:t>
            </a:r>
            <a:r>
              <a:rPr lang="pl-PL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ROWEROWYCH</a:t>
            </a:r>
            <a:endParaRPr lang="pl-PL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59549"/>
              </p:ext>
            </p:extLst>
          </p:nvPr>
        </p:nvGraphicFramePr>
        <p:xfrm>
          <a:off x="1265657" y="1700808"/>
          <a:ext cx="6043930" cy="40714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Lokalizacja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Ilość 12-stanowiskowych stacji rowerowych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Ilość 15-stanowiskowych stacji rowerowych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Całkowita liczba rowerów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Parkingi na rowery prywatne</a:t>
                      </a:r>
                      <a:r>
                        <a:rPr lang="pl-PL" sz="1000" b="1" baseline="0" dirty="0">
                          <a:solidFill>
                            <a:srgbClr val="00B050"/>
                          </a:solidFill>
                          <a:effectLst/>
                        </a:rPr>
                        <a:t> wraz ze stacjami naprawczymi rowerów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Województwo Łódzkie</a:t>
                      </a:r>
                      <a:r>
                        <a:rPr lang="pl-PL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(teren miasta Łodzi)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Gmina Koluszki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Gmina Miasto Kutno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Gmina Łask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Gmina Miasto Łowicz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Gmina Miasto Łódź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Miasto Pabianice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Miasto Sieradz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Miasto Skierniewice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Miasto Zduńska Wola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Gminą Miasto Zgierz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Łącznie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92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33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1 002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pl-PL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1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47675" y="1383482"/>
            <a:ext cx="823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3A2F015-1239-427B-8806-FA88A5EBBD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13" y="5944744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47" y="761116"/>
            <a:ext cx="7498180" cy="460851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94618" y="200925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Kutno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64189" y="209824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Łowicz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54176" y="292324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Skierniewice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334337" y="365457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Koluszki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136573" y="410542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Pabianice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480601" y="32925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Łódź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11766" y="288596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Zgierz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179201" y="441148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Zduńska </a:t>
            </a:r>
          </a:p>
          <a:p>
            <a:r>
              <a:rPr lang="pl-PL" dirty="0" smtClean="0"/>
              <a:t>Wola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327687" y="368750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Sieradz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430737" y="37336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Łask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18147" y="5458113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rowerowelodzkie.pl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1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</a:t>
            </a:r>
            <a:r>
              <a:rPr lang="pl-PL" b="1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</a:rPr>
              <a:t>Dane statystyczne dotyczące </a:t>
            </a:r>
            <a:r>
              <a:rPr lang="pl-PL" sz="1400" b="1" dirty="0" err="1">
                <a:solidFill>
                  <a:srgbClr val="FF0000"/>
                </a:solidFill>
              </a:rPr>
              <a:t>wypożyczeń</a:t>
            </a:r>
            <a:r>
              <a:rPr lang="pl-PL" sz="1400" b="1" dirty="0">
                <a:solidFill>
                  <a:srgbClr val="FF0000"/>
                </a:solidFill>
              </a:rPr>
              <a:t> rowerów </a:t>
            </a:r>
            <a:r>
              <a:rPr lang="pl-PL" sz="1400" b="1" dirty="0" smtClean="0">
                <a:solidFill>
                  <a:srgbClr val="FF0000"/>
                </a:solidFill>
              </a:rPr>
              <a:t>w </a:t>
            </a:r>
            <a:r>
              <a:rPr lang="pl-PL" sz="1400" b="1" dirty="0">
                <a:solidFill>
                  <a:srgbClr val="FF0000"/>
                </a:solidFill>
              </a:rPr>
              <a:t>latach 2019 – 2023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89768"/>
              </p:ext>
            </p:extLst>
          </p:nvPr>
        </p:nvGraphicFramePr>
        <p:xfrm>
          <a:off x="971600" y="1781652"/>
          <a:ext cx="7200000" cy="368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95075111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2593053493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277656646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26479505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01911128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2646067983"/>
                    </a:ext>
                  </a:extLst>
                </a:gridCol>
              </a:tblGrid>
              <a:tr h="76547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Liczba wypożyczeń w systemie </a:t>
                      </a:r>
                      <a:r>
                        <a:rPr lang="pl-PL" sz="1100" b="1" u="none" strike="noStrike" dirty="0" smtClean="0">
                          <a:effectLst/>
                        </a:rPr>
                        <a:t>wojewódzkiego </a:t>
                      </a:r>
                      <a:r>
                        <a:rPr lang="pl-PL" sz="1100" b="1" u="none" strike="noStrike" dirty="0">
                          <a:effectLst/>
                        </a:rPr>
                        <a:t>publicznego roweru </a:t>
                      </a:r>
                      <a:br>
                        <a:rPr lang="pl-PL" sz="1100" b="1" u="none" strike="noStrike" dirty="0">
                          <a:effectLst/>
                        </a:rPr>
                      </a:br>
                      <a:r>
                        <a:rPr lang="pl-PL" sz="1100" b="1" u="none" strike="noStrike" dirty="0">
                          <a:effectLst/>
                        </a:rPr>
                        <a:t>"Rowerowe </a:t>
                      </a:r>
                      <a:r>
                        <a:rPr lang="pl-PL" sz="1100" b="1" u="none" strike="noStrike" dirty="0" smtClean="0">
                          <a:effectLst/>
                        </a:rPr>
                        <a:t>Łódzkie" 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08236"/>
                  </a:ext>
                </a:extLst>
              </a:tr>
              <a:tr h="5306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Nazwa Miasta/ Gminy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2019 rok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 2020 rok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 2021 rok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 2022 rok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 2023 rok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04434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Koluszki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35692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10097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11649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11333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6442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233007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Kutno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18158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12391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12332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10767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6856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76028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Łask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3318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537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880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808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317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863083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Łowicz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23514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12846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9611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8584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4907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31331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Łódź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5625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9788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9439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3851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2012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570862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Pabianice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29637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10522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9156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9912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6287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74847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Sieradz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22021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7495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6715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7337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4945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74012"/>
                  </a:ext>
                </a:extLst>
              </a:tr>
              <a:tr h="218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Skierniewice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22095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8876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8189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7603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5079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1857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Zduńska Wola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13187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4653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4097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3814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2995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87996"/>
                  </a:ext>
                </a:extLst>
              </a:tr>
              <a:tr h="215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Zgierz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6889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1984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2158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1714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922585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Razem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effectLst/>
                        </a:rPr>
                        <a:t>180 136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effectLst/>
                        </a:rPr>
                        <a:t>79 189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effectLst/>
                        </a:rPr>
                        <a:t>74 226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effectLst/>
                        </a:rPr>
                        <a:t>65 723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effectLst/>
                        </a:rPr>
                        <a:t>40 763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53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2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563888" y="1779694"/>
            <a:ext cx="1845205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+mj-lt"/>
              </a:rPr>
              <a:t>Województwo Łódzkie</a:t>
            </a:r>
          </a:p>
          <a:p>
            <a:pPr algn="ctr"/>
            <a:r>
              <a:rPr lang="pl-PL" sz="1200" dirty="0" smtClean="0">
                <a:latin typeface="+mj-lt"/>
              </a:rPr>
              <a:t>LIDER</a:t>
            </a:r>
            <a:endParaRPr lang="pl-PL" sz="1600" dirty="0">
              <a:latin typeface="+mj-lt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706568" y="1055965"/>
            <a:ext cx="1368152" cy="25275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pl-PL" b="1" dirty="0" smtClean="0">
                <a:latin typeface="+mj-lt"/>
              </a:rPr>
              <a:t>Partnerzy Projektu:</a:t>
            </a:r>
          </a:p>
          <a:p>
            <a:pPr fontAlgn="ctr"/>
            <a:r>
              <a:rPr lang="pl-PL" sz="1200" dirty="0" smtClean="0">
                <a:latin typeface="+mj-lt"/>
              </a:rPr>
              <a:t>Koluszki </a:t>
            </a:r>
            <a:endParaRPr lang="pl-PL" sz="1200" dirty="0">
              <a:latin typeface="+mj-lt"/>
            </a:endParaRPr>
          </a:p>
          <a:p>
            <a:pPr fontAlgn="ctr"/>
            <a:r>
              <a:rPr lang="pl-PL" sz="1200" dirty="0">
                <a:latin typeface="+mj-lt"/>
              </a:rPr>
              <a:t>Kutno </a:t>
            </a:r>
          </a:p>
          <a:p>
            <a:pPr fontAlgn="ctr"/>
            <a:r>
              <a:rPr lang="pl-PL" sz="1200" dirty="0">
                <a:latin typeface="+mj-lt"/>
              </a:rPr>
              <a:t>Łask</a:t>
            </a:r>
          </a:p>
          <a:p>
            <a:pPr fontAlgn="ctr"/>
            <a:r>
              <a:rPr lang="pl-PL" sz="1200" dirty="0">
                <a:latin typeface="+mj-lt"/>
              </a:rPr>
              <a:t>Łowicz</a:t>
            </a:r>
          </a:p>
          <a:p>
            <a:pPr fontAlgn="ctr"/>
            <a:r>
              <a:rPr lang="pl-PL" sz="1200" dirty="0">
                <a:latin typeface="+mj-lt"/>
              </a:rPr>
              <a:t>Łódź</a:t>
            </a:r>
          </a:p>
          <a:p>
            <a:pPr fontAlgn="ctr"/>
            <a:r>
              <a:rPr lang="pl-PL" sz="1200" dirty="0">
                <a:latin typeface="+mj-lt"/>
              </a:rPr>
              <a:t>Pabianice</a:t>
            </a:r>
          </a:p>
          <a:p>
            <a:pPr fontAlgn="ctr"/>
            <a:r>
              <a:rPr lang="pl-PL" sz="1200" dirty="0">
                <a:latin typeface="+mj-lt"/>
              </a:rPr>
              <a:t>Sieradz</a:t>
            </a:r>
          </a:p>
          <a:p>
            <a:pPr fontAlgn="ctr"/>
            <a:r>
              <a:rPr lang="pl-PL" sz="1200" dirty="0">
                <a:latin typeface="+mj-lt"/>
              </a:rPr>
              <a:t>Skierniewice</a:t>
            </a:r>
          </a:p>
          <a:p>
            <a:pPr fontAlgn="ctr"/>
            <a:r>
              <a:rPr lang="pl-PL" sz="1200" dirty="0">
                <a:latin typeface="+mj-lt"/>
              </a:rPr>
              <a:t>Zduńska Wola </a:t>
            </a:r>
          </a:p>
          <a:p>
            <a:pPr fontAlgn="ctr"/>
            <a:r>
              <a:rPr lang="pl-PL" sz="1200" dirty="0">
                <a:latin typeface="+mj-lt"/>
              </a:rPr>
              <a:t>Zgierz </a:t>
            </a:r>
            <a:endParaRPr lang="pl-PL" sz="3600" dirty="0">
              <a:latin typeface="+mj-lt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083279" y="2013738"/>
            <a:ext cx="1350150" cy="67556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+mj-lt"/>
              </a:rPr>
              <a:t>RPO WŁ</a:t>
            </a:r>
          </a:p>
          <a:p>
            <a:pPr algn="ctr"/>
            <a:r>
              <a:rPr lang="pl-PL" b="1" dirty="0" smtClean="0">
                <a:latin typeface="+mj-lt"/>
              </a:rPr>
              <a:t>2014-2020</a:t>
            </a:r>
            <a:endParaRPr lang="pl-PL" b="1" dirty="0">
              <a:latin typeface="+mj-lt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844883" y="3875521"/>
            <a:ext cx="2862318" cy="8353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+mj-lt"/>
              </a:rPr>
              <a:t>Umowa - Dostawa </a:t>
            </a:r>
          </a:p>
          <a:p>
            <a:pPr algn="ctr"/>
            <a:r>
              <a:rPr lang="pl-PL" b="1" dirty="0" smtClean="0">
                <a:latin typeface="+mj-lt"/>
              </a:rPr>
              <a:t>i utrzymanie systemu</a:t>
            </a:r>
          </a:p>
          <a:p>
            <a:pPr algn="ctr"/>
            <a:r>
              <a:rPr lang="pl-PL" sz="1200" dirty="0" smtClean="0">
                <a:latin typeface="+mj-lt"/>
              </a:rPr>
              <a:t>NB Serwis Sp. z o.o.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004049" y="3875521"/>
            <a:ext cx="3312367" cy="8353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+mj-lt"/>
              </a:rPr>
              <a:t>Umowa - Inżynier Kontraktu</a:t>
            </a:r>
          </a:p>
          <a:p>
            <a:pPr algn="ctr"/>
            <a:r>
              <a:rPr lang="pl-PL" b="1" dirty="0" smtClean="0">
                <a:latin typeface="+mj-lt"/>
              </a:rPr>
              <a:t>Umowa - Promocja</a:t>
            </a:r>
            <a:endParaRPr lang="pl-PL" sz="1200" dirty="0">
              <a:latin typeface="+mj-lt"/>
            </a:endParaRPr>
          </a:p>
        </p:txBody>
      </p:sp>
      <p:cxnSp>
        <p:nvCxnSpPr>
          <p:cNvPr id="22" name="Łącznik prosty ze strzałką 21"/>
          <p:cNvCxnSpPr>
            <a:stCxn id="6" idx="3"/>
            <a:endCxn id="8" idx="1"/>
          </p:cNvCxnSpPr>
          <p:nvPr/>
        </p:nvCxnSpPr>
        <p:spPr>
          <a:xfrm>
            <a:off x="5409093" y="2319754"/>
            <a:ext cx="1674186" cy="31768"/>
          </a:xfrm>
          <a:prstGeom prst="straightConnector1">
            <a:avLst/>
          </a:prstGeom>
          <a:ln w="57150" cap="flat">
            <a:round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6" idx="2"/>
            <a:endCxn id="11" idx="0"/>
          </p:cNvCxnSpPr>
          <p:nvPr/>
        </p:nvCxnSpPr>
        <p:spPr>
          <a:xfrm rot="16200000" flipH="1">
            <a:off x="5065509" y="2280796"/>
            <a:ext cx="1015707" cy="2173742"/>
          </a:xfrm>
          <a:prstGeom prst="bentConnector3">
            <a:avLst>
              <a:gd name="adj1" fmla="val 50000"/>
            </a:avLst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6" idx="2"/>
            <a:endCxn id="10" idx="0"/>
          </p:cNvCxnSpPr>
          <p:nvPr/>
        </p:nvCxnSpPr>
        <p:spPr>
          <a:xfrm rot="5400000">
            <a:off x="3373414" y="2762443"/>
            <a:ext cx="1015707" cy="1210449"/>
          </a:xfrm>
          <a:prstGeom prst="bentConnector3">
            <a:avLst>
              <a:gd name="adj1" fmla="val 50235"/>
            </a:avLst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7" idx="3"/>
            <a:endCxn id="6" idx="1"/>
          </p:cNvCxnSpPr>
          <p:nvPr/>
        </p:nvCxnSpPr>
        <p:spPr>
          <a:xfrm>
            <a:off x="2074720" y="2319754"/>
            <a:ext cx="148916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7" idx="2"/>
            <a:endCxn id="10" idx="2"/>
          </p:cNvCxnSpPr>
          <p:nvPr/>
        </p:nvCxnSpPr>
        <p:spPr>
          <a:xfrm rot="16200000" flipH="1">
            <a:off x="1769659" y="3204527"/>
            <a:ext cx="1127368" cy="1885398"/>
          </a:xfrm>
          <a:prstGeom prst="bentConnector3">
            <a:avLst>
              <a:gd name="adj1" fmla="val 138174"/>
            </a:avLst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ole tekstowe 87"/>
          <p:cNvSpPr txBox="1"/>
          <p:nvPr/>
        </p:nvSpPr>
        <p:spPr>
          <a:xfrm>
            <a:off x="5473265" y="1582080"/>
            <a:ext cx="164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Wniosek </a:t>
            </a:r>
            <a:r>
              <a:rPr lang="pl-PL" sz="1100" dirty="0"/>
              <a:t>o</a:t>
            </a:r>
            <a:r>
              <a:rPr lang="pl-PL" sz="1100" dirty="0" smtClean="0"/>
              <a:t> Dofinansowanie oraz</a:t>
            </a:r>
          </a:p>
          <a:p>
            <a:pPr algn="ctr"/>
            <a:r>
              <a:rPr lang="pl-PL" sz="1100" dirty="0"/>
              <a:t>Rozliczenie rzeczowe</a:t>
            </a:r>
          </a:p>
          <a:p>
            <a:pPr algn="ctr"/>
            <a:r>
              <a:rPr lang="pl-PL" sz="1100" dirty="0"/>
              <a:t>i finansowe </a:t>
            </a:r>
            <a:r>
              <a:rPr lang="pl-PL" sz="1100" dirty="0" smtClean="0"/>
              <a:t>projektu</a:t>
            </a:r>
            <a:endParaRPr lang="pl-PL" sz="1600" dirty="0"/>
          </a:p>
        </p:txBody>
      </p:sp>
      <p:sp>
        <p:nvSpPr>
          <p:cNvPr id="89" name="pole tekstowe 88"/>
          <p:cNvSpPr txBox="1"/>
          <p:nvPr/>
        </p:nvSpPr>
        <p:spPr>
          <a:xfrm>
            <a:off x="5441179" y="2351521"/>
            <a:ext cx="1674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Dofinansowanie</a:t>
            </a:r>
          </a:p>
        </p:txBody>
      </p:sp>
      <p:sp>
        <p:nvSpPr>
          <p:cNvPr id="91" name="pole tekstowe 90"/>
          <p:cNvSpPr txBox="1"/>
          <p:nvPr/>
        </p:nvSpPr>
        <p:spPr>
          <a:xfrm>
            <a:off x="2106806" y="1977104"/>
            <a:ext cx="1458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Umowa Partnerstwa</a:t>
            </a:r>
            <a:endParaRPr lang="pl-PL" sz="1100" dirty="0"/>
          </a:p>
        </p:txBody>
      </p:sp>
      <p:sp>
        <p:nvSpPr>
          <p:cNvPr id="109" name="pole tekstowe 108"/>
          <p:cNvSpPr txBox="1"/>
          <p:nvPr/>
        </p:nvSpPr>
        <p:spPr>
          <a:xfrm>
            <a:off x="867423" y="3583541"/>
            <a:ext cx="523220" cy="1573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1100" dirty="0" smtClean="0"/>
              <a:t>Płatność na rzecz Wykonawców</a:t>
            </a:r>
            <a:endParaRPr lang="pl-PL" sz="1100" dirty="0"/>
          </a:p>
        </p:txBody>
      </p:sp>
      <p:sp>
        <p:nvSpPr>
          <p:cNvPr id="111" name="pole tekstowe 110"/>
          <p:cNvSpPr txBox="1"/>
          <p:nvPr/>
        </p:nvSpPr>
        <p:spPr>
          <a:xfrm>
            <a:off x="3276042" y="3438686"/>
            <a:ext cx="3294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Przetarg i nadzór nad realizacją umowy</a:t>
            </a:r>
            <a:endParaRPr lang="pl-PL" sz="1100" dirty="0"/>
          </a:p>
        </p:txBody>
      </p:sp>
      <p:cxnSp>
        <p:nvCxnSpPr>
          <p:cNvPr id="134" name="Łącznik prosty ze strzałką 133"/>
          <p:cNvCxnSpPr>
            <a:stCxn id="7" idx="2"/>
            <a:endCxn id="11" idx="2"/>
          </p:cNvCxnSpPr>
          <p:nvPr/>
        </p:nvCxnSpPr>
        <p:spPr>
          <a:xfrm rot="16200000" flipH="1">
            <a:off x="3461754" y="1512431"/>
            <a:ext cx="1127368" cy="5269589"/>
          </a:xfrm>
          <a:prstGeom prst="bentConnector3">
            <a:avLst>
              <a:gd name="adj1" fmla="val 138301"/>
            </a:avLst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pole tekstowe 171"/>
          <p:cNvSpPr txBox="1"/>
          <p:nvPr/>
        </p:nvSpPr>
        <p:spPr>
          <a:xfrm>
            <a:off x="2106805" y="2351521"/>
            <a:ext cx="1424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Przekazanie dofinansowania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3A2F015-1239-427B-8806-FA88A5EBBD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0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47675" y="1383482"/>
            <a:ext cx="823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53620"/>
            <a:ext cx="576072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1259632" y="2852936"/>
            <a:ext cx="6643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solidFill>
                  <a:srgbClr val="FF0000"/>
                </a:solidFill>
              </a:rPr>
              <a:t>Dziękuję za uwagę </a:t>
            </a:r>
            <a:r>
              <a:rPr lang="pl-PL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47675" y="1383482"/>
            <a:ext cx="823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7" name="Picture 2" descr="C:\Users\magdalena.trybuchows\Pictures\Rowerowe Łódzkie slajd do wyświetlenia na monitorze na konferenc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" y="838755"/>
            <a:ext cx="8136904" cy="49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9E81677-AB50-488C-97AE-4187B31891FE}"/>
              </a:ext>
            </a:extLst>
          </p:cNvPr>
          <p:cNvSpPr/>
          <p:nvPr/>
        </p:nvSpPr>
        <p:spPr>
          <a:xfrm>
            <a:off x="6084168" y="2132856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01896C3-FF78-48F7-B696-A37A93362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0610"/>
            <a:ext cx="576072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8A5615D-AE3F-4392-B1AD-0604BA279E40}"/>
              </a:ext>
            </a:extLst>
          </p:cNvPr>
          <p:cNvSpPr/>
          <p:nvPr/>
        </p:nvSpPr>
        <p:spPr>
          <a:xfrm>
            <a:off x="1907704" y="5105187"/>
            <a:ext cx="5400600" cy="556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397E1B-779F-4090-A0F4-2507B5207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040" y="1628800"/>
            <a:ext cx="7848872" cy="4032448"/>
          </a:xfrm>
        </p:spPr>
        <p:txBody>
          <a:bodyPr/>
          <a:lstStyle/>
          <a:p>
            <a:r>
              <a:rPr lang="pl-PL" sz="1400" dirty="0"/>
              <a:t>Projekt pn.: </a:t>
            </a:r>
            <a:r>
              <a:rPr lang="pl-PL" sz="1400" i="1" dirty="0"/>
              <a:t>„Integracja różnych systemów transportu zbiorowego poprzez rozbudowę węzłów przesiadkowych w Województwie Łódzkim” </a:t>
            </a:r>
            <a:r>
              <a:rPr lang="pl-PL" sz="1400" dirty="0"/>
              <a:t>marketingowa nazwa </a:t>
            </a:r>
            <a:r>
              <a:rPr lang="pl-PL" sz="1400" b="1" dirty="0"/>
              <a:t>„Rowerowe Łódzkie”</a:t>
            </a:r>
            <a:r>
              <a:rPr lang="pl-PL" sz="1400" dirty="0"/>
              <a:t> realizowany jest przez 11 parterów, </a:t>
            </a:r>
            <a:r>
              <a:rPr lang="pl-PL" sz="1400" dirty="0" smtClean="0"/>
              <a:t>które stanowią jednostki </a:t>
            </a:r>
            <a:r>
              <a:rPr lang="pl-PL" sz="1400" dirty="0"/>
              <a:t>samorządu terytorialnego w tym: Województwo Łódzkie (Lider Projektu), Koluszki, Kutno, Łask, Łowicz, Łódź, Pabianice, Sieradz, Skierniewice, Zduńska Wola, Zgierz (Partnerzy Projektu). 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dirty="0"/>
              <a:t>Umowa o dofinasowanie zawarta została w dniu 27 października 2017 r. </a:t>
            </a:r>
            <a:endParaRPr lang="pl-PL" sz="1400" dirty="0" smtClean="0"/>
          </a:p>
          <a:p>
            <a:pPr marL="0" indent="0" algn="just">
              <a:buNone/>
            </a:pPr>
            <a:r>
              <a:rPr lang="pl-PL" sz="1400" dirty="0"/>
              <a:t>	</a:t>
            </a:r>
            <a:r>
              <a:rPr lang="pl-PL" sz="1400" dirty="0" smtClean="0"/>
              <a:t>wartość Projektu	 	</a:t>
            </a:r>
            <a:r>
              <a:rPr lang="pl-PL" sz="1400" b="1" dirty="0" smtClean="0"/>
              <a:t>4</a:t>
            </a:r>
            <a:r>
              <a:rPr lang="pl-PL" sz="1400" b="1" dirty="0"/>
              <a:t> 234 929 </a:t>
            </a:r>
            <a:r>
              <a:rPr lang="pl-PL" sz="1400" b="1" dirty="0" smtClean="0"/>
              <a:t>zł</a:t>
            </a:r>
          </a:p>
          <a:p>
            <a:pPr marL="0" indent="0" algn="just">
              <a:buNone/>
            </a:pPr>
            <a:r>
              <a:rPr lang="pl-PL" sz="1400" dirty="0"/>
              <a:t>	</a:t>
            </a:r>
            <a:r>
              <a:rPr lang="pl-PL" sz="1400" dirty="0" smtClean="0"/>
              <a:t>dofinasowanie całkowite	3</a:t>
            </a:r>
            <a:r>
              <a:rPr lang="pl-PL" sz="1400" dirty="0"/>
              <a:t> 021 377 zł  </a:t>
            </a:r>
            <a:endParaRPr lang="pl-PL" sz="1400" dirty="0" smtClean="0"/>
          </a:p>
          <a:p>
            <a:pPr marL="0" indent="0" algn="just">
              <a:buNone/>
            </a:pPr>
            <a:r>
              <a:rPr lang="pl-PL" sz="1400" dirty="0" smtClean="0"/>
              <a:t>	w tym środki </a:t>
            </a:r>
            <a:r>
              <a:rPr lang="pl-PL" sz="1400" dirty="0"/>
              <a:t>RPO WŁ </a:t>
            </a:r>
            <a:r>
              <a:rPr lang="pl-PL" sz="1400" dirty="0" smtClean="0"/>
              <a:t>	                   2</a:t>
            </a:r>
            <a:r>
              <a:rPr lang="pl-PL" sz="1400" dirty="0"/>
              <a:t> 703 337 zł </a:t>
            </a:r>
          </a:p>
          <a:p>
            <a:pPr algn="just"/>
            <a:endParaRPr lang="pl-PL" sz="1400" dirty="0"/>
          </a:p>
          <a:p>
            <a:r>
              <a:rPr lang="pl-PL" sz="1400" dirty="0" smtClean="0"/>
              <a:t>Przedsięwzięcie </a:t>
            </a:r>
            <a:r>
              <a:rPr lang="pl-PL" sz="1400" dirty="0"/>
              <a:t>jest współfinansowane w 85 % z Regionalnego Programu Operacyjnego Województwa Łódzkiego na lata 2014 – 2020 oraz w 10 %  Budżetu Państwa. </a:t>
            </a:r>
          </a:p>
          <a:p>
            <a:r>
              <a:rPr lang="pl-PL" sz="1400" b="1" dirty="0"/>
              <a:t>Każdy z Partnerów na swoim terenie jest właścicielem infrastruktury rowerowej oraz odpowiada za nadzorowanie realizacji usług utrzymania i eksploatacji systemu, pobiera również opłaty od użytkowników systemu</a:t>
            </a:r>
            <a:r>
              <a:rPr lang="pl-PL" sz="1400" dirty="0"/>
              <a:t>. Projekt dofinansowany jako </a:t>
            </a:r>
            <a:r>
              <a:rPr lang="pl-PL" sz="1400" dirty="0" smtClean="0"/>
              <a:t>niegenerujący dochodu. </a:t>
            </a:r>
          </a:p>
          <a:p>
            <a:pPr marL="0" indent="0" algn="just">
              <a:buNone/>
            </a:pPr>
            <a:endParaRPr lang="pl-PL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397E1B-779F-4090-A0F4-2507B5207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040" y="1628800"/>
            <a:ext cx="7848872" cy="403244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b="1" dirty="0"/>
              <a:t>Umowa na „Dostawę, uruchomienie, zarządzanie oraz kompleksową eksploatację </a:t>
            </a:r>
            <a:r>
              <a:rPr lang="pl-PL" b="1" dirty="0" smtClean="0"/>
              <a:t>systemu </a:t>
            </a:r>
            <a:r>
              <a:rPr lang="pl-PL" b="1" dirty="0"/>
              <a:t>samoobsługowych wypożyczalni rowerów publicznych” </a:t>
            </a:r>
          </a:p>
          <a:p>
            <a:pPr marL="0" indent="0" algn="just">
              <a:buFont typeface="Arial" charset="0"/>
              <a:buNone/>
            </a:pPr>
            <a:endParaRPr lang="pl-PL" sz="1200" b="1" dirty="0"/>
          </a:p>
          <a:p>
            <a:pPr algn="just">
              <a:spcAft>
                <a:spcPts val="600"/>
              </a:spcAft>
            </a:pPr>
            <a:r>
              <a:rPr lang="pl-PL" sz="1400" dirty="0"/>
              <a:t>uruchomienie postępowania 23 stycznia 2018 r.</a:t>
            </a:r>
          </a:p>
          <a:p>
            <a:pPr algn="just">
              <a:spcAft>
                <a:spcPts val="600"/>
              </a:spcAft>
            </a:pPr>
            <a:r>
              <a:rPr lang="pl-PL" sz="1400" dirty="0"/>
              <a:t>podpisanie umowy 24 lipca </a:t>
            </a:r>
            <a:r>
              <a:rPr lang="pl-PL" sz="1400" dirty="0" smtClean="0"/>
              <a:t>2018 </a:t>
            </a:r>
            <a:r>
              <a:rPr lang="pl-PL" sz="1400" dirty="0"/>
              <a:t>r. wykonawca NB Serwis sp. z o. o. </a:t>
            </a:r>
          </a:p>
          <a:p>
            <a:pPr>
              <a:spcAft>
                <a:spcPts val="600"/>
              </a:spcAft>
            </a:pPr>
            <a:r>
              <a:rPr lang="pl-PL" sz="1400" b="1" dirty="0"/>
              <a:t>koszt umowy to 23 860 770 zł dla wszystkich Partnerów Projektu </a:t>
            </a:r>
            <a:r>
              <a:rPr lang="pl-PL" sz="1400" dirty="0"/>
              <a:t>z czego infrastruktura rowerowa to 3 750 270 zł dofinansowane w 95 % z RPO WŁ i Budżetu Państwa a </a:t>
            </a:r>
            <a:r>
              <a:rPr lang="pl-PL" sz="1400" u="sng" dirty="0"/>
              <a:t>utrzymanie systemu to </a:t>
            </a:r>
            <a:r>
              <a:rPr lang="pl-PL" sz="1400" b="1" u="sng" dirty="0"/>
              <a:t>20 110 500 zł </a:t>
            </a:r>
            <a:r>
              <a:rPr lang="pl-PL" sz="1400" u="sng" dirty="0"/>
              <a:t>jako bieżące utrzymanie, finansowane z budżetów JST – Partnerów Projektu.</a:t>
            </a:r>
            <a:r>
              <a:rPr lang="pl-PL" sz="1400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pl-PL" sz="1400" dirty="0"/>
              <a:t>uruchomienie systemu w 11 miastach partnerskich nastąpiło w dniu 22 listopada 2018 r. </a:t>
            </a:r>
          </a:p>
          <a:p>
            <a:pPr>
              <a:spcAft>
                <a:spcPts val="600"/>
              </a:spcAft>
            </a:pPr>
            <a:r>
              <a:rPr lang="pl-PL" sz="1400" dirty="0"/>
              <a:t>umowa poza dostawą infrastruktury rowerowej obejmuje również utrzymanie, zarządzenie i eksploatację system wypożyczalni rowerów. </a:t>
            </a:r>
          </a:p>
          <a:p>
            <a:pPr algn="just">
              <a:spcAft>
                <a:spcPts val="600"/>
              </a:spcAft>
            </a:pPr>
            <a:r>
              <a:rPr lang="pl-PL" sz="1400" dirty="0"/>
              <a:t>system wyposażony w rowery IV generacji   </a:t>
            </a:r>
          </a:p>
          <a:p>
            <a:pPr marL="0" indent="0" algn="just">
              <a:buNone/>
            </a:pPr>
            <a:endParaRPr lang="pl-PL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397E1B-779F-4090-A0F4-2507B5207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576" y="1899896"/>
            <a:ext cx="7632848" cy="3689344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Celem Projektu jest poprawa integracji różnych środków transportu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publicznego,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dla których Organizatorem jest Marszałek Województwa w tym autobusowego miejskiego i regionalnego, rowerowego oraz  kolejowego.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Przedsięwzięcie przyczynia się do zwiększenia atrakcyjności i 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konkurencyjności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systemu transportu publicznego w miastach województwa łódzkiego będących Partnerami Projektu za sprawą podniesienia jego jakości, elastyczności, dostępności i zakresu oferty oraz integracji z transportem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regionalnym,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w szczególności kolejowym. 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W ramach Projektu wykonana została sieć parkingów i  wypożyczalni rowerów zlokalizowanych przy stacjach i przystankach kolejowych oraz przystankach autobusowych zarówno komunikacji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miejskiej,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jak i regionalnej umożliwiająca proste i szybkie przesiadanie się z roweru do  pociągu i autobusu.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397E1B-779F-4090-A0F4-2507B5207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1988839"/>
            <a:ext cx="7704856" cy="3312369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pl-PL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Realizacja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 Projektu pozwoliła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powstanie elastycznego i dopasowanego do indywidualnych potrzeb użytkowników jednolitego systemu wojewódzkiego roweru publicznego.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Powyższe zapewnia spójność organizacji publicznego transportu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zbiorowego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na terenie województwa poprzez stworzenie systemu węzłów intermodalnych zapewniających efektywne wykorzystanie różnych środków transportu przez Partnerów Projektu i likwidację białych plam komunikacyjnych. System umożliwił stworzenie połączeń tzw. ostatniej mili dowożących mieszkańców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regionu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chcących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kontynuować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podróż koleją lub lokalną komunikacja miejską oraz regionalną.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397E1B-779F-4090-A0F4-2507B5207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1763424"/>
            <a:ext cx="7848872" cy="3969832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/>
              <a:t>Rowery systemu Rowerowe Łódzkie są IV generacji co </a:t>
            </a:r>
            <a:r>
              <a:rPr lang="pl-PL" sz="1400" dirty="0" smtClean="0"/>
              <a:t>oznacza, że każdy jednoślad wyposażony jest w GPS oraz </a:t>
            </a:r>
            <a:r>
              <a:rPr lang="pl-PL" sz="1400" dirty="0"/>
              <a:t>w terminal – komputer pokładowy oraz elektrozamek w postaci blokady tylnego koła służącej do  jego </a:t>
            </a:r>
            <a:r>
              <a:rPr lang="pl-PL" sz="1400" dirty="0" smtClean="0"/>
              <a:t>wypożyczenia.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 smtClean="0"/>
              <a:t>Umożliwia 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pl-PL" sz="1400" dirty="0" smtClean="0"/>
              <a:t>możliwość pozostawienia poza stacjami rowerowymi, w tym na terenie każdego z Partnerów Projektów, niezależnie od początkowego miejsca podróży,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wypożyczenie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i zwrot roweru na trzy sposoby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poprzez: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aplikację mobilną, kartę zbliżeniową –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bezstykową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lub telefonicznie na nr Centrum Kontaktu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pl-PL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System posiada dedykowaną aplikację do jego obsługi wraz z pokazaniem rozmieszczenia jednośladów w czasie rzeczywistym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 kierunki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dojścia do najbliższej stacji oraz stronę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internetową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www.rowerowelodzkie.pl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 dla użytkowników.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pl-PL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628800"/>
            <a:ext cx="2960969" cy="224315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83" y="3493869"/>
            <a:ext cx="3649909" cy="237499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405486" y="1752814"/>
            <a:ext cx="3904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z parkingów wyposażony jest w 6 U-kształtnych stojaków na rowery. Obok parkingów ustawione zostały stacje </a:t>
            </a:r>
            <a:r>
              <a:rPr lang="pl-PL" sz="140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napraw tak, </a:t>
            </a: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każdy z mieszkańców </a:t>
            </a:r>
            <a:r>
              <a:rPr lang="pl-PL" sz="140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miał </a:t>
            </a: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dokonania we własnym zakresie drobnych napraw swojego jednośladu. </a:t>
            </a:r>
            <a:endParaRPr lang="pl-PL" sz="1400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140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Stacje </a:t>
            </a: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napraw mają uchwyt do zawieszenia roweru, komplet podstawowych kluczy oraz </a:t>
            </a:r>
            <a:r>
              <a:rPr lang="pl-PL" sz="140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pompkę, </a:t>
            </a: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dzięki </a:t>
            </a:r>
            <a:r>
              <a:rPr lang="pl-PL" sz="140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której można </a:t>
            </a: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napompować nie tylko koła do </a:t>
            </a:r>
            <a:r>
              <a:rPr lang="pl-PL" sz="140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roweru, </a:t>
            </a:r>
            <a:r>
              <a:rPr lang="pl-PL" sz="14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także koła do wózka dziecięcego czy inwalidzkiego.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40F213-3000-463F-98C3-85F6AF2A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               „</a:t>
            </a:r>
            <a:r>
              <a:rPr lang="pl-PL" b="1" dirty="0">
                <a:solidFill>
                  <a:srgbClr val="FF0000"/>
                </a:solidFill>
              </a:rPr>
              <a:t>ROWEROWE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ŁÓDZKIE”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8CD57D-2E70-463D-8A04-DB9CD9E63F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53050"/>
            <a:ext cx="576072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4051"/>
            <a:ext cx="1199455" cy="9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83568" y="1659567"/>
            <a:ext cx="381642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4C4D4F"/>
                </a:solidFill>
                <a:latin typeface="+mn-lt"/>
              </a:rPr>
              <a:t>Stacje rowerowe wyposażone są </a:t>
            </a:r>
            <a:r>
              <a:rPr lang="pl-PL" sz="1400" dirty="0" smtClean="0">
                <a:solidFill>
                  <a:srgbClr val="4C4D4F"/>
                </a:solidFill>
                <a:latin typeface="+mn-lt"/>
              </a:rPr>
              <a:t>w </a:t>
            </a:r>
            <a:r>
              <a:rPr lang="pl-PL" sz="1400" dirty="0">
                <a:solidFill>
                  <a:srgbClr val="4C4D4F"/>
                </a:solidFill>
                <a:latin typeface="+mn-lt"/>
              </a:rPr>
              <a:t>U-kształtne stojaki na rowery w zależności od stacji </a:t>
            </a:r>
            <a:r>
              <a:rPr lang="pl-PL" sz="1400" dirty="0" smtClean="0">
                <a:solidFill>
                  <a:srgbClr val="4C4D4F"/>
                </a:solidFill>
                <a:latin typeface="+mn-lt"/>
              </a:rPr>
              <a:t>jest </a:t>
            </a:r>
            <a:r>
              <a:rPr lang="pl-PL" sz="1400" dirty="0">
                <a:solidFill>
                  <a:srgbClr val="4C4D4F"/>
                </a:solidFill>
                <a:latin typeface="+mn-lt"/>
              </a:rPr>
              <a:t>ich 12 lub 15. Na każdej stacji ustawiona została tablica informacyjna zawierająca opis systemu „Rowerowe Łódzkie” w tym: ilość stacji </a:t>
            </a:r>
            <a:r>
              <a:rPr lang="pl-PL" sz="1400" dirty="0" smtClean="0">
                <a:solidFill>
                  <a:srgbClr val="4C4D4F"/>
                </a:solidFill>
                <a:latin typeface="+mn-lt"/>
              </a:rPr>
              <a:t>u danego </a:t>
            </a:r>
            <a:r>
              <a:rPr lang="pl-PL" sz="1400" dirty="0">
                <a:solidFill>
                  <a:srgbClr val="4C4D4F"/>
                </a:solidFill>
                <a:latin typeface="+mn-lt"/>
              </a:rPr>
              <a:t>partnera projektu, mapę z lokalizacjami stacji, regulamin wypożyczeń, instrukcję korzystania z systemu, dane centrum kontaktu, adresy strony internetowej systemu i sposób pobrania aplikacji na urządzenia mobilne. </a:t>
            </a:r>
            <a:endParaRPr lang="pl-PL" sz="1400" dirty="0" smtClean="0">
              <a:solidFill>
                <a:srgbClr val="4C4D4F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rgbClr val="4C4D4F"/>
                </a:solidFill>
                <a:latin typeface="+mn-lt"/>
              </a:rPr>
              <a:t>Stacje są całodobowo </a:t>
            </a:r>
            <a:r>
              <a:rPr lang="pl-PL" sz="1400" dirty="0">
                <a:solidFill>
                  <a:srgbClr val="4C4D4F"/>
                </a:solidFill>
                <a:latin typeface="+mn-lt"/>
              </a:rPr>
              <a:t>monitorowe poprzez kamery do monitoringu.</a:t>
            </a:r>
            <a:endParaRPr lang="pl-PL" sz="1400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017" y="1590066"/>
            <a:ext cx="2848719" cy="41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5086</TotalTime>
  <Words>1355</Words>
  <Application>Microsoft Office PowerPoint</Application>
  <PresentationFormat>Pokaz na ekranie (4:3)</PresentationFormat>
  <Paragraphs>257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43</vt:i4>
      </vt:variant>
      <vt:variant>
        <vt:lpstr>Tytuły slajdów</vt:lpstr>
      </vt:variant>
      <vt:variant>
        <vt:i4>16</vt:i4>
      </vt:variant>
    </vt:vector>
  </HeadingPairs>
  <TitlesOfParts>
    <vt:vector size="64" baseType="lpstr">
      <vt:lpstr>Arial</vt:lpstr>
      <vt:lpstr>Calibri</vt:lpstr>
      <vt:lpstr>inherit</vt:lpstr>
      <vt:lpstr>Times New Roman</vt:lpstr>
      <vt:lpstr>Wingdings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7_zielony</vt:lpstr>
      <vt:lpstr>28_czerwony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Rafał Andrzejczak</cp:lastModifiedBy>
  <cp:revision>346</cp:revision>
  <cp:lastPrinted>2024-10-29T08:03:50Z</cp:lastPrinted>
  <dcterms:created xsi:type="dcterms:W3CDTF">2013-04-03T19:48:29Z</dcterms:created>
  <dcterms:modified xsi:type="dcterms:W3CDTF">2024-10-29T10:09:05Z</dcterms:modified>
</cp:coreProperties>
</file>