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57" r:id="rId4"/>
    <p:sldId id="258" r:id="rId5"/>
    <p:sldId id="259" r:id="rId6"/>
    <p:sldId id="260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7B"/>
    <a:srgbClr val="1F3B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23" autoAdjust="0"/>
  </p:normalViewPr>
  <p:slideViewPr>
    <p:cSldViewPr snapToGrid="0" showGuides="1">
      <p:cViewPr varScale="1">
        <p:scale>
          <a:sx n="110" d="100"/>
          <a:sy n="110" d="100"/>
        </p:scale>
        <p:origin x="49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8577890744872191E-2"/>
          <c:y val="0.21562500000000001"/>
          <c:w val="0.97203914279794745"/>
          <c:h val="0.591706692913385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nabór 30.09 + semestr zimowy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5889125432509501E-3"/>
                  <c:y val="-3.12500000000002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F2C-46DE-BBF8-872D40FD0BEF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2C-46DE-BBF8-872D40FD0BEF}"/>
                </c:ext>
              </c:extLst>
            </c:dLbl>
            <c:dLbl>
              <c:idx val="3"/>
              <c:layout>
                <c:manualLayout>
                  <c:x val="1.5889125432508918E-3"/>
                  <c:y val="1.56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2C-46DE-BBF8-872D40FD0BEF}"/>
                </c:ext>
              </c:extLst>
            </c:dLbl>
            <c:dLbl>
              <c:idx val="4"/>
              <c:layout>
                <c:manualLayout>
                  <c:x val="-1.5889125432509501E-3"/>
                  <c:y val="1.24999999999998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2C-46DE-BBF8-872D40FD0BEF}"/>
                </c:ext>
              </c:extLst>
            </c:dLbl>
            <c:dLbl>
              <c:idx val="5"/>
              <c:layout>
                <c:manualLayout>
                  <c:x val="1.5889125432509501E-3"/>
                  <c:y val="-1.1458200967217994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2C-46DE-BBF8-872D40FD0BEF}"/>
                </c:ext>
              </c:extLst>
            </c:dLbl>
            <c:dLbl>
              <c:idx val="6"/>
              <c:layout>
                <c:manualLayout>
                  <c:x val="-1.1651890713537818E-16"/>
                  <c:y val="3.12499999999988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2C-46DE-BBF8-872D40FD0BEF}"/>
                </c:ext>
              </c:extLst>
            </c:dLbl>
            <c:dLbl>
              <c:idx val="7"/>
              <c:layout>
                <c:manualLayout>
                  <c:x val="4.7667376297528506E-3"/>
                  <c:y val="6.2499999999998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F2C-46DE-BBF8-872D40FD0B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rgbClr val="00377B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Arkusz1!$A$2:$A$10</c:f>
              <c:strCache>
                <c:ptCount val="9"/>
                <c:pt idx="0">
                  <c:v>CREWŁ 
w Łodzi</c:v>
                </c:pt>
                <c:pt idx="1">
                  <c:v>CREWŁ 
w Zgierzu</c:v>
                </c:pt>
                <c:pt idx="2">
                  <c:v>CKZiUWŁ
w Piotrkowie Trybunalskim</c:v>
                </c:pt>
                <c:pt idx="3">
                  <c:v>CRKWŁiPGE 
w Woli Grzymalinej</c:v>
                </c:pt>
                <c:pt idx="4">
                  <c:v>ZSiPONTWŁ 
w Łodzi</c:v>
                </c:pt>
                <c:pt idx="5">
                  <c:v>ZSiPOWŁ
w Łowiczu</c:v>
                </c:pt>
                <c:pt idx="6">
                  <c:v>ZSiPOWŁ
w Sieradzu</c:v>
                </c:pt>
                <c:pt idx="7">
                  <c:v>ZSiPOWŁ
w Tomaszowie Maz.</c:v>
                </c:pt>
                <c:pt idx="8">
                  <c:v>SPTD 
w Łodzi</c:v>
                </c:pt>
              </c:strCache>
            </c:strRef>
          </c:cat>
          <c:val>
            <c:numRef>
              <c:f>Arkusz1!$B$2:$B$10</c:f>
              <c:numCache>
                <c:formatCode>General</c:formatCode>
                <c:ptCount val="9"/>
                <c:pt idx="0">
                  <c:v>372</c:v>
                </c:pt>
                <c:pt idx="1">
                  <c:v>347</c:v>
                </c:pt>
                <c:pt idx="2">
                  <c:v>239</c:v>
                </c:pt>
                <c:pt idx="3">
                  <c:v>134</c:v>
                </c:pt>
                <c:pt idx="4">
                  <c:v>773</c:v>
                </c:pt>
                <c:pt idx="5">
                  <c:v>277</c:v>
                </c:pt>
                <c:pt idx="6">
                  <c:v>195</c:v>
                </c:pt>
                <c:pt idx="7">
                  <c:v>168</c:v>
                </c:pt>
                <c:pt idx="8">
                  <c:v>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F2C-46DE-BBF8-872D40FD0BE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9877632"/>
        <c:axId val="99878784"/>
      </c:barChart>
      <c:catAx>
        <c:axId val="99877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pl-PL"/>
          </a:p>
        </c:txPr>
        <c:crossAx val="99878784"/>
        <c:crosses val="autoZero"/>
        <c:auto val="1"/>
        <c:lblAlgn val="ctr"/>
        <c:lblOffset val="100"/>
        <c:noMultiLvlLbl val="0"/>
      </c:catAx>
      <c:valAx>
        <c:axId val="998787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9877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0.27928</cdr:x>
      <cdr:y>0.51772</cdr:y>
    </cdr:from>
    <cdr:to>
      <cdr:x>0.39368</cdr:x>
      <cdr:y>0.74272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232248" y="21040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400" dirty="0"/>
        </a:p>
      </cdr:txBody>
    </cdr:sp>
  </cdr:relSizeAnchor>
  <cdr:relSizeAnchor xmlns:cdr="http://schemas.openxmlformats.org/drawingml/2006/chartDrawing">
    <cdr:from>
      <cdr:x>0.55856</cdr:x>
      <cdr:y>0.57087</cdr:y>
    </cdr:from>
    <cdr:to>
      <cdr:x>0.6036</cdr:x>
      <cdr:y>0.73034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4464496" y="2320032"/>
          <a:ext cx="360000" cy="648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4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0.59459</cdr:x>
      <cdr:y>0.73606</cdr:y>
    </cdr:from>
    <cdr:to>
      <cdr:x>0.709</cdr:x>
      <cdr:y>0.96106</cdr:y>
    </cdr:to>
    <cdr:sp macro="" textlink="">
      <cdr:nvSpPr>
        <cdr:cNvPr id="5" name="pole tekstowe 4"/>
        <cdr:cNvSpPr txBox="1"/>
      </cdr:nvSpPr>
      <cdr:spPr>
        <a:xfrm xmlns:a="http://schemas.openxmlformats.org/drawingml/2006/main">
          <a:off x="4752528" y="299134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F06C7-8287-4569-A21B-B90827FFA8C9}" type="datetimeFigureOut">
              <a:rPr lang="pl-PL" smtClean="0"/>
              <a:t>28.10.2024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0500C-F76B-491E-BD34-BB755912C9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94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B8742D-43FD-459D-AAE4-0C5F82C1B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13CB8A8-578D-4DFB-95E6-76848F7524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90116BC-7F0B-4C76-A5C3-5EF5E420F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7BF-CA9D-4150-A454-8131CCFC12F5}" type="datetimeFigureOut">
              <a:rPr lang="pl-PL" smtClean="0"/>
              <a:t>28.10.2024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1DD572-469E-495F-B80D-65D1DD39E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FF45DD9-E0A5-452D-91A0-8B81B84CF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54C-D38F-4E25-8E1B-CE751A9F5A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0514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961D75-682C-4548-84D4-7EE70B3F8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1907F18-7860-437F-95CF-DDD4212CF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062332E-A3BB-49D4-BEDA-6B94045AA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7BF-CA9D-4150-A454-8131CCFC12F5}" type="datetimeFigureOut">
              <a:rPr lang="pl-PL" smtClean="0"/>
              <a:t>28.10.2024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4CFC39A-A720-460A-B967-5B025F25D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4F6506C-6159-4BB8-864D-F7F6DB1D0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54C-D38F-4E25-8E1B-CE751A9F5A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5811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B56AE24-60AF-449F-A00E-0215BBFCC3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7F17323-6E88-4E48-A643-1F771E3D5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473157-9F95-4C83-9DC0-7F5158ECA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7BF-CA9D-4150-A454-8131CCFC12F5}" type="datetimeFigureOut">
              <a:rPr lang="pl-PL" smtClean="0"/>
              <a:t>28.10.2024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27FDC6-57D8-47BE-A907-7F67F16B8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F9B467-3C73-4519-AAD2-21C2C10A2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54C-D38F-4E25-8E1B-CE751A9F5A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304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52F82-73B5-41BD-BFB2-952DDDEF1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E422D4-FCEE-4920-8937-F6B6C28C1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0CE1B7B-79B5-42E7-A242-542A4BDB5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7BF-CA9D-4150-A454-8131CCFC12F5}" type="datetimeFigureOut">
              <a:rPr lang="pl-PL" smtClean="0"/>
              <a:t>28.10.2024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F7B6A55-1F44-4ACD-A164-84EE06852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C4FE2E-22D0-4066-B003-6154E234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54C-D38F-4E25-8E1B-CE751A9F5A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083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7D893F-746D-4B90-B4E4-A0DD747DD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10F1697-64D0-440E-804E-B8CD67DF5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6DE0E1-349B-4529-BF91-253FACA30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7BF-CA9D-4150-A454-8131CCFC12F5}" type="datetimeFigureOut">
              <a:rPr lang="pl-PL" smtClean="0"/>
              <a:t>28.10.2024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2A8E981-A842-4A8E-853F-E7E121725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C7B4DEF-E495-4768-BB8D-C577EDDB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54C-D38F-4E25-8E1B-CE751A9F5A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749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5E4A36-4110-44B2-A5C3-502F2BF8F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A8A2F1-2B93-4F68-9B91-5DC59888E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3F80D52-136D-43FF-87BA-8FA4A4BE8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45CA409-4E81-46F7-99F2-C5B607BEF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7BF-CA9D-4150-A454-8131CCFC12F5}" type="datetimeFigureOut">
              <a:rPr lang="pl-PL" smtClean="0"/>
              <a:t>28.10.2024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93A8491-D0BD-4205-BC38-EF6A1FFA4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8B82026-B30F-46D7-B9ED-952874C66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54C-D38F-4E25-8E1B-CE751A9F5A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083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38BD76-26A9-44D5-B59A-98B0826A3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8D3258-40DC-4569-811C-9D629CF62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91FA931-6219-4BD9-B981-09FF19368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90D26D4-A40E-4246-809B-A2D35667C0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07F5057-AD32-4C86-9E76-E052F60C7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BC18567-ABEF-461B-A95B-1AD779763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7BF-CA9D-4150-A454-8131CCFC12F5}" type="datetimeFigureOut">
              <a:rPr lang="pl-PL" smtClean="0"/>
              <a:t>28.10.2024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B70B291-8873-4419-94A5-EDDE9670F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A5F59D6-3BFC-4623-B362-E1DDAE3C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54C-D38F-4E25-8E1B-CE751A9F5A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8929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71B70D-F7C4-438E-8186-D735EC3DF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2092953-3F59-42C2-ADF5-4EA0E69A8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7BF-CA9D-4150-A454-8131CCFC12F5}" type="datetimeFigureOut">
              <a:rPr lang="pl-PL" smtClean="0"/>
              <a:t>28.10.2024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136F8AC-253E-44BA-A42F-3FF6A469E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FACE4D4-3AFF-4834-B84C-602A976C0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54C-D38F-4E25-8E1B-CE751A9F5A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84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C14CA3B-3F6B-4D72-A27B-D2069E0C6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7BF-CA9D-4150-A454-8131CCFC12F5}" type="datetimeFigureOut">
              <a:rPr lang="pl-PL" smtClean="0"/>
              <a:t>28.10.2024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6BCE1AF-B2B7-4180-8DF7-5BF50C286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223992E-30FA-4806-A542-CDFB16910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54C-D38F-4E25-8E1B-CE751A9F5A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273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76D97A-9F6C-42AE-92D7-D52364691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8EFF44-6D21-4929-9978-921E5D837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6F6AC37-1A04-45FF-989A-EAD8CEE31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443CED8-7379-4D18-9B8D-3A1EA9AA1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7BF-CA9D-4150-A454-8131CCFC12F5}" type="datetimeFigureOut">
              <a:rPr lang="pl-PL" smtClean="0"/>
              <a:t>28.10.2024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6787E68-E98D-49D6-AA6B-3D7A814D1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94275BF-4944-4049-9B5C-A3C1D46C8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54C-D38F-4E25-8E1B-CE751A9F5A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663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CFD83A-A270-4C45-AAA3-99A6AB86D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6A9015F-1C96-4433-B437-4C4E6CD92C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D833E8C-D4BE-472F-B382-17670FA1F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13B9ED2-A095-440B-8E6D-9CAAE7CA3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067BF-CA9D-4150-A454-8131CCFC12F5}" type="datetimeFigureOut">
              <a:rPr lang="pl-PL" smtClean="0"/>
              <a:t>28.10.2024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6C5DAB6-307A-439A-B637-E59B9F06E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3B473D0-3E7B-4768-B608-36A7405FD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B854C-D38F-4E25-8E1B-CE751A9F5A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581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FE86F3A-0472-4A90-854F-47A3B149C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0D321ED-19B6-48CF-A38B-7C97D2298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2DC48F-D707-40F1-BC59-64A9B9203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067BF-CA9D-4150-A454-8131CCFC12F5}" type="datetimeFigureOut">
              <a:rPr lang="pl-PL" smtClean="0"/>
              <a:t>28.10.2024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278701-8EF3-4F65-AC60-8A7F1BF6F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D60C067-9A17-4ADF-8CF4-CE78993965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B854C-D38F-4E25-8E1B-CE751A9F5AD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207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a 2">
            <a:extLst>
              <a:ext uri="{FF2B5EF4-FFF2-40B4-BE49-F238E27FC236}">
                <a16:creationId xmlns:a16="http://schemas.microsoft.com/office/drawing/2014/main" id="{BC739A63-860C-4E9F-AA3C-98CE7A1FD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8FBAE590-2EE9-47C7-A5B8-83684D62EF35}"/>
              </a:ext>
            </a:extLst>
          </p:cNvPr>
          <p:cNvSpPr/>
          <p:nvPr/>
        </p:nvSpPr>
        <p:spPr>
          <a:xfrm>
            <a:off x="1053737" y="2343420"/>
            <a:ext cx="10119360" cy="2242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buClr>
                <a:srgbClr val="4D4D4D"/>
              </a:buClr>
              <a:defRPr/>
            </a:pPr>
            <a:r>
              <a:rPr lang="pl-PL" altLang="pl-PL" sz="2400" dirty="0">
                <a:solidFill>
                  <a:srgbClr val="00377B"/>
                </a:solidFill>
                <a:latin typeface="Montserrat ExtraBold" panose="00000900000000000000" pitchFamily="50" charset="-18"/>
                <a:cs typeface="Arial" charset="0"/>
              </a:rPr>
              <a:t>INFORMACJA </a:t>
            </a:r>
          </a:p>
          <a:p>
            <a:pPr lvl="0" algn="ctr">
              <a:lnSpc>
                <a:spcPct val="150000"/>
              </a:lnSpc>
              <a:buClr>
                <a:srgbClr val="4D4D4D"/>
              </a:buClr>
              <a:defRPr/>
            </a:pPr>
            <a:r>
              <a:rPr lang="pl-PL" altLang="pl-PL" sz="2400" dirty="0">
                <a:solidFill>
                  <a:srgbClr val="00377B"/>
                </a:solidFill>
                <a:latin typeface="Montserrat ExtraBold" panose="00000900000000000000" pitchFamily="50" charset="-18"/>
                <a:cs typeface="Arial" charset="0"/>
              </a:rPr>
              <a:t>O STANIE REALIZACJI ZADAŃ OŚWIATOWYCH </a:t>
            </a:r>
          </a:p>
          <a:p>
            <a:pPr lvl="0" algn="ctr">
              <a:lnSpc>
                <a:spcPct val="150000"/>
              </a:lnSpc>
              <a:buClr>
                <a:srgbClr val="4D4D4D"/>
              </a:buClr>
              <a:defRPr/>
            </a:pPr>
            <a:r>
              <a:rPr lang="pl-PL" altLang="pl-PL" sz="2400" dirty="0">
                <a:solidFill>
                  <a:srgbClr val="00377B"/>
                </a:solidFill>
                <a:latin typeface="Montserrat ExtraBold" panose="00000900000000000000" pitchFamily="50" charset="-18"/>
                <a:cs typeface="Arial" charset="0"/>
              </a:rPr>
              <a:t>W SZKOŁACH I PLACÓWKACH PROWADZONYCH PRZEZ WOJEWÓDZTWO ŁÓDZKIE ZA ROK SZKOLNY 2023/2024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2F1BCD7C-2BFF-497A-8CB8-F5F13484EB8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6" r="34714"/>
          <a:stretch/>
        </p:blipFill>
        <p:spPr>
          <a:xfrm>
            <a:off x="4541520" y="734418"/>
            <a:ext cx="3108960" cy="127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931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715DF175-1E31-4007-8E98-AC372AAF8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A7EEBFC6-8B2A-49D0-8F57-779B056DFE0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919"/>
          <a:stretch/>
        </p:blipFill>
        <p:spPr>
          <a:xfrm>
            <a:off x="61743" y="550148"/>
            <a:ext cx="6761091" cy="1074160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D0E426BD-0C1D-4950-892E-A7BA660C1609}"/>
              </a:ext>
            </a:extLst>
          </p:cNvPr>
          <p:cNvSpPr/>
          <p:nvPr/>
        </p:nvSpPr>
        <p:spPr>
          <a:xfrm>
            <a:off x="325728" y="764062"/>
            <a:ext cx="115405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marR="0" lvl="0" indent="-4524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b="1" dirty="0">
                <a:solidFill>
                  <a:prstClr val="white"/>
                </a:solidFill>
                <a:latin typeface="Montserrat Medium" panose="00000600000000000000" pitchFamily="50" charset="-18"/>
              </a:rPr>
              <a:t>5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.3. Zbudowanie systemu koordynacji LLL</a:t>
            </a: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</a:b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KPO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A03E989-39C1-4D1A-B4F8-5FF0668A3F8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23835" y="1870130"/>
          <a:ext cx="5272162" cy="4402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503">
                  <a:extLst>
                    <a:ext uri="{9D8B030D-6E8A-4147-A177-3AD203B41FA5}">
                      <a16:colId xmlns:a16="http://schemas.microsoft.com/office/drawing/2014/main" val="2747017900"/>
                    </a:ext>
                  </a:extLst>
                </a:gridCol>
                <a:gridCol w="1664740">
                  <a:extLst>
                    <a:ext uri="{9D8B030D-6E8A-4147-A177-3AD203B41FA5}">
                      <a16:colId xmlns:a16="http://schemas.microsoft.com/office/drawing/2014/main" val="2053653835"/>
                    </a:ext>
                  </a:extLst>
                </a:gridCol>
                <a:gridCol w="2390412">
                  <a:extLst>
                    <a:ext uri="{9D8B030D-6E8A-4147-A177-3AD203B41FA5}">
                      <a16:colId xmlns:a16="http://schemas.microsoft.com/office/drawing/2014/main" val="4211607535"/>
                    </a:ext>
                  </a:extLst>
                </a:gridCol>
                <a:gridCol w="906507">
                  <a:extLst>
                    <a:ext uri="{9D8B030D-6E8A-4147-A177-3AD203B41FA5}">
                      <a16:colId xmlns:a16="http://schemas.microsoft.com/office/drawing/2014/main" val="2546644001"/>
                    </a:ext>
                  </a:extLst>
                </a:gridCol>
              </a:tblGrid>
              <a:tr h="1502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Lp.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>
                    <a:solidFill>
                      <a:srgbClr val="00377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Organizator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>
                    <a:solidFill>
                      <a:srgbClr val="1F3B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Rodzaj wydarzenia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>
                    <a:solidFill>
                      <a:srgbClr val="1F3B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Data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>
                    <a:solidFill>
                      <a:srgbClr val="1F3B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590261"/>
                  </a:ext>
                </a:extLst>
              </a:tr>
              <a:tr h="541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1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>
                    <a:solidFill>
                      <a:srgbClr val="0037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Centrum Rozwoju Edukacji Województwa Łódzkiego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Zgierzu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Warsztaty dla uczniów oraz nauczycieli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i doradców zawodowych pn. "Rozpracowani – młodzi na rynku pracy"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03.11.2023 r.,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28.11.2023 r.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extLst>
                  <a:ext uri="{0D108BD9-81ED-4DB2-BD59-A6C34878D82A}">
                    <a16:rowId xmlns:a16="http://schemas.microsoft.com/office/drawing/2014/main" val="1778062007"/>
                  </a:ext>
                </a:extLst>
              </a:tr>
              <a:tr h="541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2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>
                    <a:solidFill>
                      <a:srgbClr val="0037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Centrum Rozwoju Edukacji Województwa Łódzkiego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Skierniewicach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Konferencja pn. „Kariera zawodowa. Nowe horyzonty doradztwa”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22.11.2023 r.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extLst>
                  <a:ext uri="{0D108BD9-81ED-4DB2-BD59-A6C34878D82A}">
                    <a16:rowId xmlns:a16="http://schemas.microsoft.com/office/drawing/2014/main" val="3596102637"/>
                  </a:ext>
                </a:extLst>
              </a:tr>
              <a:tr h="862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3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>
                    <a:solidFill>
                      <a:srgbClr val="0037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Zespół Szkół i Placówek Oświatowych Nowoczesnych Technologii WŁ w Łodzi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Konferencja pn. „Nowoczesne kształcenie branżowe – „gwiezdne wrota” dla rozwoju idei uczenia się przez całe życie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województwie łódzkim (przykład BCU WŁ w branży nagrań i nagłośnień)”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24.11.2023 r.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extLst>
                  <a:ext uri="{0D108BD9-81ED-4DB2-BD59-A6C34878D82A}">
                    <a16:rowId xmlns:a16="http://schemas.microsoft.com/office/drawing/2014/main" val="2572672254"/>
                  </a:ext>
                </a:extLst>
              </a:tr>
              <a:tr h="499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4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>
                    <a:solidFill>
                      <a:srgbClr val="0037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Centrum Rozwoju Edukacji Województwa Łódzkiego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Łodzi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Uroczyste podsumowanie konkursu „Kręci mnie mój zawód”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08.12.2023 r.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extLst>
                  <a:ext uri="{0D108BD9-81ED-4DB2-BD59-A6C34878D82A}">
                    <a16:rowId xmlns:a16="http://schemas.microsoft.com/office/drawing/2014/main" val="3168684268"/>
                  </a:ext>
                </a:extLst>
              </a:tr>
              <a:tr h="632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5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>
                    <a:solidFill>
                      <a:srgbClr val="0037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Centrum Rozwoju Edukacji Województwa Łódzkiego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Łodzi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Konferencja pn. „Małe kroki w duży świat - wyzwania współczesnego doradztwa zawodowego dla nauczycieli i dyrektorów szkół”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13.12.2023 r.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extLst>
                  <a:ext uri="{0D108BD9-81ED-4DB2-BD59-A6C34878D82A}">
                    <a16:rowId xmlns:a16="http://schemas.microsoft.com/office/drawing/2014/main" val="2764267379"/>
                  </a:ext>
                </a:extLst>
              </a:tr>
              <a:tr h="541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6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>
                    <a:solidFill>
                      <a:srgbClr val="0037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Centrum Rozwoju Edukacji Województwa Łódzkiego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Zgierzu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Konferencja pn. „Kompetencje przyszłości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kontekście zmian na rynku pracy jako wyzwanie dla edukacji”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22.02.2024 r.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extLst>
                  <a:ext uri="{0D108BD9-81ED-4DB2-BD59-A6C34878D82A}">
                    <a16:rowId xmlns:a16="http://schemas.microsoft.com/office/drawing/2014/main" val="118511780"/>
                  </a:ext>
                </a:extLst>
              </a:tr>
              <a:tr h="541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7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>
                    <a:solidFill>
                      <a:srgbClr val="0037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Centrum Rozwoju Edukacji Województwa Łódzkiego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Piotrkowie Trybunalskim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Konferencja pn. „</a:t>
                      </a:r>
                      <a:r>
                        <a:rPr lang="pl-PL" sz="1000" dirty="0" err="1">
                          <a:effectLst/>
                        </a:rPr>
                        <a:t>Lifelong</a:t>
                      </a:r>
                      <a:r>
                        <a:rPr lang="pl-PL" sz="1000" dirty="0">
                          <a:effectLst/>
                        </a:rPr>
                        <a:t> Learning - coaching Twojej kariery”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29.02.2024 r.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47" marR="62847" marT="0" marB="0" anchor="ctr"/>
                </a:tc>
                <a:extLst>
                  <a:ext uri="{0D108BD9-81ED-4DB2-BD59-A6C34878D82A}">
                    <a16:rowId xmlns:a16="http://schemas.microsoft.com/office/drawing/2014/main" val="3402737494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FED218B4-CFE2-49A0-8DCE-62485DA8126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259956" y="1860835"/>
          <a:ext cx="5108209" cy="44117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847">
                  <a:extLst>
                    <a:ext uri="{9D8B030D-6E8A-4147-A177-3AD203B41FA5}">
                      <a16:colId xmlns:a16="http://schemas.microsoft.com/office/drawing/2014/main" val="226911467"/>
                    </a:ext>
                  </a:extLst>
                </a:gridCol>
                <a:gridCol w="1612970">
                  <a:extLst>
                    <a:ext uri="{9D8B030D-6E8A-4147-A177-3AD203B41FA5}">
                      <a16:colId xmlns:a16="http://schemas.microsoft.com/office/drawing/2014/main" val="3875099474"/>
                    </a:ext>
                  </a:extLst>
                </a:gridCol>
                <a:gridCol w="2316075">
                  <a:extLst>
                    <a:ext uri="{9D8B030D-6E8A-4147-A177-3AD203B41FA5}">
                      <a16:colId xmlns:a16="http://schemas.microsoft.com/office/drawing/2014/main" val="1166348459"/>
                    </a:ext>
                  </a:extLst>
                </a:gridCol>
                <a:gridCol w="878317">
                  <a:extLst>
                    <a:ext uri="{9D8B030D-6E8A-4147-A177-3AD203B41FA5}">
                      <a16:colId xmlns:a16="http://schemas.microsoft.com/office/drawing/2014/main" val="2290119240"/>
                    </a:ext>
                  </a:extLst>
                </a:gridCol>
              </a:tblGrid>
              <a:tr h="145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Lp.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>
                    <a:solidFill>
                      <a:srgbClr val="1F3B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Organizator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>
                    <a:solidFill>
                      <a:srgbClr val="1F3B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Rodzaj wydarzenia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>
                    <a:solidFill>
                      <a:srgbClr val="1F3B7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Data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>
                    <a:solidFill>
                      <a:srgbClr val="1F3B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617875"/>
                  </a:ext>
                </a:extLst>
              </a:tr>
              <a:tr h="68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8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>
                    <a:solidFill>
                      <a:srgbClr val="1F3B7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Centrum Rozwoju Edukacji Województwa Łódzkiego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Skierniewicach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Konferencja pn. "Propagowanie założeń nowoczesnego doradztwa zawodowego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oraz zapoznanie z inicjatywą utworzenia Systemu Doradztwa Zawodowego"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15.03.2024 r.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extLst>
                  <a:ext uri="{0D108BD9-81ED-4DB2-BD59-A6C34878D82A}">
                    <a16:rowId xmlns:a16="http://schemas.microsoft.com/office/drawing/2014/main" val="2214838599"/>
                  </a:ext>
                </a:extLst>
              </a:tr>
              <a:tr h="524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9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>
                    <a:solidFill>
                      <a:srgbClr val="1F3B7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Centrum Rozwoju Edukacji Województwa Łódzkiego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Zgierzu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Konferencja pn. "Rzucam szkołę, zostaję </a:t>
                      </a:r>
                      <a:r>
                        <a:rPr lang="pl-PL" sz="1000" dirty="0" err="1">
                          <a:effectLst/>
                        </a:rPr>
                        <a:t>influencerem</a:t>
                      </a:r>
                      <a:r>
                        <a:rPr lang="pl-PL" sz="1000" dirty="0">
                          <a:effectLst/>
                        </a:rPr>
                        <a:t>! Jak rozmawiać z dzieckiem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o rozwoju zawodowym”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03.04.2024 r.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extLst>
                  <a:ext uri="{0D108BD9-81ED-4DB2-BD59-A6C34878D82A}">
                    <a16:rowId xmlns:a16="http://schemas.microsoft.com/office/drawing/2014/main" val="1358683044"/>
                  </a:ext>
                </a:extLst>
              </a:tr>
              <a:tr h="592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10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>
                    <a:solidFill>
                      <a:srgbClr val="1F3B7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Wojewódzki Urząd Pracy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Łodzi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Konferencja pn. "</a:t>
                      </a:r>
                      <a:r>
                        <a:rPr lang="pl-PL" sz="1000" dirty="0" err="1">
                          <a:effectLst/>
                        </a:rPr>
                        <a:t>LifeLong</a:t>
                      </a:r>
                      <a:r>
                        <a:rPr lang="pl-PL" sz="1000" dirty="0">
                          <a:effectLst/>
                        </a:rPr>
                        <a:t> Learning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a sztuczna inteligencja. Szanse i wyzwania dla kariery zawodowej”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11.04.2024 r.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extLst>
                  <a:ext uri="{0D108BD9-81ED-4DB2-BD59-A6C34878D82A}">
                    <a16:rowId xmlns:a16="http://schemas.microsoft.com/office/drawing/2014/main" val="3324639551"/>
                  </a:ext>
                </a:extLst>
              </a:tr>
              <a:tr h="524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11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>
                    <a:solidFill>
                      <a:srgbClr val="1F3B7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Centrum Rozwoju Edukacji Województwa Łódzkiego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Zgierzu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Seminarium pn. "Być na studiach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i studiować - dwie różne sprawy!"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15.05.2024 r.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extLst>
                  <a:ext uri="{0D108BD9-81ED-4DB2-BD59-A6C34878D82A}">
                    <a16:rowId xmlns:a16="http://schemas.microsoft.com/office/drawing/2014/main" val="3551600507"/>
                  </a:ext>
                </a:extLst>
              </a:tr>
              <a:tr h="524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12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>
                    <a:solidFill>
                      <a:srgbClr val="1F3B7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Centrum Rozwoju Edukacji Województwa Łódzkiego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Łodzi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Konferencja pn. "Nowe trendy w edukacji zawodowej"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21.05.2024 r.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extLst>
                  <a:ext uri="{0D108BD9-81ED-4DB2-BD59-A6C34878D82A}">
                    <a16:rowId xmlns:a16="http://schemas.microsoft.com/office/drawing/2014/main" val="193349080"/>
                  </a:ext>
                </a:extLst>
              </a:tr>
              <a:tr h="7851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13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>
                    <a:solidFill>
                      <a:srgbClr val="1F3B7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Centrum Rozwoju Edukacji Województwa Łódzkiego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Zgierzu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Konferencja pn. "Do sukcesu nie ma żadnej windy. Trzeba iść po schodach. Ekonomiczne i psychospołeczne konteksty uczenia się przez całe życie w epoce ponowoczesności”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>
                          <a:effectLst/>
                        </a:rPr>
                        <a:t>10.06.2024 r.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extLst>
                  <a:ext uri="{0D108BD9-81ED-4DB2-BD59-A6C34878D82A}">
                    <a16:rowId xmlns:a16="http://schemas.microsoft.com/office/drawing/2014/main" val="1193507996"/>
                  </a:ext>
                </a:extLst>
              </a:tr>
              <a:tr h="524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14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>
                    <a:solidFill>
                      <a:srgbClr val="1F3B7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Centrum Rozwoju Edukacji Województwa Łódzkiego 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dirty="0">
                          <a:effectLst/>
                        </a:rPr>
                        <a:t>w Skierniewicach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Konferencja pn. "Ocenianie wspierające rozwój ucznia w szkolnictwie zawodowym"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000" dirty="0">
                          <a:effectLst/>
                        </a:rPr>
                        <a:t>12.06.2024 r.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93" marR="60893" marT="0" marB="0" anchor="ctr"/>
                </a:tc>
                <a:extLst>
                  <a:ext uri="{0D108BD9-81ED-4DB2-BD59-A6C34878D82A}">
                    <a16:rowId xmlns:a16="http://schemas.microsoft.com/office/drawing/2014/main" val="4136769574"/>
                  </a:ext>
                </a:extLst>
              </a:tr>
            </a:tbl>
          </a:graphicData>
        </a:graphic>
      </p:graphicFrame>
      <p:pic>
        <p:nvPicPr>
          <p:cNvPr id="13" name="Obraz 12">
            <a:extLst>
              <a:ext uri="{FF2B5EF4-FFF2-40B4-BE49-F238E27FC236}">
                <a16:creationId xmlns:a16="http://schemas.microsoft.com/office/drawing/2014/main" id="{64962BE6-5243-4498-B67E-50CD674933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819" y="285111"/>
            <a:ext cx="5819207" cy="154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424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715DF175-1E31-4007-8E98-AC372AAF8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A7EEBFC6-8B2A-49D0-8F57-779B056DFE0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919"/>
          <a:stretch/>
        </p:blipFill>
        <p:spPr>
          <a:xfrm>
            <a:off x="61740" y="550149"/>
            <a:ext cx="7639542" cy="1074160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D0E426BD-0C1D-4950-892E-A7BA660C1609}"/>
              </a:ext>
            </a:extLst>
          </p:cNvPr>
          <p:cNvSpPr/>
          <p:nvPr/>
        </p:nvSpPr>
        <p:spPr>
          <a:xfrm>
            <a:off x="325731" y="764063"/>
            <a:ext cx="115405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marR="0" lvl="0" indent="-4524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b="1" dirty="0">
                <a:solidFill>
                  <a:prstClr val="white"/>
                </a:solidFill>
                <a:latin typeface="Montserrat Medium" panose="00000600000000000000" pitchFamily="50" charset="-18"/>
              </a:rPr>
              <a:t>5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.4. Realizacja projektów wspierających uczniów szkół zawodowych</a:t>
            </a: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</a:br>
            <a:r>
              <a:rPr kumimoji="0" lang="pl-PL" sz="16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FEŁ 2021-2027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5CD9263-B20B-44A5-AF30-1E1AE11FC8E3}"/>
              </a:ext>
            </a:extLst>
          </p:cNvPr>
          <p:cNvSpPr txBox="1"/>
          <p:nvPr/>
        </p:nvSpPr>
        <p:spPr>
          <a:xfrm>
            <a:off x="1089119" y="1950486"/>
            <a:ext cx="97743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Projekt </a:t>
            </a: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„Młodzi zawodowcy - program stypendialny Województwa Łódzkiego”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współfinansowany z Europejskiego Funduszu Społecznego Plus w ramach programu regionalnego Fundusze Europejskie dla Łódzkiego 2021-2027, Priorytet FELD 08. Fundusze europejskie dla edukacji i kadr w Łódzkiem, Działanie FELD.08.09 Kształcenie </a:t>
            </a:r>
            <a:b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</a:b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zawodowe – stypendia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B55A8E4B-17D8-4451-9C29-98F2FD45C739}"/>
              </a:ext>
            </a:extLst>
          </p:cNvPr>
          <p:cNvSpPr txBox="1"/>
          <p:nvPr/>
        </p:nvSpPr>
        <p:spPr>
          <a:xfrm>
            <a:off x="2116410" y="3273924"/>
            <a:ext cx="795918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  <a:t>okres realizacji: </a:t>
            </a:r>
            <a:r>
              <a:rPr kumimoji="0" lang="pl-PL" sz="1600" b="1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  <a:t>01.03.2024 – 31.10.2029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  <a:t>wartość projektu: </a:t>
            </a:r>
            <a:r>
              <a:rPr kumimoji="0" lang="pl-PL" sz="1600" b="1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  <a:t>26.642.000 zł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  <a:t>uczestnicy: </a:t>
            </a:r>
            <a:r>
              <a:rPr kumimoji="0" lang="pl-PL" sz="1600" b="1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  <a:t>2900 uczniów </a:t>
            </a:r>
            <a:r>
              <a:rPr kumimoji="0" lang="pl-PL" sz="1600" b="0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  <a:t>szkół prowadzących kształcenie zawodowe </a:t>
            </a:r>
            <a:br>
              <a:rPr kumimoji="0" lang="pl-PL" sz="1600" b="0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</a:br>
            <a:r>
              <a:rPr kumimoji="0" lang="pl-PL" sz="1600" b="0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  <a:t>z województwa łódzkiego (łącznie w pięciu edycjach programu)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60DD3794-9677-4F22-A0B3-1E66C060620D}"/>
              </a:ext>
            </a:extLst>
          </p:cNvPr>
          <p:cNvSpPr/>
          <p:nvPr/>
        </p:nvSpPr>
        <p:spPr>
          <a:xfrm>
            <a:off x="1983148" y="4896685"/>
            <a:ext cx="82257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1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Arial" panose="020B0604020202020204" pitchFamily="34" charset="0"/>
              </a:rPr>
              <a:t>Cel projektu: </a:t>
            </a:r>
            <a:r>
              <a:rPr kumimoji="0" lang="pl-PL" sz="1600" b="0" i="1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Arial" panose="020B0604020202020204" pitchFamily="34" charset="0"/>
              </a:rPr>
              <a:t>wsparcie uczniów szczególnie uzdolnionych należących do grup </a:t>
            </a:r>
            <a:r>
              <a:rPr kumimoji="0" lang="pl-PL" sz="1600" b="0" i="1" u="none" strike="noStrike" kern="1200" cap="none" spc="-1" normalizeH="0" baseline="0" noProof="0" dirty="0" err="1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Arial" panose="020B0604020202020204" pitchFamily="34" charset="0"/>
              </a:rPr>
              <a:t>defaworyzowanych</a:t>
            </a:r>
            <a:r>
              <a:rPr kumimoji="0" lang="pl-PL" sz="1600" b="0" i="1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D9C01D7-69CA-48F1-B61B-48B8791669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606" y="473791"/>
            <a:ext cx="3672338" cy="122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05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715DF175-1E31-4007-8E98-AC372AAF8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415EB417-827D-486C-9B34-2C98F0B803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0458"/>
          <a:stretch/>
        </p:blipFill>
        <p:spPr>
          <a:xfrm>
            <a:off x="61740" y="550149"/>
            <a:ext cx="7325484" cy="1074160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D0E426BD-0C1D-4950-892E-A7BA660C1609}"/>
              </a:ext>
            </a:extLst>
          </p:cNvPr>
          <p:cNvSpPr/>
          <p:nvPr/>
        </p:nvSpPr>
        <p:spPr>
          <a:xfrm>
            <a:off x="356601" y="725537"/>
            <a:ext cx="115405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b="1" dirty="0">
                <a:solidFill>
                  <a:prstClr val="white"/>
                </a:solidFill>
                <a:latin typeface="Montserrat Medium" panose="00000600000000000000" pitchFamily="50" charset="-18"/>
              </a:rPr>
              <a:t>5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.4. Program Aktywizacyjny dla Cudzoziemców </a:t>
            </a: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</a:br>
            <a:r>
              <a:rPr kumimoji="0" lang="pl-PL" sz="16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projekty finansowane ze środków krajowych </a:t>
            </a:r>
            <a:endParaRPr kumimoji="0" lang="pl-PL" sz="20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Medium" panose="00000600000000000000" pitchFamily="50" charset="-18"/>
              <a:ea typeface="+mn-ea"/>
              <a:cs typeface="+mn-cs"/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5CD9263-B20B-44A5-AF30-1E1AE11FC8E3}"/>
              </a:ext>
            </a:extLst>
          </p:cNvPr>
          <p:cNvSpPr txBox="1"/>
          <p:nvPr/>
        </p:nvSpPr>
        <p:spPr>
          <a:xfrm>
            <a:off x="1039424" y="1945142"/>
            <a:ext cx="104303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Projekty wybrane w konkursie ofert pn. </a:t>
            </a: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„Razem Możemy Więcej – Pierwsza Edycja Programu Aktywizacyjnego </a:t>
            </a:r>
            <a:b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</a:b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dla Cudzoziemców na lata 2022–2023”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, ogłoszonym w ramach Resortowego Programu Aktywizacyjnego dla Cudzoziemców na lata 2022–2025, finansowanego ze środków rezerwy Funduszu Pracy, których dysponentem jest Minister Rodziny </a:t>
            </a:r>
            <a:b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</a:b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i Polityki Społecznej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38E7288B-31E3-4AFF-8968-E11C889FAE86}"/>
              </a:ext>
            </a:extLst>
          </p:cNvPr>
          <p:cNvSpPr txBox="1"/>
          <p:nvPr/>
        </p:nvSpPr>
        <p:spPr>
          <a:xfrm>
            <a:off x="1039421" y="3193176"/>
            <a:ext cx="9774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1) Priorytet I: Aktywizacja zawodowa</a:t>
            </a:r>
          </a:p>
          <a:p>
            <a:pPr marL="0" marR="0" lvl="0" indent="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(całkowita wartość: 991.840,00 zł)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7116A916-8619-45B5-A74A-1004885FCBEA}"/>
              </a:ext>
            </a:extLst>
          </p:cNvPr>
          <p:cNvSpPr txBox="1"/>
          <p:nvPr/>
        </p:nvSpPr>
        <p:spPr>
          <a:xfrm>
            <a:off x="1039422" y="3948767"/>
            <a:ext cx="9774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2) Priorytet II: Integracja i aktywność społeczna</a:t>
            </a:r>
          </a:p>
          <a:p>
            <a:pPr marL="0" marR="0" lvl="0" indent="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(całkowita wartość: 1.297.600,00 zł)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6B2A92A3-3CA0-4E5F-A96E-B876ABB4E129}"/>
              </a:ext>
            </a:extLst>
          </p:cNvPr>
          <p:cNvSpPr txBox="1"/>
          <p:nvPr/>
        </p:nvSpPr>
        <p:spPr>
          <a:xfrm>
            <a:off x="1021033" y="4864773"/>
            <a:ext cx="10211673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Wsparciem objęto łącznie </a:t>
            </a: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1888 cudzoziemców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, </a:t>
            </a:r>
            <a:b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</a:b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którzy trafili do województwa łódzkiego w sytuacjach kryzysowych </a:t>
            </a:r>
            <a:b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</a:b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(np. związanych z działaniami zbrojnymi na terenie ich kraju – w tym w Ukrainie).</a:t>
            </a: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id="{56C534AD-DED4-46A1-BE64-588767DAB67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252" y="322989"/>
            <a:ext cx="2577859" cy="151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02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80F291F9-18C7-4794-80BE-CCC48A83D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Grafika 1">
            <a:extLst>
              <a:ext uri="{FF2B5EF4-FFF2-40B4-BE49-F238E27FC236}">
                <a16:creationId xmlns:a16="http://schemas.microsoft.com/office/drawing/2014/main" id="{8188F43C-68DB-433D-864B-0ACF1956B6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8357" y="548784"/>
            <a:ext cx="4707550" cy="1078766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9B833C99-C55D-4DE6-B3DC-F4B4457F71D3}"/>
              </a:ext>
            </a:extLst>
          </p:cNvPr>
          <p:cNvSpPr txBox="1"/>
          <p:nvPr/>
        </p:nvSpPr>
        <p:spPr>
          <a:xfrm>
            <a:off x="1089119" y="2534970"/>
            <a:ext cx="977435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W 2023 roku wsparcie finansowe w kwocie po 3.000,00 zł przyznano </a:t>
            </a:r>
            <a:r>
              <a:rPr lang="pl-PL" sz="1600" b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13</a:t>
            </a:r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 Bibliotekom Pedagogicznym i ich Filiom             z siedzibą w: Łodzi, Pabianicach, Piotrkowie Trybunalskim, Radomsku, Tomaszowie Mazowieckim, Bełchatowie, Opocznie, Sieradzu, Zduńskiej Woli, Skierniewicach, Brzezinach, Łowiczu oraz Łęczycy. </a:t>
            </a: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Organ prowadzący zapewnił wkład własny w wysokości 20% kwoty kosztów realizacji zadania, czyli po 750,00 zł dla każdej placówki.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 Medium" panose="00000600000000000000" pitchFamily="50" charset="-18"/>
              <a:ea typeface="+mn-ea"/>
              <a:cs typeface="+mn-cs"/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0DB9962E-FD9B-4626-9B74-1C3051FFF062}"/>
              </a:ext>
            </a:extLst>
          </p:cNvPr>
          <p:cNvSpPr/>
          <p:nvPr/>
        </p:nvSpPr>
        <p:spPr>
          <a:xfrm>
            <a:off x="356601" y="854295"/>
            <a:ext cx="45609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2000" b="1" dirty="0">
                <a:solidFill>
                  <a:prstClr val="white"/>
                </a:solidFill>
                <a:latin typeface="Montserrat Medium" panose="00000600000000000000" pitchFamily="50" charset="-18"/>
              </a:rPr>
              <a:t>5.5 </a:t>
            </a:r>
            <a:r>
              <a:rPr lang="pl-PL" b="1" dirty="0">
                <a:solidFill>
                  <a:prstClr val="white"/>
                </a:solidFill>
                <a:latin typeface="Montserrat Medium" panose="00000600000000000000" pitchFamily="50" charset="-18"/>
              </a:rPr>
              <a:t>Narodowy Program Rozwoju Czytelnictwa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Medium" panose="00000600000000000000" pitchFamily="50" charset="-18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9497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80F291F9-18C7-4794-80BE-CCC48A83D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Grafika 1">
            <a:extLst>
              <a:ext uri="{FF2B5EF4-FFF2-40B4-BE49-F238E27FC236}">
                <a16:creationId xmlns:a16="http://schemas.microsoft.com/office/drawing/2014/main" id="{8188F43C-68DB-433D-864B-0ACF1956B6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8357" y="548784"/>
            <a:ext cx="4707550" cy="1078766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D0E426BD-0C1D-4950-892E-A7BA660C1609}"/>
              </a:ext>
            </a:extLst>
          </p:cNvPr>
          <p:cNvSpPr/>
          <p:nvPr/>
        </p:nvSpPr>
        <p:spPr>
          <a:xfrm>
            <a:off x="356601" y="854295"/>
            <a:ext cx="26040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2000" b="1" dirty="0">
                <a:solidFill>
                  <a:schemeClr val="bg1"/>
                </a:solidFill>
                <a:latin typeface="Montserrat Medium" panose="00000600000000000000" pitchFamily="50" charset="-18"/>
              </a:rPr>
              <a:t>6. Projekty edukacyjne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9B833C99-C55D-4DE6-B3DC-F4B4457F71D3}"/>
              </a:ext>
            </a:extLst>
          </p:cNvPr>
          <p:cNvSpPr txBox="1"/>
          <p:nvPr/>
        </p:nvSpPr>
        <p:spPr>
          <a:xfrm>
            <a:off x="1089118" y="1825796"/>
            <a:ext cx="97743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#Łódzkie gra w szachy</a:t>
            </a:r>
          </a:p>
          <a:p>
            <a:pPr algn="just"/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Ideą projektu jest promowanie nauki gry w szachy w szkołach i przedszkolach województwa łódzkiego. W czwartej edycji projektu zorganizowano kursy doskonalące dla nauczycieli, turnieje i eventy szachowe. Podczas uroczystego podsumowania czwartej edycji w Turnieju szachów szybkich wzięło udział 202 uczniów i przedszkolaków.</a:t>
            </a:r>
          </a:p>
          <a:p>
            <a:endParaRPr lang="pl-PL" sz="1600" dirty="0">
              <a:latin typeface="Montserrat Medium" panose="00000600000000000000" pitchFamily="50" charset="-18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AC85EA20-26F1-46AA-83B5-0A633C8B8D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52114" y="594900"/>
            <a:ext cx="2111355" cy="712421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4C28D49D-332B-45CA-82C0-3459087AC253}"/>
              </a:ext>
            </a:extLst>
          </p:cNvPr>
          <p:cNvSpPr txBox="1"/>
          <p:nvPr/>
        </p:nvSpPr>
        <p:spPr>
          <a:xfrm>
            <a:off x="1089118" y="3135440"/>
            <a:ext cx="97743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Konkurs „Żołnierze Wyklęci – niezłomni obrońcy Rzeczypospolitej”</a:t>
            </a:r>
          </a:p>
          <a:p>
            <a:pPr algn="just"/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Cel Konkursu: upamiętnienie Narodowego Dnia Pamięci Żołnierzy Wyklętych, upowszechnienie wiedzy historycznej o żołnierzach Wojska Polskiego, którzy walczyli o niepodległość Polski po II wojnie światowej. Konkurs został wpisany na listę konkursów tematycznych Łódzkiego Kuratora Oświaty. W konkursie wzięło udział ponad czterystu uczniów ze szkół podstawowych i ponadpodstawowych.</a:t>
            </a:r>
          </a:p>
          <a:p>
            <a:endParaRPr lang="pl-PL" sz="1600" dirty="0">
              <a:latin typeface="Montserrat Medium" panose="00000600000000000000" pitchFamily="50" charset="-18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2A272427-4FAB-4685-A52A-B05FC689DCFC}"/>
              </a:ext>
            </a:extLst>
          </p:cNvPr>
          <p:cNvSpPr txBox="1"/>
          <p:nvPr/>
        </p:nvSpPr>
        <p:spPr>
          <a:xfrm>
            <a:off x="1089118" y="4702297"/>
            <a:ext cx="97743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Konkurs Książka Mówi</a:t>
            </a:r>
          </a:p>
          <a:p>
            <a:pPr algn="just"/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Celem Konkursu było rozwijanie czytelnictwa przez poznanie i upowszechnienie dokonań artystycznych Wisławy Szymborskiej, Aleksandra Fredry, Włodzimierza Przerwy-Tetmajera i Aleksandry Piłsudskiej – ustanowionych przez Sejm i Senat Patronami 2023 roku. Do konkursu zgłosiły się 142 szkoły: 95 szkół podstawowych i 47 ponadpodstawowych.</a:t>
            </a:r>
          </a:p>
        </p:txBody>
      </p:sp>
    </p:spTree>
    <p:extLst>
      <p:ext uri="{BB962C8B-B14F-4D97-AF65-F5344CB8AC3E}">
        <p14:creationId xmlns:p14="http://schemas.microsoft.com/office/powerpoint/2010/main" val="72790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80F291F9-18C7-4794-80BE-CCC48A83D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Grafika 1">
            <a:extLst>
              <a:ext uri="{FF2B5EF4-FFF2-40B4-BE49-F238E27FC236}">
                <a16:creationId xmlns:a16="http://schemas.microsoft.com/office/drawing/2014/main" id="{8188F43C-68DB-433D-864B-0ACF1956B6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8357" y="548784"/>
            <a:ext cx="4707550" cy="1078766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D0E426BD-0C1D-4950-892E-A7BA660C1609}"/>
              </a:ext>
            </a:extLst>
          </p:cNvPr>
          <p:cNvSpPr/>
          <p:nvPr/>
        </p:nvSpPr>
        <p:spPr>
          <a:xfrm>
            <a:off x="356601" y="854295"/>
            <a:ext cx="26040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2000" b="1" dirty="0">
                <a:solidFill>
                  <a:schemeClr val="bg1"/>
                </a:solidFill>
                <a:latin typeface="Montserrat Medium" panose="00000600000000000000" pitchFamily="50" charset="-18"/>
              </a:rPr>
              <a:t>6. Projekty edukacyjne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9B833C99-C55D-4DE6-B3DC-F4B4457F71D3}"/>
              </a:ext>
            </a:extLst>
          </p:cNvPr>
          <p:cNvSpPr txBox="1"/>
          <p:nvPr/>
        </p:nvSpPr>
        <p:spPr>
          <a:xfrm>
            <a:off x="1089118" y="1941528"/>
            <a:ext cx="97743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Projekt „Łódzkie dwujęzyczne”</a:t>
            </a:r>
          </a:p>
          <a:p>
            <a:pPr algn="just"/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Celem projektu jest propagowanie idei dwujęzyczności w przedszkolach na terenie województwa łódzkiego oraz kształtowanie kompetencji kluczowych w zakresie rozwijania umiejętności językowych dzieci w wieku przedszkolnym. W trzeciej edycji wzięło udział 1856 przedszkolaków i 135 nauczycieli z 33 przedszkoli w całym województwie.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2A272427-4FAB-4685-A52A-B05FC689DCFC}"/>
              </a:ext>
            </a:extLst>
          </p:cNvPr>
          <p:cNvSpPr txBox="1"/>
          <p:nvPr/>
        </p:nvSpPr>
        <p:spPr>
          <a:xfrm>
            <a:off x="1089117" y="3733810"/>
            <a:ext cx="97743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Projekt DYREKTOR</a:t>
            </a:r>
          </a:p>
          <a:p>
            <a:pPr algn="just"/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Projekt Dyrektor to cykl bezpłatnych szkoleń doskonalących dla kadry kierowniczej województwa łódzkiego realizowanych we wszystkich Centrach Rozwoju Edukacji Województwa Łódzkiego. Szkolenia mają być odpowiedzią na rzeczywiste zapotrzebowanie ze strony uczestników. W roku szkolnym 2023/2024 w 23 spotkaniach (5 online), udział wzięło 684 pracowników oświaty. Tematyka spotkań dotyczyła zagadnień z zakresu m. in. prawa pracy </a:t>
            </a:r>
            <a:b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</a:br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w oświacie, praw autorskich i własności intelektualnej, odpowiedzialności karnej i dyscyplinarnej nauczycieli czy procedur bezpieczeństwa w szkole.</a:t>
            </a:r>
          </a:p>
        </p:txBody>
      </p:sp>
    </p:spTree>
    <p:extLst>
      <p:ext uri="{BB962C8B-B14F-4D97-AF65-F5344CB8AC3E}">
        <p14:creationId xmlns:p14="http://schemas.microsoft.com/office/powerpoint/2010/main" val="2252652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80F291F9-18C7-4794-80BE-CCC48A83D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334A25AD-4A9A-46D6-B10C-95E1E9F3FE5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9804"/>
          <a:stretch/>
        </p:blipFill>
        <p:spPr>
          <a:xfrm>
            <a:off x="0" y="548784"/>
            <a:ext cx="6096000" cy="1103429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D0E426BD-0C1D-4950-892E-A7BA660C1609}"/>
              </a:ext>
            </a:extLst>
          </p:cNvPr>
          <p:cNvSpPr/>
          <p:nvPr/>
        </p:nvSpPr>
        <p:spPr>
          <a:xfrm>
            <a:off x="356601" y="854295"/>
            <a:ext cx="40477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2000" b="1" dirty="0">
                <a:solidFill>
                  <a:schemeClr val="bg1"/>
                </a:solidFill>
                <a:latin typeface="Montserrat Medium" panose="00000600000000000000" pitchFamily="50" charset="-18"/>
              </a:rPr>
              <a:t>7. Finansowanie zadań oświatowych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7BF2FC92-CF71-4267-AAA2-6265BAF935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651086"/>
              </p:ext>
            </p:extLst>
          </p:nvPr>
        </p:nvGraphicFramePr>
        <p:xfrm>
          <a:off x="2832020" y="2476060"/>
          <a:ext cx="6527960" cy="2808312"/>
        </p:xfrm>
        <a:graphic>
          <a:graphicData uri="http://schemas.openxmlformats.org/drawingml/2006/table">
            <a:tbl>
              <a:tblPr firstRow="1" bandRow="1"/>
              <a:tblGrid>
                <a:gridCol w="3263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35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endParaRPr lang="pl-P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pl-PL" sz="1600">
                          <a:solidFill>
                            <a:schemeClr val="tx1"/>
                          </a:solidFill>
                          <a:latin typeface="Montserrat Medium" panose="00000600000000000000" pitchFamily="50" charset="-18"/>
                          <a:cs typeface="Arial" panose="020B0604020202020204" pitchFamily="34" charset="0"/>
                        </a:rPr>
                        <a:t>2023</a:t>
                      </a:r>
                      <a:endParaRPr lang="pl-PL" sz="1600" dirty="0">
                        <a:solidFill>
                          <a:schemeClr val="tx1"/>
                        </a:solidFill>
                        <a:latin typeface="Montserrat Medium" panose="00000600000000000000" pitchFamily="50" charset="-18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8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pl-PL" sz="1200" dirty="0">
                          <a:latin typeface="Montserrat Medium" panose="00000600000000000000" pitchFamily="50" charset="-18"/>
                          <a:cs typeface="Arial" panose="020B0604020202020204" pitchFamily="34" charset="0"/>
                        </a:rPr>
                        <a:t>Liczba oświatowych jednostek budżetowych prowadzonych przez SWŁ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pl-PL" sz="1400" dirty="0">
                          <a:latin typeface="Montserrat Medium" panose="00000600000000000000" pitchFamily="50" charset="-18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1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pl-PL" sz="1200" b="1" dirty="0">
                          <a:latin typeface="Montserrat Medium" panose="00000600000000000000" pitchFamily="50" charset="-18"/>
                          <a:cs typeface="Arial" panose="020B0604020202020204" pitchFamily="34" charset="0"/>
                        </a:rPr>
                        <a:t>Utrzymanie bieżące jednostek oświatowych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pl-PL" sz="1400" dirty="0">
                          <a:latin typeface="Montserrat Medium" panose="00000600000000000000" pitchFamily="50" charset="-18"/>
                          <a:cs typeface="Arial" panose="020B0604020202020204" pitchFamily="34" charset="0"/>
                        </a:rPr>
                        <a:t>46.931.467,57 zł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5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pl-PL" sz="1200" dirty="0">
                          <a:latin typeface="Montserrat Medium" panose="00000600000000000000" pitchFamily="50" charset="-18"/>
                          <a:cs typeface="Arial" panose="020B0604020202020204" pitchFamily="34" charset="0"/>
                        </a:rPr>
                        <a:t>Dochody szkół i placówek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pl-PL" sz="1400" dirty="0">
                          <a:latin typeface="Montserrat Medium" panose="00000600000000000000" pitchFamily="50" charset="-18"/>
                          <a:cs typeface="Arial" panose="020B0604020202020204" pitchFamily="34" charset="0"/>
                        </a:rPr>
                        <a:t>1.133.925,15 zł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1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pl-PL" sz="1200" b="1" dirty="0">
                          <a:latin typeface="Montserrat Medium" panose="00000600000000000000" pitchFamily="50" charset="-18"/>
                          <a:cs typeface="Arial" panose="020B0604020202020204" pitchFamily="34" charset="0"/>
                        </a:rPr>
                        <a:t>Subwencja oświatowa dla województwa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pl-PL" sz="1400" dirty="0">
                          <a:solidFill>
                            <a:schemeClr val="tx1"/>
                          </a:solidFill>
                          <a:latin typeface="Montserrat Medium" panose="00000600000000000000" pitchFamily="50" charset="-18"/>
                          <a:cs typeface="Arial" panose="020B0604020202020204" pitchFamily="34" charset="0"/>
                        </a:rPr>
                        <a:t>34.736.044,10 zł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330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715DF175-1E31-4007-8E98-AC372AAF8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A7EEBFC6-8B2A-49D0-8F57-779B056DFE0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919"/>
          <a:stretch/>
        </p:blipFill>
        <p:spPr>
          <a:xfrm>
            <a:off x="178904" y="550149"/>
            <a:ext cx="10368964" cy="1074160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D0E426BD-0C1D-4950-892E-A7BA660C1609}"/>
              </a:ext>
            </a:extLst>
          </p:cNvPr>
          <p:cNvSpPr/>
          <p:nvPr/>
        </p:nvSpPr>
        <p:spPr>
          <a:xfrm>
            <a:off x="336723" y="853514"/>
            <a:ext cx="115405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2000" b="1" dirty="0">
                <a:solidFill>
                  <a:schemeClr val="bg1"/>
                </a:solidFill>
                <a:latin typeface="Montserrat Medium" panose="00000600000000000000" pitchFamily="50" charset="-18"/>
              </a:rPr>
              <a:t>8. Nadzór pedagogiczny sprawowany przez Łódzkiego Kuratora Oświaty 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5CD9263-B20B-44A5-AF30-1E1AE11FC8E3}"/>
              </a:ext>
            </a:extLst>
          </p:cNvPr>
          <p:cNvSpPr txBox="1"/>
          <p:nvPr/>
        </p:nvSpPr>
        <p:spPr>
          <a:xfrm>
            <a:off x="1089117" y="1825947"/>
            <a:ext cx="9774351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00377B"/>
                </a:solidFill>
              </a:rPr>
              <a:t>W roku szkolnym 2023/2024 ŁKO przeprowadził </a:t>
            </a:r>
            <a:r>
              <a:rPr lang="pl-PL" sz="1600" b="1" dirty="0">
                <a:solidFill>
                  <a:srgbClr val="00377B"/>
                </a:solidFill>
              </a:rPr>
              <a:t>2 kontrole doraźne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600" b="1" dirty="0">
                <a:solidFill>
                  <a:srgbClr val="00377B"/>
                </a:solidFill>
              </a:rPr>
              <a:t>w Szkole Podstawowej Specjalnej w Rafałówce przy Ośrodku </a:t>
            </a:r>
            <a:r>
              <a:rPr lang="pl-PL" sz="1600" b="1" dirty="0" err="1">
                <a:solidFill>
                  <a:srgbClr val="00377B"/>
                </a:solidFill>
              </a:rPr>
              <a:t>Rehabilitacyjno</a:t>
            </a:r>
            <a:r>
              <a:rPr lang="pl-PL" sz="1600" b="1" dirty="0">
                <a:solidFill>
                  <a:srgbClr val="00377B"/>
                </a:solidFill>
              </a:rPr>
              <a:t> – Leczniczym w Rafałówce Szpitala Wojewódzkiego im. Prymasa Kardynała Stefana Wyszyńskiego w Sieradzu</a:t>
            </a:r>
          </a:p>
          <a:p>
            <a:r>
              <a:rPr lang="pl-PL" sz="1600" b="1" dirty="0">
                <a:solidFill>
                  <a:srgbClr val="00377B"/>
                </a:solidFill>
              </a:rPr>
              <a:t>Tematyka</a:t>
            </a:r>
            <a:r>
              <a:rPr lang="pl-PL" sz="1600" dirty="0">
                <a:solidFill>
                  <a:srgbClr val="00377B"/>
                </a:solidFill>
              </a:rPr>
              <a:t>: </a:t>
            </a:r>
          </a:p>
          <a:p>
            <a:pPr algn="just"/>
            <a:r>
              <a:rPr lang="pl-PL" sz="1600" dirty="0">
                <a:solidFill>
                  <a:srgbClr val="00377B"/>
                </a:solidFill>
              </a:rPr>
              <a:t>Prawidłowość wykonywania przez dyrektora szkoły planowych zadań w zakresie nadzoru pedagogicznego oraz innych zadań wynikających z przepisów szczególnych.</a:t>
            </a:r>
          </a:p>
          <a:p>
            <a:pPr>
              <a:spcAft>
                <a:spcPts val="600"/>
              </a:spcAft>
            </a:pPr>
            <a:r>
              <a:rPr lang="pl-PL" sz="1600" b="1" dirty="0">
                <a:solidFill>
                  <a:srgbClr val="00377B"/>
                </a:solidFill>
              </a:rPr>
              <a:t>Zalecenia: </a:t>
            </a:r>
            <a:br>
              <a:rPr lang="pl-PL" sz="1600" b="1" dirty="0">
                <a:solidFill>
                  <a:srgbClr val="00377B"/>
                </a:solidFill>
              </a:rPr>
            </a:br>
            <a:r>
              <a:rPr lang="pl-PL" sz="1600" b="1" dirty="0">
                <a:solidFill>
                  <a:srgbClr val="00377B"/>
                </a:solidFill>
              </a:rPr>
              <a:t>N</a:t>
            </a:r>
            <a:r>
              <a:rPr lang="pl-PL" sz="1600" dirty="0">
                <a:solidFill>
                  <a:srgbClr val="00377B"/>
                </a:solidFill>
              </a:rPr>
              <a:t>ie wydano (dyrektor właściwie wywiązuje się z nałożonych obowiązków)</a:t>
            </a:r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.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pl-PL" sz="1600" b="1" dirty="0">
                <a:solidFill>
                  <a:srgbClr val="00377B"/>
                </a:solidFill>
              </a:rPr>
              <a:t>w Szkole Policealnej Techniki Dentystycznej w Łodzi</a:t>
            </a:r>
          </a:p>
          <a:p>
            <a:r>
              <a:rPr lang="pl-PL" sz="1600" b="1" dirty="0">
                <a:solidFill>
                  <a:srgbClr val="00377B"/>
                </a:solidFill>
              </a:rPr>
              <a:t>Tematyka</a:t>
            </a:r>
            <a:r>
              <a:rPr lang="pl-PL" sz="1600" dirty="0">
                <a:solidFill>
                  <a:srgbClr val="00377B"/>
                </a:solidFill>
              </a:rPr>
              <a:t>: </a:t>
            </a:r>
          </a:p>
          <a:p>
            <a:pPr algn="just"/>
            <a:r>
              <a:rPr lang="pl-PL" sz="1600" dirty="0">
                <a:solidFill>
                  <a:srgbClr val="00377B"/>
                </a:solidFill>
              </a:rPr>
              <a:t>Przestrzeganie praw słuchaczy szkoły, prowadzenie rekrutacji.</a:t>
            </a:r>
          </a:p>
          <a:p>
            <a:r>
              <a:rPr lang="pl-PL" sz="1600" b="1" dirty="0">
                <a:solidFill>
                  <a:srgbClr val="00377B"/>
                </a:solidFill>
              </a:rPr>
              <a:t>Zalecenia:  </a:t>
            </a:r>
          </a:p>
          <a:p>
            <a:r>
              <a:rPr lang="pl-PL" sz="1600" dirty="0">
                <a:solidFill>
                  <a:srgbClr val="00377B"/>
                </a:solidFill>
              </a:rPr>
              <a:t>Wydano (zostały zrealizowane).</a:t>
            </a:r>
            <a:endParaRPr lang="pl-PL" sz="1600" dirty="0">
              <a:solidFill>
                <a:srgbClr val="00377B"/>
              </a:solidFill>
              <a:latin typeface="Montserrat Medium" panose="00000600000000000000" pitchFamily="50" charset="-18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60DD3794-9677-4F22-A0B3-1E66C060620D}"/>
              </a:ext>
            </a:extLst>
          </p:cNvPr>
          <p:cNvSpPr/>
          <p:nvPr/>
        </p:nvSpPr>
        <p:spPr>
          <a:xfrm>
            <a:off x="1089117" y="5334830"/>
            <a:ext cx="97743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endParaRPr lang="pl-PL" sz="1600" i="1" spc="-1" dirty="0">
              <a:solidFill>
                <a:srgbClr val="00377B"/>
              </a:solidFill>
              <a:uFill>
                <a:solidFill>
                  <a:srgbClr val="FFFFFF"/>
                </a:solidFill>
              </a:uFill>
              <a:latin typeface="Montserrat Medium" panose="00000600000000000000" pitchFamily="50" charset="-18"/>
              <a:ea typeface="DejaVu Sans"/>
              <a:cs typeface="Arial" panose="020B0604020202020204" pitchFamily="34" charset="0"/>
            </a:endParaRPr>
          </a:p>
          <a:p>
            <a:pPr lvl="0" algn="just">
              <a:defRPr/>
            </a:pPr>
            <a:r>
              <a:rPr lang="pl-PL" sz="1600" spc="-1" dirty="0">
                <a:solidFill>
                  <a:srgbClr val="00377B"/>
                </a:solidFill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Arial" panose="020B0604020202020204" pitchFamily="34" charset="0"/>
              </a:rPr>
              <a:t>Ponadto Łódzki Kurator Oświaty objął swym wsparciem nauczycieli szkół i placówek organizując konferencje, warsztaty, spotkania.</a:t>
            </a:r>
          </a:p>
        </p:txBody>
      </p:sp>
    </p:spTree>
    <p:extLst>
      <p:ext uri="{BB962C8B-B14F-4D97-AF65-F5344CB8AC3E}">
        <p14:creationId xmlns:p14="http://schemas.microsoft.com/office/powerpoint/2010/main" val="3506173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a 2">
            <a:extLst>
              <a:ext uri="{FF2B5EF4-FFF2-40B4-BE49-F238E27FC236}">
                <a16:creationId xmlns:a16="http://schemas.microsoft.com/office/drawing/2014/main" id="{BC739A63-860C-4E9F-AA3C-98CE7A1FD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8FBAE590-2EE9-47C7-A5B8-83684D62EF35}"/>
              </a:ext>
            </a:extLst>
          </p:cNvPr>
          <p:cNvSpPr/>
          <p:nvPr/>
        </p:nvSpPr>
        <p:spPr>
          <a:xfrm>
            <a:off x="1053737" y="2822029"/>
            <a:ext cx="10119360" cy="905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buClr>
                <a:srgbClr val="4D4D4D"/>
              </a:buClr>
              <a:defRPr/>
            </a:pPr>
            <a:r>
              <a:rPr lang="pl-PL" altLang="pl-PL" sz="4000" dirty="0">
                <a:solidFill>
                  <a:srgbClr val="00377B"/>
                </a:solidFill>
                <a:latin typeface="Montserrat ExtraBold" panose="00000900000000000000" pitchFamily="50" charset="-18"/>
                <a:cs typeface="Arial" charset="0"/>
              </a:rPr>
              <a:t>Dziękuję za uwagę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2F1BCD7C-2BFF-497A-8CB8-F5F13484EB8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6" r="34714"/>
          <a:stretch/>
        </p:blipFill>
        <p:spPr>
          <a:xfrm>
            <a:off x="4541520" y="734418"/>
            <a:ext cx="3108960" cy="127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145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80F291F9-18C7-4794-80BE-CCC48A83D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a 4">
            <a:extLst>
              <a:ext uri="{FF2B5EF4-FFF2-40B4-BE49-F238E27FC236}">
                <a16:creationId xmlns:a16="http://schemas.microsoft.com/office/drawing/2014/main" id="{192E2444-AD2B-422E-8472-F068431F1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548784"/>
            <a:ext cx="6491602" cy="1103429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9B833C99-C55D-4DE6-B3DC-F4B4457F71D3}"/>
              </a:ext>
            </a:extLst>
          </p:cNvPr>
          <p:cNvSpPr txBox="1"/>
          <p:nvPr/>
        </p:nvSpPr>
        <p:spPr>
          <a:xfrm>
            <a:off x="1004453" y="2043903"/>
            <a:ext cx="977435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Art. 11 ust. 7 ustawy z dnia 14 grudnia 2016 r. – Prawo oświatowe (Dz. U. z 2024 r. poz. 737 ze zm.):</a:t>
            </a:r>
          </a:p>
          <a:p>
            <a:endParaRPr lang="pl-PL" sz="1600" dirty="0">
              <a:solidFill>
                <a:srgbClr val="00377B"/>
              </a:solidFill>
              <a:latin typeface="Montserrat Medium" panose="00000600000000000000" pitchFamily="50" charset="-18"/>
            </a:endParaRPr>
          </a:p>
          <a:p>
            <a:pPr>
              <a:spcAft>
                <a:spcPts val="600"/>
              </a:spcAft>
            </a:pPr>
            <a:r>
              <a:rPr lang="pl-PL" sz="1600" dirty="0">
                <a:latin typeface="Montserrat Medium" panose="00000600000000000000" pitchFamily="50" charset="-18"/>
              </a:rPr>
              <a:t>Organ wykonawczy jednostki samorządu terytorialnego, w terminie do dnia 31 października, przedstawia organowi stanowiącemu jednostki samorządu terytorialnego informację o stanie realizacji zadań oświatowych tej jednostki za poprzedni rok szkolny, w tym o wynikach:</a:t>
            </a:r>
          </a:p>
          <a:p>
            <a:pPr>
              <a:spcAft>
                <a:spcPts val="600"/>
              </a:spcAft>
            </a:pPr>
            <a:r>
              <a:rPr lang="pl-PL" sz="1600" dirty="0">
                <a:latin typeface="Montserrat Medium" panose="00000600000000000000" pitchFamily="50" charset="-18"/>
              </a:rPr>
              <a:t>1) (…) egzaminu zawodowego, w szkołach tych typów, których prowadzenie należy do zadań własnych jednostki samorządu terytorialnego;</a:t>
            </a:r>
          </a:p>
          <a:p>
            <a:r>
              <a:rPr lang="pl-PL" sz="1600" dirty="0">
                <a:latin typeface="Montserrat Medium" panose="00000600000000000000" pitchFamily="50" charset="-18"/>
              </a:rPr>
              <a:t>2) nadzoru pedagogicznego sprawowanego przez kuratora oświaty lub właściwego ministra w szkołach i placówkach tych typów i rodzajów, których prowadzenie należy do zadań własnych jednostki samorządu terytorialnego.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55BC1A30-B07E-4EE7-9D7F-94A79E06F018}"/>
              </a:ext>
            </a:extLst>
          </p:cNvPr>
          <p:cNvSpPr/>
          <p:nvPr/>
        </p:nvSpPr>
        <p:spPr>
          <a:xfrm>
            <a:off x="356601" y="854295"/>
            <a:ext cx="48790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2000" b="1" dirty="0">
                <a:solidFill>
                  <a:schemeClr val="bg1"/>
                </a:solidFill>
                <a:latin typeface="Montserrat Medium" panose="00000600000000000000" pitchFamily="50" charset="-18"/>
              </a:rPr>
              <a:t>1. Podstawa prawna przedłożenia informacji</a:t>
            </a:r>
          </a:p>
        </p:txBody>
      </p:sp>
    </p:spTree>
    <p:extLst>
      <p:ext uri="{BB962C8B-B14F-4D97-AF65-F5344CB8AC3E}">
        <p14:creationId xmlns:p14="http://schemas.microsoft.com/office/powerpoint/2010/main" val="162775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715DF175-1E31-4007-8E98-AC372AAF8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09" y="0"/>
            <a:ext cx="12192000" cy="6858000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5048D818-2E48-42F2-BB71-09628D5D63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478" y="542886"/>
            <a:ext cx="8836005" cy="1076862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D0E426BD-0C1D-4950-892E-A7BA660C1609}"/>
              </a:ext>
            </a:extLst>
          </p:cNvPr>
          <p:cNvSpPr/>
          <p:nvPr/>
        </p:nvSpPr>
        <p:spPr>
          <a:xfrm>
            <a:off x="356601" y="854295"/>
            <a:ext cx="66823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2000" b="1" dirty="0">
                <a:solidFill>
                  <a:schemeClr val="bg1"/>
                </a:solidFill>
                <a:latin typeface="Montserrat Medium" panose="00000600000000000000" pitchFamily="50" charset="-18"/>
              </a:rPr>
              <a:t>2. Szkoły i placówki prowadzone przez Województwo Łódzkie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035F2A5-1E8B-4A6F-A95D-AF7F62A66DF7}"/>
              </a:ext>
            </a:extLst>
          </p:cNvPr>
          <p:cNvSpPr txBox="1"/>
          <p:nvPr/>
        </p:nvSpPr>
        <p:spPr>
          <a:xfrm>
            <a:off x="1023351" y="1908853"/>
            <a:ext cx="459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pl-PL" sz="1200" b="1" dirty="0">
                <a:latin typeface="Montserrat Medium" panose="00000600000000000000" pitchFamily="50" charset="-18"/>
              </a:rPr>
              <a:t>1. </a:t>
            </a:r>
            <a:r>
              <a:rPr lang="pl-PL" sz="1200" dirty="0">
                <a:latin typeface="Montserrat Medium" panose="00000600000000000000" pitchFamily="50" charset="-18"/>
              </a:rPr>
              <a:t>Centrum Rozwoju Edukacji Województwa Łódzkiego w Łodzi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D5E7771A-78E0-456E-9668-5E5A2F918CCA}"/>
              </a:ext>
            </a:extLst>
          </p:cNvPr>
          <p:cNvSpPr txBox="1"/>
          <p:nvPr/>
        </p:nvSpPr>
        <p:spPr>
          <a:xfrm>
            <a:off x="1021699" y="2499893"/>
            <a:ext cx="4596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pl-PL" sz="1200" b="1" dirty="0">
                <a:latin typeface="Montserrat Medium" panose="00000600000000000000" pitchFamily="50" charset="-18"/>
              </a:rPr>
              <a:t>2. </a:t>
            </a:r>
            <a:r>
              <a:rPr lang="pl-PL" sz="1200" dirty="0">
                <a:latin typeface="Montserrat Medium" panose="00000600000000000000" pitchFamily="50" charset="-18"/>
              </a:rPr>
              <a:t>Centrum Rozwoju Edukacji Województwa Łódzkiego </a:t>
            </a:r>
          </a:p>
          <a:p>
            <a:pPr fontAlgn="ctr"/>
            <a:r>
              <a:rPr lang="pl-PL" sz="1200" dirty="0">
                <a:latin typeface="Montserrat Medium" panose="00000600000000000000" pitchFamily="50" charset="-18"/>
              </a:rPr>
              <a:t>w Piotrkowie Trybunalskim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F0284398-8C41-4818-9CC3-0AA6D0CEAE3F}"/>
              </a:ext>
            </a:extLst>
          </p:cNvPr>
          <p:cNvSpPr txBox="1"/>
          <p:nvPr/>
        </p:nvSpPr>
        <p:spPr>
          <a:xfrm>
            <a:off x="1021699" y="3100313"/>
            <a:ext cx="4596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pl-PL" sz="1200" b="1" dirty="0">
                <a:latin typeface="Montserrat Medium" panose="00000600000000000000" pitchFamily="50" charset="-18"/>
              </a:rPr>
              <a:t>3.</a:t>
            </a:r>
            <a:r>
              <a:rPr lang="pl-PL" sz="1200" dirty="0">
                <a:latin typeface="Montserrat Medium" panose="00000600000000000000" pitchFamily="50" charset="-18"/>
              </a:rPr>
              <a:t> Centrum Rozwoju Edukacji Województwa Łódzkiego w Sieradzu</a:t>
            </a:r>
            <a:endParaRPr lang="pl-PL" sz="1400" dirty="0">
              <a:latin typeface="Montserrat Light" panose="00000400000000000000" pitchFamily="50" charset="-18"/>
            </a:endParaRP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6BB7067D-F447-4C64-9B64-703414011B78}"/>
              </a:ext>
            </a:extLst>
          </p:cNvPr>
          <p:cNvSpPr txBox="1"/>
          <p:nvPr/>
        </p:nvSpPr>
        <p:spPr>
          <a:xfrm>
            <a:off x="1021698" y="3704715"/>
            <a:ext cx="4596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pl-PL" sz="1200" b="1" dirty="0">
                <a:latin typeface="Montserrat Medium" panose="00000600000000000000" pitchFamily="50" charset="-18"/>
              </a:rPr>
              <a:t>4.</a:t>
            </a:r>
            <a:r>
              <a:rPr lang="pl-PL" sz="1200" dirty="0">
                <a:latin typeface="Montserrat Medium" panose="00000600000000000000" pitchFamily="50" charset="-18"/>
              </a:rPr>
              <a:t> Centrum Rozwoju Edukacji Województwa Łódzkiego w Skierniewicach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D1D0F58E-F3EA-4421-8ACB-2F8C5FD22DA0}"/>
              </a:ext>
            </a:extLst>
          </p:cNvPr>
          <p:cNvSpPr txBox="1"/>
          <p:nvPr/>
        </p:nvSpPr>
        <p:spPr>
          <a:xfrm>
            <a:off x="1020046" y="4341546"/>
            <a:ext cx="4598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pl-PL" sz="1200" b="1" dirty="0">
                <a:latin typeface="Montserrat Medium" panose="00000600000000000000" pitchFamily="50" charset="-18"/>
              </a:rPr>
              <a:t>5.</a:t>
            </a:r>
            <a:r>
              <a:rPr lang="pl-PL" sz="1200" dirty="0">
                <a:latin typeface="Montserrat Medium" panose="00000600000000000000" pitchFamily="50" charset="-18"/>
              </a:rPr>
              <a:t> Centrum Rozwoju Edukacji Województwa Łódzkiego w Zgierzu</a:t>
            </a:r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2F1EC745-7A72-4C60-B806-270606A1C08A}"/>
              </a:ext>
            </a:extLst>
          </p:cNvPr>
          <p:cNvSpPr txBox="1"/>
          <p:nvPr/>
        </p:nvSpPr>
        <p:spPr>
          <a:xfrm>
            <a:off x="1020045" y="4950273"/>
            <a:ext cx="4598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pl-PL" sz="1200" b="1" dirty="0">
                <a:latin typeface="Montserrat Medium" panose="00000600000000000000" pitchFamily="50" charset="-18"/>
              </a:rPr>
              <a:t>6.</a:t>
            </a:r>
            <a:r>
              <a:rPr lang="pl-PL" sz="1200" dirty="0">
                <a:latin typeface="Montserrat Medium" panose="00000600000000000000" pitchFamily="50" charset="-18"/>
              </a:rPr>
              <a:t> Centrum Kształcenia Zawodowego i Ustawicznego Województwa Łódzkiego w Piotrkowie Trybunalskim</a:t>
            </a:r>
            <a:endParaRPr lang="pl-PL" sz="1400" dirty="0">
              <a:latin typeface="Montserrat Light" panose="00000400000000000000" pitchFamily="50" charset="-18"/>
            </a:endParaRPr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E2A002BE-E675-49B2-8430-A590BFA15067}"/>
              </a:ext>
            </a:extLst>
          </p:cNvPr>
          <p:cNvSpPr txBox="1"/>
          <p:nvPr/>
        </p:nvSpPr>
        <p:spPr>
          <a:xfrm>
            <a:off x="1020044" y="5587048"/>
            <a:ext cx="45980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pl-PL" sz="1200" b="1" dirty="0">
                <a:latin typeface="Montserrat Medium" panose="00000600000000000000" pitchFamily="50" charset="-18"/>
              </a:rPr>
              <a:t>7.</a:t>
            </a:r>
            <a:r>
              <a:rPr lang="pl-PL" sz="1200" dirty="0">
                <a:latin typeface="Montserrat Medium" panose="00000600000000000000" pitchFamily="50" charset="-18"/>
              </a:rPr>
              <a:t> Centrum Rozwoju Kompetencji Województwa Łódzkiego i PGE Polskiej Grupy Energetycznej w Woli </a:t>
            </a:r>
            <a:r>
              <a:rPr lang="pl-PL" sz="1200" dirty="0" err="1">
                <a:latin typeface="Montserrat Medium" panose="00000600000000000000" pitchFamily="50" charset="-18"/>
              </a:rPr>
              <a:t>Grzymalinej</a:t>
            </a:r>
            <a:endParaRPr lang="pl-PL" sz="1200" dirty="0">
              <a:latin typeface="Montserrat Medium" panose="00000600000000000000" pitchFamily="50" charset="-18"/>
            </a:endParaRP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7D73696F-F80E-485C-BF9F-C87C67F35190}"/>
              </a:ext>
            </a:extLst>
          </p:cNvPr>
          <p:cNvSpPr txBox="1"/>
          <p:nvPr/>
        </p:nvSpPr>
        <p:spPr>
          <a:xfrm>
            <a:off x="6802504" y="1908853"/>
            <a:ext cx="4596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pl-PL" sz="1200" b="1" dirty="0">
                <a:latin typeface="Montserrat Medium" panose="00000600000000000000" pitchFamily="50" charset="-18"/>
              </a:rPr>
              <a:t>8.</a:t>
            </a:r>
            <a:r>
              <a:rPr lang="pl-PL" sz="1200" dirty="0">
                <a:latin typeface="Montserrat Medium" panose="00000600000000000000" pitchFamily="50" charset="-18"/>
              </a:rPr>
              <a:t> Zespół Szkół i Placówek Oświatowych Nowoczesnych Technologii Województwa Łódzkiego w Łodzi</a:t>
            </a:r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599D81DD-5931-45F5-AFEF-A06CF4F3B757}"/>
              </a:ext>
            </a:extLst>
          </p:cNvPr>
          <p:cNvSpPr txBox="1"/>
          <p:nvPr/>
        </p:nvSpPr>
        <p:spPr>
          <a:xfrm>
            <a:off x="6802504" y="2495513"/>
            <a:ext cx="4594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pl-PL" sz="1200" b="1" dirty="0">
                <a:latin typeface="Montserrat Medium" panose="00000600000000000000" pitchFamily="50" charset="-18"/>
              </a:rPr>
              <a:t>9.</a:t>
            </a:r>
            <a:r>
              <a:rPr lang="pl-PL" sz="1200" dirty="0">
                <a:latin typeface="Montserrat Medium" panose="00000600000000000000" pitchFamily="50" charset="-18"/>
              </a:rPr>
              <a:t> Zespół Szkół i Placówek Oświatowych Województwa Łódzkiego w Łowiczu</a:t>
            </a:r>
          </a:p>
        </p:txBody>
      </p:sp>
      <p:sp>
        <p:nvSpPr>
          <p:cNvPr id="23" name="pole tekstowe 22">
            <a:extLst>
              <a:ext uri="{FF2B5EF4-FFF2-40B4-BE49-F238E27FC236}">
                <a16:creationId xmlns:a16="http://schemas.microsoft.com/office/drawing/2014/main" id="{55455DBD-6618-4B20-8373-57DF5F528988}"/>
              </a:ext>
            </a:extLst>
          </p:cNvPr>
          <p:cNvSpPr txBox="1"/>
          <p:nvPr/>
        </p:nvSpPr>
        <p:spPr>
          <a:xfrm>
            <a:off x="6802504" y="3086205"/>
            <a:ext cx="4594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pl-PL" sz="1200" b="1" dirty="0">
                <a:latin typeface="Montserrat Medium" panose="00000600000000000000" pitchFamily="50" charset="-18"/>
              </a:rPr>
              <a:t>10.</a:t>
            </a:r>
            <a:r>
              <a:rPr lang="pl-PL" sz="1200" dirty="0">
                <a:latin typeface="Montserrat Medium" panose="00000600000000000000" pitchFamily="50" charset="-18"/>
              </a:rPr>
              <a:t> Zespół Szkół i Placówek Oświatowych Województwa Łódzkiego w Sieradzu</a:t>
            </a:r>
          </a:p>
        </p:txBody>
      </p:sp>
      <p:sp>
        <p:nvSpPr>
          <p:cNvPr id="24" name="pole tekstowe 23">
            <a:extLst>
              <a:ext uri="{FF2B5EF4-FFF2-40B4-BE49-F238E27FC236}">
                <a16:creationId xmlns:a16="http://schemas.microsoft.com/office/drawing/2014/main" id="{B69DC683-E035-43A0-AA97-2A1616BA944F}"/>
              </a:ext>
            </a:extLst>
          </p:cNvPr>
          <p:cNvSpPr txBox="1"/>
          <p:nvPr/>
        </p:nvSpPr>
        <p:spPr>
          <a:xfrm>
            <a:off x="6802504" y="3687531"/>
            <a:ext cx="4563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pl-PL" sz="1200" b="1" dirty="0">
                <a:latin typeface="Montserrat Medium" panose="00000600000000000000" pitchFamily="50" charset="-18"/>
              </a:rPr>
              <a:t>11.</a:t>
            </a:r>
            <a:r>
              <a:rPr lang="pl-PL" sz="1200" dirty="0">
                <a:latin typeface="Montserrat Medium" panose="00000600000000000000" pitchFamily="50" charset="-18"/>
              </a:rPr>
              <a:t> Zespół Szkół i Placówek Oświatowych Województwa Łódzkiego w Tomaszowie Mazowieckim</a:t>
            </a:r>
          </a:p>
        </p:txBody>
      </p: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A27D9CC1-7375-4A96-B485-CF9C543CF0D6}"/>
              </a:ext>
            </a:extLst>
          </p:cNvPr>
          <p:cNvSpPr txBox="1"/>
          <p:nvPr/>
        </p:nvSpPr>
        <p:spPr>
          <a:xfrm>
            <a:off x="6802503" y="4166380"/>
            <a:ext cx="4563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lnSpc>
                <a:spcPct val="200000"/>
              </a:lnSpc>
            </a:pPr>
            <a:r>
              <a:rPr lang="pl-PL" sz="1200" b="1" dirty="0">
                <a:latin typeface="Montserrat Medium" panose="00000600000000000000" pitchFamily="50" charset="-18"/>
              </a:rPr>
              <a:t>12.</a:t>
            </a:r>
            <a:r>
              <a:rPr lang="pl-PL" sz="1200" dirty="0">
                <a:latin typeface="Montserrat Medium" panose="00000600000000000000" pitchFamily="50" charset="-18"/>
              </a:rPr>
              <a:t> Szkoła Policealna Techniki Dentystycznej w Łodzi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9E6B1988-4189-46EB-BCAE-FC8EFF436ABE}"/>
              </a:ext>
            </a:extLst>
          </p:cNvPr>
          <p:cNvSpPr txBox="1"/>
          <p:nvPr/>
        </p:nvSpPr>
        <p:spPr>
          <a:xfrm>
            <a:off x="6802503" y="4764586"/>
            <a:ext cx="4563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pl-PL" sz="1200" b="1" dirty="0">
                <a:latin typeface="Montserrat Medium" panose="00000600000000000000" pitchFamily="50" charset="-18"/>
              </a:rPr>
              <a:t>13.</a:t>
            </a:r>
            <a:r>
              <a:rPr lang="pl-PL" sz="1200" dirty="0">
                <a:latin typeface="Montserrat Medium" panose="00000600000000000000" pitchFamily="50" charset="-18"/>
              </a:rPr>
              <a:t> </a:t>
            </a:r>
            <a:r>
              <a:rPr lang="pl-PL" sz="1200" dirty="0">
                <a:latin typeface="Montserrat Medium" panose="00000600000000000000"/>
                <a:ea typeface="Times New Roman" panose="02020603050405020304" pitchFamily="18" charset="0"/>
              </a:rPr>
              <a:t>Szkoła Podstawowa Specjalna w Rafałówce przy Ośrodku </a:t>
            </a:r>
            <a:r>
              <a:rPr lang="pl-PL" sz="1200" dirty="0" err="1">
                <a:latin typeface="Montserrat Medium" panose="00000600000000000000"/>
                <a:ea typeface="Times New Roman" panose="02020603050405020304" pitchFamily="18" charset="0"/>
              </a:rPr>
              <a:t>Rehabilitacyjno</a:t>
            </a:r>
            <a:r>
              <a:rPr lang="pl-PL" sz="1200" dirty="0">
                <a:latin typeface="Montserrat Medium" panose="00000600000000000000"/>
                <a:ea typeface="Times New Roman" panose="02020603050405020304" pitchFamily="18" charset="0"/>
              </a:rPr>
              <a:t>–Leczniczym w Rafałówce Szpitala Wojewódzkiego im. Prymasa Kardynała Stefana Wyszyńskiego w Sieradzu</a:t>
            </a:r>
            <a:endParaRPr lang="pl-PL" sz="1200" dirty="0">
              <a:latin typeface="Montserrat Medium" panose="000006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194520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80F291F9-18C7-4794-80BE-CCC48A83D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Grafika 1">
            <a:extLst>
              <a:ext uri="{FF2B5EF4-FFF2-40B4-BE49-F238E27FC236}">
                <a16:creationId xmlns:a16="http://schemas.microsoft.com/office/drawing/2014/main" id="{8188F43C-68DB-433D-864B-0ACF1956B6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8357" y="548784"/>
            <a:ext cx="4707550" cy="1078766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9B833C99-C55D-4DE6-B3DC-F4B4457F71D3}"/>
              </a:ext>
            </a:extLst>
          </p:cNvPr>
          <p:cNvSpPr txBox="1"/>
          <p:nvPr/>
        </p:nvSpPr>
        <p:spPr>
          <a:xfrm>
            <a:off x="1089119" y="2534970"/>
            <a:ext cx="97743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W roku szkolnym 2023/2024 w szkołach i placówkach Województwa Łódzkiego kształciło się:</a:t>
            </a:r>
          </a:p>
          <a:p>
            <a:pPr>
              <a:lnSpc>
                <a:spcPct val="150000"/>
              </a:lnSpc>
            </a:pPr>
            <a:r>
              <a:rPr lang="pl-PL" sz="1600" b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- 1076</a:t>
            </a:r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 słuchaczy w formie szkolnej w </a:t>
            </a:r>
            <a:r>
              <a:rPr lang="pl-PL" sz="1600" b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16</a:t>
            </a:r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 zawodach;</a:t>
            </a:r>
          </a:p>
          <a:p>
            <a:pPr>
              <a:lnSpc>
                <a:spcPct val="150000"/>
              </a:lnSpc>
            </a:pPr>
            <a:r>
              <a:rPr lang="pl-PL" sz="1600" b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- 1588</a:t>
            </a:r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 słuchaczy na </a:t>
            </a:r>
            <a:r>
              <a:rPr lang="pl-PL" sz="1600" b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37</a:t>
            </a:r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 kwalifikacyjnych kursach zawodowych.</a:t>
            </a:r>
          </a:p>
          <a:p>
            <a:pPr algn="ctr"/>
            <a:endParaRPr lang="pl-PL" sz="1600" i="1" dirty="0">
              <a:solidFill>
                <a:srgbClr val="00377B"/>
              </a:solidFill>
              <a:latin typeface="Montserrat Medium" panose="00000600000000000000" pitchFamily="50" charset="-18"/>
            </a:endParaRPr>
          </a:p>
          <a:p>
            <a:pPr algn="r">
              <a:lnSpc>
                <a:spcPct val="150000"/>
              </a:lnSpc>
            </a:pPr>
            <a:r>
              <a:rPr lang="pl-PL" sz="1600" i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(stan na dzień 30 września 2023 r.)</a:t>
            </a:r>
            <a:endParaRPr lang="pl-PL" sz="1600" dirty="0">
              <a:solidFill>
                <a:srgbClr val="00377B"/>
              </a:solidFill>
              <a:latin typeface="Montserrat Medium" panose="00000600000000000000" pitchFamily="50" charset="-18"/>
            </a:endParaRPr>
          </a:p>
          <a:p>
            <a:pPr algn="ctr"/>
            <a:endParaRPr lang="pl-PL" sz="1600" dirty="0">
              <a:latin typeface="Montserrat Medium" panose="00000600000000000000" pitchFamily="50" charset="-18"/>
            </a:endParaRP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0DB9962E-FD9B-4626-9B74-1C3051FFF062}"/>
              </a:ext>
            </a:extLst>
          </p:cNvPr>
          <p:cNvSpPr/>
          <p:nvPr/>
        </p:nvSpPr>
        <p:spPr>
          <a:xfrm>
            <a:off x="356601" y="854295"/>
            <a:ext cx="28327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2000" b="1" dirty="0">
                <a:solidFill>
                  <a:schemeClr val="bg1"/>
                </a:solidFill>
                <a:latin typeface="Montserrat Medium" panose="00000600000000000000" pitchFamily="50" charset="-18"/>
              </a:rPr>
              <a:t>3. Kształcenie zawodowe</a:t>
            </a:r>
          </a:p>
        </p:txBody>
      </p:sp>
    </p:spTree>
    <p:extLst>
      <p:ext uri="{BB962C8B-B14F-4D97-AF65-F5344CB8AC3E}">
        <p14:creationId xmlns:p14="http://schemas.microsoft.com/office/powerpoint/2010/main" val="509556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a 9">
            <a:extLst>
              <a:ext uri="{FF2B5EF4-FFF2-40B4-BE49-F238E27FC236}">
                <a16:creationId xmlns:a16="http://schemas.microsoft.com/office/drawing/2014/main" id="{122486CA-8577-4060-8B22-AF68B2F98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5" name="Obraz 54">
            <a:extLst>
              <a:ext uri="{FF2B5EF4-FFF2-40B4-BE49-F238E27FC236}">
                <a16:creationId xmlns:a16="http://schemas.microsoft.com/office/drawing/2014/main" id="{B39F1CD2-D467-4549-BE4F-D9780B64D6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78" y="548738"/>
            <a:ext cx="7992888" cy="1076862"/>
          </a:xfrm>
          <a:prstGeom prst="rect">
            <a:avLst/>
          </a:prstGeom>
        </p:spPr>
      </p:pic>
      <p:graphicFrame>
        <p:nvGraphicFramePr>
          <p:cNvPr id="53" name="Wykres 52">
            <a:extLst>
              <a:ext uri="{FF2B5EF4-FFF2-40B4-BE49-F238E27FC236}">
                <a16:creationId xmlns:a16="http://schemas.microsoft.com/office/drawing/2014/main" id="{24E07FB5-FEA1-493E-BC1B-D68CCB8AF0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372903"/>
              </p:ext>
            </p:extLst>
          </p:nvPr>
        </p:nvGraphicFramePr>
        <p:xfrm>
          <a:off x="2099556" y="1734929"/>
          <a:ext cx="79928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Prostokąt 5">
            <a:extLst>
              <a:ext uri="{FF2B5EF4-FFF2-40B4-BE49-F238E27FC236}">
                <a16:creationId xmlns:a16="http://schemas.microsoft.com/office/drawing/2014/main" id="{1CD6F3B1-E1BF-47F5-B58E-23DBE822C7E3}"/>
              </a:ext>
            </a:extLst>
          </p:cNvPr>
          <p:cNvSpPr/>
          <p:nvPr/>
        </p:nvSpPr>
        <p:spPr>
          <a:xfrm>
            <a:off x="356601" y="854295"/>
            <a:ext cx="425949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2000" b="1" dirty="0">
                <a:solidFill>
                  <a:schemeClr val="bg1"/>
                </a:solidFill>
                <a:latin typeface="Montserrat Medium" panose="00000600000000000000" pitchFamily="50" charset="-18"/>
              </a:rPr>
              <a:t>3.1. Kształcenie zawodowe</a:t>
            </a:r>
          </a:p>
          <a:p>
            <a:pPr lvl="0"/>
            <a:r>
              <a:rPr lang="pl-PL" sz="1000" b="1" dirty="0">
                <a:solidFill>
                  <a:schemeClr val="bg1"/>
                </a:solidFill>
                <a:latin typeface="Montserrat Medium" panose="00000600000000000000" pitchFamily="50" charset="-18"/>
              </a:rPr>
              <a:t>Liczba słuchaczy w poszczególnych placówkach w roku szkolnym 2023/2024</a:t>
            </a:r>
          </a:p>
        </p:txBody>
      </p:sp>
    </p:spTree>
    <p:extLst>
      <p:ext uri="{BB962C8B-B14F-4D97-AF65-F5344CB8AC3E}">
        <p14:creationId xmlns:p14="http://schemas.microsoft.com/office/powerpoint/2010/main" val="166592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80F291F9-18C7-4794-80BE-CCC48A83D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Grafika 4">
            <a:extLst>
              <a:ext uri="{FF2B5EF4-FFF2-40B4-BE49-F238E27FC236}">
                <a16:creationId xmlns:a16="http://schemas.microsoft.com/office/drawing/2014/main" id="{192E2444-AD2B-422E-8472-F068431F1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548784"/>
            <a:ext cx="6491602" cy="1103429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9B833C99-C55D-4DE6-B3DC-F4B4457F71D3}"/>
              </a:ext>
            </a:extLst>
          </p:cNvPr>
          <p:cNvSpPr txBox="1"/>
          <p:nvPr/>
        </p:nvSpPr>
        <p:spPr>
          <a:xfrm>
            <a:off x="1089119" y="2534970"/>
            <a:ext cx="977435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Zdawalność egzaminów zawodowych w 9 szkołach w roku szkolnym 2023/2024: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liczba słuchaczy przystępujących do egzaminu – </a:t>
            </a:r>
            <a:r>
              <a:rPr lang="pl-PL" sz="1600" b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709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liczba słuchaczy, którzy zdali egzamin – </a:t>
            </a:r>
            <a:r>
              <a:rPr lang="pl-PL" sz="1600" b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633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rgbClr val="00377B"/>
                </a:solidFill>
                <a:latin typeface="Montserrat Medium" panose="00000600000000000000" pitchFamily="50" charset="-18"/>
              </a:rPr>
              <a:t>średnia zdawalność – </a:t>
            </a:r>
            <a:r>
              <a:rPr lang="pl-PL" sz="1600" b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89,3%</a:t>
            </a:r>
          </a:p>
          <a:p>
            <a:pPr algn="ctr">
              <a:lnSpc>
                <a:spcPct val="150000"/>
              </a:lnSpc>
            </a:pPr>
            <a:endParaRPr lang="pl-PL" sz="1600" i="1" dirty="0">
              <a:solidFill>
                <a:srgbClr val="00377B"/>
              </a:solidFill>
              <a:latin typeface="Montserrat Medium" panose="00000600000000000000" pitchFamily="50" charset="-18"/>
            </a:endParaRPr>
          </a:p>
          <a:p>
            <a:pPr algn="r">
              <a:lnSpc>
                <a:spcPct val="150000"/>
              </a:lnSpc>
            </a:pPr>
            <a:r>
              <a:rPr lang="pl-PL" sz="1600" i="1" dirty="0">
                <a:solidFill>
                  <a:srgbClr val="00377B"/>
                </a:solidFill>
                <a:latin typeface="Montserrat Medium" panose="00000600000000000000" pitchFamily="50" charset="-18"/>
              </a:rPr>
              <a:t>Źródło: Dane pozyskane od placówek</a:t>
            </a:r>
          </a:p>
          <a:p>
            <a:pPr algn="ctr"/>
            <a:endParaRPr lang="pl-PL" sz="1600" dirty="0">
              <a:latin typeface="Montserrat Medium" panose="00000600000000000000" pitchFamily="50" charset="-18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55BC1A30-B07E-4EE7-9D7F-94A79E06F018}"/>
              </a:ext>
            </a:extLst>
          </p:cNvPr>
          <p:cNvSpPr/>
          <p:nvPr/>
        </p:nvSpPr>
        <p:spPr>
          <a:xfrm>
            <a:off x="356601" y="854295"/>
            <a:ext cx="45364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2000" b="1" dirty="0">
                <a:solidFill>
                  <a:schemeClr val="bg1"/>
                </a:solidFill>
                <a:latin typeface="Montserrat Medium" panose="00000600000000000000" pitchFamily="50" charset="-18"/>
              </a:rPr>
              <a:t>4. Zdawalność egzaminów zewnętrznych </a:t>
            </a:r>
          </a:p>
        </p:txBody>
      </p:sp>
    </p:spTree>
    <p:extLst>
      <p:ext uri="{BB962C8B-B14F-4D97-AF65-F5344CB8AC3E}">
        <p14:creationId xmlns:p14="http://schemas.microsoft.com/office/powerpoint/2010/main" val="2646498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715DF175-1E31-4007-8E98-AC372AAF8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258" y="0"/>
            <a:ext cx="12192000" cy="6858000"/>
          </a:xfrm>
          <a:prstGeom prst="rect">
            <a:avLst/>
          </a:prstGeom>
        </p:spPr>
      </p:pic>
      <p:pic>
        <p:nvPicPr>
          <p:cNvPr id="54" name="Grafika 53">
            <a:extLst>
              <a:ext uri="{FF2B5EF4-FFF2-40B4-BE49-F238E27FC236}">
                <a16:creationId xmlns:a16="http://schemas.microsoft.com/office/drawing/2014/main" id="{DDC07849-C123-45C1-9525-640037F7AE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8355" y="548784"/>
            <a:ext cx="6482273" cy="1103429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650AB5DA-2DD4-40C7-9692-134EBDEB53A1}"/>
              </a:ext>
            </a:extLst>
          </p:cNvPr>
          <p:cNvSpPr/>
          <p:nvPr/>
        </p:nvSpPr>
        <p:spPr>
          <a:xfrm>
            <a:off x="268355" y="623205"/>
            <a:ext cx="5173019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2438" marR="0" lvl="0" indent="-4524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b="1" dirty="0">
                <a:solidFill>
                  <a:prstClr val="white"/>
                </a:solidFill>
                <a:latin typeface="Montserrat Medium" panose="00000600000000000000" pitchFamily="50" charset="-18"/>
              </a:rPr>
              <a:t>5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.1. Projekty współfinansowane z funduszy UE </a:t>
            </a: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</a:b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i środków krajowych </a:t>
            </a: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</a:b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RPO WŁ 2014-2020</a:t>
            </a:r>
            <a:endParaRPr kumimoji="0" lang="pl-PL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 Medium" panose="00000600000000000000" pitchFamily="50" charset="-18"/>
              <a:ea typeface="+mn-ea"/>
              <a:cs typeface="+mn-cs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F119479-1FCE-434E-8894-40C03FEDC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319533"/>
              </p:ext>
            </p:extLst>
          </p:nvPr>
        </p:nvGraphicFramePr>
        <p:xfrm>
          <a:off x="2384932" y="2416836"/>
          <a:ext cx="7405619" cy="2647533"/>
        </p:xfrm>
        <a:graphic>
          <a:graphicData uri="http://schemas.openxmlformats.org/drawingml/2006/table">
            <a:tbl>
              <a:tblPr/>
              <a:tblGrid>
                <a:gridCol w="438085">
                  <a:extLst>
                    <a:ext uri="{9D8B030D-6E8A-4147-A177-3AD203B41FA5}">
                      <a16:colId xmlns:a16="http://schemas.microsoft.com/office/drawing/2014/main" val="3793355259"/>
                    </a:ext>
                  </a:extLst>
                </a:gridCol>
                <a:gridCol w="3169273">
                  <a:extLst>
                    <a:ext uri="{9D8B030D-6E8A-4147-A177-3AD203B41FA5}">
                      <a16:colId xmlns:a16="http://schemas.microsoft.com/office/drawing/2014/main" val="1441824014"/>
                    </a:ext>
                  </a:extLst>
                </a:gridCol>
                <a:gridCol w="2377195">
                  <a:extLst>
                    <a:ext uri="{9D8B030D-6E8A-4147-A177-3AD203B41FA5}">
                      <a16:colId xmlns:a16="http://schemas.microsoft.com/office/drawing/2014/main" val="2998009251"/>
                    </a:ext>
                  </a:extLst>
                </a:gridCol>
                <a:gridCol w="1421066">
                  <a:extLst>
                    <a:ext uri="{9D8B030D-6E8A-4147-A177-3AD203B41FA5}">
                      <a16:colId xmlns:a16="http://schemas.microsoft.com/office/drawing/2014/main" val="2667505001"/>
                    </a:ext>
                  </a:extLst>
                </a:gridCol>
              </a:tblGrid>
              <a:tr h="3659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85" marR="3238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Szkoła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85" marR="3238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projektu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85" marR="3238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projektu [zł]</a:t>
                      </a:r>
                    </a:p>
                  </a:txBody>
                  <a:tcPr marL="32385" marR="3238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684789"/>
                  </a:ext>
                </a:extLst>
              </a:tr>
              <a:tr h="47967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8265" marR="88265" marT="44450" marB="4445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Centrum Rozwoju Kompetencji Województwa Łódzkiego i PGE Polskiej Grupy Energetycznej </a:t>
                      </a:r>
                      <a:b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Woli </a:t>
                      </a:r>
                      <a:r>
                        <a:rPr lang="pl-P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Grzymalinej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265" marR="88265" marT="44450" marB="4445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Wsparcie na Nowy Start Zawodowy</a:t>
                      </a:r>
                    </a:p>
                  </a:txBody>
                  <a:tcPr marL="32385" marR="3238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1.526.150,40</a:t>
                      </a:r>
                    </a:p>
                  </a:txBody>
                  <a:tcPr marL="32385" marR="3238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146175"/>
                  </a:ext>
                </a:extLst>
              </a:tr>
              <a:tr h="117404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Zwiększenie kompetencji i podniesienie kwalifikacji słuchaczy oraz nauczycieli Centrum Rozwoju Kompetencji Województwa Łódzkiego i PGE Polskiej Grupy Energetycznej w Woli </a:t>
                      </a:r>
                      <a:r>
                        <a:rPr lang="pl-PL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Grzymalinej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385" marR="3238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2.965.013,95</a:t>
                      </a:r>
                    </a:p>
                  </a:txBody>
                  <a:tcPr marL="32385" marR="3238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0360"/>
                  </a:ext>
                </a:extLst>
              </a:tr>
              <a:tr h="6278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2385" marR="3238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Centrum Kształcenia Zawodowego i Ustawicznego Województwa Łódzkiego w Piotrkowie Trybunalskim</a:t>
                      </a:r>
                    </a:p>
                  </a:txBody>
                  <a:tcPr marL="32385" marR="3238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Nowe kompetencje – Nowa praca – Nowe życie</a:t>
                      </a:r>
                    </a:p>
                  </a:txBody>
                  <a:tcPr marL="32385" marR="3238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846.462,96</a:t>
                      </a:r>
                    </a:p>
                  </a:txBody>
                  <a:tcPr marL="32385" marR="3238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370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245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80F291F9-18C7-4794-80BE-CCC48A83D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334A25AD-4A9A-46D6-B10C-95E1E9F3FE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548784"/>
            <a:ext cx="6758609" cy="1103429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D0E426BD-0C1D-4950-892E-A7BA660C1609}"/>
              </a:ext>
            </a:extLst>
          </p:cNvPr>
          <p:cNvSpPr/>
          <p:nvPr/>
        </p:nvSpPr>
        <p:spPr>
          <a:xfrm>
            <a:off x="263754" y="777332"/>
            <a:ext cx="4594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2438" marR="0" lvl="0" indent="-4524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b="1" dirty="0">
                <a:solidFill>
                  <a:prstClr val="white"/>
                </a:solidFill>
                <a:latin typeface="Montserrat Medium" panose="00000600000000000000" pitchFamily="50" charset="-18"/>
              </a:rPr>
              <a:t>5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.2. BCU – Branżowe Centra Umiejętności</a:t>
            </a: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</a:b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KPO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DEADABCA-17DF-479D-A8D5-DBB8B4DA3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866242"/>
              </p:ext>
            </p:extLst>
          </p:nvPr>
        </p:nvGraphicFramePr>
        <p:xfrm>
          <a:off x="2325585" y="2400557"/>
          <a:ext cx="7540829" cy="2615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621">
                  <a:extLst>
                    <a:ext uri="{9D8B030D-6E8A-4147-A177-3AD203B41FA5}">
                      <a16:colId xmlns:a16="http://schemas.microsoft.com/office/drawing/2014/main" val="2497533844"/>
                    </a:ext>
                  </a:extLst>
                </a:gridCol>
                <a:gridCol w="2937105">
                  <a:extLst>
                    <a:ext uri="{9D8B030D-6E8A-4147-A177-3AD203B41FA5}">
                      <a16:colId xmlns:a16="http://schemas.microsoft.com/office/drawing/2014/main" val="1820854115"/>
                    </a:ext>
                  </a:extLst>
                </a:gridCol>
                <a:gridCol w="2372799">
                  <a:extLst>
                    <a:ext uri="{9D8B030D-6E8A-4147-A177-3AD203B41FA5}">
                      <a16:colId xmlns:a16="http://schemas.microsoft.com/office/drawing/2014/main" val="649495526"/>
                    </a:ext>
                  </a:extLst>
                </a:gridCol>
                <a:gridCol w="1805304">
                  <a:extLst>
                    <a:ext uri="{9D8B030D-6E8A-4147-A177-3AD203B41FA5}">
                      <a16:colId xmlns:a16="http://schemas.microsoft.com/office/drawing/2014/main" val="142469164"/>
                    </a:ext>
                  </a:extLst>
                </a:gridCol>
              </a:tblGrid>
              <a:tr h="3993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Lp.</a:t>
                      </a:r>
                      <a:endParaRPr lang="pl-PL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Szkoła</a:t>
                      </a:r>
                      <a:endParaRPr lang="pl-PL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Dziedzina</a:t>
                      </a:r>
                      <a:endParaRPr lang="pl-PL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Dofinansowanie [zł]</a:t>
                      </a:r>
                    </a:p>
                  </a:txBody>
                  <a:tcPr marL="68580" marR="68580" marT="0" marB="0"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388513"/>
                  </a:ext>
                </a:extLst>
              </a:tr>
              <a:tr h="1270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pl-PL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+mn-lt"/>
                        </a:rPr>
                        <a:t>Zespół Szkół i Placówek Oświatowych Nowoczesnych Technologii Województwa Łódzkiego w Łodzi</a:t>
                      </a:r>
                      <a:endParaRPr lang="pl-PL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+mn-lt"/>
                        </a:rPr>
                        <a:t>Realizacja nagrań i nagłośnień</a:t>
                      </a:r>
                      <a:endParaRPr lang="pl-PL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+mn-lt"/>
                        </a:rPr>
                        <a:t>10.951.565,93</a:t>
                      </a:r>
                      <a:endParaRPr lang="pl-PL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930108"/>
                  </a:ext>
                </a:extLst>
              </a:tr>
              <a:tr h="946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pl-PL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+mn-lt"/>
                        </a:rPr>
                        <a:t>Szkoła Policealna Techniki Dentystycznej w Łodzi</a:t>
                      </a:r>
                      <a:endParaRPr lang="pl-PL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+mn-lt"/>
                        </a:rPr>
                        <a:t>Technika dentystyczna</a:t>
                      </a:r>
                      <a:endParaRPr lang="pl-PL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  <a:latin typeface="+mn-lt"/>
                        </a:rPr>
                        <a:t>10.967.491,87</a:t>
                      </a:r>
                      <a:endParaRPr lang="pl-PL" sz="11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256355"/>
                  </a:ext>
                </a:extLst>
              </a:tr>
            </a:tbl>
          </a:graphicData>
        </a:graphic>
      </p:graphicFrame>
      <p:pic>
        <p:nvPicPr>
          <p:cNvPr id="11" name="Obraz 10">
            <a:extLst>
              <a:ext uri="{FF2B5EF4-FFF2-40B4-BE49-F238E27FC236}">
                <a16:creationId xmlns:a16="http://schemas.microsoft.com/office/drawing/2014/main" id="{F7B456EA-C375-4DE6-99B8-06CB0D6A8F0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435"/>
          <a:stretch/>
        </p:blipFill>
        <p:spPr>
          <a:xfrm>
            <a:off x="8456842" y="444745"/>
            <a:ext cx="2819144" cy="1305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520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a 7">
            <a:extLst>
              <a:ext uri="{FF2B5EF4-FFF2-40B4-BE49-F238E27FC236}">
                <a16:creationId xmlns:a16="http://schemas.microsoft.com/office/drawing/2014/main" id="{715DF175-1E31-4007-8E98-AC372AAF8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" y="0"/>
            <a:ext cx="12192000" cy="6858000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A7EEBFC6-8B2A-49D0-8F57-779B056DFE0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919"/>
          <a:stretch/>
        </p:blipFill>
        <p:spPr>
          <a:xfrm>
            <a:off x="61743" y="550148"/>
            <a:ext cx="6761091" cy="1074160"/>
          </a:xfrm>
          <a:prstGeom prst="rect">
            <a:avLst/>
          </a:prstGeom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D0E426BD-0C1D-4950-892E-A7BA660C1609}"/>
              </a:ext>
            </a:extLst>
          </p:cNvPr>
          <p:cNvSpPr/>
          <p:nvPr/>
        </p:nvSpPr>
        <p:spPr>
          <a:xfrm>
            <a:off x="325728" y="764062"/>
            <a:ext cx="115405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2438" marR="0" lvl="0" indent="-4524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b="1" dirty="0">
                <a:solidFill>
                  <a:prstClr val="white"/>
                </a:solidFill>
                <a:latin typeface="Montserrat Medium" panose="00000600000000000000" pitchFamily="50" charset="-18"/>
              </a:rPr>
              <a:t>5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.3. Zbudowanie systemu koordynacji LLL</a:t>
            </a: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</a:br>
            <a:r>
              <a:rPr kumimoji="0" lang="pl-PL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KPO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5CD9263-B20B-44A5-AF30-1E1AE11FC8E3}"/>
              </a:ext>
            </a:extLst>
          </p:cNvPr>
          <p:cNvSpPr txBox="1"/>
          <p:nvPr/>
        </p:nvSpPr>
        <p:spPr>
          <a:xfrm>
            <a:off x="1208822" y="1950486"/>
            <a:ext cx="9774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Projekt </a:t>
            </a: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„Zbudowanie systemu koordynacji i monitorowania regionalnych działań na rzecz kształcenia zawodowego, szkolnictwa wyższego oraz uczenia się przez całe życie, w tym uczenia się dorosłych”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 </a:t>
            </a:r>
            <a:b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</a:b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Tx/>
                <a:latin typeface="Montserrat Medium" panose="00000600000000000000" pitchFamily="50" charset="-18"/>
                <a:ea typeface="+mn-ea"/>
                <a:cs typeface="+mn-cs"/>
              </a:rPr>
              <a:t>finansowany z Krajowego Planu Odbudowy i Zwiększania Odporności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B55A8E4B-17D8-4451-9C29-98F2FD45C739}"/>
              </a:ext>
            </a:extLst>
          </p:cNvPr>
          <p:cNvSpPr txBox="1"/>
          <p:nvPr/>
        </p:nvSpPr>
        <p:spPr>
          <a:xfrm>
            <a:off x="2464245" y="2890391"/>
            <a:ext cx="7325249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  <a:t>okres realizacji: </a:t>
            </a:r>
            <a:br>
              <a:rPr kumimoji="0" lang="pl-PL" sz="1600" b="0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</a:br>
            <a:r>
              <a:rPr kumimoji="0" lang="pl-PL" sz="1600" b="1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  <a:t>01.01.2021 – 30.06.2026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  <a:t>wartość dofinansowania: </a:t>
            </a:r>
            <a:br>
              <a:rPr kumimoji="0" lang="pl-PL" sz="1600" b="0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</a:br>
            <a:r>
              <a:rPr kumimoji="0" lang="pl-PL" sz="1600" b="1" i="0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+mn-cs"/>
              </a:rPr>
              <a:t>17.728.850,00 zł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60DD3794-9677-4F22-A0B3-1E66C060620D}"/>
              </a:ext>
            </a:extLst>
          </p:cNvPr>
          <p:cNvSpPr/>
          <p:nvPr/>
        </p:nvSpPr>
        <p:spPr>
          <a:xfrm>
            <a:off x="1208823" y="4076516"/>
            <a:ext cx="977435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1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Arial" panose="020B0604020202020204" pitchFamily="34" charset="0"/>
              </a:rPr>
              <a:t>Cele projektu: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600" b="0" i="1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Arial" panose="020B0604020202020204" pitchFamily="34" charset="0"/>
              </a:rPr>
              <a:t>doskonalenie systemu edukacji, mechanizmów uczenia się przez całe życie w kierunku lepszego dopasowania do potrzeb nowoczesnej gospodarki, wzrostu innowacyjności, zwiększania transferu nowych technologii oraz zielonej transformacji,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600" b="0" i="1" u="none" strike="noStrike" kern="1200" cap="none" spc="-1" normalizeH="0" baseline="0" noProof="0" dirty="0">
                <a:ln>
                  <a:noFill/>
                </a:ln>
                <a:solidFill>
                  <a:srgbClr val="00377B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Montserrat Medium" panose="00000600000000000000" pitchFamily="50" charset="-18"/>
                <a:ea typeface="DejaVu Sans"/>
                <a:cs typeface="Arial" panose="020B0604020202020204" pitchFamily="34" charset="0"/>
              </a:rPr>
              <a:t>wdrożenie innowacyjnych i trwałych mechanizmów współpracy na gruncie kształcenia zawodowego, szkolnictwa wyższego, uczenia się przez całe życie, sprzyjających odporności i doskonałości oraz cyfrowej i zielonej transformacji.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750B0255-FB50-48B9-A478-33BA013FB9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580" y="315890"/>
            <a:ext cx="5819207" cy="154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39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1877</Words>
  <Application>Microsoft Office PowerPoint</Application>
  <PresentationFormat>Panoramiczny</PresentationFormat>
  <Paragraphs>199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DejaVu Sans</vt:lpstr>
      <vt:lpstr>Montserrat ExtraBold</vt:lpstr>
      <vt:lpstr>Montserrat Light</vt:lpstr>
      <vt:lpstr>Montserrat Medium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Przybyt</dc:creator>
  <cp:lastModifiedBy>Adam Kozłowski</cp:lastModifiedBy>
  <cp:revision>88</cp:revision>
  <dcterms:created xsi:type="dcterms:W3CDTF">2023-10-03T13:51:04Z</dcterms:created>
  <dcterms:modified xsi:type="dcterms:W3CDTF">2024-10-28T10:00:02Z</dcterms:modified>
</cp:coreProperties>
</file>