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8">
  <p:sldMasterIdLst>
    <p:sldMasterId id="2147483660" r:id="rId1"/>
    <p:sldMasterId id="2147483672" r:id="rId2"/>
  </p:sldMasterIdLst>
  <p:notesMasterIdLst>
    <p:notesMasterId r:id="rId23"/>
  </p:notesMasterIdLst>
  <p:handoutMasterIdLst>
    <p:handoutMasterId r:id="rId24"/>
  </p:handoutMasterIdLst>
  <p:sldIdLst>
    <p:sldId id="381" r:id="rId3"/>
    <p:sldId id="607" r:id="rId4"/>
    <p:sldId id="568" r:id="rId5"/>
    <p:sldId id="575" r:id="rId6"/>
    <p:sldId id="588" r:id="rId7"/>
    <p:sldId id="610" r:id="rId8"/>
    <p:sldId id="585" r:id="rId9"/>
    <p:sldId id="589" r:id="rId10"/>
    <p:sldId id="573" r:id="rId11"/>
    <p:sldId id="590" r:id="rId12"/>
    <p:sldId id="591" r:id="rId13"/>
    <p:sldId id="592" r:id="rId14"/>
    <p:sldId id="598" r:id="rId15"/>
    <p:sldId id="614" r:id="rId16"/>
    <p:sldId id="613" r:id="rId17"/>
    <p:sldId id="603" r:id="rId18"/>
    <p:sldId id="615" r:id="rId19"/>
    <p:sldId id="608" r:id="rId20"/>
    <p:sldId id="609" r:id="rId21"/>
    <p:sldId id="406" r:id="rId22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ilia Wcisło" initials="EW" lastIdx="2" clrIdx="0">
    <p:extLst>
      <p:ext uri="{19B8F6BF-5375-455C-9EA6-DF929625EA0E}">
        <p15:presenceInfo xmlns:p15="http://schemas.microsoft.com/office/powerpoint/2012/main" userId="Emilia Wcisło" providerId="None"/>
      </p:ext>
    </p:extLst>
  </p:cmAuthor>
  <p:cmAuthor id="2" name="Emilia" initials="E" lastIdx="10" clrIdx="1">
    <p:extLst>
      <p:ext uri="{19B8F6BF-5375-455C-9EA6-DF929625EA0E}">
        <p15:presenceInfo xmlns:p15="http://schemas.microsoft.com/office/powerpoint/2012/main" userId="Emil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76923C"/>
    <a:srgbClr val="FF0101"/>
    <a:srgbClr val="D2E51B"/>
    <a:srgbClr val="DC8354"/>
    <a:srgbClr val="B05800"/>
    <a:srgbClr val="D9D9D9"/>
    <a:srgbClr val="D6E3BC"/>
    <a:srgbClr val="EAF1DD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12" autoAdjust="0"/>
    <p:restoredTop sz="95320" autoAdjust="0"/>
  </p:normalViewPr>
  <p:slideViewPr>
    <p:cSldViewPr snapToGrid="0" snapToObjects="1">
      <p:cViewPr varScale="1">
        <p:scale>
          <a:sx n="87" d="100"/>
          <a:sy n="87" d="100"/>
        </p:scale>
        <p:origin x="1099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8E3DD4-EE87-4942-B291-D4AC45F2B79B}" type="doc">
      <dgm:prSet loTypeId="urn:microsoft.com/office/officeart/2005/8/layout/orgChart1" loCatId="hierarchy" qsTypeId="urn:microsoft.com/office/officeart/2005/8/quickstyle/3d1" qsCatId="3D" csTypeId="urn:microsoft.com/office/officeart/2005/8/colors/accent2_4" csCatId="accent2" phldr="1"/>
      <dgm:spPr/>
      <dgm:t>
        <a:bodyPr/>
        <a:lstStyle/>
        <a:p>
          <a:endParaRPr lang="pl-PL"/>
        </a:p>
      </dgm:t>
    </dgm:pt>
    <dgm:pt modelId="{895BB833-5DB9-43D2-8B99-E32F7C222414}">
      <dgm:prSet phldrT="[Tekst]" custT="1"/>
      <dgm:spPr>
        <a:ln>
          <a:noFill/>
        </a:ln>
      </dgm:spPr>
      <dgm:t>
        <a:bodyPr/>
        <a:lstStyle/>
        <a:p>
          <a:r>
            <a:rPr lang="pl-PL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BUDŻET PAŃSTWA</a:t>
          </a:r>
        </a:p>
      </dgm:t>
    </dgm:pt>
    <dgm:pt modelId="{A10545CC-C7F4-435B-A7AA-3B1E4D4568AE}" type="parTrans" cxnId="{1509825B-8B7D-40B3-B202-3C6DCEFC3D5E}">
      <dgm:prSet/>
      <dgm:spPr/>
      <dgm:t>
        <a:bodyPr/>
        <a:lstStyle/>
        <a:p>
          <a:endParaRPr lang="pl-PL"/>
        </a:p>
      </dgm:t>
    </dgm:pt>
    <dgm:pt modelId="{EE04355D-A02B-47CA-B4FE-8A925C9F2BED}" type="sibTrans" cxnId="{1509825B-8B7D-40B3-B202-3C6DCEFC3D5E}">
      <dgm:prSet/>
      <dgm:spPr/>
      <dgm:t>
        <a:bodyPr/>
        <a:lstStyle/>
        <a:p>
          <a:endParaRPr lang="pl-PL"/>
        </a:p>
      </dgm:t>
    </dgm:pt>
    <dgm:pt modelId="{C95BFEBD-602E-4C47-B7CE-65B427D09DF0}">
      <dgm:prSet phldrT="[Tekst]" custT="1"/>
      <dgm:spPr/>
      <dgm:t>
        <a:bodyPr/>
        <a:lstStyle/>
        <a:p>
          <a:r>
            <a:rPr lang="pl-PL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MINISTERSTWO KULTURY </a:t>
          </a:r>
          <a:br>
            <a:rPr lang="pl-PL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</a:br>
          <a:r>
            <a:rPr lang="pl-PL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I DZIEDZICTWA NARODOWEGO</a:t>
          </a:r>
        </a:p>
        <a:p>
          <a:endParaRPr lang="pl-PL" sz="400" b="1" dirty="0">
            <a:solidFill>
              <a:schemeClr val="tx1">
                <a:lumMod val="65000"/>
                <a:lumOff val="35000"/>
              </a:schemeClr>
            </a:solidFill>
            <a:latin typeface="Century Gothic" panose="020B0502020202020204" pitchFamily="34" charset="0"/>
          </a:endParaRPr>
        </a:p>
        <a:p>
          <a:r>
            <a:rPr lang="pl-PL" sz="9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(Programy Ministra: m. in. Ochrona </a:t>
          </a:r>
          <a:r>
            <a:rPr lang="pl-PL" sz="9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zabytków, Ochrona zabytków archeologicznych, Groby i cmentarze wojenne w kraju)</a:t>
          </a:r>
          <a:endParaRPr lang="pl-PL" sz="900" b="1" dirty="0">
            <a:solidFill>
              <a:schemeClr val="tx1">
                <a:lumMod val="75000"/>
                <a:lumOff val="25000"/>
              </a:schemeClr>
            </a:solidFill>
            <a:latin typeface="Century Gothic" panose="020B0502020202020204" pitchFamily="34" charset="0"/>
          </a:endParaRPr>
        </a:p>
      </dgm:t>
    </dgm:pt>
    <dgm:pt modelId="{0749D131-0FC6-4E5D-852A-F587C3DDA6DD}" type="parTrans" cxnId="{41D7743B-CB63-45ED-9E30-7C04394846DE}">
      <dgm:prSet/>
      <dgm:spPr/>
      <dgm:t>
        <a:bodyPr/>
        <a:lstStyle/>
        <a:p>
          <a:endParaRPr lang="pl-PL" sz="1400" b="1">
            <a:latin typeface="Century Gothic" panose="020B0502020202020204" pitchFamily="34" charset="0"/>
          </a:endParaRPr>
        </a:p>
      </dgm:t>
    </dgm:pt>
    <dgm:pt modelId="{7B21CDC4-A6DB-4D7A-B6E4-0E6DC962F22A}" type="sibTrans" cxnId="{41D7743B-CB63-45ED-9E30-7C04394846DE}">
      <dgm:prSet/>
      <dgm:spPr/>
      <dgm:t>
        <a:bodyPr/>
        <a:lstStyle/>
        <a:p>
          <a:endParaRPr lang="pl-PL"/>
        </a:p>
      </dgm:t>
    </dgm:pt>
    <dgm:pt modelId="{2FF77DCD-82F6-4B55-8B7E-F8BF8C5C6670}">
      <dgm:prSet phldrT="[Tekst]" custT="1"/>
      <dgm:spPr/>
      <dgm:t>
        <a:bodyPr/>
        <a:lstStyle/>
        <a:p>
          <a:pPr>
            <a:spcAft>
              <a:spcPts val="0"/>
            </a:spcAft>
          </a:pPr>
          <a:r>
            <a:rPr lang="pl-PL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WOJEWÓDZKI URZĄD OCHRONY ZABYTKÓW</a:t>
          </a:r>
          <a:br>
            <a:rPr lang="pl-PL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</a:br>
          <a:r>
            <a:rPr lang="pl-PL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W ŁODZI</a:t>
          </a:r>
        </a:p>
        <a:p>
          <a:pPr>
            <a:spcAft>
              <a:spcPct val="35000"/>
            </a:spcAft>
          </a:pPr>
          <a:endParaRPr lang="pl-PL" sz="900" b="1" dirty="0">
            <a:solidFill>
              <a:schemeClr val="tx1">
                <a:lumMod val="75000"/>
                <a:lumOff val="25000"/>
              </a:schemeClr>
            </a:solidFill>
            <a:latin typeface="Century Gothic" panose="020B0502020202020204" pitchFamily="34" charset="0"/>
          </a:endParaRPr>
        </a:p>
        <a:p>
          <a:pPr>
            <a:spcAft>
              <a:spcPct val="35000"/>
            </a:spcAft>
          </a:pPr>
          <a:r>
            <a:rPr lang="pl-PL" sz="9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(Środki finansowe budżetu państwa,</a:t>
          </a:r>
          <a:br>
            <a:rPr lang="pl-PL" sz="9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</a:br>
          <a:r>
            <a:rPr lang="pl-PL" sz="9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z części, której dysponentem</a:t>
          </a:r>
          <a:br>
            <a:rPr lang="pl-PL" sz="9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</a:br>
          <a:r>
            <a:rPr lang="pl-PL" sz="9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 jest wojewoda)</a:t>
          </a:r>
        </a:p>
      </dgm:t>
    </dgm:pt>
    <dgm:pt modelId="{6A53501E-AC29-4FA8-830A-D61CB063C3AA}" type="sibTrans" cxnId="{034D94EF-FB27-480B-B874-70FA1BABA722}">
      <dgm:prSet/>
      <dgm:spPr/>
      <dgm:t>
        <a:bodyPr/>
        <a:lstStyle/>
        <a:p>
          <a:endParaRPr lang="pl-PL"/>
        </a:p>
      </dgm:t>
    </dgm:pt>
    <dgm:pt modelId="{74A36BB9-C222-490C-96BE-082128B1A5B0}" type="parTrans" cxnId="{034D94EF-FB27-480B-B874-70FA1BABA722}">
      <dgm:prSet/>
      <dgm:spPr/>
      <dgm:t>
        <a:bodyPr/>
        <a:lstStyle/>
        <a:p>
          <a:endParaRPr lang="pl-PL" sz="1400" b="1">
            <a:latin typeface="Century Gothic" panose="020B0502020202020204" pitchFamily="34" charset="0"/>
          </a:endParaRPr>
        </a:p>
      </dgm:t>
    </dgm:pt>
    <dgm:pt modelId="{25A2CEF2-EF25-4C77-A009-554AB57B7AA6}">
      <dgm:prSet phldrT="[Tekst]" custT="1"/>
      <dgm:spPr/>
      <dgm:t>
        <a:bodyPr/>
        <a:lstStyle/>
        <a:p>
          <a:r>
            <a:rPr lang="pl-PL" sz="1400" b="1" dirty="0" smtClean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rPr>
            <a:t>10,2 </a:t>
          </a:r>
          <a:r>
            <a:rPr lang="pl-PL" sz="14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rPr>
            <a:t>mln </a:t>
          </a:r>
          <a:r>
            <a:rPr lang="pl-PL" sz="1400" b="1" dirty="0" smtClean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rPr>
            <a:t>zł</a:t>
          </a:r>
        </a:p>
        <a:p>
          <a:r>
            <a:rPr lang="pl-PL" sz="1300" b="1" dirty="0" smtClean="0">
              <a:solidFill>
                <a:srgbClr val="D2E51B"/>
              </a:solidFill>
              <a:latin typeface="Century Gothic" panose="020B0502020202020204" pitchFamily="34" charset="0"/>
            </a:rPr>
            <a:t>31,4 mln zł</a:t>
          </a:r>
          <a:endParaRPr lang="pl-PL" sz="1300" b="1" dirty="0">
            <a:solidFill>
              <a:srgbClr val="D2E51B"/>
            </a:solidFill>
            <a:latin typeface="Century Gothic" panose="020B0502020202020204" pitchFamily="34" charset="0"/>
          </a:endParaRPr>
        </a:p>
      </dgm:t>
    </dgm:pt>
    <dgm:pt modelId="{515F59F3-2DAB-452C-B840-4C1B1997484B}" type="parTrans" cxnId="{86B1AE4C-8D67-4D1F-8393-061569D1525C}">
      <dgm:prSet/>
      <dgm:spPr/>
      <dgm:t>
        <a:bodyPr/>
        <a:lstStyle/>
        <a:p>
          <a:endParaRPr lang="pl-PL"/>
        </a:p>
      </dgm:t>
    </dgm:pt>
    <dgm:pt modelId="{CBA63F19-59EB-45E3-97BE-DFEE51184C21}" type="sibTrans" cxnId="{86B1AE4C-8D67-4D1F-8393-061569D1525C}">
      <dgm:prSet/>
      <dgm:spPr/>
      <dgm:t>
        <a:bodyPr/>
        <a:lstStyle/>
        <a:p>
          <a:endParaRPr lang="pl-PL"/>
        </a:p>
      </dgm:t>
    </dgm:pt>
    <dgm:pt modelId="{40E981B4-404F-441E-AD3D-61AD3338605B}">
      <dgm:prSet phldrT="[Tekst]" custT="1"/>
      <dgm:spPr/>
      <dgm:t>
        <a:bodyPr/>
        <a:lstStyle/>
        <a:p>
          <a:pPr>
            <a:spcAft>
              <a:spcPts val="0"/>
            </a:spcAft>
          </a:pPr>
          <a:r>
            <a:rPr lang="pl-PL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WOJEWÓDZKI </a:t>
          </a:r>
          <a:r>
            <a:rPr lang="pl-PL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FUNDUSZ OCHRONY ŚRODOWISKA </a:t>
          </a:r>
          <a:br>
            <a:rPr lang="pl-PL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</a:br>
          <a:r>
            <a:rPr lang="pl-PL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I GOSPODARKI WODNEJ</a:t>
          </a:r>
        </a:p>
        <a:p>
          <a:pPr>
            <a:spcAft>
              <a:spcPts val="0"/>
            </a:spcAft>
          </a:pPr>
          <a:endParaRPr lang="pl-PL" sz="900" b="1" dirty="0" smtClean="0">
            <a:solidFill>
              <a:schemeClr val="tx1">
                <a:lumMod val="75000"/>
                <a:lumOff val="25000"/>
              </a:schemeClr>
            </a:solidFill>
            <a:latin typeface="Century Gothic" panose="020B0502020202020204" pitchFamily="34" charset="0"/>
          </a:endParaRPr>
        </a:p>
        <a:p>
          <a:pPr>
            <a:spcAft>
              <a:spcPts val="0"/>
            </a:spcAft>
          </a:pPr>
          <a:endParaRPr lang="pl-PL" sz="900" b="1" dirty="0" smtClean="0">
            <a:solidFill>
              <a:schemeClr val="tx1">
                <a:lumMod val="75000"/>
                <a:lumOff val="25000"/>
              </a:schemeClr>
            </a:solidFill>
            <a:latin typeface="Century Gothic" panose="020B0502020202020204" pitchFamily="34" charset="0"/>
          </a:endParaRPr>
        </a:p>
        <a:p>
          <a:pPr>
            <a:spcAft>
              <a:spcPts val="0"/>
            </a:spcAft>
          </a:pPr>
          <a:r>
            <a:rPr lang="pl-PL" sz="9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 (Ochrona </a:t>
          </a:r>
          <a:r>
            <a:rPr lang="pl-PL" sz="9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i przywracanie różnorodności biologicznej </a:t>
          </a:r>
          <a:r>
            <a:rPr lang="pl-PL" sz="9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i </a:t>
          </a:r>
          <a:r>
            <a:rPr lang="pl-PL" sz="9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krajobrazowej)</a:t>
          </a:r>
        </a:p>
      </dgm:t>
    </dgm:pt>
    <dgm:pt modelId="{2C6AF264-1530-4A3C-BC99-536628D3D1EA}" type="parTrans" cxnId="{C85D91BC-BA86-4F9B-8371-E386B5467236}">
      <dgm:prSet/>
      <dgm:spPr/>
      <dgm:t>
        <a:bodyPr/>
        <a:lstStyle/>
        <a:p>
          <a:endParaRPr lang="pl-PL"/>
        </a:p>
      </dgm:t>
    </dgm:pt>
    <dgm:pt modelId="{A5792713-8A54-46FC-B640-39E39277D733}" type="sibTrans" cxnId="{C85D91BC-BA86-4F9B-8371-E386B5467236}">
      <dgm:prSet/>
      <dgm:spPr/>
      <dgm:t>
        <a:bodyPr/>
        <a:lstStyle/>
        <a:p>
          <a:endParaRPr lang="pl-PL"/>
        </a:p>
      </dgm:t>
    </dgm:pt>
    <dgm:pt modelId="{4C3321CC-9687-4A36-9C61-0092973AF3C9}">
      <dgm:prSet phldrT="[Tekst]" custT="1"/>
      <dgm:spPr/>
      <dgm:t>
        <a:bodyPr/>
        <a:lstStyle/>
        <a:p>
          <a:pPr>
            <a:spcAft>
              <a:spcPts val="600"/>
            </a:spcAft>
          </a:pPr>
          <a:r>
            <a:rPr lang="pl-PL" sz="1400" b="1" dirty="0" smtClean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rPr>
            <a:t>2,2 </a:t>
          </a:r>
          <a:r>
            <a:rPr lang="pl-PL" sz="14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rPr>
            <a:t>mln </a:t>
          </a:r>
          <a:r>
            <a:rPr lang="pl-PL" sz="1400" b="1" dirty="0" smtClean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rPr>
            <a:t>zł</a:t>
          </a:r>
        </a:p>
        <a:p>
          <a:pPr>
            <a:spcAft>
              <a:spcPts val="0"/>
            </a:spcAft>
          </a:pPr>
          <a:r>
            <a:rPr lang="pl-PL" sz="1300" b="1" dirty="0" smtClean="0">
              <a:solidFill>
                <a:srgbClr val="D2E51B"/>
              </a:solidFill>
              <a:latin typeface="Century Gothic" panose="020B0502020202020204" pitchFamily="34" charset="0"/>
            </a:rPr>
            <a:t>2,4 mln zł</a:t>
          </a:r>
          <a:endParaRPr lang="pl-PL" sz="1300" b="1" dirty="0">
            <a:solidFill>
              <a:srgbClr val="D2E51B"/>
            </a:solidFill>
            <a:latin typeface="Century Gothic" panose="020B0502020202020204" pitchFamily="34" charset="0"/>
          </a:endParaRPr>
        </a:p>
      </dgm:t>
    </dgm:pt>
    <dgm:pt modelId="{3F25D6C9-5D5C-482E-A706-9360F438770F}" type="parTrans" cxnId="{2F559621-0929-4132-A8CB-F84FAC7E461B}">
      <dgm:prSet/>
      <dgm:spPr/>
      <dgm:t>
        <a:bodyPr/>
        <a:lstStyle/>
        <a:p>
          <a:endParaRPr lang="pl-PL"/>
        </a:p>
      </dgm:t>
    </dgm:pt>
    <dgm:pt modelId="{FDABCCA3-8DD7-429B-8D89-FBE608A33259}" type="sibTrans" cxnId="{2F559621-0929-4132-A8CB-F84FAC7E461B}">
      <dgm:prSet/>
      <dgm:spPr/>
      <dgm:t>
        <a:bodyPr/>
        <a:lstStyle/>
        <a:p>
          <a:endParaRPr lang="pl-PL"/>
        </a:p>
      </dgm:t>
    </dgm:pt>
    <dgm:pt modelId="{BCBA25B4-D58E-4EB6-BF63-591F66AC8361}">
      <dgm:prSet phldrT="[Tekst]" custT="1"/>
      <dgm:spPr/>
      <dgm:t>
        <a:bodyPr/>
        <a:lstStyle/>
        <a:p>
          <a:pPr>
            <a:spcAft>
              <a:spcPts val="600"/>
            </a:spcAft>
          </a:pPr>
          <a:r>
            <a:rPr lang="pl-PL" sz="1400" b="1" dirty="0" smtClean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rPr>
            <a:t>5,2 </a:t>
          </a:r>
          <a:r>
            <a:rPr lang="pl-PL" sz="14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rPr>
            <a:t>mln </a:t>
          </a:r>
          <a:r>
            <a:rPr lang="pl-PL" sz="1400" b="1" dirty="0" smtClean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rPr>
            <a:t>zł</a:t>
          </a:r>
        </a:p>
        <a:p>
          <a:pPr>
            <a:spcAft>
              <a:spcPts val="0"/>
            </a:spcAft>
          </a:pPr>
          <a:r>
            <a:rPr lang="pl-PL" sz="1300" b="1" dirty="0" smtClean="0">
              <a:solidFill>
                <a:srgbClr val="D2E51B"/>
              </a:solidFill>
              <a:latin typeface="Century Gothic" panose="020B0502020202020204" pitchFamily="34" charset="0"/>
            </a:rPr>
            <a:t>3,4 mln zł</a:t>
          </a:r>
          <a:endParaRPr lang="pl-PL" sz="1300" b="1" dirty="0">
            <a:solidFill>
              <a:srgbClr val="D2E51B"/>
            </a:solidFill>
            <a:latin typeface="Century Gothic" panose="020B0502020202020204" pitchFamily="34" charset="0"/>
          </a:endParaRPr>
        </a:p>
      </dgm:t>
    </dgm:pt>
    <dgm:pt modelId="{695642B8-871F-44E2-918E-79309A7C73D5}" type="parTrans" cxnId="{8E589197-5022-49CD-8651-15F56B469BD4}">
      <dgm:prSet/>
      <dgm:spPr/>
      <dgm:t>
        <a:bodyPr/>
        <a:lstStyle/>
        <a:p>
          <a:endParaRPr lang="pl-PL"/>
        </a:p>
      </dgm:t>
    </dgm:pt>
    <dgm:pt modelId="{57D148DC-874E-4647-8D89-D15141293C62}" type="sibTrans" cxnId="{8E589197-5022-49CD-8651-15F56B469BD4}">
      <dgm:prSet/>
      <dgm:spPr/>
      <dgm:t>
        <a:bodyPr/>
        <a:lstStyle/>
        <a:p>
          <a:endParaRPr lang="pl-PL"/>
        </a:p>
      </dgm:t>
    </dgm:pt>
    <dgm:pt modelId="{D6DDE4AB-9C91-48B0-8EF5-B7B0F1B1FBC4}" type="pres">
      <dgm:prSet presAssocID="{F38E3DD4-EE87-4942-B291-D4AC45F2B79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672CC3C2-0AA4-46CB-B18A-1BA4A5926CE5}" type="pres">
      <dgm:prSet presAssocID="{895BB833-5DB9-43D2-8B99-E32F7C222414}" presName="hierRoot1" presStyleCnt="0">
        <dgm:presLayoutVars>
          <dgm:hierBranch val="init"/>
        </dgm:presLayoutVars>
      </dgm:prSet>
      <dgm:spPr/>
    </dgm:pt>
    <dgm:pt modelId="{1646BF76-2F91-4A08-BF2C-F49ADF82CA0D}" type="pres">
      <dgm:prSet presAssocID="{895BB833-5DB9-43D2-8B99-E32F7C222414}" presName="rootComposite1" presStyleCnt="0"/>
      <dgm:spPr/>
    </dgm:pt>
    <dgm:pt modelId="{EFBF98D0-99D0-479B-86E2-EC462615A03A}" type="pres">
      <dgm:prSet presAssocID="{895BB833-5DB9-43D2-8B99-E32F7C222414}" presName="rootText1" presStyleLbl="node0" presStyleIdx="0" presStyleCnt="1" custScaleX="233656" custScaleY="4964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FBC250AD-026A-4C83-894E-97C8607E4BC7}" type="pres">
      <dgm:prSet presAssocID="{895BB833-5DB9-43D2-8B99-E32F7C222414}" presName="rootConnector1" presStyleLbl="node1" presStyleIdx="0" presStyleCnt="0"/>
      <dgm:spPr/>
      <dgm:t>
        <a:bodyPr/>
        <a:lstStyle/>
        <a:p>
          <a:endParaRPr lang="pl-PL"/>
        </a:p>
      </dgm:t>
    </dgm:pt>
    <dgm:pt modelId="{253D2392-479F-4704-8992-FCDCD1B26EFA}" type="pres">
      <dgm:prSet presAssocID="{895BB833-5DB9-43D2-8B99-E32F7C222414}" presName="hierChild2" presStyleCnt="0"/>
      <dgm:spPr/>
    </dgm:pt>
    <dgm:pt modelId="{AD447279-8D3D-4F0A-8081-41E58462CAB0}" type="pres">
      <dgm:prSet presAssocID="{0749D131-0FC6-4E5D-852A-F587C3DDA6DD}" presName="Name37" presStyleLbl="parChTrans1D2" presStyleIdx="0" presStyleCnt="3" custSzX="4371962" custSzY="381918"/>
      <dgm:spPr/>
      <dgm:t>
        <a:bodyPr/>
        <a:lstStyle/>
        <a:p>
          <a:endParaRPr lang="pl-PL"/>
        </a:p>
      </dgm:t>
    </dgm:pt>
    <dgm:pt modelId="{97EAA315-8589-446B-B171-A4719381143B}" type="pres">
      <dgm:prSet presAssocID="{C95BFEBD-602E-4C47-B7CE-65B427D09DF0}" presName="hierRoot2" presStyleCnt="0">
        <dgm:presLayoutVars>
          <dgm:hierBranch val="init"/>
        </dgm:presLayoutVars>
      </dgm:prSet>
      <dgm:spPr/>
    </dgm:pt>
    <dgm:pt modelId="{9EBBB93E-1BDD-46E3-A559-8A425B501B44}" type="pres">
      <dgm:prSet presAssocID="{C95BFEBD-602E-4C47-B7CE-65B427D09DF0}" presName="rootComposite" presStyleCnt="0"/>
      <dgm:spPr/>
    </dgm:pt>
    <dgm:pt modelId="{320FB095-9387-4A07-A5C0-DA0EA608DA11}" type="pres">
      <dgm:prSet presAssocID="{C95BFEBD-602E-4C47-B7CE-65B427D09DF0}" presName="rootText" presStyleLbl="node2" presStyleIdx="0" presStyleCnt="3" custScaleX="312442" custScaleY="382884" custLinFactNeighborX="21352" custLinFactNeighborY="1241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244E50CC-904A-408C-9A5B-5B706E43AB2B}" type="pres">
      <dgm:prSet presAssocID="{C95BFEBD-602E-4C47-B7CE-65B427D09DF0}" presName="rootConnector" presStyleLbl="node2" presStyleIdx="0" presStyleCnt="3"/>
      <dgm:spPr/>
      <dgm:t>
        <a:bodyPr/>
        <a:lstStyle/>
        <a:p>
          <a:endParaRPr lang="pl-PL"/>
        </a:p>
      </dgm:t>
    </dgm:pt>
    <dgm:pt modelId="{6374DF1E-C4EA-4C4C-9AC9-7CCAA5034523}" type="pres">
      <dgm:prSet presAssocID="{C95BFEBD-602E-4C47-B7CE-65B427D09DF0}" presName="hierChild4" presStyleCnt="0"/>
      <dgm:spPr/>
    </dgm:pt>
    <dgm:pt modelId="{E8E5117D-343B-484D-8B9F-A5601F4C866C}" type="pres">
      <dgm:prSet presAssocID="{515F59F3-2DAB-452C-B840-4C1B1997484B}" presName="Name37" presStyleLbl="parChTrans1D3" presStyleIdx="0" presStyleCnt="3"/>
      <dgm:spPr/>
      <dgm:t>
        <a:bodyPr/>
        <a:lstStyle/>
        <a:p>
          <a:endParaRPr lang="pl-PL"/>
        </a:p>
      </dgm:t>
    </dgm:pt>
    <dgm:pt modelId="{FC0148C0-EA28-4C03-8CC9-E45100288176}" type="pres">
      <dgm:prSet presAssocID="{25A2CEF2-EF25-4C77-A009-554AB57B7AA6}" presName="hierRoot2" presStyleCnt="0">
        <dgm:presLayoutVars>
          <dgm:hierBranch val="init"/>
        </dgm:presLayoutVars>
      </dgm:prSet>
      <dgm:spPr/>
    </dgm:pt>
    <dgm:pt modelId="{B38FD2D9-86C4-425A-99BB-F90C502E5C55}" type="pres">
      <dgm:prSet presAssocID="{25A2CEF2-EF25-4C77-A009-554AB57B7AA6}" presName="rootComposite" presStyleCnt="0"/>
      <dgm:spPr/>
    </dgm:pt>
    <dgm:pt modelId="{F16D5A3E-26A3-40E9-BF2D-F40D3D96FC8F}" type="pres">
      <dgm:prSet presAssocID="{25A2CEF2-EF25-4C77-A009-554AB57B7AA6}" presName="rootText" presStyleLbl="node3" presStyleIdx="0" presStyleCnt="3" custScaleX="143676" custScaleY="156649" custLinFactNeighborY="-11098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773AB709-296F-4AC1-8898-EEF467C17506}" type="pres">
      <dgm:prSet presAssocID="{25A2CEF2-EF25-4C77-A009-554AB57B7AA6}" presName="rootConnector" presStyleLbl="node3" presStyleIdx="0" presStyleCnt="3"/>
      <dgm:spPr/>
      <dgm:t>
        <a:bodyPr/>
        <a:lstStyle/>
        <a:p>
          <a:endParaRPr lang="pl-PL"/>
        </a:p>
      </dgm:t>
    </dgm:pt>
    <dgm:pt modelId="{E7506ABE-24BC-4B89-BAAB-98712B5EA124}" type="pres">
      <dgm:prSet presAssocID="{25A2CEF2-EF25-4C77-A009-554AB57B7AA6}" presName="hierChild4" presStyleCnt="0"/>
      <dgm:spPr/>
    </dgm:pt>
    <dgm:pt modelId="{450852DC-B6D5-47CE-AC3C-3D08A1BEAF7D}" type="pres">
      <dgm:prSet presAssocID="{25A2CEF2-EF25-4C77-A009-554AB57B7AA6}" presName="hierChild5" presStyleCnt="0"/>
      <dgm:spPr/>
    </dgm:pt>
    <dgm:pt modelId="{A78EF2C4-1DBE-4092-AAF3-4E9C981C1908}" type="pres">
      <dgm:prSet presAssocID="{C95BFEBD-602E-4C47-B7CE-65B427D09DF0}" presName="hierChild5" presStyleCnt="0"/>
      <dgm:spPr/>
    </dgm:pt>
    <dgm:pt modelId="{F0056A4A-D4BB-4D2E-B322-BC27637947A0}" type="pres">
      <dgm:prSet presAssocID="{74A36BB9-C222-490C-96BE-082128B1A5B0}" presName="Name37" presStyleLbl="parChTrans1D2" presStyleIdx="1" presStyleCnt="3" custSzX="2623177" custSzY="381918"/>
      <dgm:spPr/>
      <dgm:t>
        <a:bodyPr/>
        <a:lstStyle/>
        <a:p>
          <a:endParaRPr lang="pl-PL"/>
        </a:p>
      </dgm:t>
    </dgm:pt>
    <dgm:pt modelId="{8D637244-115F-4EFA-81E0-9164C2ED2942}" type="pres">
      <dgm:prSet presAssocID="{2FF77DCD-82F6-4B55-8B7E-F8BF8C5C6670}" presName="hierRoot2" presStyleCnt="0">
        <dgm:presLayoutVars>
          <dgm:hierBranch val="init"/>
        </dgm:presLayoutVars>
      </dgm:prSet>
      <dgm:spPr/>
    </dgm:pt>
    <dgm:pt modelId="{F96C8E4A-5BFD-42DF-B295-7F49EB86E91D}" type="pres">
      <dgm:prSet presAssocID="{2FF77DCD-82F6-4B55-8B7E-F8BF8C5C6670}" presName="rootComposite" presStyleCnt="0"/>
      <dgm:spPr/>
    </dgm:pt>
    <dgm:pt modelId="{BA2D8321-364D-433A-B3E2-62515859C14C}" type="pres">
      <dgm:prSet presAssocID="{2FF77DCD-82F6-4B55-8B7E-F8BF8C5C6670}" presName="rootText" presStyleLbl="node2" presStyleIdx="1" presStyleCnt="3" custScaleX="314283" custScaleY="385235" custLinFactNeighborX="6088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7C570401-B6B7-4697-ADDC-7F7F647CCC3C}" type="pres">
      <dgm:prSet presAssocID="{2FF77DCD-82F6-4B55-8B7E-F8BF8C5C6670}" presName="rootConnector" presStyleLbl="node2" presStyleIdx="1" presStyleCnt="3"/>
      <dgm:spPr/>
      <dgm:t>
        <a:bodyPr/>
        <a:lstStyle/>
        <a:p>
          <a:endParaRPr lang="pl-PL"/>
        </a:p>
      </dgm:t>
    </dgm:pt>
    <dgm:pt modelId="{08C3C611-1790-4772-BD16-F751CC39AAAB}" type="pres">
      <dgm:prSet presAssocID="{2FF77DCD-82F6-4B55-8B7E-F8BF8C5C6670}" presName="hierChild4" presStyleCnt="0"/>
      <dgm:spPr/>
    </dgm:pt>
    <dgm:pt modelId="{763979CA-42F5-4B50-925D-F64F91553C55}" type="pres">
      <dgm:prSet presAssocID="{3F25D6C9-5D5C-482E-A706-9360F438770F}" presName="Name37" presStyleLbl="parChTrans1D3" presStyleIdx="1" presStyleCnt="3"/>
      <dgm:spPr/>
      <dgm:t>
        <a:bodyPr/>
        <a:lstStyle/>
        <a:p>
          <a:endParaRPr lang="pl-PL"/>
        </a:p>
      </dgm:t>
    </dgm:pt>
    <dgm:pt modelId="{B8680E7F-2F11-4332-9431-4896CF9E63EB}" type="pres">
      <dgm:prSet presAssocID="{4C3321CC-9687-4A36-9C61-0092973AF3C9}" presName="hierRoot2" presStyleCnt="0">
        <dgm:presLayoutVars>
          <dgm:hierBranch val="init"/>
        </dgm:presLayoutVars>
      </dgm:prSet>
      <dgm:spPr/>
    </dgm:pt>
    <dgm:pt modelId="{31ABE513-F43F-49ED-A6F1-E8B745316F4C}" type="pres">
      <dgm:prSet presAssocID="{4C3321CC-9687-4A36-9C61-0092973AF3C9}" presName="rootComposite" presStyleCnt="0"/>
      <dgm:spPr/>
    </dgm:pt>
    <dgm:pt modelId="{8F20FEB2-4894-48F7-9243-35D93ED133AF}" type="pres">
      <dgm:prSet presAssocID="{4C3321CC-9687-4A36-9C61-0092973AF3C9}" presName="rootText" presStyleLbl="node3" presStyleIdx="1" presStyleCnt="3" custScaleX="143676" custScaleY="158968" custLinFactNeighborX="-2039" custLinFactNeighborY="-11054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1ECF8B8C-78B3-41D4-8820-10BCF969F006}" type="pres">
      <dgm:prSet presAssocID="{4C3321CC-9687-4A36-9C61-0092973AF3C9}" presName="rootConnector" presStyleLbl="node3" presStyleIdx="1" presStyleCnt="3"/>
      <dgm:spPr/>
      <dgm:t>
        <a:bodyPr/>
        <a:lstStyle/>
        <a:p>
          <a:endParaRPr lang="pl-PL"/>
        </a:p>
      </dgm:t>
    </dgm:pt>
    <dgm:pt modelId="{13189A3A-1A1E-4548-97D4-6165FA9FF1C2}" type="pres">
      <dgm:prSet presAssocID="{4C3321CC-9687-4A36-9C61-0092973AF3C9}" presName="hierChild4" presStyleCnt="0"/>
      <dgm:spPr/>
    </dgm:pt>
    <dgm:pt modelId="{1D9BDB8C-B4F6-4058-905A-35339FE1C781}" type="pres">
      <dgm:prSet presAssocID="{4C3321CC-9687-4A36-9C61-0092973AF3C9}" presName="hierChild5" presStyleCnt="0"/>
      <dgm:spPr/>
    </dgm:pt>
    <dgm:pt modelId="{CBFE982D-6864-47D9-839E-76514785E095}" type="pres">
      <dgm:prSet presAssocID="{2FF77DCD-82F6-4B55-8B7E-F8BF8C5C6670}" presName="hierChild5" presStyleCnt="0"/>
      <dgm:spPr/>
    </dgm:pt>
    <dgm:pt modelId="{FF338DC3-ECF1-462A-938B-2BFE956B977D}" type="pres">
      <dgm:prSet presAssocID="{2C6AF264-1530-4A3C-BC99-536628D3D1EA}" presName="Name37" presStyleLbl="parChTrans1D2" presStyleIdx="2" presStyleCnt="3"/>
      <dgm:spPr/>
      <dgm:t>
        <a:bodyPr/>
        <a:lstStyle/>
        <a:p>
          <a:endParaRPr lang="pl-PL"/>
        </a:p>
      </dgm:t>
    </dgm:pt>
    <dgm:pt modelId="{2EF6BE23-4F6B-4516-82CF-17169D084105}" type="pres">
      <dgm:prSet presAssocID="{40E981B4-404F-441E-AD3D-61AD3338605B}" presName="hierRoot2" presStyleCnt="0">
        <dgm:presLayoutVars>
          <dgm:hierBranch val="init"/>
        </dgm:presLayoutVars>
      </dgm:prSet>
      <dgm:spPr/>
    </dgm:pt>
    <dgm:pt modelId="{E89D8932-04F8-4B76-AA8F-BAC15C90BDE7}" type="pres">
      <dgm:prSet presAssocID="{40E981B4-404F-441E-AD3D-61AD3338605B}" presName="rootComposite" presStyleCnt="0"/>
      <dgm:spPr/>
    </dgm:pt>
    <dgm:pt modelId="{91239F2F-21E8-45D5-A967-A68832B73B3A}" type="pres">
      <dgm:prSet presAssocID="{40E981B4-404F-441E-AD3D-61AD3338605B}" presName="rootText" presStyleLbl="node2" presStyleIdx="2" presStyleCnt="3" custScaleX="314283" custScaleY="386819" custLinFactNeighborX="0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DC322163-33C2-4F94-B715-A85AF0F04B5F}" type="pres">
      <dgm:prSet presAssocID="{40E981B4-404F-441E-AD3D-61AD3338605B}" presName="rootConnector" presStyleLbl="node2" presStyleIdx="2" presStyleCnt="3"/>
      <dgm:spPr/>
      <dgm:t>
        <a:bodyPr/>
        <a:lstStyle/>
        <a:p>
          <a:endParaRPr lang="pl-PL"/>
        </a:p>
      </dgm:t>
    </dgm:pt>
    <dgm:pt modelId="{039684AB-9CE3-42F7-AC0D-10CF06627820}" type="pres">
      <dgm:prSet presAssocID="{40E981B4-404F-441E-AD3D-61AD3338605B}" presName="hierChild4" presStyleCnt="0"/>
      <dgm:spPr/>
    </dgm:pt>
    <dgm:pt modelId="{6B09B437-A07A-4AC1-8F3B-23CA57CF7363}" type="pres">
      <dgm:prSet presAssocID="{695642B8-871F-44E2-918E-79309A7C73D5}" presName="Name37" presStyleLbl="parChTrans1D3" presStyleIdx="2" presStyleCnt="3"/>
      <dgm:spPr/>
      <dgm:t>
        <a:bodyPr/>
        <a:lstStyle/>
        <a:p>
          <a:endParaRPr lang="pl-PL"/>
        </a:p>
      </dgm:t>
    </dgm:pt>
    <dgm:pt modelId="{9BBB9D96-A52B-47BE-A0C2-C68A0C5AD362}" type="pres">
      <dgm:prSet presAssocID="{BCBA25B4-D58E-4EB6-BF63-591F66AC8361}" presName="hierRoot2" presStyleCnt="0">
        <dgm:presLayoutVars>
          <dgm:hierBranch val="init"/>
        </dgm:presLayoutVars>
      </dgm:prSet>
      <dgm:spPr/>
    </dgm:pt>
    <dgm:pt modelId="{900E754F-CAB4-4D9B-8EA8-A70374B2444A}" type="pres">
      <dgm:prSet presAssocID="{BCBA25B4-D58E-4EB6-BF63-591F66AC8361}" presName="rootComposite" presStyleCnt="0"/>
      <dgm:spPr/>
    </dgm:pt>
    <dgm:pt modelId="{26F34797-04A6-417C-AA95-000779C16E0E}" type="pres">
      <dgm:prSet presAssocID="{BCBA25B4-D58E-4EB6-BF63-591F66AC8361}" presName="rootText" presStyleLbl="node3" presStyleIdx="2" presStyleCnt="3" custScaleX="146135" custScaleY="145544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B87749A9-641D-4438-B442-A86ADB10BD98}" type="pres">
      <dgm:prSet presAssocID="{BCBA25B4-D58E-4EB6-BF63-591F66AC8361}" presName="rootConnector" presStyleLbl="node3" presStyleIdx="2" presStyleCnt="3"/>
      <dgm:spPr/>
      <dgm:t>
        <a:bodyPr/>
        <a:lstStyle/>
        <a:p>
          <a:endParaRPr lang="pl-PL"/>
        </a:p>
      </dgm:t>
    </dgm:pt>
    <dgm:pt modelId="{528FB584-A3D6-48C1-8077-502BD269DEE4}" type="pres">
      <dgm:prSet presAssocID="{BCBA25B4-D58E-4EB6-BF63-591F66AC8361}" presName="hierChild4" presStyleCnt="0"/>
      <dgm:spPr/>
    </dgm:pt>
    <dgm:pt modelId="{4ACF4FB7-5107-4848-9D1F-86B1AC591270}" type="pres">
      <dgm:prSet presAssocID="{BCBA25B4-D58E-4EB6-BF63-591F66AC8361}" presName="hierChild5" presStyleCnt="0"/>
      <dgm:spPr/>
    </dgm:pt>
    <dgm:pt modelId="{062080FC-BA67-4B8A-A4CF-1E3DFBE53F2F}" type="pres">
      <dgm:prSet presAssocID="{40E981B4-404F-441E-AD3D-61AD3338605B}" presName="hierChild5" presStyleCnt="0"/>
      <dgm:spPr/>
    </dgm:pt>
    <dgm:pt modelId="{42D7AFDC-2BAD-40D4-BE88-BFECA05782AE}" type="pres">
      <dgm:prSet presAssocID="{895BB833-5DB9-43D2-8B99-E32F7C222414}" presName="hierChild3" presStyleCnt="0"/>
      <dgm:spPr/>
    </dgm:pt>
  </dgm:ptLst>
  <dgm:cxnLst>
    <dgm:cxn modelId="{268660BA-79FC-42CD-AC99-B1CE40D584F0}" type="presOf" srcId="{C95BFEBD-602E-4C47-B7CE-65B427D09DF0}" destId="{244E50CC-904A-408C-9A5B-5B706E43AB2B}" srcOrd="1" destOrd="0" presId="urn:microsoft.com/office/officeart/2005/8/layout/orgChart1"/>
    <dgm:cxn modelId="{3F0504EA-0053-466B-8DE9-EF7E2DD23B65}" type="presOf" srcId="{4C3321CC-9687-4A36-9C61-0092973AF3C9}" destId="{1ECF8B8C-78B3-41D4-8820-10BCF969F006}" srcOrd="1" destOrd="0" presId="urn:microsoft.com/office/officeart/2005/8/layout/orgChart1"/>
    <dgm:cxn modelId="{25D4E2D4-0DF4-4C82-8AAF-710CA674C186}" type="presOf" srcId="{2C6AF264-1530-4A3C-BC99-536628D3D1EA}" destId="{FF338DC3-ECF1-462A-938B-2BFE956B977D}" srcOrd="0" destOrd="0" presId="urn:microsoft.com/office/officeart/2005/8/layout/orgChart1"/>
    <dgm:cxn modelId="{2F559621-0929-4132-A8CB-F84FAC7E461B}" srcId="{2FF77DCD-82F6-4B55-8B7E-F8BF8C5C6670}" destId="{4C3321CC-9687-4A36-9C61-0092973AF3C9}" srcOrd="0" destOrd="0" parTransId="{3F25D6C9-5D5C-482E-A706-9360F438770F}" sibTransId="{FDABCCA3-8DD7-429B-8D89-FBE608A33259}"/>
    <dgm:cxn modelId="{710A7F60-E223-4061-9D43-15A6012C10B4}" type="presOf" srcId="{40E981B4-404F-441E-AD3D-61AD3338605B}" destId="{91239F2F-21E8-45D5-A967-A68832B73B3A}" srcOrd="0" destOrd="0" presId="urn:microsoft.com/office/officeart/2005/8/layout/orgChart1"/>
    <dgm:cxn modelId="{65B4535F-43E4-424D-BE22-320AD3C3A2D9}" type="presOf" srcId="{BCBA25B4-D58E-4EB6-BF63-591F66AC8361}" destId="{26F34797-04A6-417C-AA95-000779C16E0E}" srcOrd="0" destOrd="0" presId="urn:microsoft.com/office/officeart/2005/8/layout/orgChart1"/>
    <dgm:cxn modelId="{9E859A64-4671-431E-88E4-3DBAB5F0274B}" type="presOf" srcId="{25A2CEF2-EF25-4C77-A009-554AB57B7AA6}" destId="{F16D5A3E-26A3-40E9-BF2D-F40D3D96FC8F}" srcOrd="0" destOrd="0" presId="urn:microsoft.com/office/officeart/2005/8/layout/orgChart1"/>
    <dgm:cxn modelId="{86B1AE4C-8D67-4D1F-8393-061569D1525C}" srcId="{C95BFEBD-602E-4C47-B7CE-65B427D09DF0}" destId="{25A2CEF2-EF25-4C77-A009-554AB57B7AA6}" srcOrd="0" destOrd="0" parTransId="{515F59F3-2DAB-452C-B840-4C1B1997484B}" sibTransId="{CBA63F19-59EB-45E3-97BE-DFEE51184C21}"/>
    <dgm:cxn modelId="{585D8325-DD11-47B5-8265-763A1AC5E0D2}" type="presOf" srcId="{895BB833-5DB9-43D2-8B99-E32F7C222414}" destId="{FBC250AD-026A-4C83-894E-97C8607E4BC7}" srcOrd="1" destOrd="0" presId="urn:microsoft.com/office/officeart/2005/8/layout/orgChart1"/>
    <dgm:cxn modelId="{8E0FE08C-E9EC-4044-90F9-DE580C6C8AA4}" type="presOf" srcId="{2FF77DCD-82F6-4B55-8B7E-F8BF8C5C6670}" destId="{7C570401-B6B7-4697-ADDC-7F7F647CCC3C}" srcOrd="1" destOrd="0" presId="urn:microsoft.com/office/officeart/2005/8/layout/orgChart1"/>
    <dgm:cxn modelId="{7CE237A7-ECC7-4298-8BE8-D0953FCC9D4F}" type="presOf" srcId="{695642B8-871F-44E2-918E-79309A7C73D5}" destId="{6B09B437-A07A-4AC1-8F3B-23CA57CF7363}" srcOrd="0" destOrd="0" presId="urn:microsoft.com/office/officeart/2005/8/layout/orgChart1"/>
    <dgm:cxn modelId="{AFBEADEA-4747-4D4E-8604-620891B77052}" type="presOf" srcId="{BCBA25B4-D58E-4EB6-BF63-591F66AC8361}" destId="{B87749A9-641D-4438-B442-A86ADB10BD98}" srcOrd="1" destOrd="0" presId="urn:microsoft.com/office/officeart/2005/8/layout/orgChart1"/>
    <dgm:cxn modelId="{C85D91BC-BA86-4F9B-8371-E386B5467236}" srcId="{895BB833-5DB9-43D2-8B99-E32F7C222414}" destId="{40E981B4-404F-441E-AD3D-61AD3338605B}" srcOrd="2" destOrd="0" parTransId="{2C6AF264-1530-4A3C-BC99-536628D3D1EA}" sibTransId="{A5792713-8A54-46FC-B640-39E39277D733}"/>
    <dgm:cxn modelId="{034D94EF-FB27-480B-B874-70FA1BABA722}" srcId="{895BB833-5DB9-43D2-8B99-E32F7C222414}" destId="{2FF77DCD-82F6-4B55-8B7E-F8BF8C5C6670}" srcOrd="1" destOrd="0" parTransId="{74A36BB9-C222-490C-96BE-082128B1A5B0}" sibTransId="{6A53501E-AC29-4FA8-830A-D61CB063C3AA}"/>
    <dgm:cxn modelId="{C3E4B93F-DB61-4BB9-AC34-E26F889FBBCB}" type="presOf" srcId="{F38E3DD4-EE87-4942-B291-D4AC45F2B79B}" destId="{D6DDE4AB-9C91-48B0-8EF5-B7B0F1B1FBC4}" srcOrd="0" destOrd="0" presId="urn:microsoft.com/office/officeart/2005/8/layout/orgChart1"/>
    <dgm:cxn modelId="{CDF1B00E-7ECF-4128-A3B4-F358E8A1D36D}" type="presOf" srcId="{40E981B4-404F-441E-AD3D-61AD3338605B}" destId="{DC322163-33C2-4F94-B715-A85AF0F04B5F}" srcOrd="1" destOrd="0" presId="urn:microsoft.com/office/officeart/2005/8/layout/orgChart1"/>
    <dgm:cxn modelId="{706DEF6E-DFB6-433D-92FE-7F86056C644B}" type="presOf" srcId="{4C3321CC-9687-4A36-9C61-0092973AF3C9}" destId="{8F20FEB2-4894-48F7-9243-35D93ED133AF}" srcOrd="0" destOrd="0" presId="urn:microsoft.com/office/officeart/2005/8/layout/orgChart1"/>
    <dgm:cxn modelId="{956CD34D-5F19-46CE-969E-1E861A9B9642}" type="presOf" srcId="{C95BFEBD-602E-4C47-B7CE-65B427D09DF0}" destId="{320FB095-9387-4A07-A5C0-DA0EA608DA11}" srcOrd="0" destOrd="0" presId="urn:microsoft.com/office/officeart/2005/8/layout/orgChart1"/>
    <dgm:cxn modelId="{41D7743B-CB63-45ED-9E30-7C04394846DE}" srcId="{895BB833-5DB9-43D2-8B99-E32F7C222414}" destId="{C95BFEBD-602E-4C47-B7CE-65B427D09DF0}" srcOrd="0" destOrd="0" parTransId="{0749D131-0FC6-4E5D-852A-F587C3DDA6DD}" sibTransId="{7B21CDC4-A6DB-4D7A-B6E4-0E6DC962F22A}"/>
    <dgm:cxn modelId="{1509825B-8B7D-40B3-B202-3C6DCEFC3D5E}" srcId="{F38E3DD4-EE87-4942-B291-D4AC45F2B79B}" destId="{895BB833-5DB9-43D2-8B99-E32F7C222414}" srcOrd="0" destOrd="0" parTransId="{A10545CC-C7F4-435B-A7AA-3B1E4D4568AE}" sibTransId="{EE04355D-A02B-47CA-B4FE-8A925C9F2BED}"/>
    <dgm:cxn modelId="{581004C7-CAF0-431D-9435-16992D71ACE2}" type="presOf" srcId="{515F59F3-2DAB-452C-B840-4C1B1997484B}" destId="{E8E5117D-343B-484D-8B9F-A5601F4C866C}" srcOrd="0" destOrd="0" presId="urn:microsoft.com/office/officeart/2005/8/layout/orgChart1"/>
    <dgm:cxn modelId="{C2715DF1-4E70-4ACB-AA77-778A5983007B}" type="presOf" srcId="{0749D131-0FC6-4E5D-852A-F587C3DDA6DD}" destId="{AD447279-8D3D-4F0A-8081-41E58462CAB0}" srcOrd="0" destOrd="0" presId="urn:microsoft.com/office/officeart/2005/8/layout/orgChart1"/>
    <dgm:cxn modelId="{6D0AF483-6963-4C34-B29C-2A9791378AD3}" type="presOf" srcId="{3F25D6C9-5D5C-482E-A706-9360F438770F}" destId="{763979CA-42F5-4B50-925D-F64F91553C55}" srcOrd="0" destOrd="0" presId="urn:microsoft.com/office/officeart/2005/8/layout/orgChart1"/>
    <dgm:cxn modelId="{B040D616-5F68-4B9F-A7AC-7E7660550707}" type="presOf" srcId="{2FF77DCD-82F6-4B55-8B7E-F8BF8C5C6670}" destId="{BA2D8321-364D-433A-B3E2-62515859C14C}" srcOrd="0" destOrd="0" presId="urn:microsoft.com/office/officeart/2005/8/layout/orgChart1"/>
    <dgm:cxn modelId="{3FE97D5E-AEE8-4380-95F9-44571C5C7C93}" type="presOf" srcId="{895BB833-5DB9-43D2-8B99-E32F7C222414}" destId="{EFBF98D0-99D0-479B-86E2-EC462615A03A}" srcOrd="0" destOrd="0" presId="urn:microsoft.com/office/officeart/2005/8/layout/orgChart1"/>
    <dgm:cxn modelId="{58E21DBD-AA30-42B1-BFB6-FC5C26F9266F}" type="presOf" srcId="{25A2CEF2-EF25-4C77-A009-554AB57B7AA6}" destId="{773AB709-296F-4AC1-8898-EEF467C17506}" srcOrd="1" destOrd="0" presId="urn:microsoft.com/office/officeart/2005/8/layout/orgChart1"/>
    <dgm:cxn modelId="{8E589197-5022-49CD-8651-15F56B469BD4}" srcId="{40E981B4-404F-441E-AD3D-61AD3338605B}" destId="{BCBA25B4-D58E-4EB6-BF63-591F66AC8361}" srcOrd="0" destOrd="0" parTransId="{695642B8-871F-44E2-918E-79309A7C73D5}" sibTransId="{57D148DC-874E-4647-8D89-D15141293C62}"/>
    <dgm:cxn modelId="{B64BABAC-F74E-4FE7-B7B3-663DD5623724}" type="presOf" srcId="{74A36BB9-C222-490C-96BE-082128B1A5B0}" destId="{F0056A4A-D4BB-4D2E-B322-BC27637947A0}" srcOrd="0" destOrd="0" presId="urn:microsoft.com/office/officeart/2005/8/layout/orgChart1"/>
    <dgm:cxn modelId="{21678E7E-2E2C-46D8-BEF1-DC386E33768D}" type="presParOf" srcId="{D6DDE4AB-9C91-48B0-8EF5-B7B0F1B1FBC4}" destId="{672CC3C2-0AA4-46CB-B18A-1BA4A5926CE5}" srcOrd="0" destOrd="0" presId="urn:microsoft.com/office/officeart/2005/8/layout/orgChart1"/>
    <dgm:cxn modelId="{AE1FB500-6619-4714-9EB7-5C379BE326CF}" type="presParOf" srcId="{672CC3C2-0AA4-46CB-B18A-1BA4A5926CE5}" destId="{1646BF76-2F91-4A08-BF2C-F49ADF82CA0D}" srcOrd="0" destOrd="0" presId="urn:microsoft.com/office/officeart/2005/8/layout/orgChart1"/>
    <dgm:cxn modelId="{234C84A9-22D6-4DA4-BBD5-E71BF4A3BD3C}" type="presParOf" srcId="{1646BF76-2F91-4A08-BF2C-F49ADF82CA0D}" destId="{EFBF98D0-99D0-479B-86E2-EC462615A03A}" srcOrd="0" destOrd="0" presId="urn:microsoft.com/office/officeart/2005/8/layout/orgChart1"/>
    <dgm:cxn modelId="{718EC311-717D-44D0-BB69-94E99EE1515C}" type="presParOf" srcId="{1646BF76-2F91-4A08-BF2C-F49ADF82CA0D}" destId="{FBC250AD-026A-4C83-894E-97C8607E4BC7}" srcOrd="1" destOrd="0" presId="urn:microsoft.com/office/officeart/2005/8/layout/orgChart1"/>
    <dgm:cxn modelId="{754C28EF-5600-466E-B2D7-EBC7FBC76710}" type="presParOf" srcId="{672CC3C2-0AA4-46CB-B18A-1BA4A5926CE5}" destId="{253D2392-479F-4704-8992-FCDCD1B26EFA}" srcOrd="1" destOrd="0" presId="urn:microsoft.com/office/officeart/2005/8/layout/orgChart1"/>
    <dgm:cxn modelId="{27D57636-178B-4D69-A268-790950E4CE3A}" type="presParOf" srcId="{253D2392-479F-4704-8992-FCDCD1B26EFA}" destId="{AD447279-8D3D-4F0A-8081-41E58462CAB0}" srcOrd="0" destOrd="0" presId="urn:microsoft.com/office/officeart/2005/8/layout/orgChart1"/>
    <dgm:cxn modelId="{5BACBAFF-9F34-4B43-AE91-6F20B0200628}" type="presParOf" srcId="{253D2392-479F-4704-8992-FCDCD1B26EFA}" destId="{97EAA315-8589-446B-B171-A4719381143B}" srcOrd="1" destOrd="0" presId="urn:microsoft.com/office/officeart/2005/8/layout/orgChart1"/>
    <dgm:cxn modelId="{EEE7112F-40C5-45FD-AC5B-FDADC5C14D39}" type="presParOf" srcId="{97EAA315-8589-446B-B171-A4719381143B}" destId="{9EBBB93E-1BDD-46E3-A559-8A425B501B44}" srcOrd="0" destOrd="0" presId="urn:microsoft.com/office/officeart/2005/8/layout/orgChart1"/>
    <dgm:cxn modelId="{5C715925-37D0-4908-BC25-7F58FD5B4F99}" type="presParOf" srcId="{9EBBB93E-1BDD-46E3-A559-8A425B501B44}" destId="{320FB095-9387-4A07-A5C0-DA0EA608DA11}" srcOrd="0" destOrd="0" presId="urn:microsoft.com/office/officeart/2005/8/layout/orgChart1"/>
    <dgm:cxn modelId="{DB4E84FD-0D0D-4C1C-9CB1-045512FFFC5E}" type="presParOf" srcId="{9EBBB93E-1BDD-46E3-A559-8A425B501B44}" destId="{244E50CC-904A-408C-9A5B-5B706E43AB2B}" srcOrd="1" destOrd="0" presId="urn:microsoft.com/office/officeart/2005/8/layout/orgChart1"/>
    <dgm:cxn modelId="{B17CC4AC-CE9C-4F29-BA86-51B5673ECCEC}" type="presParOf" srcId="{97EAA315-8589-446B-B171-A4719381143B}" destId="{6374DF1E-C4EA-4C4C-9AC9-7CCAA5034523}" srcOrd="1" destOrd="0" presId="urn:microsoft.com/office/officeart/2005/8/layout/orgChart1"/>
    <dgm:cxn modelId="{41BBB2D8-0B88-429B-BAE6-015FF812D182}" type="presParOf" srcId="{6374DF1E-C4EA-4C4C-9AC9-7CCAA5034523}" destId="{E8E5117D-343B-484D-8B9F-A5601F4C866C}" srcOrd="0" destOrd="0" presId="urn:microsoft.com/office/officeart/2005/8/layout/orgChart1"/>
    <dgm:cxn modelId="{EE422EB2-486D-4444-A482-58626BAA387C}" type="presParOf" srcId="{6374DF1E-C4EA-4C4C-9AC9-7CCAA5034523}" destId="{FC0148C0-EA28-4C03-8CC9-E45100288176}" srcOrd="1" destOrd="0" presId="urn:microsoft.com/office/officeart/2005/8/layout/orgChart1"/>
    <dgm:cxn modelId="{13C05722-FB48-45A7-B359-AB5A844CD38C}" type="presParOf" srcId="{FC0148C0-EA28-4C03-8CC9-E45100288176}" destId="{B38FD2D9-86C4-425A-99BB-F90C502E5C55}" srcOrd="0" destOrd="0" presId="urn:microsoft.com/office/officeart/2005/8/layout/orgChart1"/>
    <dgm:cxn modelId="{1EDE2743-E88D-4B63-9007-8F501F71E7AA}" type="presParOf" srcId="{B38FD2D9-86C4-425A-99BB-F90C502E5C55}" destId="{F16D5A3E-26A3-40E9-BF2D-F40D3D96FC8F}" srcOrd="0" destOrd="0" presId="urn:microsoft.com/office/officeart/2005/8/layout/orgChart1"/>
    <dgm:cxn modelId="{2B28EEC4-5368-478C-9597-420803D392F0}" type="presParOf" srcId="{B38FD2D9-86C4-425A-99BB-F90C502E5C55}" destId="{773AB709-296F-4AC1-8898-EEF467C17506}" srcOrd="1" destOrd="0" presId="urn:microsoft.com/office/officeart/2005/8/layout/orgChart1"/>
    <dgm:cxn modelId="{7531EB13-5295-4A6F-9263-B8D7FE4F3EDA}" type="presParOf" srcId="{FC0148C0-EA28-4C03-8CC9-E45100288176}" destId="{E7506ABE-24BC-4B89-BAAB-98712B5EA124}" srcOrd="1" destOrd="0" presId="urn:microsoft.com/office/officeart/2005/8/layout/orgChart1"/>
    <dgm:cxn modelId="{88AF2A34-67AC-4618-9195-A9FE40870E46}" type="presParOf" srcId="{FC0148C0-EA28-4C03-8CC9-E45100288176}" destId="{450852DC-B6D5-47CE-AC3C-3D08A1BEAF7D}" srcOrd="2" destOrd="0" presId="urn:microsoft.com/office/officeart/2005/8/layout/orgChart1"/>
    <dgm:cxn modelId="{D0DB5E75-7FF8-4E81-B686-7AECA8A24CEF}" type="presParOf" srcId="{97EAA315-8589-446B-B171-A4719381143B}" destId="{A78EF2C4-1DBE-4092-AAF3-4E9C981C1908}" srcOrd="2" destOrd="0" presId="urn:microsoft.com/office/officeart/2005/8/layout/orgChart1"/>
    <dgm:cxn modelId="{1419C364-0E0A-4446-886A-6E8D2EC13E9A}" type="presParOf" srcId="{253D2392-479F-4704-8992-FCDCD1B26EFA}" destId="{F0056A4A-D4BB-4D2E-B322-BC27637947A0}" srcOrd="2" destOrd="0" presId="urn:microsoft.com/office/officeart/2005/8/layout/orgChart1"/>
    <dgm:cxn modelId="{539F3CA2-C8F6-4EDE-A8E3-D2572D0A5D84}" type="presParOf" srcId="{253D2392-479F-4704-8992-FCDCD1B26EFA}" destId="{8D637244-115F-4EFA-81E0-9164C2ED2942}" srcOrd="3" destOrd="0" presId="urn:microsoft.com/office/officeart/2005/8/layout/orgChart1"/>
    <dgm:cxn modelId="{2D81F9C0-9126-4B9E-ACD1-84E7A82F522C}" type="presParOf" srcId="{8D637244-115F-4EFA-81E0-9164C2ED2942}" destId="{F96C8E4A-5BFD-42DF-B295-7F49EB86E91D}" srcOrd="0" destOrd="0" presId="urn:microsoft.com/office/officeart/2005/8/layout/orgChart1"/>
    <dgm:cxn modelId="{E587593A-E3F4-4FC9-BEF0-307947ADE7B6}" type="presParOf" srcId="{F96C8E4A-5BFD-42DF-B295-7F49EB86E91D}" destId="{BA2D8321-364D-433A-B3E2-62515859C14C}" srcOrd="0" destOrd="0" presId="urn:microsoft.com/office/officeart/2005/8/layout/orgChart1"/>
    <dgm:cxn modelId="{883FB544-379C-42E4-9F39-BEB945A8303B}" type="presParOf" srcId="{F96C8E4A-5BFD-42DF-B295-7F49EB86E91D}" destId="{7C570401-B6B7-4697-ADDC-7F7F647CCC3C}" srcOrd="1" destOrd="0" presId="urn:microsoft.com/office/officeart/2005/8/layout/orgChart1"/>
    <dgm:cxn modelId="{A8D0F0E7-0D88-4EF9-9A7F-92A3B8FF1675}" type="presParOf" srcId="{8D637244-115F-4EFA-81E0-9164C2ED2942}" destId="{08C3C611-1790-4772-BD16-F751CC39AAAB}" srcOrd="1" destOrd="0" presId="urn:microsoft.com/office/officeart/2005/8/layout/orgChart1"/>
    <dgm:cxn modelId="{EEAC8599-0A18-4FF7-9C31-A01B3F40ED51}" type="presParOf" srcId="{08C3C611-1790-4772-BD16-F751CC39AAAB}" destId="{763979CA-42F5-4B50-925D-F64F91553C55}" srcOrd="0" destOrd="0" presId="urn:microsoft.com/office/officeart/2005/8/layout/orgChart1"/>
    <dgm:cxn modelId="{923EA80A-43BF-4901-96F5-E24A7CF26C65}" type="presParOf" srcId="{08C3C611-1790-4772-BD16-F751CC39AAAB}" destId="{B8680E7F-2F11-4332-9431-4896CF9E63EB}" srcOrd="1" destOrd="0" presId="urn:microsoft.com/office/officeart/2005/8/layout/orgChart1"/>
    <dgm:cxn modelId="{74BB4152-F315-45C1-A5AC-1556AF03F8A4}" type="presParOf" srcId="{B8680E7F-2F11-4332-9431-4896CF9E63EB}" destId="{31ABE513-F43F-49ED-A6F1-E8B745316F4C}" srcOrd="0" destOrd="0" presId="urn:microsoft.com/office/officeart/2005/8/layout/orgChart1"/>
    <dgm:cxn modelId="{67390FB5-8A93-47B2-9193-BD8C446648D9}" type="presParOf" srcId="{31ABE513-F43F-49ED-A6F1-E8B745316F4C}" destId="{8F20FEB2-4894-48F7-9243-35D93ED133AF}" srcOrd="0" destOrd="0" presId="urn:microsoft.com/office/officeart/2005/8/layout/orgChart1"/>
    <dgm:cxn modelId="{3F96364F-62D9-4B7C-AC5F-3FA4EA0F39F2}" type="presParOf" srcId="{31ABE513-F43F-49ED-A6F1-E8B745316F4C}" destId="{1ECF8B8C-78B3-41D4-8820-10BCF969F006}" srcOrd="1" destOrd="0" presId="urn:microsoft.com/office/officeart/2005/8/layout/orgChart1"/>
    <dgm:cxn modelId="{7B5FC152-5C0C-489A-96C6-E4053F0E4A3F}" type="presParOf" srcId="{B8680E7F-2F11-4332-9431-4896CF9E63EB}" destId="{13189A3A-1A1E-4548-97D4-6165FA9FF1C2}" srcOrd="1" destOrd="0" presId="urn:microsoft.com/office/officeart/2005/8/layout/orgChart1"/>
    <dgm:cxn modelId="{59415FFC-4A4B-4FA6-9F9C-6D19CFC2D60D}" type="presParOf" srcId="{B8680E7F-2F11-4332-9431-4896CF9E63EB}" destId="{1D9BDB8C-B4F6-4058-905A-35339FE1C781}" srcOrd="2" destOrd="0" presId="urn:microsoft.com/office/officeart/2005/8/layout/orgChart1"/>
    <dgm:cxn modelId="{C7EEFF1A-814B-412B-87D7-E24E18EE294B}" type="presParOf" srcId="{8D637244-115F-4EFA-81E0-9164C2ED2942}" destId="{CBFE982D-6864-47D9-839E-76514785E095}" srcOrd="2" destOrd="0" presId="urn:microsoft.com/office/officeart/2005/8/layout/orgChart1"/>
    <dgm:cxn modelId="{F513F904-F6D1-4D3F-B1F5-777B43889192}" type="presParOf" srcId="{253D2392-479F-4704-8992-FCDCD1B26EFA}" destId="{FF338DC3-ECF1-462A-938B-2BFE956B977D}" srcOrd="4" destOrd="0" presId="urn:microsoft.com/office/officeart/2005/8/layout/orgChart1"/>
    <dgm:cxn modelId="{1073BF3B-020C-4214-B295-61DF78072322}" type="presParOf" srcId="{253D2392-479F-4704-8992-FCDCD1B26EFA}" destId="{2EF6BE23-4F6B-4516-82CF-17169D084105}" srcOrd="5" destOrd="0" presId="urn:microsoft.com/office/officeart/2005/8/layout/orgChart1"/>
    <dgm:cxn modelId="{7B2BD6BA-6297-4D8A-B555-38A4047E032C}" type="presParOf" srcId="{2EF6BE23-4F6B-4516-82CF-17169D084105}" destId="{E89D8932-04F8-4B76-AA8F-BAC15C90BDE7}" srcOrd="0" destOrd="0" presId="urn:microsoft.com/office/officeart/2005/8/layout/orgChart1"/>
    <dgm:cxn modelId="{79C48ED2-791D-4568-9E4E-5877836F31BA}" type="presParOf" srcId="{E89D8932-04F8-4B76-AA8F-BAC15C90BDE7}" destId="{91239F2F-21E8-45D5-A967-A68832B73B3A}" srcOrd="0" destOrd="0" presId="urn:microsoft.com/office/officeart/2005/8/layout/orgChart1"/>
    <dgm:cxn modelId="{980AD36B-B140-4A39-9CE7-09988D070E30}" type="presParOf" srcId="{E89D8932-04F8-4B76-AA8F-BAC15C90BDE7}" destId="{DC322163-33C2-4F94-B715-A85AF0F04B5F}" srcOrd="1" destOrd="0" presId="urn:microsoft.com/office/officeart/2005/8/layout/orgChart1"/>
    <dgm:cxn modelId="{D1A0EC15-3B45-42CE-868F-FCDCF4635471}" type="presParOf" srcId="{2EF6BE23-4F6B-4516-82CF-17169D084105}" destId="{039684AB-9CE3-42F7-AC0D-10CF06627820}" srcOrd="1" destOrd="0" presId="urn:microsoft.com/office/officeart/2005/8/layout/orgChart1"/>
    <dgm:cxn modelId="{26E0FF0E-80FE-4125-93D3-E51CFCAFE700}" type="presParOf" srcId="{039684AB-9CE3-42F7-AC0D-10CF06627820}" destId="{6B09B437-A07A-4AC1-8F3B-23CA57CF7363}" srcOrd="0" destOrd="0" presId="urn:microsoft.com/office/officeart/2005/8/layout/orgChart1"/>
    <dgm:cxn modelId="{0FF3C649-4D20-46CA-97F2-A930666704B1}" type="presParOf" srcId="{039684AB-9CE3-42F7-AC0D-10CF06627820}" destId="{9BBB9D96-A52B-47BE-A0C2-C68A0C5AD362}" srcOrd="1" destOrd="0" presId="urn:microsoft.com/office/officeart/2005/8/layout/orgChart1"/>
    <dgm:cxn modelId="{9E353E1F-18FB-4201-B9AF-1EB324CA2253}" type="presParOf" srcId="{9BBB9D96-A52B-47BE-A0C2-C68A0C5AD362}" destId="{900E754F-CAB4-4D9B-8EA8-A70374B2444A}" srcOrd="0" destOrd="0" presId="urn:microsoft.com/office/officeart/2005/8/layout/orgChart1"/>
    <dgm:cxn modelId="{20E0DF4B-D45D-45EB-BB2C-2124E937F4A5}" type="presParOf" srcId="{900E754F-CAB4-4D9B-8EA8-A70374B2444A}" destId="{26F34797-04A6-417C-AA95-000779C16E0E}" srcOrd="0" destOrd="0" presId="urn:microsoft.com/office/officeart/2005/8/layout/orgChart1"/>
    <dgm:cxn modelId="{FA7D8575-E416-4903-9A7B-0CA00C689FF9}" type="presParOf" srcId="{900E754F-CAB4-4D9B-8EA8-A70374B2444A}" destId="{B87749A9-641D-4438-B442-A86ADB10BD98}" srcOrd="1" destOrd="0" presId="urn:microsoft.com/office/officeart/2005/8/layout/orgChart1"/>
    <dgm:cxn modelId="{B96CCE74-E0C2-4DD0-8651-7E12EA0940A5}" type="presParOf" srcId="{9BBB9D96-A52B-47BE-A0C2-C68A0C5AD362}" destId="{528FB584-A3D6-48C1-8077-502BD269DEE4}" srcOrd="1" destOrd="0" presId="urn:microsoft.com/office/officeart/2005/8/layout/orgChart1"/>
    <dgm:cxn modelId="{324F63AB-0F22-44D3-9A8A-A33B8991344D}" type="presParOf" srcId="{9BBB9D96-A52B-47BE-A0C2-C68A0C5AD362}" destId="{4ACF4FB7-5107-4848-9D1F-86B1AC591270}" srcOrd="2" destOrd="0" presId="urn:microsoft.com/office/officeart/2005/8/layout/orgChart1"/>
    <dgm:cxn modelId="{158DDDE5-76D8-4A63-9937-781D06C5409B}" type="presParOf" srcId="{2EF6BE23-4F6B-4516-82CF-17169D084105}" destId="{062080FC-BA67-4B8A-A4CF-1E3DFBE53F2F}" srcOrd="2" destOrd="0" presId="urn:microsoft.com/office/officeart/2005/8/layout/orgChart1"/>
    <dgm:cxn modelId="{83C307C3-C432-43ED-9F53-49DDCAAF4443}" type="presParOf" srcId="{672CC3C2-0AA4-46CB-B18A-1BA4A5926CE5}" destId="{42D7AFDC-2BAD-40D4-BE88-BFECA05782A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8E3DD4-EE87-4942-B291-D4AC45F2B79B}" type="doc">
      <dgm:prSet loTypeId="urn:microsoft.com/office/officeart/2005/8/layout/orgChart1" loCatId="hierarchy" qsTypeId="urn:microsoft.com/office/officeart/2005/8/quickstyle/3d1" qsCatId="3D" csTypeId="urn:microsoft.com/office/officeart/2005/8/colors/accent2_4" csCatId="accent2" phldr="1"/>
      <dgm:spPr/>
      <dgm:t>
        <a:bodyPr/>
        <a:lstStyle/>
        <a:p>
          <a:endParaRPr lang="pl-PL"/>
        </a:p>
      </dgm:t>
    </dgm:pt>
    <dgm:pt modelId="{895BB833-5DB9-43D2-8B99-E32F7C222414}">
      <dgm:prSet phldrT="[Tekst]" custT="1"/>
      <dgm:spPr>
        <a:solidFill>
          <a:srgbClr val="FF9966"/>
        </a:solidFill>
        <a:ln>
          <a:noFill/>
        </a:ln>
      </dgm:spPr>
      <dgm:t>
        <a:bodyPr/>
        <a:lstStyle/>
        <a:p>
          <a:r>
            <a:rPr lang="pl-PL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BUDŻETY </a:t>
          </a:r>
          <a:r>
            <a:rPr lang="pl-PL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JEDNOSTEK SAMORZĄDU TERYTORIALNEGO</a:t>
          </a:r>
        </a:p>
      </dgm:t>
    </dgm:pt>
    <dgm:pt modelId="{A10545CC-C7F4-435B-A7AA-3B1E4D4568AE}" type="parTrans" cxnId="{1509825B-8B7D-40B3-B202-3C6DCEFC3D5E}">
      <dgm:prSet/>
      <dgm:spPr/>
      <dgm:t>
        <a:bodyPr/>
        <a:lstStyle/>
        <a:p>
          <a:endParaRPr lang="pl-PL"/>
        </a:p>
      </dgm:t>
    </dgm:pt>
    <dgm:pt modelId="{EE04355D-A02B-47CA-B4FE-8A925C9F2BED}" type="sibTrans" cxnId="{1509825B-8B7D-40B3-B202-3C6DCEFC3D5E}">
      <dgm:prSet/>
      <dgm:spPr/>
      <dgm:t>
        <a:bodyPr/>
        <a:lstStyle/>
        <a:p>
          <a:endParaRPr lang="pl-PL"/>
        </a:p>
      </dgm:t>
    </dgm:pt>
    <dgm:pt modelId="{C95BFEBD-602E-4C47-B7CE-65B427D09DF0}">
      <dgm:prSet phldrT="[Tekst]" custT="1"/>
      <dgm:spPr>
        <a:solidFill>
          <a:srgbClr val="FF9966"/>
        </a:solidFill>
      </dgm:spPr>
      <dgm:t>
        <a:bodyPr/>
        <a:lstStyle/>
        <a:p>
          <a:r>
            <a:rPr lang="pl-PL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URZĄD MARSZAŁKOWSKI </a:t>
          </a:r>
          <a:br>
            <a:rPr lang="pl-PL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</a:br>
          <a:r>
            <a:rPr lang="pl-PL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WOJEWÓDZTWA ŁÓDZKIEGO</a:t>
          </a:r>
        </a:p>
        <a:p>
          <a:endParaRPr lang="pl-PL" sz="600" b="1" dirty="0">
            <a:solidFill>
              <a:schemeClr val="tx1">
                <a:lumMod val="75000"/>
                <a:lumOff val="25000"/>
              </a:schemeClr>
            </a:solidFill>
            <a:latin typeface="Century Gothic" panose="020B0502020202020204" pitchFamily="34" charset="0"/>
          </a:endParaRPr>
        </a:p>
        <a:p>
          <a:r>
            <a:rPr lang="pl-PL" sz="9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(dotacje </a:t>
          </a:r>
          <a:r>
            <a:rPr lang="pl-PL" sz="9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celowe, </a:t>
          </a:r>
        </a:p>
        <a:p>
          <a:r>
            <a:rPr lang="pl-PL" sz="9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w tym programy: Łódzkie Ratuje Zabytki, </a:t>
          </a:r>
        </a:p>
        <a:p>
          <a:r>
            <a:rPr lang="pl-PL" sz="9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Mała Architektura Zabytkowa)</a:t>
          </a:r>
          <a:endParaRPr lang="pl-PL" sz="900" b="1" dirty="0">
            <a:solidFill>
              <a:schemeClr val="tx1">
                <a:lumMod val="75000"/>
                <a:lumOff val="25000"/>
              </a:schemeClr>
            </a:solidFill>
            <a:latin typeface="Century Gothic" panose="020B0502020202020204" pitchFamily="34" charset="0"/>
          </a:endParaRPr>
        </a:p>
      </dgm:t>
    </dgm:pt>
    <dgm:pt modelId="{0749D131-0FC6-4E5D-852A-F587C3DDA6DD}" type="parTrans" cxnId="{41D7743B-CB63-45ED-9E30-7C04394846DE}">
      <dgm:prSet/>
      <dgm:spPr/>
      <dgm:t>
        <a:bodyPr/>
        <a:lstStyle/>
        <a:p>
          <a:endParaRPr lang="pl-PL" sz="1400" b="1">
            <a:latin typeface="Century Gothic" panose="020B0502020202020204" pitchFamily="34" charset="0"/>
          </a:endParaRPr>
        </a:p>
      </dgm:t>
    </dgm:pt>
    <dgm:pt modelId="{7B21CDC4-A6DB-4D7A-B6E4-0E6DC962F22A}" type="sibTrans" cxnId="{41D7743B-CB63-45ED-9E30-7C04394846DE}">
      <dgm:prSet/>
      <dgm:spPr/>
      <dgm:t>
        <a:bodyPr/>
        <a:lstStyle/>
        <a:p>
          <a:endParaRPr lang="pl-PL"/>
        </a:p>
      </dgm:t>
    </dgm:pt>
    <dgm:pt modelId="{1075E379-EDA4-461C-ADCD-42EE3498670E}">
      <dgm:prSet phldrT="[Tekst]" custT="1"/>
      <dgm:spPr>
        <a:solidFill>
          <a:srgbClr val="FF9966"/>
        </a:solidFill>
      </dgm:spPr>
      <dgm:t>
        <a:bodyPr/>
        <a:lstStyle/>
        <a:p>
          <a:r>
            <a:rPr lang="pl-PL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URZĄD MIASTA ŁODZI</a:t>
          </a:r>
        </a:p>
        <a:p>
          <a:endParaRPr lang="pl-PL" sz="400" b="1" dirty="0">
            <a:solidFill>
              <a:schemeClr val="tx1">
                <a:lumMod val="75000"/>
                <a:lumOff val="25000"/>
              </a:schemeClr>
            </a:solidFill>
            <a:latin typeface="Century Gothic" panose="020B0502020202020204" pitchFamily="34" charset="0"/>
          </a:endParaRPr>
        </a:p>
        <a:p>
          <a:r>
            <a:rPr lang="pl-PL" sz="9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(dotacje celowe, </a:t>
          </a:r>
          <a:r>
            <a:rPr lang="pl-PL" sz="9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budżet </a:t>
          </a:r>
          <a:r>
            <a:rPr lang="pl-PL" sz="9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Miasta Łodzi)</a:t>
          </a:r>
        </a:p>
      </dgm:t>
    </dgm:pt>
    <dgm:pt modelId="{C58B6695-2234-4FFA-8120-E95ED6380E49}" type="parTrans" cxnId="{7A76F0B2-8061-441A-8B39-74B2FEA142FC}">
      <dgm:prSet/>
      <dgm:spPr/>
      <dgm:t>
        <a:bodyPr/>
        <a:lstStyle/>
        <a:p>
          <a:endParaRPr lang="pl-PL" sz="1400" b="1">
            <a:latin typeface="Century Gothic" panose="020B0502020202020204" pitchFamily="34" charset="0"/>
          </a:endParaRPr>
        </a:p>
      </dgm:t>
    </dgm:pt>
    <dgm:pt modelId="{38BB2E7C-E137-4574-9EE3-16A7035CC8DB}" type="sibTrans" cxnId="{7A76F0B2-8061-441A-8B39-74B2FEA142FC}">
      <dgm:prSet/>
      <dgm:spPr/>
      <dgm:t>
        <a:bodyPr/>
        <a:lstStyle/>
        <a:p>
          <a:endParaRPr lang="pl-PL"/>
        </a:p>
      </dgm:t>
    </dgm:pt>
    <dgm:pt modelId="{2FF77DCD-82F6-4B55-8B7E-F8BF8C5C6670}">
      <dgm:prSet phldrT="[Tekst]" custT="1"/>
      <dgm:spPr>
        <a:solidFill>
          <a:srgbClr val="FF9966"/>
        </a:solidFill>
      </dgm:spPr>
      <dgm:t>
        <a:bodyPr/>
        <a:lstStyle/>
        <a:p>
          <a:r>
            <a:rPr lang="pl-PL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GMINY </a:t>
          </a:r>
          <a:r>
            <a:rPr lang="pl-PL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WOJEWÓDZTWA </a:t>
          </a:r>
          <a:r>
            <a:rPr lang="pl-PL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ŁÓDZKIEGO</a:t>
          </a:r>
        </a:p>
        <a:p>
          <a:endParaRPr lang="pl-PL" sz="400" b="1" dirty="0">
            <a:solidFill>
              <a:schemeClr val="tx1">
                <a:lumMod val="75000"/>
                <a:lumOff val="25000"/>
              </a:schemeClr>
            </a:solidFill>
            <a:latin typeface="Century Gothic" panose="020B0502020202020204" pitchFamily="34" charset="0"/>
          </a:endParaRPr>
        </a:p>
        <a:p>
          <a:r>
            <a:rPr lang="pl-PL" sz="9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(dotacje celowe, </a:t>
          </a:r>
          <a:r>
            <a:rPr lang="pl-PL" sz="9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budżety gmin)</a:t>
          </a:r>
          <a:endParaRPr lang="pl-PL" sz="900" b="1" dirty="0">
            <a:solidFill>
              <a:schemeClr val="tx1">
                <a:lumMod val="75000"/>
                <a:lumOff val="25000"/>
              </a:schemeClr>
            </a:solidFill>
            <a:latin typeface="Century Gothic" panose="020B0502020202020204" pitchFamily="34" charset="0"/>
          </a:endParaRPr>
        </a:p>
      </dgm:t>
    </dgm:pt>
    <dgm:pt modelId="{6A53501E-AC29-4FA8-830A-D61CB063C3AA}" type="sibTrans" cxnId="{034D94EF-FB27-480B-B874-70FA1BABA722}">
      <dgm:prSet/>
      <dgm:spPr/>
      <dgm:t>
        <a:bodyPr/>
        <a:lstStyle/>
        <a:p>
          <a:endParaRPr lang="pl-PL"/>
        </a:p>
      </dgm:t>
    </dgm:pt>
    <dgm:pt modelId="{74A36BB9-C222-490C-96BE-082128B1A5B0}" type="parTrans" cxnId="{034D94EF-FB27-480B-B874-70FA1BABA722}">
      <dgm:prSet/>
      <dgm:spPr/>
      <dgm:t>
        <a:bodyPr/>
        <a:lstStyle/>
        <a:p>
          <a:endParaRPr lang="pl-PL" sz="1400" b="1">
            <a:latin typeface="Century Gothic" panose="020B0502020202020204" pitchFamily="34" charset="0"/>
          </a:endParaRPr>
        </a:p>
      </dgm:t>
    </dgm:pt>
    <dgm:pt modelId="{8B5BE10A-79B9-4CF2-B493-52638FD9D77E}">
      <dgm:prSet phldrT="[Tekst]" custT="1"/>
      <dgm:spPr>
        <a:solidFill>
          <a:srgbClr val="FF9966"/>
        </a:solidFill>
      </dgm:spPr>
      <dgm:t>
        <a:bodyPr/>
        <a:lstStyle/>
        <a:p>
          <a:r>
            <a:rPr lang="pl-PL" sz="1300" b="1" dirty="0" smtClean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rPr>
            <a:t>11 mln zł</a:t>
          </a:r>
        </a:p>
        <a:p>
          <a:r>
            <a:rPr lang="pl-PL" sz="1300" b="1" dirty="0" smtClean="0">
              <a:solidFill>
                <a:srgbClr val="D2E51B"/>
              </a:solidFill>
              <a:latin typeface="Century Gothic" panose="020B0502020202020204" pitchFamily="34" charset="0"/>
            </a:rPr>
            <a:t>19,5 mln zł</a:t>
          </a:r>
          <a:endParaRPr lang="pl-PL" sz="1300" b="1" dirty="0">
            <a:solidFill>
              <a:srgbClr val="D2E51B"/>
            </a:solidFill>
            <a:latin typeface="Century Gothic" panose="020B0502020202020204" pitchFamily="34" charset="0"/>
          </a:endParaRPr>
        </a:p>
      </dgm:t>
    </dgm:pt>
    <dgm:pt modelId="{AF944B71-2184-47EF-AFB1-2738AB9638EB}" type="parTrans" cxnId="{7D726529-58A0-447E-B9CB-27EA9C791E77}">
      <dgm:prSet/>
      <dgm:spPr/>
      <dgm:t>
        <a:bodyPr/>
        <a:lstStyle/>
        <a:p>
          <a:endParaRPr lang="pl-PL"/>
        </a:p>
      </dgm:t>
    </dgm:pt>
    <dgm:pt modelId="{32C82C33-8E0B-4E33-BA67-8AD756492AD9}" type="sibTrans" cxnId="{7D726529-58A0-447E-B9CB-27EA9C791E77}">
      <dgm:prSet/>
      <dgm:spPr/>
      <dgm:t>
        <a:bodyPr/>
        <a:lstStyle/>
        <a:p>
          <a:endParaRPr lang="pl-PL"/>
        </a:p>
      </dgm:t>
    </dgm:pt>
    <dgm:pt modelId="{BAE85FBC-681B-4247-80DD-9A0AB3A9FC48}">
      <dgm:prSet phldrT="[Tekst]" custT="1"/>
      <dgm:spPr>
        <a:solidFill>
          <a:srgbClr val="FF9966"/>
        </a:solidFill>
      </dgm:spPr>
      <dgm:t>
        <a:bodyPr/>
        <a:lstStyle/>
        <a:p>
          <a:r>
            <a:rPr lang="pl-PL" sz="13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rPr>
            <a:t>10,3 mln </a:t>
          </a:r>
          <a:r>
            <a:rPr lang="pl-PL" sz="1300" b="1" dirty="0" smtClean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rPr>
            <a:t>zł</a:t>
          </a:r>
        </a:p>
        <a:p>
          <a:r>
            <a:rPr lang="pl-PL" sz="1300" b="1" dirty="0" smtClean="0">
              <a:solidFill>
                <a:srgbClr val="D2E51B"/>
              </a:solidFill>
              <a:latin typeface="Century Gothic" panose="020B0502020202020204" pitchFamily="34" charset="0"/>
            </a:rPr>
            <a:t>26,8 mln zł*</a:t>
          </a:r>
          <a:endParaRPr lang="pl-PL" sz="1300" b="1" dirty="0">
            <a:solidFill>
              <a:srgbClr val="D2E51B"/>
            </a:solidFill>
            <a:latin typeface="Century Gothic" panose="020B0502020202020204" pitchFamily="34" charset="0"/>
          </a:endParaRPr>
        </a:p>
      </dgm:t>
    </dgm:pt>
    <dgm:pt modelId="{A644FDEF-CA09-49AD-BA5D-744272194CAD}" type="parTrans" cxnId="{67029969-AF0F-4299-8EF8-25490E0ECE08}">
      <dgm:prSet/>
      <dgm:spPr/>
      <dgm:t>
        <a:bodyPr/>
        <a:lstStyle/>
        <a:p>
          <a:endParaRPr lang="pl-PL"/>
        </a:p>
      </dgm:t>
    </dgm:pt>
    <dgm:pt modelId="{C2AE83F0-7B7D-4C6E-ABE7-D56873AB09AF}" type="sibTrans" cxnId="{67029969-AF0F-4299-8EF8-25490E0ECE08}">
      <dgm:prSet/>
      <dgm:spPr/>
      <dgm:t>
        <a:bodyPr/>
        <a:lstStyle/>
        <a:p>
          <a:endParaRPr lang="pl-PL"/>
        </a:p>
      </dgm:t>
    </dgm:pt>
    <dgm:pt modelId="{C3EA7FC4-E10F-4033-BBE7-F8B1D4ED0D9F}">
      <dgm:prSet phldrT="[Tekst]" custT="1"/>
      <dgm:spPr>
        <a:solidFill>
          <a:srgbClr val="FF9966"/>
        </a:solidFill>
      </dgm:spPr>
      <dgm:t>
        <a:bodyPr/>
        <a:lstStyle/>
        <a:p>
          <a:r>
            <a:rPr lang="pl-PL" sz="13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rPr>
            <a:t>7,4 mln </a:t>
          </a:r>
          <a:r>
            <a:rPr lang="pl-PL" sz="1300" b="1" dirty="0" smtClean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rPr>
            <a:t>zł</a:t>
          </a:r>
        </a:p>
        <a:p>
          <a:r>
            <a:rPr lang="pl-PL" sz="1300" b="1" dirty="0" smtClean="0">
              <a:solidFill>
                <a:srgbClr val="D2E51B"/>
              </a:solidFill>
              <a:latin typeface="Century Gothic" panose="020B0502020202020204" pitchFamily="34" charset="0"/>
            </a:rPr>
            <a:t>12,6 mln zł</a:t>
          </a:r>
          <a:endParaRPr lang="pl-PL" sz="1300" b="1" dirty="0">
            <a:solidFill>
              <a:srgbClr val="D2E51B"/>
            </a:solidFill>
            <a:latin typeface="Century Gothic" panose="020B0502020202020204" pitchFamily="34" charset="0"/>
          </a:endParaRPr>
        </a:p>
      </dgm:t>
    </dgm:pt>
    <dgm:pt modelId="{4C661134-3191-45EE-9B73-F6D8471FCC22}" type="parTrans" cxnId="{1C4DFF7A-DD61-4BA7-8A18-B7F2BE631F27}">
      <dgm:prSet/>
      <dgm:spPr/>
      <dgm:t>
        <a:bodyPr/>
        <a:lstStyle/>
        <a:p>
          <a:endParaRPr lang="pl-PL"/>
        </a:p>
      </dgm:t>
    </dgm:pt>
    <dgm:pt modelId="{21D3956A-701A-4DAB-ABFF-7D0C3CF2EB83}" type="sibTrans" cxnId="{1C4DFF7A-DD61-4BA7-8A18-B7F2BE631F27}">
      <dgm:prSet/>
      <dgm:spPr/>
      <dgm:t>
        <a:bodyPr/>
        <a:lstStyle/>
        <a:p>
          <a:endParaRPr lang="pl-PL"/>
        </a:p>
      </dgm:t>
    </dgm:pt>
    <dgm:pt modelId="{D6DDE4AB-9C91-48B0-8EF5-B7B0F1B1FBC4}" type="pres">
      <dgm:prSet presAssocID="{F38E3DD4-EE87-4942-B291-D4AC45F2B79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672CC3C2-0AA4-46CB-B18A-1BA4A5926CE5}" type="pres">
      <dgm:prSet presAssocID="{895BB833-5DB9-43D2-8B99-E32F7C222414}" presName="hierRoot1" presStyleCnt="0">
        <dgm:presLayoutVars>
          <dgm:hierBranch val="init"/>
        </dgm:presLayoutVars>
      </dgm:prSet>
      <dgm:spPr/>
    </dgm:pt>
    <dgm:pt modelId="{1646BF76-2F91-4A08-BF2C-F49ADF82CA0D}" type="pres">
      <dgm:prSet presAssocID="{895BB833-5DB9-43D2-8B99-E32F7C222414}" presName="rootComposite1" presStyleCnt="0"/>
      <dgm:spPr/>
    </dgm:pt>
    <dgm:pt modelId="{EFBF98D0-99D0-479B-86E2-EC462615A03A}" type="pres">
      <dgm:prSet presAssocID="{895BB833-5DB9-43D2-8B99-E32F7C222414}" presName="rootText1" presStyleLbl="node0" presStyleIdx="0" presStyleCnt="1" custScaleX="543492" custScaleY="80231" custLinFactNeighborX="-6648" custLinFactNeighborY="-4986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FBC250AD-026A-4C83-894E-97C8607E4BC7}" type="pres">
      <dgm:prSet presAssocID="{895BB833-5DB9-43D2-8B99-E32F7C222414}" presName="rootConnector1" presStyleLbl="node1" presStyleIdx="0" presStyleCnt="0"/>
      <dgm:spPr/>
      <dgm:t>
        <a:bodyPr/>
        <a:lstStyle/>
        <a:p>
          <a:endParaRPr lang="pl-PL"/>
        </a:p>
      </dgm:t>
    </dgm:pt>
    <dgm:pt modelId="{253D2392-479F-4704-8992-FCDCD1B26EFA}" type="pres">
      <dgm:prSet presAssocID="{895BB833-5DB9-43D2-8B99-E32F7C222414}" presName="hierChild2" presStyleCnt="0"/>
      <dgm:spPr/>
    </dgm:pt>
    <dgm:pt modelId="{AD447279-8D3D-4F0A-8081-41E58462CAB0}" type="pres">
      <dgm:prSet presAssocID="{0749D131-0FC6-4E5D-852A-F587C3DDA6DD}" presName="Name37" presStyleLbl="parChTrans1D2" presStyleIdx="0" presStyleCnt="3" custSzX="4371962" custSzY="381918"/>
      <dgm:spPr/>
      <dgm:t>
        <a:bodyPr/>
        <a:lstStyle/>
        <a:p>
          <a:endParaRPr lang="pl-PL"/>
        </a:p>
      </dgm:t>
    </dgm:pt>
    <dgm:pt modelId="{97EAA315-8589-446B-B171-A4719381143B}" type="pres">
      <dgm:prSet presAssocID="{C95BFEBD-602E-4C47-B7CE-65B427D09DF0}" presName="hierRoot2" presStyleCnt="0">
        <dgm:presLayoutVars>
          <dgm:hierBranch val="init"/>
        </dgm:presLayoutVars>
      </dgm:prSet>
      <dgm:spPr/>
    </dgm:pt>
    <dgm:pt modelId="{9EBBB93E-1BDD-46E3-A559-8A425B501B44}" type="pres">
      <dgm:prSet presAssocID="{C95BFEBD-602E-4C47-B7CE-65B427D09DF0}" presName="rootComposite" presStyleCnt="0"/>
      <dgm:spPr/>
    </dgm:pt>
    <dgm:pt modelId="{320FB095-9387-4A07-A5C0-DA0EA608DA11}" type="pres">
      <dgm:prSet presAssocID="{C95BFEBD-602E-4C47-B7CE-65B427D09DF0}" presName="rootText" presStyleLbl="node2" presStyleIdx="0" presStyleCnt="3" custScaleX="242330" custScaleY="25197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244E50CC-904A-408C-9A5B-5B706E43AB2B}" type="pres">
      <dgm:prSet presAssocID="{C95BFEBD-602E-4C47-B7CE-65B427D09DF0}" presName="rootConnector" presStyleLbl="node2" presStyleIdx="0" presStyleCnt="3"/>
      <dgm:spPr/>
      <dgm:t>
        <a:bodyPr/>
        <a:lstStyle/>
        <a:p>
          <a:endParaRPr lang="pl-PL"/>
        </a:p>
      </dgm:t>
    </dgm:pt>
    <dgm:pt modelId="{6374DF1E-C4EA-4C4C-9AC9-7CCAA5034523}" type="pres">
      <dgm:prSet presAssocID="{C95BFEBD-602E-4C47-B7CE-65B427D09DF0}" presName="hierChild4" presStyleCnt="0"/>
      <dgm:spPr/>
    </dgm:pt>
    <dgm:pt modelId="{18B963C3-727F-4A63-B18E-2E03692B51F6}" type="pres">
      <dgm:prSet presAssocID="{AF944B71-2184-47EF-AFB1-2738AB9638EB}" presName="Name37" presStyleLbl="parChTrans1D3" presStyleIdx="0" presStyleCnt="3"/>
      <dgm:spPr/>
      <dgm:t>
        <a:bodyPr/>
        <a:lstStyle/>
        <a:p>
          <a:endParaRPr lang="pl-PL"/>
        </a:p>
      </dgm:t>
    </dgm:pt>
    <dgm:pt modelId="{2BF751A3-438D-4B68-8400-23BB16882384}" type="pres">
      <dgm:prSet presAssocID="{8B5BE10A-79B9-4CF2-B493-52638FD9D77E}" presName="hierRoot2" presStyleCnt="0">
        <dgm:presLayoutVars>
          <dgm:hierBranch val="init"/>
        </dgm:presLayoutVars>
      </dgm:prSet>
      <dgm:spPr/>
    </dgm:pt>
    <dgm:pt modelId="{F59CA665-B254-4014-9D51-6FA729D5FCB1}" type="pres">
      <dgm:prSet presAssocID="{8B5BE10A-79B9-4CF2-B493-52638FD9D77E}" presName="rootComposite" presStyleCnt="0"/>
      <dgm:spPr/>
    </dgm:pt>
    <dgm:pt modelId="{6E6F56D2-B302-4F16-834A-3F9D10531742}" type="pres">
      <dgm:prSet presAssocID="{8B5BE10A-79B9-4CF2-B493-52638FD9D77E}" presName="rootText" presStyleLbl="node3" presStyleIdx="0" presStyleCnt="3" custScaleX="151750" custScaleY="97607" custLinFactNeighborX="-6307" custLinFactNeighborY="-30757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104696A3-4108-4B30-AD94-EF0C9F2E08E3}" type="pres">
      <dgm:prSet presAssocID="{8B5BE10A-79B9-4CF2-B493-52638FD9D77E}" presName="rootConnector" presStyleLbl="node3" presStyleIdx="0" presStyleCnt="3"/>
      <dgm:spPr/>
      <dgm:t>
        <a:bodyPr/>
        <a:lstStyle/>
        <a:p>
          <a:endParaRPr lang="pl-PL"/>
        </a:p>
      </dgm:t>
    </dgm:pt>
    <dgm:pt modelId="{4AC3B285-D2D5-40EA-A0D5-AD18D3EEC8EC}" type="pres">
      <dgm:prSet presAssocID="{8B5BE10A-79B9-4CF2-B493-52638FD9D77E}" presName="hierChild4" presStyleCnt="0"/>
      <dgm:spPr/>
    </dgm:pt>
    <dgm:pt modelId="{BF5F9F13-DD41-4D8C-AA32-0DFFEE2162A0}" type="pres">
      <dgm:prSet presAssocID="{8B5BE10A-79B9-4CF2-B493-52638FD9D77E}" presName="hierChild5" presStyleCnt="0"/>
      <dgm:spPr/>
    </dgm:pt>
    <dgm:pt modelId="{A78EF2C4-1DBE-4092-AAF3-4E9C981C1908}" type="pres">
      <dgm:prSet presAssocID="{C95BFEBD-602E-4C47-B7CE-65B427D09DF0}" presName="hierChild5" presStyleCnt="0"/>
      <dgm:spPr/>
    </dgm:pt>
    <dgm:pt modelId="{F0056A4A-D4BB-4D2E-B322-BC27637947A0}" type="pres">
      <dgm:prSet presAssocID="{74A36BB9-C222-490C-96BE-082128B1A5B0}" presName="Name37" presStyleLbl="parChTrans1D2" presStyleIdx="1" presStyleCnt="3" custSzX="2623177" custSzY="381918"/>
      <dgm:spPr/>
      <dgm:t>
        <a:bodyPr/>
        <a:lstStyle/>
        <a:p>
          <a:endParaRPr lang="pl-PL"/>
        </a:p>
      </dgm:t>
    </dgm:pt>
    <dgm:pt modelId="{8D637244-115F-4EFA-81E0-9164C2ED2942}" type="pres">
      <dgm:prSet presAssocID="{2FF77DCD-82F6-4B55-8B7E-F8BF8C5C6670}" presName="hierRoot2" presStyleCnt="0">
        <dgm:presLayoutVars>
          <dgm:hierBranch val="init"/>
        </dgm:presLayoutVars>
      </dgm:prSet>
      <dgm:spPr/>
    </dgm:pt>
    <dgm:pt modelId="{F96C8E4A-5BFD-42DF-B295-7F49EB86E91D}" type="pres">
      <dgm:prSet presAssocID="{2FF77DCD-82F6-4B55-8B7E-F8BF8C5C6670}" presName="rootComposite" presStyleCnt="0"/>
      <dgm:spPr/>
    </dgm:pt>
    <dgm:pt modelId="{BA2D8321-364D-433A-B3E2-62515859C14C}" type="pres">
      <dgm:prSet presAssocID="{2FF77DCD-82F6-4B55-8B7E-F8BF8C5C6670}" presName="rootText" presStyleLbl="node2" presStyleIdx="1" presStyleCnt="3" custScaleX="236272" custScaleY="252654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7C570401-B6B7-4697-ADDC-7F7F647CCC3C}" type="pres">
      <dgm:prSet presAssocID="{2FF77DCD-82F6-4B55-8B7E-F8BF8C5C6670}" presName="rootConnector" presStyleLbl="node2" presStyleIdx="1" presStyleCnt="3"/>
      <dgm:spPr/>
      <dgm:t>
        <a:bodyPr/>
        <a:lstStyle/>
        <a:p>
          <a:endParaRPr lang="pl-PL"/>
        </a:p>
      </dgm:t>
    </dgm:pt>
    <dgm:pt modelId="{08C3C611-1790-4772-BD16-F751CC39AAAB}" type="pres">
      <dgm:prSet presAssocID="{2FF77DCD-82F6-4B55-8B7E-F8BF8C5C6670}" presName="hierChild4" presStyleCnt="0"/>
      <dgm:spPr/>
    </dgm:pt>
    <dgm:pt modelId="{D2F8F7F4-0A11-4026-9C2D-D346713E416F}" type="pres">
      <dgm:prSet presAssocID="{A644FDEF-CA09-49AD-BA5D-744272194CAD}" presName="Name37" presStyleLbl="parChTrans1D3" presStyleIdx="1" presStyleCnt="3"/>
      <dgm:spPr/>
      <dgm:t>
        <a:bodyPr/>
        <a:lstStyle/>
        <a:p>
          <a:endParaRPr lang="pl-PL"/>
        </a:p>
      </dgm:t>
    </dgm:pt>
    <dgm:pt modelId="{F572B7AE-841C-49E7-8435-CD387050C511}" type="pres">
      <dgm:prSet presAssocID="{BAE85FBC-681B-4247-80DD-9A0AB3A9FC48}" presName="hierRoot2" presStyleCnt="0">
        <dgm:presLayoutVars>
          <dgm:hierBranch val="init"/>
        </dgm:presLayoutVars>
      </dgm:prSet>
      <dgm:spPr/>
    </dgm:pt>
    <dgm:pt modelId="{EE79A559-D1FB-4D72-95A2-E4F4774E24B4}" type="pres">
      <dgm:prSet presAssocID="{BAE85FBC-681B-4247-80DD-9A0AB3A9FC48}" presName="rootComposite" presStyleCnt="0"/>
      <dgm:spPr/>
    </dgm:pt>
    <dgm:pt modelId="{4F77FA0E-B1E4-46B9-AD16-1CBC2553AA8C}" type="pres">
      <dgm:prSet presAssocID="{BAE85FBC-681B-4247-80DD-9A0AB3A9FC48}" presName="rootText" presStyleLbl="node3" presStyleIdx="1" presStyleCnt="3" custScaleX="136584" custScaleY="102770" custLinFactNeighborX="-2803" custLinFactNeighborY="-3139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7F531D91-9652-467E-A97D-DA02A688FF95}" type="pres">
      <dgm:prSet presAssocID="{BAE85FBC-681B-4247-80DD-9A0AB3A9FC48}" presName="rootConnector" presStyleLbl="node3" presStyleIdx="1" presStyleCnt="3"/>
      <dgm:spPr/>
      <dgm:t>
        <a:bodyPr/>
        <a:lstStyle/>
        <a:p>
          <a:endParaRPr lang="pl-PL"/>
        </a:p>
      </dgm:t>
    </dgm:pt>
    <dgm:pt modelId="{AC7F55F1-8C84-4FFE-97F8-441BFBCB773A}" type="pres">
      <dgm:prSet presAssocID="{BAE85FBC-681B-4247-80DD-9A0AB3A9FC48}" presName="hierChild4" presStyleCnt="0"/>
      <dgm:spPr/>
    </dgm:pt>
    <dgm:pt modelId="{05C34CE5-D5B1-430B-90DD-5128A147F0E3}" type="pres">
      <dgm:prSet presAssocID="{BAE85FBC-681B-4247-80DD-9A0AB3A9FC48}" presName="hierChild5" presStyleCnt="0"/>
      <dgm:spPr/>
    </dgm:pt>
    <dgm:pt modelId="{CBFE982D-6864-47D9-839E-76514785E095}" type="pres">
      <dgm:prSet presAssocID="{2FF77DCD-82F6-4B55-8B7E-F8BF8C5C6670}" presName="hierChild5" presStyleCnt="0"/>
      <dgm:spPr/>
    </dgm:pt>
    <dgm:pt modelId="{B4775413-050D-4622-BB28-48DBC5C04949}" type="pres">
      <dgm:prSet presAssocID="{C58B6695-2234-4FFA-8120-E95ED6380E49}" presName="Name37" presStyleLbl="parChTrans1D2" presStyleIdx="2" presStyleCnt="3" custSzX="874392" custSzY="381918"/>
      <dgm:spPr/>
      <dgm:t>
        <a:bodyPr/>
        <a:lstStyle/>
        <a:p>
          <a:endParaRPr lang="pl-PL"/>
        </a:p>
      </dgm:t>
    </dgm:pt>
    <dgm:pt modelId="{EDD84B20-41C7-4D25-838E-EC4772742DDF}" type="pres">
      <dgm:prSet presAssocID="{1075E379-EDA4-461C-ADCD-42EE3498670E}" presName="hierRoot2" presStyleCnt="0">
        <dgm:presLayoutVars>
          <dgm:hierBranch val="init"/>
        </dgm:presLayoutVars>
      </dgm:prSet>
      <dgm:spPr/>
    </dgm:pt>
    <dgm:pt modelId="{7B715966-E516-4777-B046-32D790EEB79D}" type="pres">
      <dgm:prSet presAssocID="{1075E379-EDA4-461C-ADCD-42EE3498670E}" presName="rootComposite" presStyleCnt="0"/>
      <dgm:spPr/>
    </dgm:pt>
    <dgm:pt modelId="{71BB3DEF-BFC5-4FFD-86D6-9D0E4E832717}" type="pres">
      <dgm:prSet presAssocID="{1075E379-EDA4-461C-ADCD-42EE3498670E}" presName="rootText" presStyleLbl="node2" presStyleIdx="2" presStyleCnt="3" custScaleX="240536" custScaleY="254023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E2C9E17F-482D-4C42-ADAD-053349731A44}" type="pres">
      <dgm:prSet presAssocID="{1075E379-EDA4-461C-ADCD-42EE3498670E}" presName="rootConnector" presStyleLbl="node2" presStyleIdx="2" presStyleCnt="3"/>
      <dgm:spPr/>
      <dgm:t>
        <a:bodyPr/>
        <a:lstStyle/>
        <a:p>
          <a:endParaRPr lang="pl-PL"/>
        </a:p>
      </dgm:t>
    </dgm:pt>
    <dgm:pt modelId="{5E5B0AC7-20DD-4309-9B9F-8AC0E51572BA}" type="pres">
      <dgm:prSet presAssocID="{1075E379-EDA4-461C-ADCD-42EE3498670E}" presName="hierChild4" presStyleCnt="0"/>
      <dgm:spPr/>
    </dgm:pt>
    <dgm:pt modelId="{EF778FD2-A2ED-4793-AFDF-3B1A9F2E7AB1}" type="pres">
      <dgm:prSet presAssocID="{4C661134-3191-45EE-9B73-F6D8471FCC22}" presName="Name37" presStyleLbl="parChTrans1D3" presStyleIdx="2" presStyleCnt="3"/>
      <dgm:spPr/>
      <dgm:t>
        <a:bodyPr/>
        <a:lstStyle/>
        <a:p>
          <a:endParaRPr lang="pl-PL"/>
        </a:p>
      </dgm:t>
    </dgm:pt>
    <dgm:pt modelId="{AB37E530-E60C-478E-BE6A-DB2A2569838B}" type="pres">
      <dgm:prSet presAssocID="{C3EA7FC4-E10F-4033-BBE7-F8B1D4ED0D9F}" presName="hierRoot2" presStyleCnt="0">
        <dgm:presLayoutVars>
          <dgm:hierBranch val="init"/>
        </dgm:presLayoutVars>
      </dgm:prSet>
      <dgm:spPr/>
    </dgm:pt>
    <dgm:pt modelId="{65119F1E-5562-4532-8A91-884BE9DA7F56}" type="pres">
      <dgm:prSet presAssocID="{C3EA7FC4-E10F-4033-BBE7-F8B1D4ED0D9F}" presName="rootComposite" presStyleCnt="0"/>
      <dgm:spPr/>
    </dgm:pt>
    <dgm:pt modelId="{56FF4620-360A-4581-AA93-68961EABF484}" type="pres">
      <dgm:prSet presAssocID="{C3EA7FC4-E10F-4033-BBE7-F8B1D4ED0D9F}" presName="rootText" presStyleLbl="node3" presStyleIdx="2" presStyleCnt="3" custScaleX="132470" custScaleY="103963" custLinFactNeighborY="-32763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4A59E5F8-1545-4487-9DAE-DCA0CFE46488}" type="pres">
      <dgm:prSet presAssocID="{C3EA7FC4-E10F-4033-BBE7-F8B1D4ED0D9F}" presName="rootConnector" presStyleLbl="node3" presStyleIdx="2" presStyleCnt="3"/>
      <dgm:spPr/>
      <dgm:t>
        <a:bodyPr/>
        <a:lstStyle/>
        <a:p>
          <a:endParaRPr lang="pl-PL"/>
        </a:p>
      </dgm:t>
    </dgm:pt>
    <dgm:pt modelId="{9FD2EDA4-40E7-4213-B371-4D5B5632C373}" type="pres">
      <dgm:prSet presAssocID="{C3EA7FC4-E10F-4033-BBE7-F8B1D4ED0D9F}" presName="hierChild4" presStyleCnt="0"/>
      <dgm:spPr/>
    </dgm:pt>
    <dgm:pt modelId="{D2E87D18-91E6-4F06-867C-5D03B66F4B49}" type="pres">
      <dgm:prSet presAssocID="{C3EA7FC4-E10F-4033-BBE7-F8B1D4ED0D9F}" presName="hierChild5" presStyleCnt="0"/>
      <dgm:spPr/>
    </dgm:pt>
    <dgm:pt modelId="{7A35FA16-682D-4AD6-85B8-C594A5D03A8D}" type="pres">
      <dgm:prSet presAssocID="{1075E379-EDA4-461C-ADCD-42EE3498670E}" presName="hierChild5" presStyleCnt="0"/>
      <dgm:spPr/>
    </dgm:pt>
    <dgm:pt modelId="{42D7AFDC-2BAD-40D4-BE88-BFECA05782AE}" type="pres">
      <dgm:prSet presAssocID="{895BB833-5DB9-43D2-8B99-E32F7C222414}" presName="hierChild3" presStyleCnt="0"/>
      <dgm:spPr/>
    </dgm:pt>
  </dgm:ptLst>
  <dgm:cxnLst>
    <dgm:cxn modelId="{B64BABAC-F74E-4FE7-B7B3-663DD5623724}" type="presOf" srcId="{74A36BB9-C222-490C-96BE-082128B1A5B0}" destId="{F0056A4A-D4BB-4D2E-B322-BC27637947A0}" srcOrd="0" destOrd="0" presId="urn:microsoft.com/office/officeart/2005/8/layout/orgChart1"/>
    <dgm:cxn modelId="{C3383E20-E809-4417-8FE1-2DA841DDC8A2}" type="presOf" srcId="{8B5BE10A-79B9-4CF2-B493-52638FD9D77E}" destId="{104696A3-4108-4B30-AD94-EF0C9F2E08E3}" srcOrd="1" destOrd="0" presId="urn:microsoft.com/office/officeart/2005/8/layout/orgChart1"/>
    <dgm:cxn modelId="{10DAD34F-D1FD-4204-BAD9-B8C428D6B4C8}" type="presOf" srcId="{A644FDEF-CA09-49AD-BA5D-744272194CAD}" destId="{D2F8F7F4-0A11-4026-9C2D-D346713E416F}" srcOrd="0" destOrd="0" presId="urn:microsoft.com/office/officeart/2005/8/layout/orgChart1"/>
    <dgm:cxn modelId="{3FE97D5E-AEE8-4380-95F9-44571C5C7C93}" type="presOf" srcId="{895BB833-5DB9-43D2-8B99-E32F7C222414}" destId="{EFBF98D0-99D0-479B-86E2-EC462615A03A}" srcOrd="0" destOrd="0" presId="urn:microsoft.com/office/officeart/2005/8/layout/orgChart1"/>
    <dgm:cxn modelId="{914EE68A-2EF7-45D8-9AB7-2AD4001452C2}" type="presOf" srcId="{1075E379-EDA4-461C-ADCD-42EE3498670E}" destId="{71BB3DEF-BFC5-4FFD-86D6-9D0E4E832717}" srcOrd="0" destOrd="0" presId="urn:microsoft.com/office/officeart/2005/8/layout/orgChart1"/>
    <dgm:cxn modelId="{585D8325-DD11-47B5-8265-763A1AC5E0D2}" type="presOf" srcId="{895BB833-5DB9-43D2-8B99-E32F7C222414}" destId="{FBC250AD-026A-4C83-894E-97C8607E4BC7}" srcOrd="1" destOrd="0" presId="urn:microsoft.com/office/officeart/2005/8/layout/orgChart1"/>
    <dgm:cxn modelId="{1C4DFF7A-DD61-4BA7-8A18-B7F2BE631F27}" srcId="{1075E379-EDA4-461C-ADCD-42EE3498670E}" destId="{C3EA7FC4-E10F-4033-BBE7-F8B1D4ED0D9F}" srcOrd="0" destOrd="0" parTransId="{4C661134-3191-45EE-9B73-F6D8471FCC22}" sibTransId="{21D3956A-701A-4DAB-ABFF-7D0C3CF2EB83}"/>
    <dgm:cxn modelId="{268660BA-79FC-42CD-AC99-B1CE40D584F0}" type="presOf" srcId="{C95BFEBD-602E-4C47-B7CE-65B427D09DF0}" destId="{244E50CC-904A-408C-9A5B-5B706E43AB2B}" srcOrd="1" destOrd="0" presId="urn:microsoft.com/office/officeart/2005/8/layout/orgChart1"/>
    <dgm:cxn modelId="{C3E4B93F-DB61-4BB9-AC34-E26F889FBBCB}" type="presOf" srcId="{F38E3DD4-EE87-4942-B291-D4AC45F2B79B}" destId="{D6DDE4AB-9C91-48B0-8EF5-B7B0F1B1FBC4}" srcOrd="0" destOrd="0" presId="urn:microsoft.com/office/officeart/2005/8/layout/orgChart1"/>
    <dgm:cxn modelId="{416FE187-06BD-4CE3-83D7-412FD57EA3AE}" type="presOf" srcId="{C58B6695-2234-4FFA-8120-E95ED6380E49}" destId="{B4775413-050D-4622-BB28-48DBC5C04949}" srcOrd="0" destOrd="0" presId="urn:microsoft.com/office/officeart/2005/8/layout/orgChart1"/>
    <dgm:cxn modelId="{E8D69091-B882-4FD5-B9AD-06CED82371C1}" type="presOf" srcId="{AF944B71-2184-47EF-AFB1-2738AB9638EB}" destId="{18B963C3-727F-4A63-B18E-2E03692B51F6}" srcOrd="0" destOrd="0" presId="urn:microsoft.com/office/officeart/2005/8/layout/orgChart1"/>
    <dgm:cxn modelId="{956CD34D-5F19-46CE-969E-1E861A9B9642}" type="presOf" srcId="{C95BFEBD-602E-4C47-B7CE-65B427D09DF0}" destId="{320FB095-9387-4A07-A5C0-DA0EA608DA11}" srcOrd="0" destOrd="0" presId="urn:microsoft.com/office/officeart/2005/8/layout/orgChart1"/>
    <dgm:cxn modelId="{41D7743B-CB63-45ED-9E30-7C04394846DE}" srcId="{895BB833-5DB9-43D2-8B99-E32F7C222414}" destId="{C95BFEBD-602E-4C47-B7CE-65B427D09DF0}" srcOrd="0" destOrd="0" parTransId="{0749D131-0FC6-4E5D-852A-F587C3DDA6DD}" sibTransId="{7B21CDC4-A6DB-4D7A-B6E4-0E6DC962F22A}"/>
    <dgm:cxn modelId="{44027D8C-E469-49AE-96DD-A1EDD7893A5E}" type="presOf" srcId="{8B5BE10A-79B9-4CF2-B493-52638FD9D77E}" destId="{6E6F56D2-B302-4F16-834A-3F9D10531742}" srcOrd="0" destOrd="0" presId="urn:microsoft.com/office/officeart/2005/8/layout/orgChart1"/>
    <dgm:cxn modelId="{B08D430C-848C-44E1-9215-1B11152E0300}" type="presOf" srcId="{C3EA7FC4-E10F-4033-BBE7-F8B1D4ED0D9F}" destId="{56FF4620-360A-4581-AA93-68961EABF484}" srcOrd="0" destOrd="0" presId="urn:microsoft.com/office/officeart/2005/8/layout/orgChart1"/>
    <dgm:cxn modelId="{67029969-AF0F-4299-8EF8-25490E0ECE08}" srcId="{2FF77DCD-82F6-4B55-8B7E-F8BF8C5C6670}" destId="{BAE85FBC-681B-4247-80DD-9A0AB3A9FC48}" srcOrd="0" destOrd="0" parTransId="{A644FDEF-CA09-49AD-BA5D-744272194CAD}" sibTransId="{C2AE83F0-7B7D-4C6E-ABE7-D56873AB09AF}"/>
    <dgm:cxn modelId="{7A76F0B2-8061-441A-8B39-74B2FEA142FC}" srcId="{895BB833-5DB9-43D2-8B99-E32F7C222414}" destId="{1075E379-EDA4-461C-ADCD-42EE3498670E}" srcOrd="2" destOrd="0" parTransId="{C58B6695-2234-4FFA-8120-E95ED6380E49}" sibTransId="{38BB2E7C-E137-4574-9EE3-16A7035CC8DB}"/>
    <dgm:cxn modelId="{525A785F-4932-4A6A-B0B1-41D28D9DDCC9}" type="presOf" srcId="{4C661134-3191-45EE-9B73-F6D8471FCC22}" destId="{EF778FD2-A2ED-4793-AFDF-3B1A9F2E7AB1}" srcOrd="0" destOrd="0" presId="urn:microsoft.com/office/officeart/2005/8/layout/orgChart1"/>
    <dgm:cxn modelId="{C2715DF1-4E70-4ACB-AA77-778A5983007B}" type="presOf" srcId="{0749D131-0FC6-4E5D-852A-F587C3DDA6DD}" destId="{AD447279-8D3D-4F0A-8081-41E58462CAB0}" srcOrd="0" destOrd="0" presId="urn:microsoft.com/office/officeart/2005/8/layout/orgChart1"/>
    <dgm:cxn modelId="{599AB998-F8C0-4F77-88ED-22E69B1414B3}" type="presOf" srcId="{BAE85FBC-681B-4247-80DD-9A0AB3A9FC48}" destId="{4F77FA0E-B1E4-46B9-AD16-1CBC2553AA8C}" srcOrd="0" destOrd="0" presId="urn:microsoft.com/office/officeart/2005/8/layout/orgChart1"/>
    <dgm:cxn modelId="{535CF24F-8BEB-4B49-868D-7B4DEF9A586E}" type="presOf" srcId="{1075E379-EDA4-461C-ADCD-42EE3498670E}" destId="{E2C9E17F-482D-4C42-ADAD-053349731A44}" srcOrd="1" destOrd="0" presId="urn:microsoft.com/office/officeart/2005/8/layout/orgChart1"/>
    <dgm:cxn modelId="{ECF2DD1D-F741-4291-9F07-F492895D00FC}" type="presOf" srcId="{C3EA7FC4-E10F-4033-BBE7-F8B1D4ED0D9F}" destId="{4A59E5F8-1545-4487-9DAE-DCA0CFE46488}" srcOrd="1" destOrd="0" presId="urn:microsoft.com/office/officeart/2005/8/layout/orgChart1"/>
    <dgm:cxn modelId="{B040D616-5F68-4B9F-A7AC-7E7660550707}" type="presOf" srcId="{2FF77DCD-82F6-4B55-8B7E-F8BF8C5C6670}" destId="{BA2D8321-364D-433A-B3E2-62515859C14C}" srcOrd="0" destOrd="0" presId="urn:microsoft.com/office/officeart/2005/8/layout/orgChart1"/>
    <dgm:cxn modelId="{D4BEB4A3-1878-445D-950B-B150A21AEE7A}" type="presOf" srcId="{BAE85FBC-681B-4247-80DD-9A0AB3A9FC48}" destId="{7F531D91-9652-467E-A97D-DA02A688FF95}" srcOrd="1" destOrd="0" presId="urn:microsoft.com/office/officeart/2005/8/layout/orgChart1"/>
    <dgm:cxn modelId="{7D726529-58A0-447E-B9CB-27EA9C791E77}" srcId="{C95BFEBD-602E-4C47-B7CE-65B427D09DF0}" destId="{8B5BE10A-79B9-4CF2-B493-52638FD9D77E}" srcOrd="0" destOrd="0" parTransId="{AF944B71-2184-47EF-AFB1-2738AB9638EB}" sibTransId="{32C82C33-8E0B-4E33-BA67-8AD756492AD9}"/>
    <dgm:cxn modelId="{1509825B-8B7D-40B3-B202-3C6DCEFC3D5E}" srcId="{F38E3DD4-EE87-4942-B291-D4AC45F2B79B}" destId="{895BB833-5DB9-43D2-8B99-E32F7C222414}" srcOrd="0" destOrd="0" parTransId="{A10545CC-C7F4-435B-A7AA-3B1E4D4568AE}" sibTransId="{EE04355D-A02B-47CA-B4FE-8A925C9F2BED}"/>
    <dgm:cxn modelId="{8E0FE08C-E9EC-4044-90F9-DE580C6C8AA4}" type="presOf" srcId="{2FF77DCD-82F6-4B55-8B7E-F8BF8C5C6670}" destId="{7C570401-B6B7-4697-ADDC-7F7F647CCC3C}" srcOrd="1" destOrd="0" presId="urn:microsoft.com/office/officeart/2005/8/layout/orgChart1"/>
    <dgm:cxn modelId="{034D94EF-FB27-480B-B874-70FA1BABA722}" srcId="{895BB833-5DB9-43D2-8B99-E32F7C222414}" destId="{2FF77DCD-82F6-4B55-8B7E-F8BF8C5C6670}" srcOrd="1" destOrd="0" parTransId="{74A36BB9-C222-490C-96BE-082128B1A5B0}" sibTransId="{6A53501E-AC29-4FA8-830A-D61CB063C3AA}"/>
    <dgm:cxn modelId="{21678E7E-2E2C-46D8-BEF1-DC386E33768D}" type="presParOf" srcId="{D6DDE4AB-9C91-48B0-8EF5-B7B0F1B1FBC4}" destId="{672CC3C2-0AA4-46CB-B18A-1BA4A5926CE5}" srcOrd="0" destOrd="0" presId="urn:microsoft.com/office/officeart/2005/8/layout/orgChart1"/>
    <dgm:cxn modelId="{AE1FB500-6619-4714-9EB7-5C379BE326CF}" type="presParOf" srcId="{672CC3C2-0AA4-46CB-B18A-1BA4A5926CE5}" destId="{1646BF76-2F91-4A08-BF2C-F49ADF82CA0D}" srcOrd="0" destOrd="0" presId="urn:microsoft.com/office/officeart/2005/8/layout/orgChart1"/>
    <dgm:cxn modelId="{234C84A9-22D6-4DA4-BBD5-E71BF4A3BD3C}" type="presParOf" srcId="{1646BF76-2F91-4A08-BF2C-F49ADF82CA0D}" destId="{EFBF98D0-99D0-479B-86E2-EC462615A03A}" srcOrd="0" destOrd="0" presId="urn:microsoft.com/office/officeart/2005/8/layout/orgChart1"/>
    <dgm:cxn modelId="{718EC311-717D-44D0-BB69-94E99EE1515C}" type="presParOf" srcId="{1646BF76-2F91-4A08-BF2C-F49ADF82CA0D}" destId="{FBC250AD-026A-4C83-894E-97C8607E4BC7}" srcOrd="1" destOrd="0" presId="urn:microsoft.com/office/officeart/2005/8/layout/orgChart1"/>
    <dgm:cxn modelId="{754C28EF-5600-466E-B2D7-EBC7FBC76710}" type="presParOf" srcId="{672CC3C2-0AA4-46CB-B18A-1BA4A5926CE5}" destId="{253D2392-479F-4704-8992-FCDCD1B26EFA}" srcOrd="1" destOrd="0" presId="urn:microsoft.com/office/officeart/2005/8/layout/orgChart1"/>
    <dgm:cxn modelId="{27D57636-178B-4D69-A268-790950E4CE3A}" type="presParOf" srcId="{253D2392-479F-4704-8992-FCDCD1B26EFA}" destId="{AD447279-8D3D-4F0A-8081-41E58462CAB0}" srcOrd="0" destOrd="0" presId="urn:microsoft.com/office/officeart/2005/8/layout/orgChart1"/>
    <dgm:cxn modelId="{5BACBAFF-9F34-4B43-AE91-6F20B0200628}" type="presParOf" srcId="{253D2392-479F-4704-8992-FCDCD1B26EFA}" destId="{97EAA315-8589-446B-B171-A4719381143B}" srcOrd="1" destOrd="0" presId="urn:microsoft.com/office/officeart/2005/8/layout/orgChart1"/>
    <dgm:cxn modelId="{EEE7112F-40C5-45FD-AC5B-FDADC5C14D39}" type="presParOf" srcId="{97EAA315-8589-446B-B171-A4719381143B}" destId="{9EBBB93E-1BDD-46E3-A559-8A425B501B44}" srcOrd="0" destOrd="0" presId="urn:microsoft.com/office/officeart/2005/8/layout/orgChart1"/>
    <dgm:cxn modelId="{5C715925-37D0-4908-BC25-7F58FD5B4F99}" type="presParOf" srcId="{9EBBB93E-1BDD-46E3-A559-8A425B501B44}" destId="{320FB095-9387-4A07-A5C0-DA0EA608DA11}" srcOrd="0" destOrd="0" presId="urn:microsoft.com/office/officeart/2005/8/layout/orgChart1"/>
    <dgm:cxn modelId="{DB4E84FD-0D0D-4C1C-9CB1-045512FFFC5E}" type="presParOf" srcId="{9EBBB93E-1BDD-46E3-A559-8A425B501B44}" destId="{244E50CC-904A-408C-9A5B-5B706E43AB2B}" srcOrd="1" destOrd="0" presId="urn:microsoft.com/office/officeart/2005/8/layout/orgChart1"/>
    <dgm:cxn modelId="{B17CC4AC-CE9C-4F29-BA86-51B5673ECCEC}" type="presParOf" srcId="{97EAA315-8589-446B-B171-A4719381143B}" destId="{6374DF1E-C4EA-4C4C-9AC9-7CCAA5034523}" srcOrd="1" destOrd="0" presId="urn:microsoft.com/office/officeart/2005/8/layout/orgChart1"/>
    <dgm:cxn modelId="{515EAE10-7FB2-4160-8D97-0B45F8268016}" type="presParOf" srcId="{6374DF1E-C4EA-4C4C-9AC9-7CCAA5034523}" destId="{18B963C3-727F-4A63-B18E-2E03692B51F6}" srcOrd="0" destOrd="0" presId="urn:microsoft.com/office/officeart/2005/8/layout/orgChart1"/>
    <dgm:cxn modelId="{D71D5D43-A906-4130-8BFB-27F38E255265}" type="presParOf" srcId="{6374DF1E-C4EA-4C4C-9AC9-7CCAA5034523}" destId="{2BF751A3-438D-4B68-8400-23BB16882384}" srcOrd="1" destOrd="0" presId="urn:microsoft.com/office/officeart/2005/8/layout/orgChart1"/>
    <dgm:cxn modelId="{54D9F540-9D3C-4A19-A6CB-95B8499E1165}" type="presParOf" srcId="{2BF751A3-438D-4B68-8400-23BB16882384}" destId="{F59CA665-B254-4014-9D51-6FA729D5FCB1}" srcOrd="0" destOrd="0" presId="urn:microsoft.com/office/officeart/2005/8/layout/orgChart1"/>
    <dgm:cxn modelId="{910C1735-CD68-40F6-86E5-E827930E2071}" type="presParOf" srcId="{F59CA665-B254-4014-9D51-6FA729D5FCB1}" destId="{6E6F56D2-B302-4F16-834A-3F9D10531742}" srcOrd="0" destOrd="0" presId="urn:microsoft.com/office/officeart/2005/8/layout/orgChart1"/>
    <dgm:cxn modelId="{2C8C09A4-CE33-4138-83BC-73B25AE953EB}" type="presParOf" srcId="{F59CA665-B254-4014-9D51-6FA729D5FCB1}" destId="{104696A3-4108-4B30-AD94-EF0C9F2E08E3}" srcOrd="1" destOrd="0" presId="urn:microsoft.com/office/officeart/2005/8/layout/orgChart1"/>
    <dgm:cxn modelId="{80C0ED89-313B-4C27-BD39-82D47DCA48CD}" type="presParOf" srcId="{2BF751A3-438D-4B68-8400-23BB16882384}" destId="{4AC3B285-D2D5-40EA-A0D5-AD18D3EEC8EC}" srcOrd="1" destOrd="0" presId="urn:microsoft.com/office/officeart/2005/8/layout/orgChart1"/>
    <dgm:cxn modelId="{78D97D73-165D-4804-9E3F-9C30CF4C398C}" type="presParOf" srcId="{2BF751A3-438D-4B68-8400-23BB16882384}" destId="{BF5F9F13-DD41-4D8C-AA32-0DFFEE2162A0}" srcOrd="2" destOrd="0" presId="urn:microsoft.com/office/officeart/2005/8/layout/orgChart1"/>
    <dgm:cxn modelId="{D0DB5E75-7FF8-4E81-B686-7AECA8A24CEF}" type="presParOf" srcId="{97EAA315-8589-446B-B171-A4719381143B}" destId="{A78EF2C4-1DBE-4092-AAF3-4E9C981C1908}" srcOrd="2" destOrd="0" presId="urn:microsoft.com/office/officeart/2005/8/layout/orgChart1"/>
    <dgm:cxn modelId="{1419C364-0E0A-4446-886A-6E8D2EC13E9A}" type="presParOf" srcId="{253D2392-479F-4704-8992-FCDCD1B26EFA}" destId="{F0056A4A-D4BB-4D2E-B322-BC27637947A0}" srcOrd="2" destOrd="0" presId="urn:microsoft.com/office/officeart/2005/8/layout/orgChart1"/>
    <dgm:cxn modelId="{539F3CA2-C8F6-4EDE-A8E3-D2572D0A5D84}" type="presParOf" srcId="{253D2392-479F-4704-8992-FCDCD1B26EFA}" destId="{8D637244-115F-4EFA-81E0-9164C2ED2942}" srcOrd="3" destOrd="0" presId="urn:microsoft.com/office/officeart/2005/8/layout/orgChart1"/>
    <dgm:cxn modelId="{2D81F9C0-9126-4B9E-ACD1-84E7A82F522C}" type="presParOf" srcId="{8D637244-115F-4EFA-81E0-9164C2ED2942}" destId="{F96C8E4A-5BFD-42DF-B295-7F49EB86E91D}" srcOrd="0" destOrd="0" presId="urn:microsoft.com/office/officeart/2005/8/layout/orgChart1"/>
    <dgm:cxn modelId="{E587593A-E3F4-4FC9-BEF0-307947ADE7B6}" type="presParOf" srcId="{F96C8E4A-5BFD-42DF-B295-7F49EB86E91D}" destId="{BA2D8321-364D-433A-B3E2-62515859C14C}" srcOrd="0" destOrd="0" presId="urn:microsoft.com/office/officeart/2005/8/layout/orgChart1"/>
    <dgm:cxn modelId="{883FB544-379C-42E4-9F39-BEB945A8303B}" type="presParOf" srcId="{F96C8E4A-5BFD-42DF-B295-7F49EB86E91D}" destId="{7C570401-B6B7-4697-ADDC-7F7F647CCC3C}" srcOrd="1" destOrd="0" presId="urn:microsoft.com/office/officeart/2005/8/layout/orgChart1"/>
    <dgm:cxn modelId="{A8D0F0E7-0D88-4EF9-9A7F-92A3B8FF1675}" type="presParOf" srcId="{8D637244-115F-4EFA-81E0-9164C2ED2942}" destId="{08C3C611-1790-4772-BD16-F751CC39AAAB}" srcOrd="1" destOrd="0" presId="urn:microsoft.com/office/officeart/2005/8/layout/orgChart1"/>
    <dgm:cxn modelId="{17BC0D19-3C92-4AB2-A43D-B82516809964}" type="presParOf" srcId="{08C3C611-1790-4772-BD16-F751CC39AAAB}" destId="{D2F8F7F4-0A11-4026-9C2D-D346713E416F}" srcOrd="0" destOrd="0" presId="urn:microsoft.com/office/officeart/2005/8/layout/orgChart1"/>
    <dgm:cxn modelId="{51D05A2D-C255-49AA-9096-85396773AEF8}" type="presParOf" srcId="{08C3C611-1790-4772-BD16-F751CC39AAAB}" destId="{F572B7AE-841C-49E7-8435-CD387050C511}" srcOrd="1" destOrd="0" presId="urn:microsoft.com/office/officeart/2005/8/layout/orgChart1"/>
    <dgm:cxn modelId="{664ADEF7-4909-4DE8-B3EB-7176BE4A6B75}" type="presParOf" srcId="{F572B7AE-841C-49E7-8435-CD387050C511}" destId="{EE79A559-D1FB-4D72-95A2-E4F4774E24B4}" srcOrd="0" destOrd="0" presId="urn:microsoft.com/office/officeart/2005/8/layout/orgChart1"/>
    <dgm:cxn modelId="{D86AB2A0-4165-4830-8276-BD77DA9C7423}" type="presParOf" srcId="{EE79A559-D1FB-4D72-95A2-E4F4774E24B4}" destId="{4F77FA0E-B1E4-46B9-AD16-1CBC2553AA8C}" srcOrd="0" destOrd="0" presId="urn:microsoft.com/office/officeart/2005/8/layout/orgChart1"/>
    <dgm:cxn modelId="{B1A453D7-80E8-4412-B4A5-D17B8A1D732E}" type="presParOf" srcId="{EE79A559-D1FB-4D72-95A2-E4F4774E24B4}" destId="{7F531D91-9652-467E-A97D-DA02A688FF95}" srcOrd="1" destOrd="0" presId="urn:microsoft.com/office/officeart/2005/8/layout/orgChart1"/>
    <dgm:cxn modelId="{4D1909AD-A136-4EBC-A744-B5928193E3BB}" type="presParOf" srcId="{F572B7AE-841C-49E7-8435-CD387050C511}" destId="{AC7F55F1-8C84-4FFE-97F8-441BFBCB773A}" srcOrd="1" destOrd="0" presId="urn:microsoft.com/office/officeart/2005/8/layout/orgChart1"/>
    <dgm:cxn modelId="{D07D0F6C-735F-4AAC-BAF1-E12B51E3EDA6}" type="presParOf" srcId="{F572B7AE-841C-49E7-8435-CD387050C511}" destId="{05C34CE5-D5B1-430B-90DD-5128A147F0E3}" srcOrd="2" destOrd="0" presId="urn:microsoft.com/office/officeart/2005/8/layout/orgChart1"/>
    <dgm:cxn modelId="{C7EEFF1A-814B-412B-87D7-E24E18EE294B}" type="presParOf" srcId="{8D637244-115F-4EFA-81E0-9164C2ED2942}" destId="{CBFE982D-6864-47D9-839E-76514785E095}" srcOrd="2" destOrd="0" presId="urn:microsoft.com/office/officeart/2005/8/layout/orgChart1"/>
    <dgm:cxn modelId="{CE4C238F-7BB5-4C38-A5E6-420FD4BA8DCA}" type="presParOf" srcId="{253D2392-479F-4704-8992-FCDCD1B26EFA}" destId="{B4775413-050D-4622-BB28-48DBC5C04949}" srcOrd="4" destOrd="0" presId="urn:microsoft.com/office/officeart/2005/8/layout/orgChart1"/>
    <dgm:cxn modelId="{9F350EF3-8547-453B-A8BA-70836033DB56}" type="presParOf" srcId="{253D2392-479F-4704-8992-FCDCD1B26EFA}" destId="{EDD84B20-41C7-4D25-838E-EC4772742DDF}" srcOrd="5" destOrd="0" presId="urn:microsoft.com/office/officeart/2005/8/layout/orgChart1"/>
    <dgm:cxn modelId="{013A337B-AD09-432B-BD91-B1696E4AD743}" type="presParOf" srcId="{EDD84B20-41C7-4D25-838E-EC4772742DDF}" destId="{7B715966-E516-4777-B046-32D790EEB79D}" srcOrd="0" destOrd="0" presId="urn:microsoft.com/office/officeart/2005/8/layout/orgChart1"/>
    <dgm:cxn modelId="{A62B7EB4-8B5D-4993-83AB-A0B5A9016241}" type="presParOf" srcId="{7B715966-E516-4777-B046-32D790EEB79D}" destId="{71BB3DEF-BFC5-4FFD-86D6-9D0E4E832717}" srcOrd="0" destOrd="0" presId="urn:microsoft.com/office/officeart/2005/8/layout/orgChart1"/>
    <dgm:cxn modelId="{FDD0DDCD-36C2-452F-8D56-461C0F8D117F}" type="presParOf" srcId="{7B715966-E516-4777-B046-32D790EEB79D}" destId="{E2C9E17F-482D-4C42-ADAD-053349731A44}" srcOrd="1" destOrd="0" presId="urn:microsoft.com/office/officeart/2005/8/layout/orgChart1"/>
    <dgm:cxn modelId="{509DC516-A185-44A7-8479-6C8A777F64E4}" type="presParOf" srcId="{EDD84B20-41C7-4D25-838E-EC4772742DDF}" destId="{5E5B0AC7-20DD-4309-9B9F-8AC0E51572BA}" srcOrd="1" destOrd="0" presId="urn:microsoft.com/office/officeart/2005/8/layout/orgChart1"/>
    <dgm:cxn modelId="{67EB5B1F-FDE7-494F-9154-1295BCA4CC48}" type="presParOf" srcId="{5E5B0AC7-20DD-4309-9B9F-8AC0E51572BA}" destId="{EF778FD2-A2ED-4793-AFDF-3B1A9F2E7AB1}" srcOrd="0" destOrd="0" presId="urn:microsoft.com/office/officeart/2005/8/layout/orgChart1"/>
    <dgm:cxn modelId="{8A7879F1-AFDF-44A5-8E68-E07D3506E1DA}" type="presParOf" srcId="{5E5B0AC7-20DD-4309-9B9F-8AC0E51572BA}" destId="{AB37E530-E60C-478E-BE6A-DB2A2569838B}" srcOrd="1" destOrd="0" presId="urn:microsoft.com/office/officeart/2005/8/layout/orgChart1"/>
    <dgm:cxn modelId="{3C66A843-2A9C-4B86-9083-A30867A2273E}" type="presParOf" srcId="{AB37E530-E60C-478E-BE6A-DB2A2569838B}" destId="{65119F1E-5562-4532-8A91-884BE9DA7F56}" srcOrd="0" destOrd="0" presId="urn:microsoft.com/office/officeart/2005/8/layout/orgChart1"/>
    <dgm:cxn modelId="{6A6D8691-192D-4D94-A011-F2B08C6A6C1E}" type="presParOf" srcId="{65119F1E-5562-4532-8A91-884BE9DA7F56}" destId="{56FF4620-360A-4581-AA93-68961EABF484}" srcOrd="0" destOrd="0" presId="urn:microsoft.com/office/officeart/2005/8/layout/orgChart1"/>
    <dgm:cxn modelId="{9B8F979B-47AF-41B2-BA04-060FEC88740B}" type="presParOf" srcId="{65119F1E-5562-4532-8A91-884BE9DA7F56}" destId="{4A59E5F8-1545-4487-9DAE-DCA0CFE46488}" srcOrd="1" destOrd="0" presId="urn:microsoft.com/office/officeart/2005/8/layout/orgChart1"/>
    <dgm:cxn modelId="{60D16415-5BDC-4288-AF6E-79C25801743C}" type="presParOf" srcId="{AB37E530-E60C-478E-BE6A-DB2A2569838B}" destId="{9FD2EDA4-40E7-4213-B371-4D5B5632C373}" srcOrd="1" destOrd="0" presId="urn:microsoft.com/office/officeart/2005/8/layout/orgChart1"/>
    <dgm:cxn modelId="{50AC963D-1C77-4E38-91BF-750F55F29B46}" type="presParOf" srcId="{AB37E530-E60C-478E-BE6A-DB2A2569838B}" destId="{D2E87D18-91E6-4F06-867C-5D03B66F4B49}" srcOrd="2" destOrd="0" presId="urn:microsoft.com/office/officeart/2005/8/layout/orgChart1"/>
    <dgm:cxn modelId="{1FF1FC09-4AA8-4374-8CEF-2D66AD3FE214}" type="presParOf" srcId="{EDD84B20-41C7-4D25-838E-EC4772742DDF}" destId="{7A35FA16-682D-4AD6-85B8-C594A5D03A8D}" srcOrd="2" destOrd="0" presId="urn:microsoft.com/office/officeart/2005/8/layout/orgChart1"/>
    <dgm:cxn modelId="{83C307C3-C432-43ED-9F53-49DDCAAF4443}" type="presParOf" srcId="{672CC3C2-0AA4-46CB-B18A-1BA4A5926CE5}" destId="{42D7AFDC-2BAD-40D4-BE88-BFECA05782A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09B437-A07A-4AC1-8F3B-23CA57CF7363}">
      <dsp:nvSpPr>
        <dsp:cNvPr id="0" name=""/>
        <dsp:cNvSpPr/>
      </dsp:nvSpPr>
      <dsp:spPr>
        <a:xfrm>
          <a:off x="6257279" y="1856865"/>
          <a:ext cx="365709" cy="4451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5174"/>
              </a:lnTo>
              <a:lnTo>
                <a:pt x="365709" y="445174"/>
              </a:lnTo>
            </a:path>
          </a:pathLst>
        </a:custGeom>
        <a:noFill/>
        <a:ln w="12700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338DC3-ECF1-462A-938B-2BFE956B977D}">
      <dsp:nvSpPr>
        <dsp:cNvPr id="0" name=""/>
        <dsp:cNvSpPr/>
      </dsp:nvSpPr>
      <dsp:spPr>
        <a:xfrm>
          <a:off x="4638673" y="193573"/>
          <a:ext cx="2593832" cy="1629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454"/>
              </a:lnTo>
              <a:lnTo>
                <a:pt x="2593832" y="81454"/>
              </a:lnTo>
              <a:lnTo>
                <a:pt x="2593832" y="162908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3979CA-42F5-4B50-925D-F64F91553C55}">
      <dsp:nvSpPr>
        <dsp:cNvPr id="0" name=""/>
        <dsp:cNvSpPr/>
      </dsp:nvSpPr>
      <dsp:spPr>
        <a:xfrm>
          <a:off x="3703534" y="1850721"/>
          <a:ext cx="302664" cy="4283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8332"/>
              </a:lnTo>
              <a:lnTo>
                <a:pt x="302664" y="428332"/>
              </a:lnTo>
            </a:path>
          </a:pathLst>
        </a:custGeom>
        <a:noFill/>
        <a:ln w="12700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056A4A-D4BB-4D2E-B322-BC27637947A0}">
      <dsp:nvSpPr>
        <dsp:cNvPr id="0" name=""/>
        <dsp:cNvSpPr/>
      </dsp:nvSpPr>
      <dsp:spPr>
        <a:xfrm>
          <a:off x="4592953" y="193573"/>
          <a:ext cx="91440" cy="1629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81454"/>
              </a:lnTo>
              <a:lnTo>
                <a:pt x="85807" y="81454"/>
              </a:lnTo>
              <a:lnTo>
                <a:pt x="85807" y="162908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E5117D-343B-484D-8B9F-A5601F4C866C}">
      <dsp:nvSpPr>
        <dsp:cNvPr id="0" name=""/>
        <dsp:cNvSpPr/>
      </dsp:nvSpPr>
      <dsp:spPr>
        <a:xfrm>
          <a:off x="1233825" y="1846416"/>
          <a:ext cx="197928" cy="4188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8851"/>
              </a:lnTo>
              <a:lnTo>
                <a:pt x="197928" y="418851"/>
              </a:lnTo>
            </a:path>
          </a:pathLst>
        </a:custGeom>
        <a:noFill/>
        <a:ln w="12700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447279-8D3D-4F0A-8081-41E58462CAB0}">
      <dsp:nvSpPr>
        <dsp:cNvPr id="0" name=""/>
        <dsp:cNvSpPr/>
      </dsp:nvSpPr>
      <dsp:spPr>
        <a:xfrm>
          <a:off x="2203338" y="193573"/>
          <a:ext cx="2435334" cy="167722"/>
        </a:xfrm>
        <a:custGeom>
          <a:avLst/>
          <a:gdLst/>
          <a:ahLst/>
          <a:cxnLst/>
          <a:rect l="0" t="0" r="0" b="0"/>
          <a:pathLst>
            <a:path>
              <a:moveTo>
                <a:pt x="2435334" y="0"/>
              </a:moveTo>
              <a:lnTo>
                <a:pt x="2435334" y="86267"/>
              </a:lnTo>
              <a:lnTo>
                <a:pt x="0" y="86267"/>
              </a:lnTo>
              <a:lnTo>
                <a:pt x="0" y="167722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BF98D0-99D0-479B-86E2-EC462615A03A}">
      <dsp:nvSpPr>
        <dsp:cNvPr id="0" name=""/>
        <dsp:cNvSpPr/>
      </dsp:nvSpPr>
      <dsp:spPr>
        <a:xfrm>
          <a:off x="3732374" y="1012"/>
          <a:ext cx="1812597" cy="192561"/>
        </a:xfrm>
        <a:prstGeom prst="rect">
          <a:avLst/>
        </a:prstGeom>
        <a:gradFill rotWithShape="0">
          <a:gsLst>
            <a:gs pos="0">
              <a:schemeClr val="accent2">
                <a:shade val="6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shade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shade val="6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BUDŻET PAŃSTWA</a:t>
          </a:r>
        </a:p>
      </dsp:txBody>
      <dsp:txXfrm>
        <a:off x="3732374" y="1012"/>
        <a:ext cx="1812597" cy="192561"/>
      </dsp:txXfrm>
    </dsp:sp>
    <dsp:sp modelId="{320FB095-9387-4A07-A5C0-DA0EA608DA11}">
      <dsp:nvSpPr>
        <dsp:cNvPr id="0" name=""/>
        <dsp:cNvSpPr/>
      </dsp:nvSpPr>
      <dsp:spPr>
        <a:xfrm>
          <a:off x="991447" y="361295"/>
          <a:ext cx="2423783" cy="1485120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MINISTERSTWO KULTURY </a:t>
          </a:r>
          <a:br>
            <a:rPr lang="pl-PL" sz="14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</a:br>
          <a:r>
            <a:rPr lang="pl-PL" sz="14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I DZIEDZICTWA NARODOWEGO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400" b="1" kern="1200" dirty="0">
            <a:solidFill>
              <a:schemeClr val="tx1">
                <a:lumMod val="65000"/>
                <a:lumOff val="35000"/>
              </a:schemeClr>
            </a:solidFill>
            <a:latin typeface="Century Gothic" panose="020B050202020202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9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(Programy Ministra: m. in. Ochrona </a:t>
          </a:r>
          <a:r>
            <a:rPr lang="pl-PL" sz="9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zabytków, Ochrona zabytków archeologicznych, Groby i cmentarze wojenne w kraju)</a:t>
          </a:r>
          <a:endParaRPr lang="pl-PL" sz="900" b="1" kern="1200" dirty="0">
            <a:solidFill>
              <a:schemeClr val="tx1">
                <a:lumMod val="75000"/>
                <a:lumOff val="25000"/>
              </a:schemeClr>
            </a:solidFill>
            <a:latin typeface="Century Gothic" panose="020B0502020202020204" pitchFamily="34" charset="0"/>
          </a:endParaRPr>
        </a:p>
      </dsp:txBody>
      <dsp:txXfrm>
        <a:off x="991447" y="361295"/>
        <a:ext cx="2423783" cy="1485120"/>
      </dsp:txXfrm>
    </dsp:sp>
    <dsp:sp modelId="{F16D5A3E-26A3-40E9-BF2D-F40D3D96FC8F}">
      <dsp:nvSpPr>
        <dsp:cNvPr id="0" name=""/>
        <dsp:cNvSpPr/>
      </dsp:nvSpPr>
      <dsp:spPr>
        <a:xfrm>
          <a:off x="1431753" y="1961464"/>
          <a:ext cx="1114573" cy="607605"/>
        </a:xfrm>
        <a:prstGeom prst="rect">
          <a:avLst/>
        </a:prstGeom>
        <a:gradFill rotWithShape="0">
          <a:gsLst>
            <a:gs pos="0">
              <a:schemeClr val="accent2">
                <a:tint val="99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tint val="99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tint val="99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 smtClean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rPr>
            <a:t>10,2 </a:t>
          </a:r>
          <a:r>
            <a:rPr lang="pl-PL" sz="1400" b="1" kern="12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rPr>
            <a:t>mln </a:t>
          </a:r>
          <a:r>
            <a:rPr lang="pl-PL" sz="1400" b="1" kern="1200" dirty="0" smtClean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rPr>
            <a:t>zł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dirty="0" smtClean="0">
              <a:solidFill>
                <a:srgbClr val="D2E51B"/>
              </a:solidFill>
              <a:latin typeface="Century Gothic" panose="020B0502020202020204" pitchFamily="34" charset="0"/>
            </a:rPr>
            <a:t>31,4 mln zł</a:t>
          </a:r>
          <a:endParaRPr lang="pl-PL" sz="1300" b="1" kern="1200" dirty="0">
            <a:solidFill>
              <a:srgbClr val="D2E51B"/>
            </a:solidFill>
            <a:latin typeface="Century Gothic" panose="020B0502020202020204" pitchFamily="34" charset="0"/>
          </a:endParaRPr>
        </a:p>
      </dsp:txBody>
      <dsp:txXfrm>
        <a:off x="1431753" y="1961464"/>
        <a:ext cx="1114573" cy="607605"/>
      </dsp:txXfrm>
    </dsp:sp>
    <dsp:sp modelId="{BA2D8321-364D-433A-B3E2-62515859C14C}">
      <dsp:nvSpPr>
        <dsp:cNvPr id="0" name=""/>
        <dsp:cNvSpPr/>
      </dsp:nvSpPr>
      <dsp:spPr>
        <a:xfrm>
          <a:off x="3459727" y="356482"/>
          <a:ext cx="2438064" cy="1494239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pl-PL" sz="14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WOJEWÓDZKI URZĄD OCHRONY ZABYTKÓW</a:t>
          </a:r>
          <a:br>
            <a:rPr lang="pl-PL" sz="14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</a:br>
          <a:r>
            <a:rPr lang="pl-PL" sz="14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W ŁODZI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900" b="1" kern="1200" dirty="0">
            <a:solidFill>
              <a:schemeClr val="tx1">
                <a:lumMod val="75000"/>
                <a:lumOff val="25000"/>
              </a:schemeClr>
            </a:solidFill>
            <a:latin typeface="Century Gothic" panose="020B050202020202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9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(Środki finansowe budżetu państwa,</a:t>
          </a:r>
          <a:br>
            <a:rPr lang="pl-PL" sz="9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</a:br>
          <a:r>
            <a:rPr lang="pl-PL" sz="9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z części, której dysponentem</a:t>
          </a:r>
          <a:br>
            <a:rPr lang="pl-PL" sz="9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</a:br>
          <a:r>
            <a:rPr lang="pl-PL" sz="9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 jest wojewoda)</a:t>
          </a:r>
        </a:p>
      </dsp:txBody>
      <dsp:txXfrm>
        <a:off x="3459727" y="356482"/>
        <a:ext cx="2438064" cy="1494239"/>
      </dsp:txXfrm>
    </dsp:sp>
    <dsp:sp modelId="{8F20FEB2-4894-48F7-9243-35D93ED133AF}">
      <dsp:nvSpPr>
        <dsp:cNvPr id="0" name=""/>
        <dsp:cNvSpPr/>
      </dsp:nvSpPr>
      <dsp:spPr>
        <a:xfrm>
          <a:off x="4006198" y="1970754"/>
          <a:ext cx="1114573" cy="616600"/>
        </a:xfrm>
        <a:prstGeom prst="rect">
          <a:avLst/>
        </a:prstGeom>
        <a:gradFill rotWithShape="0">
          <a:gsLst>
            <a:gs pos="0">
              <a:schemeClr val="accent2">
                <a:tint val="99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tint val="99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tint val="99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pl-PL" sz="1400" b="1" kern="1200" dirty="0" smtClean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rPr>
            <a:t>2,2 </a:t>
          </a:r>
          <a:r>
            <a:rPr lang="pl-PL" sz="1400" b="1" kern="12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rPr>
            <a:t>mln </a:t>
          </a:r>
          <a:r>
            <a:rPr lang="pl-PL" sz="1400" b="1" kern="1200" dirty="0" smtClean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rPr>
            <a:t>zł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pl-PL" sz="1300" b="1" kern="1200" dirty="0" smtClean="0">
              <a:solidFill>
                <a:srgbClr val="D2E51B"/>
              </a:solidFill>
              <a:latin typeface="Century Gothic" panose="020B0502020202020204" pitchFamily="34" charset="0"/>
            </a:rPr>
            <a:t>2,4 mln zł</a:t>
          </a:r>
          <a:endParaRPr lang="pl-PL" sz="1300" b="1" kern="1200" dirty="0">
            <a:solidFill>
              <a:srgbClr val="D2E51B"/>
            </a:solidFill>
            <a:latin typeface="Century Gothic" panose="020B0502020202020204" pitchFamily="34" charset="0"/>
          </a:endParaRPr>
        </a:p>
      </dsp:txBody>
      <dsp:txXfrm>
        <a:off x="4006198" y="1970754"/>
        <a:ext cx="1114573" cy="616600"/>
      </dsp:txXfrm>
    </dsp:sp>
    <dsp:sp modelId="{91239F2F-21E8-45D5-A967-A68832B73B3A}">
      <dsp:nvSpPr>
        <dsp:cNvPr id="0" name=""/>
        <dsp:cNvSpPr/>
      </dsp:nvSpPr>
      <dsp:spPr>
        <a:xfrm>
          <a:off x="6013473" y="356482"/>
          <a:ext cx="2438064" cy="1500383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pl-PL" sz="14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WOJEWÓDZKI </a:t>
          </a:r>
          <a:r>
            <a:rPr lang="pl-PL" sz="14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FUNDUSZ OCHRONY ŚRODOWISKA </a:t>
          </a:r>
          <a:br>
            <a:rPr lang="pl-PL" sz="14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</a:br>
          <a:r>
            <a:rPr lang="pl-PL" sz="14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I GOSPODARKI WODNEJ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pl-PL" sz="900" b="1" kern="1200" dirty="0" smtClean="0">
            <a:solidFill>
              <a:schemeClr val="tx1">
                <a:lumMod val="75000"/>
                <a:lumOff val="25000"/>
              </a:schemeClr>
            </a:solidFill>
            <a:latin typeface="Century Gothic" panose="020B050202020202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pl-PL" sz="900" b="1" kern="1200" dirty="0" smtClean="0">
            <a:solidFill>
              <a:schemeClr val="tx1">
                <a:lumMod val="75000"/>
                <a:lumOff val="25000"/>
              </a:schemeClr>
            </a:solidFill>
            <a:latin typeface="Century Gothic" panose="020B050202020202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pl-PL" sz="9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 (Ochrona </a:t>
          </a:r>
          <a:r>
            <a:rPr lang="pl-PL" sz="9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i przywracanie różnorodności biologicznej </a:t>
          </a:r>
          <a:r>
            <a:rPr lang="pl-PL" sz="9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i </a:t>
          </a:r>
          <a:r>
            <a:rPr lang="pl-PL" sz="9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krajobrazowej)</a:t>
          </a:r>
        </a:p>
      </dsp:txBody>
      <dsp:txXfrm>
        <a:off x="6013473" y="356482"/>
        <a:ext cx="2438064" cy="1500383"/>
      </dsp:txXfrm>
    </dsp:sp>
    <dsp:sp modelId="{26F34797-04A6-417C-AA95-000779C16E0E}">
      <dsp:nvSpPr>
        <dsp:cNvPr id="0" name=""/>
        <dsp:cNvSpPr/>
      </dsp:nvSpPr>
      <dsp:spPr>
        <a:xfrm>
          <a:off x="6622989" y="2019773"/>
          <a:ext cx="1133649" cy="564532"/>
        </a:xfrm>
        <a:prstGeom prst="rect">
          <a:avLst/>
        </a:prstGeom>
        <a:gradFill rotWithShape="0">
          <a:gsLst>
            <a:gs pos="0">
              <a:schemeClr val="accent2">
                <a:tint val="99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tint val="99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tint val="99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pl-PL" sz="1400" b="1" kern="1200" dirty="0" smtClean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rPr>
            <a:t>5,2 </a:t>
          </a:r>
          <a:r>
            <a:rPr lang="pl-PL" sz="1400" b="1" kern="12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rPr>
            <a:t>mln </a:t>
          </a:r>
          <a:r>
            <a:rPr lang="pl-PL" sz="1400" b="1" kern="1200" dirty="0" smtClean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rPr>
            <a:t>zł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pl-PL" sz="1300" b="1" kern="1200" dirty="0" smtClean="0">
              <a:solidFill>
                <a:srgbClr val="D2E51B"/>
              </a:solidFill>
              <a:latin typeface="Century Gothic" panose="020B0502020202020204" pitchFamily="34" charset="0"/>
            </a:rPr>
            <a:t>3,4 mln zł</a:t>
          </a:r>
          <a:endParaRPr lang="pl-PL" sz="1300" b="1" kern="1200" dirty="0">
            <a:solidFill>
              <a:srgbClr val="D2E51B"/>
            </a:solidFill>
            <a:latin typeface="Century Gothic" panose="020B0502020202020204" pitchFamily="34" charset="0"/>
          </a:endParaRPr>
        </a:p>
      </dsp:txBody>
      <dsp:txXfrm>
        <a:off x="6622989" y="2019773"/>
        <a:ext cx="1133649" cy="5645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778FD2-A2ED-4793-AFDF-3B1A9F2E7AB1}">
      <dsp:nvSpPr>
        <dsp:cNvPr id="0" name=""/>
        <dsp:cNvSpPr/>
      </dsp:nvSpPr>
      <dsp:spPr>
        <a:xfrm>
          <a:off x="6479672" y="2285347"/>
          <a:ext cx="429232" cy="364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4145"/>
              </a:lnTo>
              <a:lnTo>
                <a:pt x="429232" y="364145"/>
              </a:lnTo>
            </a:path>
          </a:pathLst>
        </a:custGeom>
        <a:noFill/>
        <a:ln w="12700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775413-050D-4622-BB28-48DBC5C04949}">
      <dsp:nvSpPr>
        <dsp:cNvPr id="0" name=""/>
        <dsp:cNvSpPr/>
      </dsp:nvSpPr>
      <dsp:spPr>
        <a:xfrm>
          <a:off x="4448516" y="494860"/>
          <a:ext cx="3175777" cy="279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4572"/>
              </a:lnTo>
              <a:lnTo>
                <a:pt x="3175777" y="154572"/>
              </a:lnTo>
              <a:lnTo>
                <a:pt x="3175777" y="279486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F8F7F4-0A11-4026-9C2D-D346713E416F}">
      <dsp:nvSpPr>
        <dsp:cNvPr id="0" name=""/>
        <dsp:cNvSpPr/>
      </dsp:nvSpPr>
      <dsp:spPr>
        <a:xfrm>
          <a:off x="3413945" y="2277204"/>
          <a:ext cx="388277" cy="3687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8734"/>
              </a:lnTo>
              <a:lnTo>
                <a:pt x="388277" y="368734"/>
              </a:lnTo>
            </a:path>
          </a:pathLst>
        </a:custGeom>
        <a:noFill/>
        <a:ln w="12700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056A4A-D4BB-4D2E-B322-BC27637947A0}">
      <dsp:nvSpPr>
        <dsp:cNvPr id="0" name=""/>
        <dsp:cNvSpPr/>
      </dsp:nvSpPr>
      <dsp:spPr>
        <a:xfrm>
          <a:off x="4402796" y="494860"/>
          <a:ext cx="91440" cy="2794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4572"/>
              </a:lnTo>
              <a:lnTo>
                <a:pt x="135479" y="154572"/>
              </a:lnTo>
              <a:lnTo>
                <a:pt x="135479" y="279486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B963C3-727F-4A63-B18E-2E03692B51F6}">
      <dsp:nvSpPr>
        <dsp:cNvPr id="0" name=""/>
        <dsp:cNvSpPr/>
      </dsp:nvSpPr>
      <dsp:spPr>
        <a:xfrm>
          <a:off x="288428" y="2273165"/>
          <a:ext cx="357402" cy="3571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7173"/>
              </a:lnTo>
              <a:lnTo>
                <a:pt x="357402" y="357173"/>
              </a:lnTo>
            </a:path>
          </a:pathLst>
        </a:custGeom>
        <a:noFill/>
        <a:ln w="12700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447279-8D3D-4F0A-8081-41E58462CAB0}">
      <dsp:nvSpPr>
        <dsp:cNvPr id="0" name=""/>
        <dsp:cNvSpPr/>
      </dsp:nvSpPr>
      <dsp:spPr>
        <a:xfrm>
          <a:off x="1441587" y="494860"/>
          <a:ext cx="3006929" cy="279486"/>
        </a:xfrm>
        <a:custGeom>
          <a:avLst/>
          <a:gdLst/>
          <a:ahLst/>
          <a:cxnLst/>
          <a:rect l="0" t="0" r="0" b="0"/>
          <a:pathLst>
            <a:path>
              <a:moveTo>
                <a:pt x="3006929" y="0"/>
              </a:moveTo>
              <a:lnTo>
                <a:pt x="3006929" y="154572"/>
              </a:lnTo>
              <a:lnTo>
                <a:pt x="0" y="154572"/>
              </a:lnTo>
              <a:lnTo>
                <a:pt x="0" y="279486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BF98D0-99D0-479B-86E2-EC462615A03A}">
      <dsp:nvSpPr>
        <dsp:cNvPr id="0" name=""/>
        <dsp:cNvSpPr/>
      </dsp:nvSpPr>
      <dsp:spPr>
        <a:xfrm>
          <a:off x="1215671" y="17623"/>
          <a:ext cx="6465690" cy="477236"/>
        </a:xfrm>
        <a:prstGeom prst="rect">
          <a:avLst/>
        </a:prstGeom>
        <a:solidFill>
          <a:srgbClr val="FF996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BUDŻETY </a:t>
          </a:r>
          <a:r>
            <a:rPr lang="pl-PL" sz="12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JEDNOSTEK SAMORZĄDU TERYTORIALNEGO</a:t>
          </a:r>
        </a:p>
      </dsp:txBody>
      <dsp:txXfrm>
        <a:off x="1215671" y="17623"/>
        <a:ext cx="6465690" cy="477236"/>
      </dsp:txXfrm>
    </dsp:sp>
    <dsp:sp modelId="{320FB095-9387-4A07-A5C0-DA0EA608DA11}">
      <dsp:nvSpPr>
        <dsp:cNvPr id="0" name=""/>
        <dsp:cNvSpPr/>
      </dsp:nvSpPr>
      <dsp:spPr>
        <a:xfrm>
          <a:off x="139" y="774346"/>
          <a:ext cx="2882895" cy="1498819"/>
        </a:xfrm>
        <a:prstGeom prst="rect">
          <a:avLst/>
        </a:prstGeom>
        <a:solidFill>
          <a:srgbClr val="FF996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URZĄD MARSZAŁKOWSKI </a:t>
          </a:r>
          <a:br>
            <a:rPr lang="pl-PL" sz="14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</a:br>
          <a:r>
            <a:rPr lang="pl-PL" sz="14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WOJEWÓDZTWA ŁÓDZKIEGO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600" b="1" kern="1200" dirty="0">
            <a:solidFill>
              <a:schemeClr val="tx1">
                <a:lumMod val="75000"/>
                <a:lumOff val="25000"/>
              </a:schemeClr>
            </a:solidFill>
            <a:latin typeface="Century Gothic" panose="020B050202020202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9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(dotacje </a:t>
          </a:r>
          <a:r>
            <a:rPr lang="pl-PL" sz="9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celowe,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9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w tym programy: Łódzkie Ratuje Zabytki,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9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Mała Architektura Zabytkowa)</a:t>
          </a:r>
          <a:endParaRPr lang="pl-PL" sz="900" b="1" kern="1200" dirty="0">
            <a:solidFill>
              <a:schemeClr val="tx1">
                <a:lumMod val="75000"/>
                <a:lumOff val="25000"/>
              </a:schemeClr>
            </a:solidFill>
            <a:latin typeface="Century Gothic" panose="020B0502020202020204" pitchFamily="34" charset="0"/>
          </a:endParaRPr>
        </a:p>
      </dsp:txBody>
      <dsp:txXfrm>
        <a:off x="139" y="774346"/>
        <a:ext cx="2882895" cy="1498819"/>
      </dsp:txXfrm>
    </dsp:sp>
    <dsp:sp modelId="{6E6F56D2-B302-4F16-834A-3F9D10531742}">
      <dsp:nvSpPr>
        <dsp:cNvPr id="0" name=""/>
        <dsp:cNvSpPr/>
      </dsp:nvSpPr>
      <dsp:spPr>
        <a:xfrm>
          <a:off x="645831" y="2340042"/>
          <a:ext cx="1805304" cy="580594"/>
        </a:xfrm>
        <a:prstGeom prst="rect">
          <a:avLst/>
        </a:prstGeom>
        <a:solidFill>
          <a:srgbClr val="FF996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dirty="0" smtClean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rPr>
            <a:t>11 mln zł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dirty="0" smtClean="0">
              <a:solidFill>
                <a:srgbClr val="D2E51B"/>
              </a:solidFill>
              <a:latin typeface="Century Gothic" panose="020B0502020202020204" pitchFamily="34" charset="0"/>
            </a:rPr>
            <a:t>19,5 mln zł</a:t>
          </a:r>
          <a:endParaRPr lang="pl-PL" sz="1300" b="1" kern="1200" dirty="0">
            <a:solidFill>
              <a:srgbClr val="D2E51B"/>
            </a:solidFill>
            <a:latin typeface="Century Gothic" panose="020B0502020202020204" pitchFamily="34" charset="0"/>
          </a:endParaRPr>
        </a:p>
      </dsp:txBody>
      <dsp:txXfrm>
        <a:off x="645831" y="2340042"/>
        <a:ext cx="1805304" cy="580594"/>
      </dsp:txXfrm>
    </dsp:sp>
    <dsp:sp modelId="{BA2D8321-364D-433A-B3E2-62515859C14C}">
      <dsp:nvSpPr>
        <dsp:cNvPr id="0" name=""/>
        <dsp:cNvSpPr/>
      </dsp:nvSpPr>
      <dsp:spPr>
        <a:xfrm>
          <a:off x="3132863" y="774346"/>
          <a:ext cx="2810826" cy="1502857"/>
        </a:xfrm>
        <a:prstGeom prst="rect">
          <a:avLst/>
        </a:prstGeom>
        <a:solidFill>
          <a:srgbClr val="FF996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GMINY </a:t>
          </a:r>
          <a:r>
            <a:rPr lang="pl-PL" sz="14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WOJEWÓDZTWA </a:t>
          </a:r>
          <a:r>
            <a:rPr lang="pl-PL" sz="14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ŁÓDZKIEGO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400" b="1" kern="1200" dirty="0">
            <a:solidFill>
              <a:schemeClr val="tx1">
                <a:lumMod val="75000"/>
                <a:lumOff val="25000"/>
              </a:schemeClr>
            </a:solidFill>
            <a:latin typeface="Century Gothic" panose="020B050202020202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9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(dotacje celowe, </a:t>
          </a:r>
          <a:r>
            <a:rPr lang="pl-PL" sz="9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budżety gmin)</a:t>
          </a:r>
          <a:endParaRPr lang="pl-PL" sz="900" b="1" kern="1200" dirty="0">
            <a:solidFill>
              <a:schemeClr val="tx1">
                <a:lumMod val="75000"/>
                <a:lumOff val="25000"/>
              </a:schemeClr>
            </a:solidFill>
            <a:latin typeface="Century Gothic" panose="020B0502020202020204" pitchFamily="34" charset="0"/>
          </a:endParaRPr>
        </a:p>
      </dsp:txBody>
      <dsp:txXfrm>
        <a:off x="3132863" y="774346"/>
        <a:ext cx="2810826" cy="1502857"/>
      </dsp:txXfrm>
    </dsp:sp>
    <dsp:sp modelId="{4F77FA0E-B1E4-46B9-AD16-1CBC2553AA8C}">
      <dsp:nvSpPr>
        <dsp:cNvPr id="0" name=""/>
        <dsp:cNvSpPr/>
      </dsp:nvSpPr>
      <dsp:spPr>
        <a:xfrm>
          <a:off x="3802223" y="2340286"/>
          <a:ext cx="1624881" cy="611305"/>
        </a:xfrm>
        <a:prstGeom prst="rect">
          <a:avLst/>
        </a:prstGeom>
        <a:solidFill>
          <a:srgbClr val="FF996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rPr>
            <a:t>10,3 mln </a:t>
          </a:r>
          <a:r>
            <a:rPr lang="pl-PL" sz="1300" b="1" kern="1200" dirty="0" smtClean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rPr>
            <a:t>zł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dirty="0" smtClean="0">
              <a:solidFill>
                <a:srgbClr val="D2E51B"/>
              </a:solidFill>
              <a:latin typeface="Century Gothic" panose="020B0502020202020204" pitchFamily="34" charset="0"/>
            </a:rPr>
            <a:t>26,8 mln zł*</a:t>
          </a:r>
          <a:endParaRPr lang="pl-PL" sz="1300" b="1" kern="1200" dirty="0">
            <a:solidFill>
              <a:srgbClr val="D2E51B"/>
            </a:solidFill>
            <a:latin typeface="Century Gothic" panose="020B0502020202020204" pitchFamily="34" charset="0"/>
          </a:endParaRPr>
        </a:p>
      </dsp:txBody>
      <dsp:txXfrm>
        <a:off x="3802223" y="2340286"/>
        <a:ext cx="1624881" cy="611305"/>
      </dsp:txXfrm>
    </dsp:sp>
    <dsp:sp modelId="{71BB3DEF-BFC5-4FFD-86D6-9D0E4E832717}">
      <dsp:nvSpPr>
        <dsp:cNvPr id="0" name=""/>
        <dsp:cNvSpPr/>
      </dsp:nvSpPr>
      <dsp:spPr>
        <a:xfrm>
          <a:off x="6193517" y="774346"/>
          <a:ext cx="2861553" cy="1511001"/>
        </a:xfrm>
        <a:prstGeom prst="rect">
          <a:avLst/>
        </a:prstGeom>
        <a:solidFill>
          <a:srgbClr val="FF996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URZĄD MIASTA ŁODZI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400" b="1" kern="1200" dirty="0">
            <a:solidFill>
              <a:schemeClr val="tx1">
                <a:lumMod val="75000"/>
                <a:lumOff val="25000"/>
              </a:schemeClr>
            </a:solidFill>
            <a:latin typeface="Century Gothic" panose="020B050202020202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9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(dotacje celowe, </a:t>
          </a:r>
          <a:r>
            <a:rPr lang="pl-PL" sz="9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budżet </a:t>
          </a:r>
          <a:r>
            <a:rPr lang="pl-PL" sz="900" b="1" kern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rPr>
            <a:t>Miasta Łodzi)</a:t>
          </a:r>
        </a:p>
      </dsp:txBody>
      <dsp:txXfrm>
        <a:off x="6193517" y="774346"/>
        <a:ext cx="2861553" cy="1511001"/>
      </dsp:txXfrm>
    </dsp:sp>
    <dsp:sp modelId="{56FF4620-360A-4581-AA93-68961EABF484}">
      <dsp:nvSpPr>
        <dsp:cNvPr id="0" name=""/>
        <dsp:cNvSpPr/>
      </dsp:nvSpPr>
      <dsp:spPr>
        <a:xfrm>
          <a:off x="6908905" y="2340292"/>
          <a:ext cx="1575938" cy="618401"/>
        </a:xfrm>
        <a:prstGeom prst="rect">
          <a:avLst/>
        </a:prstGeom>
        <a:solidFill>
          <a:srgbClr val="FF996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rPr>
            <a:t>7,4 mln </a:t>
          </a:r>
          <a:r>
            <a:rPr lang="pl-PL" sz="1300" b="1" kern="1200" dirty="0" smtClean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rPr>
            <a:t>zł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dirty="0" smtClean="0">
              <a:solidFill>
                <a:srgbClr val="D2E51B"/>
              </a:solidFill>
              <a:latin typeface="Century Gothic" panose="020B0502020202020204" pitchFamily="34" charset="0"/>
            </a:rPr>
            <a:t>12,6 mln zł</a:t>
          </a:r>
          <a:endParaRPr lang="pl-PL" sz="1300" b="1" kern="1200" dirty="0">
            <a:solidFill>
              <a:srgbClr val="D2E51B"/>
            </a:solidFill>
            <a:latin typeface="Century Gothic" panose="020B0502020202020204" pitchFamily="34" charset="0"/>
          </a:endParaRPr>
        </a:p>
      </dsp:txBody>
      <dsp:txXfrm>
        <a:off x="6908905" y="2340292"/>
        <a:ext cx="1575938" cy="6184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81B30F-DBF6-4868-B10A-0379C4C18F51}" type="datetimeFigureOut">
              <a:rPr lang="pl-PL" smtClean="0"/>
              <a:pPr/>
              <a:t>26.11.2024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34B9DA-8FB1-432B-8747-7A43207D84F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5473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A3032C-8FCF-4AFE-9D88-3D22EF79FDA0}" type="datetimeFigureOut">
              <a:rPr lang="pl-PL" smtClean="0"/>
              <a:pPr/>
              <a:t>26.11.2024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ECB47-3688-4B22-B6C2-B439C0EB32A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5290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3ECCB-0A6B-4429-8EE5-BA6B0729CAB5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5069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83ECCB-0A6B-4429-8EE5-BA6B0729CA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429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83ECCB-0A6B-4429-8EE5-BA6B0729CA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609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3ECCB-0A6B-4429-8EE5-BA6B0729CAB5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3174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3ECCB-0A6B-4429-8EE5-BA6B0729CAB5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10336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3ECCB-0A6B-4429-8EE5-BA6B0729CAB5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35825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83ECCB-0A6B-4429-8EE5-BA6B0729CA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0371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3ECCB-0A6B-4429-8EE5-BA6B0729CAB5}" type="slidenum">
              <a:rPr lang="pl-PL" smtClean="0"/>
              <a:pPr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3153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3ECCB-0A6B-4429-8EE5-BA6B0729CAB5}" type="slidenum">
              <a:rPr lang="pl-PL" smtClean="0"/>
              <a:pPr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41575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3ECCB-0A6B-4429-8EE5-BA6B0729CAB5}" type="slidenum">
              <a:rPr lang="pl-PL" smtClean="0"/>
              <a:pPr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31037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3ECCB-0A6B-4429-8EE5-BA6B0729CAB5}" type="slidenum">
              <a:rPr lang="pl-PL" smtClean="0"/>
              <a:pPr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8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3ECCB-0A6B-4429-8EE5-BA6B0729CAB5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924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83ECCB-0A6B-4429-8EE5-BA6B0729CA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719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83ECCB-0A6B-4429-8EE5-BA6B0729CA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093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83ECCB-0A6B-4429-8EE5-BA6B0729CA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248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83ECCB-0A6B-4429-8EE5-BA6B0729CA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833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83ECCB-0A6B-4429-8EE5-BA6B0729CA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95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83ECCB-0A6B-4429-8EE5-BA6B0729CA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330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83ECCB-0A6B-4429-8EE5-BA6B0729CA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033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89C50-1D15-4BE8-9521-BBA84E960564}" type="datetime1">
              <a:rPr lang="pl-PL" smtClean="0"/>
              <a:pPr/>
              <a:t>26.11.2024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660EB-0634-4D89-9CEC-BADA6AD5140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2284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64F91-8852-42E1-B7E4-AA560C176B81}" type="datetime1">
              <a:rPr lang="pl-PL" smtClean="0"/>
              <a:pPr/>
              <a:t>26.11.2024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660EB-0634-4D89-9CEC-BADA6AD5140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0723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046C4-2D3F-488C-B165-7FA716B3A500}" type="datetime1">
              <a:rPr lang="pl-PL" smtClean="0"/>
              <a:pPr/>
              <a:t>26.11.2024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660EB-0634-4D89-9CEC-BADA6AD5140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8868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D89C50-1D15-4BE8-9521-BBA84E960564}" type="datetime1">
              <a:rPr kumimoji="0" lang="pl-PL" sz="82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26.11.2024</a:t>
            </a:fld>
            <a:endParaRPr kumimoji="0" lang="pl-PL" sz="825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25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E660EB-0634-4D89-9CEC-BADA6AD51403}" type="slidenum">
              <a:rPr kumimoji="0" lang="pl-PL" sz="82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82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701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53A804-0800-4B4C-B243-6A9A38FD3583}" type="datetime1">
              <a:rPr kumimoji="0" lang="pl-PL" sz="82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26.11.2024</a:t>
            </a:fld>
            <a:endParaRPr kumimoji="0" lang="pl-PL" sz="825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25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E660EB-0634-4D89-9CEC-BADA6AD51403}" type="slidenum">
              <a:rPr kumimoji="0" lang="pl-PL" sz="82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82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748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247FFE-C5EC-4757-8AC1-3ED2A61E6EEC}" type="datetime1">
              <a:rPr kumimoji="0" lang="pl-PL" sz="82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26.11.2024</a:t>
            </a:fld>
            <a:endParaRPr kumimoji="0" lang="pl-PL" sz="825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25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E660EB-0634-4D89-9CEC-BADA6AD51403}" type="slidenum">
              <a:rPr kumimoji="0" lang="pl-PL" sz="82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82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604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B5590-CB74-48BD-B278-5C23728BCAC5}" type="datetime1">
              <a:rPr kumimoji="0" lang="pl-PL" sz="82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26.11.2024</a:t>
            </a:fld>
            <a:endParaRPr kumimoji="0" lang="pl-PL" sz="825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25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E660EB-0634-4D89-9CEC-BADA6AD51403}" type="slidenum">
              <a:rPr kumimoji="0" lang="pl-PL" sz="82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82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803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E2C23C-08F3-4EAC-9CB0-8FC480A0E353}" type="datetime1">
              <a:rPr kumimoji="0" lang="pl-PL" sz="82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26.11.2024</a:t>
            </a:fld>
            <a:endParaRPr kumimoji="0" lang="pl-PL" sz="825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25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E660EB-0634-4D89-9CEC-BADA6AD51403}" type="slidenum">
              <a:rPr kumimoji="0" lang="pl-PL" sz="82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82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514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C39F5-C729-4A14-B24D-9BF1EC8DC426}" type="datetime1">
              <a:rPr kumimoji="0" lang="pl-PL" sz="82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26.11.2024</a:t>
            </a:fld>
            <a:endParaRPr kumimoji="0" lang="pl-PL" sz="825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25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E660EB-0634-4D89-9CEC-BADA6AD51403}" type="slidenum">
              <a:rPr kumimoji="0" lang="pl-PL" sz="82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82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1094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06250A-E530-4DF4-A096-DA73593E2497}" type="datetime1">
              <a:rPr kumimoji="0" lang="pl-PL" sz="82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26.11.2024</a:t>
            </a:fld>
            <a:endParaRPr kumimoji="0" lang="pl-PL" sz="825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25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E660EB-0634-4D89-9CEC-BADA6AD51403}" type="slidenum">
              <a:rPr kumimoji="0" lang="pl-PL" sz="82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82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763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EB531-4F0A-46D8-8D8D-B650465D65B1}" type="datetime1">
              <a:rPr kumimoji="0" lang="pl-PL" sz="82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26.11.2024</a:t>
            </a:fld>
            <a:endParaRPr kumimoji="0" lang="pl-PL" sz="825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25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E660EB-0634-4D89-9CEC-BADA6AD51403}" type="slidenum">
              <a:rPr kumimoji="0" lang="pl-PL" sz="82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82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199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3A804-0800-4B4C-B243-6A9A38FD3583}" type="datetime1">
              <a:rPr lang="pl-PL" smtClean="0"/>
              <a:pPr/>
              <a:t>26.11.2024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660EB-0634-4D89-9CEC-BADA6AD5140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1572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4814A-7CA3-4694-A2BD-75AEC1FE5A1B}" type="datetime1">
              <a:rPr kumimoji="0" lang="pl-PL" sz="82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26.11.2024</a:t>
            </a:fld>
            <a:endParaRPr kumimoji="0" lang="pl-PL" sz="825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25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E660EB-0634-4D89-9CEC-BADA6AD51403}" type="slidenum">
              <a:rPr kumimoji="0" lang="pl-PL" sz="82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82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032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764F91-8852-42E1-B7E4-AA560C176B81}" type="datetime1">
              <a:rPr kumimoji="0" lang="pl-PL" sz="82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26.11.2024</a:t>
            </a:fld>
            <a:endParaRPr kumimoji="0" lang="pl-PL" sz="825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25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E660EB-0634-4D89-9CEC-BADA6AD51403}" type="slidenum">
              <a:rPr kumimoji="0" lang="pl-PL" sz="82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82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7690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6046C4-2D3F-488C-B165-7FA716B3A500}" type="datetime1">
              <a:rPr kumimoji="0" lang="pl-PL" sz="82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26.11.2024</a:t>
            </a:fld>
            <a:endParaRPr kumimoji="0" lang="pl-PL" sz="825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25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E660EB-0634-4D89-9CEC-BADA6AD51403}" type="slidenum">
              <a:rPr kumimoji="0" lang="pl-PL" sz="82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82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731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47FFE-C5EC-4757-8AC1-3ED2A61E6EEC}" type="datetime1">
              <a:rPr lang="pl-PL" smtClean="0"/>
              <a:pPr/>
              <a:t>26.11.2024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660EB-0634-4D89-9CEC-BADA6AD5140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865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B5590-CB74-48BD-B278-5C23728BCAC5}" type="datetime1">
              <a:rPr lang="pl-PL" smtClean="0"/>
              <a:pPr/>
              <a:t>26.11.2024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660EB-0634-4D89-9CEC-BADA6AD5140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5565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2C23C-08F3-4EAC-9CB0-8FC480A0E353}" type="datetime1">
              <a:rPr lang="pl-PL" smtClean="0"/>
              <a:pPr/>
              <a:t>26.11.2024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660EB-0634-4D89-9CEC-BADA6AD5140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742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C39F5-C729-4A14-B24D-9BF1EC8DC426}" type="datetime1">
              <a:rPr lang="pl-PL" smtClean="0"/>
              <a:pPr/>
              <a:t>26.11.2024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660EB-0634-4D89-9CEC-BADA6AD5140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26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250A-E530-4DF4-A096-DA73593E2497}" type="datetime1">
              <a:rPr lang="pl-PL" smtClean="0"/>
              <a:pPr/>
              <a:t>26.11.2024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660EB-0634-4D89-9CEC-BADA6AD5140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2984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B531-4F0A-46D8-8D8D-B650465D65B1}" type="datetime1">
              <a:rPr lang="pl-PL" smtClean="0"/>
              <a:pPr/>
              <a:t>26.11.2024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660EB-0634-4D89-9CEC-BADA6AD5140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2557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4814A-7CA3-4694-A2BD-75AEC1FE5A1B}" type="datetime1">
              <a:rPr lang="pl-PL" smtClean="0"/>
              <a:pPr/>
              <a:t>26.11.2024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660EB-0634-4D89-9CEC-BADA6AD5140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8074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DB9597C-C32B-49B6-A869-D46B9A5842FF}" type="datetime1">
              <a:rPr lang="pl-PL" smtClean="0"/>
              <a:pPr/>
              <a:t>26.11.2024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660EB-0634-4D89-9CEC-BADA6AD5140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9794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9597C-C32B-49B6-A869-D46B9A5842FF}" type="datetime1">
              <a:rPr kumimoji="0" lang="pl-PL" sz="82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26.11.2024</a:t>
            </a:fld>
            <a:endParaRPr kumimoji="0" lang="pl-PL" sz="825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825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E660EB-0634-4D89-9CEC-BADA6AD51403}" type="slidenum">
              <a:rPr kumimoji="0" lang="pl-PL" sz="82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82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875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g"/><Relationship Id="rId11" Type="http://schemas.openxmlformats.org/officeDocument/2006/relationships/image" Target="../media/image27.png"/><Relationship Id="rId5" Type="http://schemas.openxmlformats.org/officeDocument/2006/relationships/image" Target="../media/image21.jpg"/><Relationship Id="rId10" Type="http://schemas.openxmlformats.org/officeDocument/2006/relationships/image" Target="../media/image26.png"/><Relationship Id="rId4" Type="http://schemas.openxmlformats.org/officeDocument/2006/relationships/image" Target="../media/image20.jpg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G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ole tekstowe 35"/>
          <p:cNvSpPr txBox="1"/>
          <p:nvPr/>
        </p:nvSpPr>
        <p:spPr>
          <a:xfrm>
            <a:off x="23751" y="1774234"/>
            <a:ext cx="77031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663300"/>
                </a:solidFill>
                <a:latin typeface="Century Gothic" panose="020B0502020202020204" pitchFamily="34" charset="0"/>
              </a:rPr>
              <a:t>SPRAWOZDANIE Z REALIZACJI </a:t>
            </a:r>
            <a:r>
              <a:rPr lang="pl-PL" sz="3200" b="1" i="1" dirty="0">
                <a:solidFill>
                  <a:srgbClr val="663300"/>
                </a:solidFill>
                <a:latin typeface="Century Gothic" panose="020B0502020202020204" pitchFamily="34" charset="0"/>
              </a:rPr>
              <a:t>WOJEWÓDZKIEGO PROGRAMU OPIEKI </a:t>
            </a:r>
          </a:p>
          <a:p>
            <a:pPr algn="ctr"/>
            <a:r>
              <a:rPr lang="pl-PL" sz="3200" b="1" i="1" dirty="0">
                <a:solidFill>
                  <a:srgbClr val="663300"/>
                </a:solidFill>
                <a:latin typeface="Century Gothic" panose="020B0502020202020204" pitchFamily="34" charset="0"/>
              </a:rPr>
              <a:t>NAD ZABYTKAMI W WOJEWÓDZTWIE ŁÓDZKIM NA LATA 2020-2023</a:t>
            </a:r>
          </a:p>
          <a:p>
            <a:pPr algn="ctr"/>
            <a:r>
              <a:rPr lang="pl-PL" sz="3200" b="1" i="1" dirty="0">
                <a:solidFill>
                  <a:srgbClr val="663300"/>
                </a:solidFill>
                <a:latin typeface="Century Gothic" panose="020B0502020202020204" pitchFamily="34" charset="0"/>
              </a:rPr>
              <a:t>STADIUM </a:t>
            </a:r>
            <a:r>
              <a:rPr lang="pl-PL" sz="3200" b="1" i="1" dirty="0" smtClean="0">
                <a:solidFill>
                  <a:srgbClr val="663300"/>
                </a:solidFill>
                <a:latin typeface="Century Gothic" panose="020B0502020202020204" pitchFamily="34" charset="0"/>
              </a:rPr>
              <a:t>2022-2023</a:t>
            </a:r>
            <a:endParaRPr lang="pl-PL" sz="3200" b="1" i="1" dirty="0">
              <a:solidFill>
                <a:srgbClr val="6633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0" y="5747802"/>
            <a:ext cx="77031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rgbClr val="663300"/>
                </a:solidFill>
                <a:latin typeface="Century Gothic" panose="020B0502020202020204" pitchFamily="34" charset="0"/>
              </a:rPr>
              <a:t>Łódź</a:t>
            </a:r>
            <a:r>
              <a:rPr lang="en-US" sz="1200" b="1" dirty="0">
                <a:solidFill>
                  <a:srgbClr val="663300"/>
                </a:solidFill>
                <a:latin typeface="Century Gothic" panose="020B0502020202020204" pitchFamily="34" charset="0"/>
              </a:rPr>
              <a:t>, </a:t>
            </a:r>
            <a:r>
              <a:rPr lang="pl-PL" sz="1200" b="1" dirty="0" smtClean="0">
                <a:solidFill>
                  <a:srgbClr val="663300"/>
                </a:solidFill>
                <a:latin typeface="Century Gothic" panose="020B0502020202020204" pitchFamily="34" charset="0"/>
              </a:rPr>
              <a:t>październik 2024 </a:t>
            </a:r>
            <a:r>
              <a:rPr lang="pl-PL" sz="1200" b="1" dirty="0">
                <a:solidFill>
                  <a:srgbClr val="663300"/>
                </a:solidFill>
                <a:latin typeface="Century Gothic" panose="020B0502020202020204" pitchFamily="34" charset="0"/>
              </a:rPr>
              <a:t>r.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1869831" y="6261168"/>
            <a:ext cx="77031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b="1" dirty="0">
                <a:solidFill>
                  <a:srgbClr val="663300"/>
                </a:solidFill>
                <a:latin typeface="Century Gothic" panose="020B0502020202020204" pitchFamily="34" charset="0"/>
              </a:rPr>
              <a:t>Biuro Planowania Przestrzennego </a:t>
            </a:r>
            <a:br>
              <a:rPr lang="pl-PL" sz="800" b="1" dirty="0">
                <a:solidFill>
                  <a:srgbClr val="663300"/>
                </a:solidFill>
                <a:latin typeface="Century Gothic" panose="020B0502020202020204" pitchFamily="34" charset="0"/>
              </a:rPr>
            </a:br>
            <a:r>
              <a:rPr lang="pl-PL" sz="800" b="1" dirty="0">
                <a:solidFill>
                  <a:srgbClr val="663300"/>
                </a:solidFill>
                <a:latin typeface="Century Gothic" panose="020B0502020202020204" pitchFamily="34" charset="0"/>
              </a:rPr>
              <a:t>Województwa Łódzkiego w Łodzi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3127" y="-21972"/>
            <a:ext cx="1440873" cy="6879972"/>
          </a:xfrm>
          <a:prstGeom prst="rect">
            <a:avLst/>
          </a:prstGeom>
        </p:spPr>
      </p:pic>
      <p:pic>
        <p:nvPicPr>
          <p:cNvPr id="7" name="Obraz 6" descr="logo cz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79474" y="6065433"/>
            <a:ext cx="927858" cy="730025"/>
          </a:xfrm>
          <a:prstGeom prst="rect">
            <a:avLst/>
          </a:prstGeom>
        </p:spPr>
      </p:pic>
      <p:cxnSp>
        <p:nvCxnSpPr>
          <p:cNvPr id="4" name="Łącznik prosty 3"/>
          <p:cNvCxnSpPr/>
          <p:nvPr/>
        </p:nvCxnSpPr>
        <p:spPr>
          <a:xfrm>
            <a:off x="287383" y="6014581"/>
            <a:ext cx="7175863" cy="0"/>
          </a:xfrm>
          <a:prstGeom prst="line">
            <a:avLst/>
          </a:prstGeom>
          <a:ln w="952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 descr="P1#y1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36" b="15803" l="31499" r="74200">
                        <a14:foregroundMark x1="36924" y1="8974" x2="36924" y2="8974"/>
                        <a14:foregroundMark x1="36651" y1="8724" x2="36651" y2="8724"/>
                        <a14:foregroundMark x1="36768" y1="9309" x2="36768" y2="9309"/>
                        <a14:foregroundMark x1="36690" y1="9142" x2="36690" y2="9142"/>
                        <a14:foregroundMark x1="36573" y1="9086" x2="36573" y2="9086"/>
                        <a14:foregroundMark x1="52147" y1="10814" x2="52147" y2="10814"/>
                        <a14:foregroundMark x1="52420" y1="10730" x2="52420" y2="10730"/>
                        <a14:foregroundMark x1="54645" y1="11706" x2="54645" y2="11706"/>
                        <a14:foregroundMark x1="54684" y1="11538" x2="54684" y2="11538"/>
                        <a14:foregroundMark x1="55699" y1="10674" x2="55699" y2="10674"/>
                        <a14:foregroundMark x1="55660" y1="10563" x2="55660" y2="10563"/>
                        <a14:foregroundMark x1="52030" y1="8556" x2="52030" y2="8556"/>
                        <a14:foregroundMark x1="52030" y1="8779" x2="52030" y2="8779"/>
                        <a14:foregroundMark x1="52147" y1="9086" x2="52147" y2="9086"/>
                        <a14:foregroundMark x1="52342" y1="9392" x2="52342" y2="9392"/>
                        <a14:foregroundMark x1="52732" y1="9392" x2="52732" y2="9392"/>
                        <a14:foregroundMark x1="52966" y1="8835" x2="52966" y2="8835"/>
                        <a14:foregroundMark x1="52966" y1="8640" x2="52966" y2="8640"/>
                        <a14:foregroundMark x1="53786" y1="8640" x2="53786" y2="8640"/>
                        <a14:foregroundMark x1="53786" y1="8974" x2="53786" y2="8974"/>
                        <a14:foregroundMark x1="54645" y1="8528" x2="54645" y2="8528"/>
                        <a14:foregroundMark x1="54957" y1="8528" x2="54957" y2="8528"/>
                        <a14:foregroundMark x1="56089" y1="8919" x2="56089" y2="8919"/>
                        <a14:foregroundMark x1="56011" y1="8194" x2="56011" y2="8194"/>
                        <a14:foregroundMark x1="37471" y1="8779" x2="37471" y2="8779"/>
                        <a14:foregroundMark x1="37549" y1="9030" x2="37549" y2="9030"/>
                        <a14:foregroundMark x1="37588" y1="9030" x2="37588" y2="9030"/>
                        <a14:foregroundMark x1="38017" y1="9002" x2="38017" y2="9002"/>
                        <a14:foregroundMark x1="38134" y1="8835" x2="38134" y2="8835"/>
                        <a14:foregroundMark x1="38173" y1="8640" x2="38173" y2="8640"/>
                        <a14:foregroundMark x1="36963" y1="9643" x2="36963" y2="9643"/>
                        <a14:foregroundMark x1="36573" y1="10061" x2="36573" y2="10061"/>
                        <a14:foregroundMark x1="36573" y1="10702" x2="36573" y2="10702"/>
                        <a14:foregroundMark x1="57572" y1="8584" x2="57572" y2="8584"/>
                        <a14:foregroundMark x1="48009" y1="7441" x2="48009" y2="7441"/>
                        <a14:foregroundMark x1="48087" y1="7107" x2="48087" y2="7107"/>
                        <a14:foregroundMark x1="48048" y1="8138" x2="48048" y2="8138"/>
                        <a14:foregroundMark x1="48009" y1="9448" x2="48009" y2="9448"/>
                        <a14:foregroundMark x1="48048" y1="10479" x2="48048" y2="10479"/>
                        <a14:foregroundMark x1="47970" y1="12625" x2="47970" y2="12625"/>
                        <a14:foregroundMark x1="48048" y1="14660" x2="48048" y2="14660"/>
                        <a14:foregroundMark x1="58431" y1="11594" x2="58431" y2="11594"/>
                        <a14:foregroundMark x1="59055" y1="11538" x2="59055" y2="11538"/>
                        <a14:foregroundMark x1="62295" y1="11427" x2="62295" y2="11427"/>
                        <a14:foregroundMark x1="62998" y1="11566" x2="62998" y2="11566"/>
                        <a14:foregroundMark x1="64481" y1="11678" x2="64481" y2="11678"/>
                        <a14:foregroundMark x1="67760" y1="12207" x2="67760" y2="12207"/>
                        <a14:foregroundMark x1="67760" y1="10702" x2="67760" y2="10702"/>
                        <a14:foregroundMark x1="69984" y1="11483" x2="69984" y2="11483"/>
                        <a14:foregroundMark x1="72014" y1="7163" x2="72014" y2="7163"/>
                        <a14:foregroundMark x1="72365" y1="7163" x2="72365" y2="7163"/>
                        <a14:foregroundMark x1="72795" y1="7386" x2="72795" y2="7386"/>
                        <a14:foregroundMark x1="73068" y1="8194" x2="73068" y2="8194"/>
                        <a14:foregroundMark x1="72209" y1="8807" x2="72209" y2="8807"/>
                        <a14:foregroundMark x1="70843" y1="8250" x2="70843" y2="8250"/>
                        <a14:foregroundMark x1="71116" y1="7414" x2="71116" y2="7414"/>
                        <a14:foregroundMark x1="71663" y1="8027" x2="71663" y2="8027"/>
                        <a14:foregroundMark x1="58314" y1="8919" x2="58314" y2="8919"/>
                        <a14:foregroundMark x1="60031" y1="8724" x2="60031" y2="8724"/>
                        <a14:foregroundMark x1="60734" y1="8556" x2="60734" y2="8556"/>
                        <a14:foregroundMark x1="61163" y1="8501" x2="61163" y2="8501"/>
                        <a14:foregroundMark x1="61163" y1="8138" x2="61163" y2="8138"/>
                        <a14:foregroundMark x1="63037" y1="8528" x2="63037" y2="8528"/>
                        <a14:foregroundMark x1="64559" y1="8556" x2="64559" y2="8556"/>
                        <a14:foregroundMark x1="65418" y1="8528" x2="65418" y2="8528"/>
                        <a14:foregroundMark x1="63817" y1="9337" x2="63817" y2="9337"/>
                        <a14:foregroundMark x1="67330" y1="9392" x2="67330" y2="9392"/>
                        <a14:foregroundMark x1="67681" y1="9420" x2="67681" y2="9420"/>
                        <a14:foregroundMark x1="66667" y1="9448" x2="66667" y2="9448"/>
                        <a14:foregroundMark x1="68150" y1="9030" x2="68150" y2="9030"/>
                        <a14:foregroundMark x1="68891" y1="8501" x2="68891" y2="8501"/>
                        <a14:foregroundMark x1="31499" y1="4236" x2="31499" y2="4236"/>
                        <a14:foregroundMark x1="48009" y1="11538" x2="48009" y2="11538"/>
                        <a14:foregroundMark x1="48009" y1="13183" x2="48009" y2="13183"/>
                        <a14:backgroundMark x1="54996" y1="8919" x2="54996" y2="8919"/>
                        <a14:backgroundMark x1="57104" y1="8696" x2="57104" y2="8696"/>
                        <a14:backgroundMark x1="61046" y1="8919" x2="61046" y2="8919"/>
                        <a14:backgroundMark x1="62724" y1="8779" x2="62724" y2="8779"/>
                        <a14:backgroundMark x1="69243" y1="8974" x2="69243" y2="8974"/>
                        <a14:backgroundMark x1="69945" y1="11984" x2="69945" y2="11984"/>
                      </a14:backgroundRemoval>
                    </a14:imgEffect>
                  </a14:imgLayer>
                </a14:imgProps>
              </a:ext>
            </a:extLst>
          </a:blip>
          <a:srcRect l="29968" t="5633" r="22992" b="83557"/>
          <a:stretch/>
        </p:blipFill>
        <p:spPr>
          <a:xfrm>
            <a:off x="2166076" y="0"/>
            <a:ext cx="3717420" cy="1196411"/>
          </a:xfrm>
          <a:prstGeom prst="rect">
            <a:avLst/>
          </a:prstGeom>
        </p:spPr>
      </p:pic>
      <p:pic>
        <p:nvPicPr>
          <p:cNvPr id="10" name="Obraz 9" descr="papier wybrany.jpg"/>
          <p:cNvPicPr/>
          <p:nvPr/>
        </p:nvPicPr>
        <p:blipFill rotWithShape="1">
          <a:blip r:embed="rId7" cstate="print"/>
          <a:srcRect l="53063" t="85702" r="30983" b="9319"/>
          <a:stretch/>
        </p:blipFill>
        <p:spPr>
          <a:xfrm>
            <a:off x="239318" y="6065433"/>
            <a:ext cx="1055077" cy="46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Obraz 3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81" b="21674"/>
          <a:stretch/>
        </p:blipFill>
        <p:spPr bwMode="auto">
          <a:xfrm rot="5400000">
            <a:off x="614456" y="5288238"/>
            <a:ext cx="1925955" cy="1196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Prostokąt 2"/>
          <p:cNvSpPr/>
          <p:nvPr/>
        </p:nvSpPr>
        <p:spPr>
          <a:xfrm>
            <a:off x="7239182" y="1687593"/>
            <a:ext cx="1885301" cy="776586"/>
          </a:xfrm>
          <a:prstGeom prst="rect">
            <a:avLst/>
          </a:prstGeom>
          <a:solidFill>
            <a:srgbClr val="D9D9D9"/>
          </a:solidFill>
          <a:ln>
            <a:solidFill>
              <a:srgbClr val="B05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/>
          <p:cNvSpPr/>
          <p:nvPr/>
        </p:nvSpPr>
        <p:spPr>
          <a:xfrm>
            <a:off x="0" y="0"/>
            <a:ext cx="9143999" cy="547680"/>
          </a:xfrm>
          <a:prstGeom prst="rect">
            <a:avLst/>
          </a:prstGeom>
          <a:solidFill>
            <a:srgbClr val="542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Prostokąt 36"/>
          <p:cNvSpPr/>
          <p:nvPr/>
        </p:nvSpPr>
        <p:spPr>
          <a:xfrm>
            <a:off x="21018" y="-10691"/>
            <a:ext cx="9144000" cy="538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REALIZACJA WSKAŹNIKÓW PRZYJĘTYCH W </a:t>
            </a:r>
            <a:r>
              <a:rPr lang="pl-PL" sz="1400" b="1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WPOnZ</a:t>
            </a:r>
            <a:r>
              <a:rPr lang="pl-PL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 2020-2023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pl-PL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Cel operacyjny 3. TOŻSAMOŚĆ WIELOKULTUROWA REGIONU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1" y="519621"/>
            <a:ext cx="9143999" cy="72000"/>
          </a:xfrm>
          <a:prstGeom prst="rect">
            <a:avLst/>
          </a:prstGeom>
          <a:solidFill>
            <a:srgbClr val="B0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1" y="622342"/>
            <a:ext cx="4881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l-PL" sz="1400" b="1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WYZNACZONO 1 SZLAK KULTUROWY O ZASIĘGU REGIONALNYM </a:t>
            </a:r>
            <a:r>
              <a:rPr lang="pl-PL" sz="1200" b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„Śladami Jana Pawła II po województwie</a:t>
            </a:r>
          </a:p>
          <a:p>
            <a:pPr>
              <a:spcAft>
                <a:spcPts val="0"/>
              </a:spcAft>
            </a:pPr>
            <a:r>
              <a:rPr lang="pl-PL" sz="1200" b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łódzkim’’. </a:t>
            </a:r>
          </a:p>
        </p:txBody>
      </p:sp>
      <p:sp>
        <p:nvSpPr>
          <p:cNvPr id="20" name="pole tekstowe 19"/>
          <p:cNvSpPr txBox="1"/>
          <p:nvPr/>
        </p:nvSpPr>
        <p:spPr>
          <a:xfrm>
            <a:off x="4405189" y="604253"/>
            <a:ext cx="471929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spcAft>
                <a:spcPts val="0"/>
              </a:spcAft>
              <a:buFont typeface="Wingdings" panose="05000000000000000000" pitchFamily="2" charset="2"/>
              <a:buChar char="ü"/>
              <a:defRPr sz="1400" b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pPr algn="just"/>
            <a:r>
              <a:rPr lang="pl-PL" dirty="0"/>
              <a:t>PROWADZONO IDENTYFIKACJĘ I REJESTRACJĘ TRADYCYJNYCH PRODUKTÓW REGIONALNYCH, W TYM AKTUALIZACJĘ LISTY PRODUKTÓW TRADYCYJNYCH DOSTĘPNEJ NA STRONIE SAMORZĄDU ORAZ W GEOPORTALU WŁ</a:t>
            </a:r>
          </a:p>
        </p:txBody>
      </p:sp>
      <p:sp>
        <p:nvSpPr>
          <p:cNvPr id="38" name="pole tekstowe 37"/>
          <p:cNvSpPr txBox="1"/>
          <p:nvPr/>
        </p:nvSpPr>
        <p:spPr>
          <a:xfrm>
            <a:off x="4352890" y="1769640"/>
            <a:ext cx="2813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pl-PL" sz="1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Liczba produktów tradycyjnych 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zamieszczonych na liście Ministerstwa Rolnictwa i Rozwoju Wsi </a:t>
            </a:r>
            <a:r>
              <a:rPr lang="pl-PL" sz="1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wzrosła o </a:t>
            </a:r>
            <a:r>
              <a:rPr lang="pl-PL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pl-PL" sz="1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produktów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2" name="Prostokąt 41"/>
          <p:cNvSpPr/>
          <p:nvPr/>
        </p:nvSpPr>
        <p:spPr>
          <a:xfrm rot="5400000" flipV="1">
            <a:off x="1220617" y="3696621"/>
            <a:ext cx="6228000" cy="18000"/>
          </a:xfrm>
          <a:prstGeom prst="rect">
            <a:avLst/>
          </a:prstGeom>
          <a:solidFill>
            <a:srgbClr val="ED7D31"/>
          </a:solidFill>
          <a:ln w="28575" cap="rnd" cmpd="sng">
            <a:solidFill>
              <a:srgbClr val="B05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pole tekstowe 42"/>
          <p:cNvSpPr txBox="1"/>
          <p:nvPr/>
        </p:nvSpPr>
        <p:spPr>
          <a:xfrm>
            <a:off x="0" y="2749604"/>
            <a:ext cx="427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Przygotowano publikację 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oraz mapę w formie cyfrowej. Szlak nie jest oznakowany w przestrzeni.</a:t>
            </a:r>
          </a:p>
        </p:txBody>
      </p:sp>
      <p:sp>
        <p:nvSpPr>
          <p:cNvPr id="22" name="Strzałka w dół 21"/>
          <p:cNvSpPr/>
          <p:nvPr/>
        </p:nvSpPr>
        <p:spPr>
          <a:xfrm rot="10800000">
            <a:off x="7726595" y="1857001"/>
            <a:ext cx="314326" cy="527311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ole tekstowe 22"/>
          <p:cNvSpPr txBox="1"/>
          <p:nvPr/>
        </p:nvSpPr>
        <p:spPr>
          <a:xfrm>
            <a:off x="7217180" y="2219826"/>
            <a:ext cx="23608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pl-PL" sz="1000" b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2019 r.                </a:t>
            </a:r>
            <a:r>
              <a:rPr lang="pl-PL" sz="1000" b="1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148 </a:t>
            </a:r>
            <a:r>
              <a:rPr lang="pl-PL" sz="1000" b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PRODUKTÓW</a:t>
            </a:r>
          </a:p>
        </p:txBody>
      </p:sp>
      <p:sp>
        <p:nvSpPr>
          <p:cNvPr id="24" name="pole tekstowe 23"/>
          <p:cNvSpPr txBox="1"/>
          <p:nvPr/>
        </p:nvSpPr>
        <p:spPr>
          <a:xfrm>
            <a:off x="7217180" y="1836919"/>
            <a:ext cx="1866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pl-PL" sz="1000" b="1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2023 </a:t>
            </a:r>
            <a:r>
              <a:rPr lang="pl-PL" sz="1000" b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r.                </a:t>
            </a:r>
            <a:r>
              <a:rPr lang="pl-PL" sz="1000" b="1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154 </a:t>
            </a:r>
            <a:r>
              <a:rPr lang="pl-PL" sz="1000" b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PRODUKTY</a:t>
            </a:r>
          </a:p>
        </p:txBody>
      </p:sp>
      <p:pic>
        <p:nvPicPr>
          <p:cNvPr id="27" name="Obraz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1" r="5741"/>
          <a:stretch/>
        </p:blipFill>
        <p:spPr>
          <a:xfrm>
            <a:off x="6871936" y="3783978"/>
            <a:ext cx="2272063" cy="1041948"/>
          </a:xfrm>
          <a:prstGeom prst="rect">
            <a:avLst/>
          </a:prstGeom>
        </p:spPr>
      </p:pic>
      <p:pic>
        <p:nvPicPr>
          <p:cNvPr id="28" name="Obraz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462" y="3811946"/>
            <a:ext cx="2403263" cy="1013980"/>
          </a:xfrm>
          <a:prstGeom prst="rect">
            <a:avLst/>
          </a:prstGeom>
        </p:spPr>
      </p:pic>
      <p:pic>
        <p:nvPicPr>
          <p:cNvPr id="29" name="Obraz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02" y="2628866"/>
            <a:ext cx="2354602" cy="993448"/>
          </a:xfrm>
          <a:prstGeom prst="rect">
            <a:avLst/>
          </a:prstGeom>
        </p:spPr>
      </p:pic>
      <p:pic>
        <p:nvPicPr>
          <p:cNvPr id="30" name="Obraz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936" y="2623814"/>
            <a:ext cx="2354602" cy="993448"/>
          </a:xfrm>
          <a:prstGeom prst="rect">
            <a:avLst/>
          </a:prstGeom>
        </p:spPr>
      </p:pic>
      <p:sp>
        <p:nvSpPr>
          <p:cNvPr id="31" name="Prostokąt 30"/>
          <p:cNvSpPr/>
          <p:nvPr/>
        </p:nvSpPr>
        <p:spPr>
          <a:xfrm>
            <a:off x="6912419" y="4770065"/>
            <a:ext cx="20830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l-PL" sz="900" b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SZYNKA DOJRZEWAJĄCA Z BIAŁEJ GÓRY</a:t>
            </a:r>
          </a:p>
          <a:p>
            <a:endParaRPr lang="pl-PL" sz="900" dirty="0"/>
          </a:p>
        </p:txBody>
      </p:sp>
      <p:sp>
        <p:nvSpPr>
          <p:cNvPr id="32" name="Prostokąt 31"/>
          <p:cNvSpPr/>
          <p:nvPr/>
        </p:nvSpPr>
        <p:spPr>
          <a:xfrm>
            <a:off x="6825077" y="3610259"/>
            <a:ext cx="2346426" cy="251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pl-PL" sz="900" b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SOK </a:t>
            </a:r>
            <a:r>
              <a:rPr lang="pl-PL" sz="900" b="1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ŚLIWKOWY </a:t>
            </a:r>
            <a:r>
              <a:rPr lang="pl-PL" sz="900" b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Z KAŁĘCZEWA</a:t>
            </a:r>
          </a:p>
        </p:txBody>
      </p:sp>
      <p:sp>
        <p:nvSpPr>
          <p:cNvPr id="33" name="Prostokąt 32"/>
          <p:cNvSpPr/>
          <p:nvPr/>
        </p:nvSpPr>
        <p:spPr>
          <a:xfrm>
            <a:off x="4460336" y="4802625"/>
            <a:ext cx="2344461" cy="242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l-PL" sz="900" b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KWOSEK Z PRAŻUCHAMI</a:t>
            </a:r>
          </a:p>
        </p:txBody>
      </p:sp>
      <p:sp>
        <p:nvSpPr>
          <p:cNvPr id="34" name="Prostokąt 33"/>
          <p:cNvSpPr/>
          <p:nvPr/>
        </p:nvSpPr>
        <p:spPr>
          <a:xfrm>
            <a:off x="4458372" y="3620929"/>
            <a:ext cx="2355620" cy="242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l-PL" sz="900" b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PIOTRKOWSKI MIÓD </a:t>
            </a:r>
            <a:r>
              <a:rPr lang="pl-PL" sz="900" b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WIELOKWIATOWY</a:t>
            </a:r>
            <a:endParaRPr lang="pl-PL" sz="900" b="1" dirty="0"/>
          </a:p>
        </p:txBody>
      </p:sp>
      <p:pic>
        <p:nvPicPr>
          <p:cNvPr id="35" name="Obraz 34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498" y="1191643"/>
            <a:ext cx="1547846" cy="1400489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pole tekstowe 35"/>
          <p:cNvSpPr txBox="1"/>
          <p:nvPr/>
        </p:nvSpPr>
        <p:spPr>
          <a:xfrm>
            <a:off x="0" y="892180"/>
            <a:ext cx="282812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0"/>
              </a:spcAft>
            </a:pPr>
            <a:endParaRPr lang="pl-PL" sz="1200" dirty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</a:pPr>
            <a:endParaRPr lang="pl-PL" sz="1200" dirty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Jego powstanie wiązało się z ogłoszeniem w województwie łódzkim roku 2020 </a:t>
            </a:r>
            <a:r>
              <a:rPr lang="pl-PL" sz="12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Rokiem 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Jana Pawła II. Szlak prowadzi przez: Łódź, Łęczycę, Łowicz, Sieradz, Studzianną Poświętne, Piotrków Trybunalski, Wieruszów i Zduńską Wola – 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miejsca, które odwiedził JPII w trakcie całej swojej posługi </a:t>
            </a:r>
            <a:r>
              <a:rPr lang="pl-PL" sz="1200" dirty="0" smtClean="0">
                <a:solidFill>
                  <a:srgbClr val="4D4D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kapłańskiej. </a:t>
            </a:r>
            <a:endParaRPr lang="pl-PL" sz="1200" dirty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0" name="Prostokąt 39"/>
          <p:cNvSpPr/>
          <p:nvPr/>
        </p:nvSpPr>
        <p:spPr>
          <a:xfrm flipV="1">
            <a:off x="-21326" y="3169689"/>
            <a:ext cx="4356000" cy="18000"/>
          </a:xfrm>
          <a:prstGeom prst="rect">
            <a:avLst/>
          </a:prstGeom>
          <a:solidFill>
            <a:srgbClr val="ED7D31"/>
          </a:solidFill>
          <a:ln w="28575" cap="rnd" cmpd="sng">
            <a:solidFill>
              <a:srgbClr val="B05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Prostokąt 40"/>
          <p:cNvSpPr/>
          <p:nvPr/>
        </p:nvSpPr>
        <p:spPr>
          <a:xfrm flipV="1">
            <a:off x="4325617" y="5044871"/>
            <a:ext cx="4752000" cy="18000"/>
          </a:xfrm>
          <a:prstGeom prst="rect">
            <a:avLst/>
          </a:prstGeom>
          <a:solidFill>
            <a:srgbClr val="ED7D31"/>
          </a:solidFill>
          <a:ln w="28575" cap="rnd" cmpd="sng">
            <a:solidFill>
              <a:srgbClr val="B05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7" name="Prostokąt 46"/>
          <p:cNvSpPr/>
          <p:nvPr/>
        </p:nvSpPr>
        <p:spPr>
          <a:xfrm>
            <a:off x="-9602" y="3635672"/>
            <a:ext cx="4268079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Prezentujące zarówno tematykę materialnej, jak i niematerialnej spuścizny regionu (</a:t>
            </a:r>
            <a:r>
              <a:rPr lang="pl-PL" sz="12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np. Atlas 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historyczny miasta Łodzi, Tyle piękna. O łódzkiej rzeźbie w przestrzeni </a:t>
            </a:r>
            <a:r>
              <a:rPr lang="pl-PL" sz="12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miejskiej, 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czy Ślady. Reportaże z województwa łódzkiego). </a:t>
            </a:r>
          </a:p>
        </p:txBody>
      </p:sp>
      <p:pic>
        <p:nvPicPr>
          <p:cNvPr id="48" name="Obraz 4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7" r="19492"/>
          <a:stretch/>
        </p:blipFill>
        <p:spPr bwMode="auto">
          <a:xfrm>
            <a:off x="-22289" y="4717412"/>
            <a:ext cx="1071159" cy="1641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Obraz 5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124" y="4670393"/>
            <a:ext cx="892394" cy="1278947"/>
          </a:xfrm>
          <a:prstGeom prst="rect">
            <a:avLst/>
          </a:prstGeom>
          <a:noFill/>
        </p:spPr>
      </p:pic>
      <p:pic>
        <p:nvPicPr>
          <p:cNvPr id="53" name="Obraz 5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47"/>
          <a:stretch/>
        </p:blipFill>
        <p:spPr bwMode="auto">
          <a:xfrm>
            <a:off x="1815294" y="4703835"/>
            <a:ext cx="1155976" cy="1668176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-43536" y="3248530"/>
            <a:ext cx="4572000" cy="4801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pl-PL" sz="1400" b="1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OPUBLIKOWANO PONAD </a:t>
            </a:r>
            <a:r>
              <a:rPr lang="pl-PL" sz="1400" b="1" dirty="0" smtClean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20 </a:t>
            </a:r>
            <a:r>
              <a:rPr lang="pl-PL" sz="1400" b="1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TYTUŁÓW </a:t>
            </a:r>
          </a:p>
          <a:p>
            <a:pPr>
              <a:lnSpc>
                <a:spcPct val="90000"/>
              </a:lnSpc>
            </a:pPr>
            <a:r>
              <a:rPr lang="pl-PL" sz="1400" b="1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   PROMUJĄCYCH DZIEDZICTWO KULTUROWE REGIONU</a:t>
            </a:r>
          </a:p>
        </p:txBody>
      </p:sp>
      <p:sp>
        <p:nvSpPr>
          <p:cNvPr id="54" name="Prostokąt 53"/>
          <p:cNvSpPr/>
          <p:nvPr/>
        </p:nvSpPr>
        <p:spPr>
          <a:xfrm>
            <a:off x="4334953" y="5205619"/>
            <a:ext cx="4789530" cy="114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pl-PL" sz="1400" b="1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ZORGANIZOWANO KONKURSY O TEMATYCE ZWIĄZANEJ Z DZIEDZICTWEM KULTUROWYM REGIONU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pl-PL" sz="1200" dirty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pl-PL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Zorganizowano 9 w 2022 r. i </a:t>
            </a:r>
            <a:r>
              <a:rPr lang="pl-PL" sz="1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pl-PL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2023 r. konkursów </a:t>
            </a:r>
            <a:r>
              <a:rPr lang="pl-PL" sz="1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rangi wojewódzkiej </a:t>
            </a:r>
            <a:r>
              <a:rPr lang="pl-PL" sz="12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dotyczących 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dziedzictwa kulturowego  </a:t>
            </a:r>
            <a:r>
              <a:rPr lang="pl-PL" sz="12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regionie, m.in. w temacie: produktów tradycyjnych, wiedzy </a:t>
            </a:r>
            <a:r>
              <a:rPr lang="pl-PL" sz="12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regionie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fotografii krajoznawczej</a:t>
            </a:r>
            <a:r>
              <a:rPr lang="pl-PL" sz="12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1200" dirty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pole tekstowe 43"/>
          <p:cNvSpPr txBox="1"/>
          <p:nvPr/>
        </p:nvSpPr>
        <p:spPr>
          <a:xfrm>
            <a:off x="7726595" y="2001530"/>
            <a:ext cx="401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pl-PL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l-PL" sz="1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6</a:t>
            </a:r>
            <a:endParaRPr lang="pl-PL" sz="1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pl-PL" sz="1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45" name="Obraz 44" descr="https://ekutno.pl/upload/437515894_748415224107109_494708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830" y="5825613"/>
            <a:ext cx="1191020" cy="10323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55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-39034" y="0"/>
            <a:ext cx="9163517" cy="547680"/>
          </a:xfrm>
          <a:prstGeom prst="rect">
            <a:avLst/>
          </a:prstGeom>
          <a:solidFill>
            <a:srgbClr val="542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/>
          <p:cNvSpPr/>
          <p:nvPr/>
        </p:nvSpPr>
        <p:spPr>
          <a:xfrm>
            <a:off x="-39032" y="503967"/>
            <a:ext cx="9163515" cy="88048"/>
          </a:xfrm>
          <a:prstGeom prst="rect">
            <a:avLst/>
          </a:prstGeom>
          <a:solidFill>
            <a:srgbClr val="B0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ole tekstowe 19"/>
          <p:cNvSpPr txBox="1"/>
          <p:nvPr/>
        </p:nvSpPr>
        <p:spPr>
          <a:xfrm>
            <a:off x="66908" y="657593"/>
            <a:ext cx="9010183" cy="1811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spcAft>
                <a:spcPts val="0"/>
              </a:spcAft>
              <a:buFont typeface="Wingdings" panose="05000000000000000000" pitchFamily="2" charset="2"/>
              <a:buChar char="ü"/>
              <a:defRPr sz="1400" b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pPr>
              <a:lnSpc>
                <a:spcPct val="114000"/>
              </a:lnSpc>
            </a:pPr>
            <a:r>
              <a:rPr lang="pl-PL" b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W </a:t>
            </a:r>
            <a:r>
              <a:rPr lang="pl-PL" b="0" dirty="0" err="1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WPOnZ</a:t>
            </a:r>
            <a:r>
              <a:rPr lang="pl-PL" b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 2020-2023 wskazano </a:t>
            </a:r>
            <a:r>
              <a:rPr lang="pl-PL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19 </a:t>
            </a:r>
            <a:r>
              <a:rPr lang="pl-PL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zadań szczegółowych </a:t>
            </a:r>
            <a:r>
              <a:rPr lang="pl-PL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samorządu </a:t>
            </a:r>
            <a:r>
              <a:rPr lang="pl-PL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województwa</a:t>
            </a:r>
            <a:r>
              <a:rPr lang="pl-PL" b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 w ramach </a:t>
            </a:r>
            <a:endParaRPr lang="pl-PL" b="0" dirty="0">
              <a:solidFill>
                <a:schemeClr val="tx1"/>
              </a:solidFill>
              <a:latin typeface="Century Gothic" panose="020B0502020202020204" pitchFamily="34" charset="0"/>
              <a:ea typeface="+mn-ea"/>
            </a:endParaRPr>
          </a:p>
          <a:p>
            <a:pPr marL="0" indent="0">
              <a:lnSpc>
                <a:spcPct val="114000"/>
              </a:lnSpc>
              <a:buNone/>
            </a:pPr>
            <a:r>
              <a:rPr lang="pl-PL" b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      3 celów. W </a:t>
            </a:r>
            <a:r>
              <a:rPr lang="pl-PL" b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okresie sprawozdawczym </a:t>
            </a:r>
            <a:r>
              <a:rPr lang="pl-PL" b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2022-2023 </a:t>
            </a:r>
            <a:r>
              <a:rPr lang="pl-PL" b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jednostki Samorządu Województwa Łódzkiego </a:t>
            </a:r>
            <a:endParaRPr lang="pl-PL" b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</a:endParaRPr>
          </a:p>
          <a:p>
            <a:pPr marL="0" indent="0">
              <a:lnSpc>
                <a:spcPct val="114000"/>
              </a:lnSpc>
              <a:buNone/>
            </a:pPr>
            <a:r>
              <a:rPr lang="pl-PL" b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 </a:t>
            </a:r>
            <a:r>
              <a:rPr lang="pl-PL" b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     podjęły </a:t>
            </a:r>
            <a:r>
              <a:rPr lang="pl-PL" b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się realizacji 17 zadań.</a:t>
            </a:r>
          </a:p>
          <a:p>
            <a:pPr>
              <a:lnSpc>
                <a:spcPct val="114000"/>
              </a:lnSpc>
            </a:pPr>
            <a:r>
              <a:rPr lang="pl-PL" b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Nie powzięto istotnych działań w ramach 2 zadań realizujących cel operacyjny 3. – Tożsamość wielokulturowa regionu polegających na stworzeniu Regionalnej Listy Niematerialnego Dziedzictwa oraz </a:t>
            </a:r>
            <a:r>
              <a:rPr lang="pl-PL" b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wspieraniu </a:t>
            </a:r>
            <a:r>
              <a:rPr lang="pl-PL" b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sieciowania współpracy na rzecz rozwijania wizerunkowych produktów turystycznych związanych z </a:t>
            </a:r>
            <a:r>
              <a:rPr lang="pl-PL" b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dziedzictwem</a:t>
            </a:r>
            <a:r>
              <a:rPr lang="pl-PL" b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.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CB4BDD89-8556-9F76-0C8D-AF4FCC317D2C}"/>
              </a:ext>
            </a:extLst>
          </p:cNvPr>
          <p:cNvSpPr/>
          <p:nvPr/>
        </p:nvSpPr>
        <p:spPr>
          <a:xfrm>
            <a:off x="-39033" y="5404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REALIZACJA ZADAŃ SZCZEGÓŁOWYCH SAMORZĄDU WOJEWÓDZTWA ŁÓDZKIEGO </a:t>
            </a:r>
          </a:p>
          <a:p>
            <a:pPr algn="ctr"/>
            <a:r>
              <a:rPr lang="pl-PL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W RAMACH CELÓW OPERACYJNYCH, DZIAŁAŃ I ZADAŃ </a:t>
            </a:r>
            <a:r>
              <a:rPr lang="pl-PL" sz="1400" b="1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WPOnZ</a:t>
            </a:r>
            <a:r>
              <a:rPr lang="pl-PL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 2020-2023</a:t>
            </a:r>
          </a:p>
          <a:p>
            <a:pPr algn="ctr"/>
            <a:endParaRPr lang="pl-PL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0D43CF58-D2C5-5A6B-4A51-2346F7C2C9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347391"/>
              </p:ext>
            </p:extLst>
          </p:nvPr>
        </p:nvGraphicFramePr>
        <p:xfrm>
          <a:off x="4" y="2422280"/>
          <a:ext cx="9143998" cy="275201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85959">
                  <a:extLst>
                    <a:ext uri="{9D8B030D-6E8A-4147-A177-3AD203B41FA5}">
                      <a16:colId xmlns:a16="http://schemas.microsoft.com/office/drawing/2014/main" val="1705806928"/>
                    </a:ext>
                  </a:extLst>
                </a:gridCol>
                <a:gridCol w="7158039">
                  <a:extLst>
                    <a:ext uri="{9D8B030D-6E8A-4147-A177-3AD203B41FA5}">
                      <a16:colId xmlns:a16="http://schemas.microsoft.com/office/drawing/2014/main" val="1262797208"/>
                    </a:ext>
                  </a:extLst>
                </a:gridCol>
              </a:tblGrid>
              <a:tr h="356202">
                <a:tc gridSpan="2">
                  <a:txBody>
                    <a:bodyPr/>
                    <a:lstStyle/>
                    <a:p>
                      <a:r>
                        <a:rPr lang="pl-PL" sz="900" b="1" i="0" u="none" strike="noStrike" kern="1200" baseline="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CEL OPERACYJNY 1. ATRAKCYJNOŚĆ KRAJOBRAZU </a:t>
                      </a:r>
                      <a:r>
                        <a:rPr lang="pl-PL" sz="900" b="1" i="0" u="none" strike="noStrike" kern="1200" baseline="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KULTUROWEGO/ </a:t>
                      </a:r>
                      <a:r>
                        <a:rPr lang="pl-PL" sz="900" b="1" u="none" strike="noStrike" kern="12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DZIAŁANIE </a:t>
                      </a:r>
                      <a:r>
                        <a:rPr lang="pl-PL" sz="900" b="1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1.1. TWORZENIE UWARUNKOWAŃ DLA SKUTECZNEJ OCHRONY DZIEDZICTWA KULTUROWEGO/ ZADANIE 1.1.2. TWORZENIE UWARUNKOWAŃ FINANSOWYCH 	</a:t>
                      </a:r>
                      <a:endParaRPr lang="pl-PL" sz="900" b="1" i="0" u="none" strike="noStrike" kern="1200" baseline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71807837"/>
                  </a:ext>
                </a:extLst>
              </a:tr>
              <a:tr h="905347">
                <a:tc row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b="1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pl-PL" sz="900" b="1" u="none" strike="noStrike" kern="1200" baseline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900" b="1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1. WZMOCNIENIE SYSTEMU FINANSOWANIA PRAC REMONTOWYCH                  </a:t>
                      </a:r>
                      <a:r>
                        <a:rPr lang="pl-PL" sz="900" b="1" u="none" strike="noStrike" kern="12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          </a:t>
                      </a:r>
                      <a:r>
                        <a:rPr lang="pl-PL" sz="900" b="1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 KONSERWATORSKICH     OBIEKTÓW ZABYTKOWYCH </a:t>
                      </a:r>
                      <a:endParaRPr lang="pl-PL" sz="900" b="1" i="0" u="none" strike="noStrike" kern="1200" baseline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u="none" strike="noStrike" kern="12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 </a:t>
                      </a:r>
                      <a:r>
                        <a:rPr lang="pl-PL" sz="1100" b="0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ramach konkursu dotacji </a:t>
                      </a:r>
                      <a:r>
                        <a:rPr lang="pl-PL" sz="1100" b="0" u="none" strike="noStrike" kern="12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na wykonanie prac konserwatorskich, restauratorskich lub robót budowlanych przy zabytkach wpisanych do rejestru zabytków województwa łódzkiego zabezpieczono </a:t>
                      </a:r>
                      <a:r>
                        <a:rPr lang="pl-PL" sz="1100" b="0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 budżecie Województwa Łódzkiego w </a:t>
                      </a:r>
                      <a:r>
                        <a:rPr lang="pl-PL" sz="1100" b="0" u="none" strike="noStrike" kern="12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2022 </a:t>
                      </a:r>
                      <a:r>
                        <a:rPr lang="pl-PL" sz="1100" b="0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r. - </a:t>
                      </a:r>
                      <a:r>
                        <a:rPr lang="pl-PL" sz="1100" b="0" u="none" strike="noStrike" kern="12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</a:t>
                      </a:r>
                      <a:r>
                        <a:rPr lang="pl-PL" sz="1100" b="0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l-PL" sz="1100" b="0" u="none" strike="noStrike" kern="12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700</a:t>
                      </a:r>
                      <a:r>
                        <a:rPr lang="pl-PL" sz="1100" b="0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000 zł oraz w </a:t>
                      </a:r>
                      <a:r>
                        <a:rPr lang="pl-PL" sz="1100" b="0" u="none" strike="noStrike" kern="12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2023 </a:t>
                      </a:r>
                      <a:r>
                        <a:rPr lang="pl-PL" sz="1100" b="0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r. - </a:t>
                      </a:r>
                      <a:r>
                        <a:rPr lang="pl-PL" sz="1100" b="0" u="none" strike="noStrike" kern="12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</a:t>
                      </a:r>
                      <a:r>
                        <a:rPr lang="pl-PL" sz="1100" b="0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000 000 zł, które wydatkowano </a:t>
                      </a:r>
                      <a:r>
                        <a:rPr lang="pl-PL" sz="1100" b="0" u="none" strike="noStrike" kern="12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na łącznie 214 umów (ostatecznie zrealizowanych na łączną kwotę 18 987 374,98 zł). Pracami objęto 160 obiektów, 54 z nich zarówno w 2022 r. jak i 2023 r.</a:t>
                      </a:r>
                      <a:endParaRPr lang="pl-PL" sz="1100" b="1" i="0" u="none" strike="noStrike" kern="1200" baseline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3243067"/>
                  </a:ext>
                </a:extLst>
              </a:tr>
              <a:tr h="479182">
                <a:tc vMerge="1">
                  <a:txBody>
                    <a:bodyPr/>
                    <a:lstStyle/>
                    <a:p>
                      <a:endParaRPr lang="pl-PL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100" b="0" u="none" strike="noStrike" kern="12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 ramach konkursu: „Mała Architektura Zabytkowa” dofinansowano realizację 32 zadań na łączną kwotę 477 617,48 zł (271 330,48 zł w 2022 r. i 206 287,00 zł w 2023 r.).</a:t>
                      </a:r>
                      <a:endParaRPr lang="pl-PL" sz="1100" b="0" u="none" strike="noStrike" kern="1200" baseline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8384726"/>
                  </a:ext>
                </a:extLst>
              </a:tr>
              <a:tr h="977428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900" b="1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2. WDRAŻANIE </a:t>
                      </a:r>
                      <a:r>
                        <a:rPr lang="pl-PL" sz="900" b="1" u="none" strike="noStrike" kern="12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MECHANIZMÓW </a:t>
                      </a:r>
                      <a:r>
                        <a:rPr lang="pl-PL" sz="900" b="1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WSPARCIA DLA PROJEKTÓW OBYWATELSKICH DOTYCZĄCYCH MATERIALNEGO I NIEMATERIALNEGO DZIEDZICTWA REGIONU </a:t>
                      </a:r>
                      <a:r>
                        <a:rPr lang="pl-PL" sz="1000" b="1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u="none" strike="noStrike" kern="12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 ramach Budżetu Obywatelskiego WŁ „ŁÓDZKIE NA PLUS” przyznano dotacje na łączną kwotę ponad 1,24 mln zł (wzrost o 12% względem lat 2020-2021) na 33 projekty związane z dziedzictwem kulturowym.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0981563"/>
                  </a:ext>
                </a:extLst>
              </a:tr>
            </a:tbl>
          </a:graphicData>
        </a:graphic>
      </p:graphicFrame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9DD51DAD-409C-BA66-0B6C-F9944270E8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3777716"/>
              </p:ext>
            </p:extLst>
          </p:nvPr>
        </p:nvGraphicFramePr>
        <p:xfrm>
          <a:off x="6" y="5121898"/>
          <a:ext cx="9143996" cy="161448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93894">
                  <a:extLst>
                    <a:ext uri="{9D8B030D-6E8A-4147-A177-3AD203B41FA5}">
                      <a16:colId xmlns:a16="http://schemas.microsoft.com/office/drawing/2014/main" val="1433943286"/>
                    </a:ext>
                  </a:extLst>
                </a:gridCol>
                <a:gridCol w="7150102">
                  <a:extLst>
                    <a:ext uri="{9D8B030D-6E8A-4147-A177-3AD203B41FA5}">
                      <a16:colId xmlns:a16="http://schemas.microsoft.com/office/drawing/2014/main" val="581728133"/>
                    </a:ext>
                  </a:extLst>
                </a:gridCol>
              </a:tblGrid>
              <a:tr h="380048">
                <a:tc gridSpan="2">
                  <a:txBody>
                    <a:bodyPr/>
                    <a:lstStyle/>
                    <a:p>
                      <a:r>
                        <a:rPr lang="pl-PL" sz="900" b="1" i="0" u="none" strike="noStrike" kern="1200" baseline="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CEL OPERACYJNY 1. ATRAKCYJNOŚĆ KRAJOBRAZU KULTUROWEGO/ DZIAŁANIE </a:t>
                      </a:r>
                      <a:r>
                        <a:rPr lang="pl-PL" sz="900" b="1" i="0" u="none" strike="noStrike" kern="1200" baseline="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1.2. POPRAWA STANU ZACHOWANIA ZABYTKÓW/ ZADANIE 1.2.1. PROWADZENIE BADAŃ I OPRACOWANIE DOKUMENTACJI WARTOŚCI DZIEDZICTWA KULTUROWEGO </a:t>
                      </a:r>
                      <a:r>
                        <a:rPr lang="pl-PL" sz="900" b="0" i="0" u="none" strike="noStrike" kern="1200" baseline="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	</a:t>
                      </a:r>
                      <a:r>
                        <a:rPr lang="pl-PL" sz="900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	</a:t>
                      </a:r>
                      <a:endParaRPr lang="pl-PL" sz="900" b="0" i="0" u="none" strike="noStrike" kern="1200" baseline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92340645"/>
                  </a:ext>
                </a:extLst>
              </a:tr>
              <a:tr h="558338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900" b="1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3. OPRACOWANIE AUDYTU KRAJOBRAZOWEGO 	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Kontynuowano prace nad audytem krajobrazowym. </a:t>
                      </a:r>
                      <a:r>
                        <a:rPr lang="pl-PL" sz="1100" u="none" strike="noStrike" kern="12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Wyodrębniono 1281 jednostek krajobrazowych    w 3 grupach oraz 37 podtypach krajobrazu. Zinwentaryzowano zasoby dziedzictwa kulturowego województwa tworząc bazę danych przestrzennych. Wytypowano 171 krajobrazów priorytetowych.</a:t>
                      </a:r>
                      <a:endParaRPr lang="pl-PL" sz="1100" u="none" strike="noStrike" kern="1200" baseline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4625936"/>
                  </a:ext>
                </a:extLst>
              </a:tr>
              <a:tr h="601288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900" b="1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4. PRZYZNAWANIE NAGRÓD ZA NAJLEPSZE PRACE NAUKOWE Z ZAKRESU DZIEDZICTWA KULTUROWEGO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u="none" strike="noStrike" kern="12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Nagrodzono łącznie 38 autorów prac, w tym 4 w zakresie urbanistyki, architektury, ochrony                       i rewaloryzacji obiektów zabytkowych, w tym wpisanych do rejestru zabytków nieruchomych, a także dziedzictwa mniejszości narodowościowych i systemów identyfikacji wizualnej obiektów muzealnych.</a:t>
                      </a:r>
                      <a:endParaRPr lang="pl-PL" sz="1100" u="none" strike="noStrike" kern="1200" baseline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1866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260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964F3701-0AA2-2DB6-5B98-EB641A44F814}"/>
              </a:ext>
            </a:extLst>
          </p:cNvPr>
          <p:cNvSpPr/>
          <p:nvPr/>
        </p:nvSpPr>
        <p:spPr>
          <a:xfrm>
            <a:off x="-9585" y="-14359"/>
            <a:ext cx="9161971" cy="592703"/>
          </a:xfrm>
          <a:prstGeom prst="rect">
            <a:avLst/>
          </a:prstGeom>
          <a:solidFill>
            <a:srgbClr val="542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37CFA983-24A7-41B5-603B-2B4DDC34896E}"/>
              </a:ext>
            </a:extLst>
          </p:cNvPr>
          <p:cNvSpPr/>
          <p:nvPr/>
        </p:nvSpPr>
        <p:spPr>
          <a:xfrm>
            <a:off x="1" y="578344"/>
            <a:ext cx="9143999" cy="72000"/>
          </a:xfrm>
          <a:prstGeom prst="rect">
            <a:avLst/>
          </a:prstGeom>
          <a:solidFill>
            <a:srgbClr val="B0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/>
          <p:cNvSpPr/>
          <p:nvPr/>
        </p:nvSpPr>
        <p:spPr>
          <a:xfrm>
            <a:off x="-39033" y="5404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REALIZACJA ZADAŃ SZCZEGÓŁOWYCH SAMORZĄDU WOJEWÓDZTWA ŁÓDZKIEGO </a:t>
            </a:r>
          </a:p>
          <a:p>
            <a:pPr algn="ctr"/>
            <a:r>
              <a:rPr lang="pl-PL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W RAMACH CELÓW OPERACYJNYCH, DZIAŁAŃ I ZADAŃ </a:t>
            </a:r>
            <a:r>
              <a:rPr lang="pl-PL" sz="1400" b="1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WPOnZ</a:t>
            </a:r>
            <a:r>
              <a:rPr lang="pl-PL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 2020-2023</a:t>
            </a:r>
          </a:p>
          <a:p>
            <a:pPr algn="ctr"/>
            <a:endParaRPr lang="pl-PL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pl-PL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8A70547E-EB2E-C497-E81C-C36B4C7D28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3622905"/>
              </p:ext>
            </p:extLst>
          </p:nvPr>
        </p:nvGraphicFramePr>
        <p:xfrm>
          <a:off x="8390" y="700339"/>
          <a:ext cx="9135610" cy="3383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87521">
                  <a:extLst>
                    <a:ext uri="{9D8B030D-6E8A-4147-A177-3AD203B41FA5}">
                      <a16:colId xmlns:a16="http://schemas.microsoft.com/office/drawing/2014/main" val="3812865360"/>
                    </a:ext>
                  </a:extLst>
                </a:gridCol>
                <a:gridCol w="7248089">
                  <a:extLst>
                    <a:ext uri="{9D8B030D-6E8A-4147-A177-3AD203B41FA5}">
                      <a16:colId xmlns:a16="http://schemas.microsoft.com/office/drawing/2014/main" val="632904891"/>
                    </a:ext>
                  </a:extLst>
                </a:gridCol>
              </a:tblGrid>
              <a:tr h="476745">
                <a:tc gridSpan="2">
                  <a:txBody>
                    <a:bodyPr/>
                    <a:lstStyle/>
                    <a:p>
                      <a:r>
                        <a:rPr lang="pl-PL" sz="900" b="1" i="0" u="none" strike="noStrike" kern="1200" baseline="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CEL OPERACYJNY 2. ZINTEGROWANY SYSTEM ZARZĄDZANIA DZIEDZICTWEM KULTUROWYM</a:t>
                      </a:r>
                      <a:r>
                        <a:rPr lang="pl-PL" sz="900" b="1" i="0" u="none" strike="noStrike" kern="1200" baseline="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 DZIAŁANIE </a:t>
                      </a:r>
                      <a:r>
                        <a:rPr lang="pl-PL" sz="900" b="1" i="0" u="none" strike="noStrike" kern="1200" baseline="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2.2. WZMACNIANIE INSTYTUCJI DZIAŁAJĄCYCH NA RZECZ DZIEDZICTWA KULTUROWEGO/ ZADANIE 2.2.1. WSPIERANIE DZIAŁALNOŚCI INSTYTUCJI I ORGANIZACJI SEKTORA KULTURY ORAZ JEDNOSTEK ADMINISTRACJI </a:t>
                      </a:r>
                      <a:r>
                        <a:rPr lang="pl-PL" sz="900" b="1" i="0" u="none" strike="noStrike" kern="1200" baseline="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/>
                      </a:r>
                      <a:br>
                        <a:rPr lang="pl-PL" sz="900" b="1" i="0" u="none" strike="noStrike" kern="1200" baseline="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</a:br>
                      <a:r>
                        <a:rPr lang="pl-PL" sz="900" b="1" i="0" u="none" strike="noStrike" kern="1200" baseline="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 </a:t>
                      </a:r>
                      <a:r>
                        <a:rPr lang="pl-PL" sz="900" b="1" i="0" u="none" strike="noStrike" kern="1200" baseline="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ZAKRESIE OCHRONY DZIEDZICTWA </a:t>
                      </a:r>
                      <a:r>
                        <a:rPr lang="pl-PL" sz="900" b="0" i="0" u="none" strike="noStrike" kern="1200" baseline="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	</a:t>
                      </a:r>
                      <a:endParaRPr lang="pl-PL" sz="9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sz="1100" b="0" i="0" u="none" strike="noStrike" kern="1200" baseline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5447213"/>
                  </a:ext>
                </a:extLst>
              </a:tr>
              <a:tr h="649688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900" b="1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5. WSPARCIE INSTYTUCJI KULTURY ORAZ ZABYTKOWYCH NIERUCHOMOŚCI, POZOSTAJĄCYCH W ZARZĄDZIE SAMORZĄDU WOJEWÓDZTWA ŁÓDZKIEGO	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Przyznano dotacje 7 instytucjom kultury (Teatr Wielki w Łodzi,  Filharmonia Łódzka im. A. Rubinsteina,  Muzeum Archeologiczne i Etnograficzne w Łodzi,  Łódzki Dom Kultury, Teatr im. S. Jaracza w Łodzi, Muzeum Sztuki w Łodzi, Wojewódzka Biblioteka Publiczna im. Marszałka J. Piłsudskiego w Łodzi) o łącznej wysokości </a:t>
                      </a:r>
                      <a:r>
                        <a:rPr lang="pl-PL" sz="1100" b="0" i="0" u="none" strike="noStrike" kern="12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204,4 mln zł na realizację zadań w</a:t>
                      </a:r>
                      <a:r>
                        <a:rPr lang="pl-PL" sz="1100" b="0" i="0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l-PL" sz="1100" b="0" i="0" u="none" strike="noStrike" kern="12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zakresie dziedzictwa kulturowego, w tym na bieżącą działalność instytucji, organizację wystaw, nowych spektakli czy modernizację </a:t>
                      </a:r>
                      <a:r>
                        <a:rPr lang="pl-PL" sz="1100" b="0" i="0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siedzib – budynków </a:t>
                      </a:r>
                      <a:r>
                        <a:rPr lang="pl-PL" sz="1100" b="0" i="0" u="none" strike="noStrike" kern="12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zabytkowych.</a:t>
                      </a:r>
                      <a:endParaRPr lang="pl-PL" sz="1100" b="0" i="0" u="none" strike="noStrike" kern="1200" baseline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1806880"/>
                  </a:ext>
                </a:extLst>
              </a:tr>
              <a:tr h="423611">
                <a:tc rowSpan="3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900" b="1" i="0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6. REALIZACJA PROJEKTÓW WSPIERAJĄCYCH WYMIANĘ DOBRYCH PRAKTYK W ZAKRESIE ZARZĄDZANIA DZIEDZICTWEM KULTUROWYM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u="none" strike="noStrike" kern="12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Organizacja 2 cykli szkoleń edukacyjnych: seminariów (6), wykładów (2) i krajowych wizyt studyjnych (2) poświęconych tematyce dostępności w rewitalizacji, wykorzystania narzędzi wynikających z ustawy oraz zarządzania rewitalizacją i włączenia społeczności lokalnej we wdrażaniu programów rewitalizacji. Promocja zadania NID - szkolenia w ramach „Krajowego programu opieki nad zabytkami na lata 2019-2022” - dla gmin z województwa łódzkiego i warmińsko-mazurskiego.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4547771"/>
                  </a:ext>
                </a:extLst>
              </a:tr>
              <a:tr h="38678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u="none" strike="noStrike" kern="12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 2022 r. została zakończona realizacja cyklu spotkań pt. „Porozmawiajmy o rewitalizacji”, w ramach których prezentowano dobre praktyki z zakresu rewitalizacji.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2095761"/>
                  </a:ext>
                </a:extLst>
              </a:tr>
              <a:tr h="22311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u="none" strike="noStrike" kern="12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Realizacja projektu „Rozwój regionalny poprzez finansowanie waloryzacji dziedzictwa kulturowego” (FINCH, Program INTERREG EUROPA) (zakończenie projektu: listopad 2022 r.)</a:t>
                      </a:r>
                      <a:endParaRPr lang="pl-PL" sz="1100" b="0" i="0" u="none" strike="noStrike" kern="1200" baseline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80875"/>
                  </a:ext>
                </a:extLst>
              </a:tr>
            </a:tbl>
          </a:graphicData>
        </a:graphic>
      </p:graphicFrame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71A385B9-F437-E6AB-6AB1-95007B882F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083146"/>
              </p:ext>
            </p:extLst>
          </p:nvPr>
        </p:nvGraphicFramePr>
        <p:xfrm>
          <a:off x="8390" y="4085458"/>
          <a:ext cx="9143996" cy="24079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37855">
                  <a:extLst>
                    <a:ext uri="{9D8B030D-6E8A-4147-A177-3AD203B41FA5}">
                      <a16:colId xmlns:a16="http://schemas.microsoft.com/office/drawing/2014/main" val="1474350185"/>
                    </a:ext>
                  </a:extLst>
                </a:gridCol>
                <a:gridCol w="7206141">
                  <a:extLst>
                    <a:ext uri="{9D8B030D-6E8A-4147-A177-3AD203B41FA5}">
                      <a16:colId xmlns:a16="http://schemas.microsoft.com/office/drawing/2014/main" val="1235477229"/>
                    </a:ext>
                  </a:extLst>
                </a:gridCol>
              </a:tblGrid>
              <a:tr h="323569">
                <a:tc gridSpan="2">
                  <a:txBody>
                    <a:bodyPr/>
                    <a:lstStyle/>
                    <a:p>
                      <a:r>
                        <a:rPr lang="pl-PL" sz="900" b="1" i="0" u="none" strike="noStrike" kern="1200" baseline="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CEL OPERACYJNY 3. TOŻSAMOŚĆ WIELOKULTUROWA REGIONU</a:t>
                      </a:r>
                      <a:r>
                        <a:rPr lang="pl-PL" sz="900" b="1" i="0" u="none" strike="noStrike" kern="1200" baseline="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 DZIAŁANIE </a:t>
                      </a:r>
                      <a:r>
                        <a:rPr lang="pl-PL" sz="900" b="1" i="0" u="none" strike="noStrike" kern="1200" baseline="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3.1. KREOWANIE MARKI ŁÓDZKIE POPRZEZ PRODUKTY ZWIĄZANE Z DZIEDZICTWEM KULTUROWYM/ ZADANIE 3.1.2. IDENTYFIKACJA, PROMOCJA UNIKATOWYCH I SPECYFICZNYCH FORM TRADYCJI	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78152600"/>
                  </a:ext>
                </a:extLst>
              </a:tr>
              <a:tr h="167640">
                <a:tc row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900" b="1" i="0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7. IDENTYFIKACJA I REJESTRACJA TRADYCYJNYCH PRODUKTÓW REGIONALNYCH	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Prowadzono bieżącą aktualizację Listy Produktów Tradycyjnych </a:t>
                      </a:r>
                      <a:r>
                        <a:rPr lang="pl-PL" sz="1100" b="0" i="0" u="none" strike="noStrike" kern="12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– </a:t>
                      </a:r>
                      <a:r>
                        <a:rPr lang="pl-PL" sz="1100" b="0" i="0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wpisano 5 pozycji.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7250875"/>
                  </a:ext>
                </a:extLst>
              </a:tr>
              <a:tr h="289314">
                <a:tc vMerge="1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000" b="0" i="0" u="none" strike="noStrike" kern="1200" baseline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u="none" strike="noStrike" kern="12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Aktualizacja aplikacji mapowej </a:t>
                      </a:r>
                      <a:r>
                        <a:rPr lang="pl-PL" sz="1100" b="0" i="0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„Produkty tradycyjne województwa łódzkiego</a:t>
                      </a:r>
                      <a:r>
                        <a:rPr lang="pl-PL" sz="1100" b="0" i="0" u="none" strike="noStrike" kern="12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” w ramach w </a:t>
                      </a:r>
                      <a:r>
                        <a:rPr lang="pl-PL" sz="1100" b="0" i="0" u="none" strike="noStrike" kern="1200" baseline="0" dirty="0" err="1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Geoportalu</a:t>
                      </a:r>
                      <a:r>
                        <a:rPr lang="pl-PL" sz="1100" b="0" i="0" u="none" strike="noStrike" kern="12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Województwa Łódzkiego.</a:t>
                      </a:r>
                      <a:endParaRPr lang="pl-PL" sz="1100" b="0" i="0" u="none" strike="noStrike" kern="1200" baseline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6645137"/>
                  </a:ext>
                </a:extLst>
              </a:tr>
              <a:tr h="27955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900" b="1" i="0" u="none" strike="noStrike" kern="1200" baseline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8. PROMOCJA FORM TRADYCJI WPISANYCH NA KRAJOWĄ LISTĘ NIEMATERIALNEGO DZIEDZICTWA</a:t>
                      </a:r>
                      <a:endParaRPr lang="pl-PL" sz="900" b="1" i="0" u="none" strike="noStrike" kern="1200" baseline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Kontynuacja wykorzystania procesji Bożego Ciała w Łowiczu oraz zwyczaju układania dywanów kwiatowych w procesji Bożego Ciała w </a:t>
                      </a:r>
                      <a:r>
                        <a:rPr lang="pl-PL" sz="1100" b="0" i="0" u="none" strike="noStrike" kern="1200" baseline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Spycimierzu</a:t>
                      </a:r>
                      <a:r>
                        <a:rPr lang="pl-PL" sz="1100" b="0" i="0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jako ważnego przedmiotu promocji poprzez umieszczanie informacji o nich w wydawnictwach promujących turystykę w regionie łódzkim: „Łódzkie na weekend”, mapa „Szlaki rowerowe regionu łódzkiego”.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8328638"/>
                  </a:ext>
                </a:extLst>
              </a:tr>
              <a:tr h="50603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900" b="1" i="0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9. STWORZENIE REGIONALNEJ LISTY NIEMATERIALNEGO DZIEDZICTWA (RLND)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Nie podjęto działań w zakresie koordynacji prac nad stworzeniem RLND obejmującej przejawy tradycji (obrzędy, legendy, gwara, strój, muzyka, kulinaria - produkty tradycyjne, rzemiosło i rękodzieło artystyczne).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68409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071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964F3701-0AA2-2DB6-5B98-EB641A44F814}"/>
              </a:ext>
            </a:extLst>
          </p:cNvPr>
          <p:cNvSpPr/>
          <p:nvPr/>
        </p:nvSpPr>
        <p:spPr>
          <a:xfrm>
            <a:off x="-9585" y="-14359"/>
            <a:ext cx="9143999" cy="592703"/>
          </a:xfrm>
          <a:prstGeom prst="rect">
            <a:avLst/>
          </a:prstGeom>
          <a:solidFill>
            <a:srgbClr val="542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37CFA983-24A7-41B5-603B-2B4DDC34896E}"/>
              </a:ext>
            </a:extLst>
          </p:cNvPr>
          <p:cNvSpPr/>
          <p:nvPr/>
        </p:nvSpPr>
        <p:spPr>
          <a:xfrm>
            <a:off x="1" y="578344"/>
            <a:ext cx="9143999" cy="72000"/>
          </a:xfrm>
          <a:prstGeom prst="rect">
            <a:avLst/>
          </a:prstGeom>
          <a:solidFill>
            <a:srgbClr val="B0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/>
          <p:cNvSpPr/>
          <p:nvPr/>
        </p:nvSpPr>
        <p:spPr>
          <a:xfrm>
            <a:off x="-39033" y="5404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REALIZACJA ZADAŃ SZCZEGÓŁOWYCH SAMORZĄDU WOJEWÓDZTWA ŁÓDZKIEGO </a:t>
            </a:r>
          </a:p>
          <a:p>
            <a:pPr algn="ctr"/>
            <a:r>
              <a:rPr lang="pl-PL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W RAMACH CELÓW OPERACYJNYCH, DZIAŁAŃ I ZADAŃ </a:t>
            </a:r>
            <a:r>
              <a:rPr lang="pl-PL" sz="1400" b="1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WPOnZ</a:t>
            </a:r>
            <a:r>
              <a:rPr lang="pl-PL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 2020-2023</a:t>
            </a:r>
          </a:p>
          <a:p>
            <a:pPr algn="ctr"/>
            <a:endParaRPr lang="pl-PL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pl-PL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C388D719-AF2F-6413-4CF9-3AE40A65B9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5881981"/>
              </p:ext>
            </p:extLst>
          </p:nvPr>
        </p:nvGraphicFramePr>
        <p:xfrm>
          <a:off x="4" y="743244"/>
          <a:ext cx="9143996" cy="1417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37855">
                  <a:extLst>
                    <a:ext uri="{9D8B030D-6E8A-4147-A177-3AD203B41FA5}">
                      <a16:colId xmlns:a16="http://schemas.microsoft.com/office/drawing/2014/main" val="1474350185"/>
                    </a:ext>
                  </a:extLst>
                </a:gridCol>
                <a:gridCol w="7206141">
                  <a:extLst>
                    <a:ext uri="{9D8B030D-6E8A-4147-A177-3AD203B41FA5}">
                      <a16:colId xmlns:a16="http://schemas.microsoft.com/office/drawing/2014/main" val="1235477229"/>
                    </a:ext>
                  </a:extLst>
                </a:gridCol>
              </a:tblGrid>
              <a:tr h="323569">
                <a:tc gridSpan="2">
                  <a:txBody>
                    <a:bodyPr/>
                    <a:lstStyle/>
                    <a:p>
                      <a:r>
                        <a:rPr lang="pl-PL" sz="900" b="1" i="0" u="none" strike="noStrike" kern="1200" baseline="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CEL OPERACYJNY 3. TOŻSAMOŚĆ WIELOKULTUROWA REGIONU</a:t>
                      </a:r>
                      <a:r>
                        <a:rPr lang="pl-PL" sz="900" b="1" i="0" u="none" strike="noStrike" kern="1200" baseline="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 DZIAŁANIE </a:t>
                      </a:r>
                      <a:r>
                        <a:rPr lang="pl-PL" sz="900" b="1" i="0" u="none" strike="noStrike" kern="1200" baseline="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3.1. KREOWANIE MARKI ŁÓDZKIE POPRZEZ PRODUKTY ZWIĄZANE Z DZIEDZICTWEM KULTUROWYM/ ZADANIE 3.1.2. IDENTYFIKACJA, PROMOCJA UNIKATOWYCH I SPECYFICZNYCH FORM TRADYCJI	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78152600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900" b="1" i="0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10. TWORZENE WARUNKÓW DLA WYKORZYSTANIA SPECYFICZNYCH FORM TRADYCJI PRZEZ LOKALNYCH PRZEDSIĘBIORCÓW DZIAŁAJĄCYCH W SEKTORZE PRZEMYSŁÓW KREATYWNYCH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buFont typeface="Wingdings" panose="05000000000000000000" pitchFamily="2" charset="2"/>
                        <a:buNone/>
                      </a:pPr>
                      <a:r>
                        <a:rPr lang="pl-PL" sz="1100" b="0" i="0" u="none" strike="noStrike" kern="12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Prowadzenie sprzedaży pamiątek (m. in. w siedzibie </a:t>
                      </a:r>
                      <a:r>
                        <a:rPr lang="pl-PL" sz="1100" b="0" i="0" u="none" strike="noStrike" kern="1200" baseline="0" dirty="0" err="1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MAiE</a:t>
                      </a:r>
                      <a:r>
                        <a:rPr lang="pl-PL" sz="1100" b="0" i="0" u="none" strike="noStrike" kern="12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w Łodzi, w Skansenie w </a:t>
                      </a:r>
                      <a:r>
                        <a:rPr lang="pl-PL" sz="1100" b="0" i="0" u="none" strike="noStrike" kern="1200" baseline="0" dirty="0" err="1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Kwiatkówku</a:t>
                      </a:r>
                      <a:r>
                        <a:rPr lang="pl-PL" sz="1100" b="0" i="0" u="none" strike="noStrike" kern="12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księgarni oraz punktach kasowych Muzeum Sztuki.</a:t>
                      </a:r>
                      <a:endParaRPr lang="pl-PL" sz="1100" b="0" i="0" u="none" strike="noStrike" kern="1200" baseline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1289942"/>
                  </a:ext>
                </a:extLst>
              </a:tr>
            </a:tbl>
          </a:graphicData>
        </a:graphic>
      </p:graphicFrame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D3CD742F-9C79-1B64-88B4-99F1F9D68E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639170"/>
              </p:ext>
            </p:extLst>
          </p:nvPr>
        </p:nvGraphicFramePr>
        <p:xfrm>
          <a:off x="4" y="2160564"/>
          <a:ext cx="9143996" cy="216824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41130">
                  <a:extLst>
                    <a:ext uri="{9D8B030D-6E8A-4147-A177-3AD203B41FA5}">
                      <a16:colId xmlns:a16="http://schemas.microsoft.com/office/drawing/2014/main" val="2719028166"/>
                    </a:ext>
                  </a:extLst>
                </a:gridCol>
                <a:gridCol w="7202866">
                  <a:extLst>
                    <a:ext uri="{9D8B030D-6E8A-4147-A177-3AD203B41FA5}">
                      <a16:colId xmlns:a16="http://schemas.microsoft.com/office/drawing/2014/main" val="1287372608"/>
                    </a:ext>
                  </a:extLst>
                </a:gridCol>
              </a:tblGrid>
              <a:tr h="369922"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900" b="1" i="0" u="none" strike="noStrike" kern="1200" baseline="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CEL OPERACYJNY 3. TOŻSAMOŚĆ WIELOKULTUROWA REGIONU/ DZIAŁANIE </a:t>
                      </a:r>
                      <a:r>
                        <a:rPr lang="pl-PL" sz="900" b="1" i="0" u="none" strike="noStrike" kern="1200" baseline="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3.1. KREOWANIE MARKI ŁÓDZKIE POPRZEZ PRODUKTY ZWIĄZANE Z DZIEDZICTWEM KULTUROWYM/ZADANIE 3.1.3. AKTYWIZACJA LOKALNYCH SPOŁECZNOŚCI NA RZECZ OPIEKI NAD ZABYTKAMI I ZWIĘKSZANIA ATRAKCYJNOŚCI ZABYTKÓW	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5607122"/>
                  </a:ext>
                </a:extLst>
              </a:tr>
              <a:tr h="58712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900" b="1" i="0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11. WSPIERANIE SIECIOWANIA WSPÓŁPRACY NA RZECZ ROZWIJANIA WIZERUNKOWYCH PRODUKTÓW TURYSTYCZNYCH ZWIĄZANYCH Z DZIEDZICTWEM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u="none" strike="noStrike" kern="1200" baseline="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Brak działań</a:t>
                      </a:r>
                      <a:endParaRPr lang="pl-PL" sz="1100" b="0" i="0" u="none" strike="noStrike" kern="1200" baseline="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4909157"/>
                  </a:ext>
                </a:extLst>
              </a:tr>
              <a:tr h="303904">
                <a:tc row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900" b="1" i="0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12. WSPIERANIE SIECIOWANIA WSPÓŁPRACY INSTYTUCJI KULTURY Z LOKALNYMI SPOŁECZNOŚCIAMI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u="none" strike="noStrike" kern="1200" baseline="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Wędrowny Festiwal Filharmonii Łódzkiej im. Artura Rubinsteina "Kolory Polski" organizowany był</a:t>
                      </a:r>
                      <a:br>
                        <a:rPr lang="pl-PL" sz="1100" b="0" i="0" u="none" strike="noStrike" kern="1200" baseline="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</a:br>
                      <a:r>
                        <a:rPr lang="pl-PL" sz="1100" b="0" i="0" u="none" strike="noStrike" kern="1200" baseline="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 obiektach sakralnych we współpracy z proboszczami parafii, w plenerze, a także w siedzibie Filharmonii Łódzkiej. W latach 2022-2023 odbyło się 28 koncertów.</a:t>
                      </a:r>
                      <a:endParaRPr lang="pl-PL" sz="1100" b="0" i="0" u="none" strike="noStrike" kern="1200" baseline="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9936583"/>
                  </a:ext>
                </a:extLst>
              </a:tr>
              <a:tr h="42672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u="none" strike="noStrike" kern="1200" baseline="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Współpraca Teatru Wielkiego w Łodzi z Kołami Gospodyń Wiejskich z województwa łódzkiego – promocja dziedzictwa kulturowego regionu podczas corocznych koncertów Patroni Roku.</a:t>
                      </a:r>
                      <a:endParaRPr lang="pl-PL" sz="1100" b="0" i="0" u="none" strike="noStrike" kern="1200" baseline="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1522536"/>
                  </a:ext>
                </a:extLst>
              </a:tr>
            </a:tbl>
          </a:graphicData>
        </a:graphic>
      </p:graphicFrame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725F9D34-2302-3D3D-68C6-77B612667C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0938"/>
              </p:ext>
            </p:extLst>
          </p:nvPr>
        </p:nvGraphicFramePr>
        <p:xfrm>
          <a:off x="4" y="4324959"/>
          <a:ext cx="9143996" cy="1280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41130">
                  <a:extLst>
                    <a:ext uri="{9D8B030D-6E8A-4147-A177-3AD203B41FA5}">
                      <a16:colId xmlns:a16="http://schemas.microsoft.com/office/drawing/2014/main" val="2719028166"/>
                    </a:ext>
                  </a:extLst>
                </a:gridCol>
                <a:gridCol w="7202866">
                  <a:extLst>
                    <a:ext uri="{9D8B030D-6E8A-4147-A177-3AD203B41FA5}">
                      <a16:colId xmlns:a16="http://schemas.microsoft.com/office/drawing/2014/main" val="1287372608"/>
                    </a:ext>
                  </a:extLst>
                </a:gridCol>
              </a:tblGrid>
              <a:tr h="266700"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900" b="1" i="0" u="none" strike="noStrike" kern="1200" baseline="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CEL OPERACYJNY 3. TOŻSAMOŚĆ WIELOKULTUROWA REGIONU/DZIAŁANIE 3.2</a:t>
                      </a:r>
                      <a:r>
                        <a:rPr lang="pl-PL" sz="900" b="1" i="0" u="none" strike="noStrike" kern="1200" baseline="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 EDUKACJA KULTUROWA I UPOWSZECHNIANIE WIEDZY O DZIEDZICTWIE KULTUROWYM/ ZADANIE. 3.2.1. PUBLIKACJA WYDAWNICTW PROMUJĄCYCH DZIEDZICTWO KULTUROWE REGIONU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247263"/>
                  </a:ext>
                </a:extLst>
              </a:tr>
              <a:tr h="221684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900" b="1" i="0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13. PUBLIKACJA WYDAWNICTW PROMUJĄCYCH DZIEDZICTWO KULTUROWE REGIONU (TJ. M.IN. ZABYTKI, KRAJOBRAZ KULTUROWY, ELEMENTY KULTURY NIEMATERIALNEJ)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u="none" strike="noStrike" kern="1200" baseline="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Uaktualnienie i dodruk 4 pozycji map tematycznych:  „Obiekty architektury drewnianej regionu łódzkiego”; „Mapa atrakcji turystycznych województwa łódzkiego”; „Mapa kajakowa – rzeka Warta województwo łódzkie”; „Mapa kajakowa – rzeka Pilica województwo łódzkie”. </a:t>
                      </a:r>
                      <a:endParaRPr lang="pl-PL" sz="1100" b="0" i="0" u="none" strike="noStrike" kern="1200" baseline="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04343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276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964F3701-0AA2-2DB6-5B98-EB641A44F814}"/>
              </a:ext>
            </a:extLst>
          </p:cNvPr>
          <p:cNvSpPr/>
          <p:nvPr/>
        </p:nvSpPr>
        <p:spPr>
          <a:xfrm>
            <a:off x="4" y="0"/>
            <a:ext cx="9143999" cy="515440"/>
          </a:xfrm>
          <a:prstGeom prst="rect">
            <a:avLst/>
          </a:prstGeom>
          <a:solidFill>
            <a:srgbClr val="542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37CFA983-24A7-41B5-603B-2B4DDC34896E}"/>
              </a:ext>
            </a:extLst>
          </p:cNvPr>
          <p:cNvSpPr/>
          <p:nvPr/>
        </p:nvSpPr>
        <p:spPr>
          <a:xfrm>
            <a:off x="-9585" y="443440"/>
            <a:ext cx="9143999" cy="72000"/>
          </a:xfrm>
          <a:prstGeom prst="rect">
            <a:avLst/>
          </a:prstGeom>
          <a:solidFill>
            <a:srgbClr val="B0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/>
          <p:cNvSpPr/>
          <p:nvPr/>
        </p:nvSpPr>
        <p:spPr>
          <a:xfrm>
            <a:off x="-39033" y="-28392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REALIZACJA ZADAŃ SZCZEGÓŁOWYCH SAMORZĄDU WOJEWÓDZTWA ŁÓDZKIEGO </a:t>
            </a:r>
          </a:p>
          <a:p>
            <a:pPr algn="ctr"/>
            <a:r>
              <a:rPr lang="pl-PL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W RAMACH CELÓW OPERACYJNYCH, DZIAŁAŃ I ZADAŃ </a:t>
            </a:r>
            <a:r>
              <a:rPr lang="pl-PL" sz="1400" b="1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WPOnZ</a:t>
            </a:r>
            <a:r>
              <a:rPr lang="pl-PL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 2020-2023</a:t>
            </a:r>
          </a:p>
          <a:p>
            <a:pPr algn="ctr"/>
            <a:endParaRPr lang="pl-PL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pl-PL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634C1EB6-7E54-BC24-F46C-DA67A3D53F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255258"/>
              </p:ext>
            </p:extLst>
          </p:nvPr>
        </p:nvGraphicFramePr>
        <p:xfrm>
          <a:off x="0" y="489165"/>
          <a:ext cx="9143996" cy="151923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43096">
                  <a:extLst>
                    <a:ext uri="{9D8B030D-6E8A-4147-A177-3AD203B41FA5}">
                      <a16:colId xmlns:a16="http://schemas.microsoft.com/office/drawing/2014/main" val="3848290595"/>
                    </a:ext>
                  </a:extLst>
                </a:gridCol>
                <a:gridCol w="7200900">
                  <a:extLst>
                    <a:ext uri="{9D8B030D-6E8A-4147-A177-3AD203B41FA5}">
                      <a16:colId xmlns:a16="http://schemas.microsoft.com/office/drawing/2014/main" val="2342855726"/>
                    </a:ext>
                  </a:extLst>
                </a:gridCol>
              </a:tblGrid>
              <a:tr h="349528">
                <a:tc gridSpan="2">
                  <a:txBody>
                    <a:bodyPr/>
                    <a:lstStyle/>
                    <a:p>
                      <a:r>
                        <a:rPr lang="pl-PL" sz="800" b="1" i="0" u="none" strike="noStrike" kern="1200" baseline="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CEL OPERACYJNY 3. TOŻSAMOŚĆ WIELOKULTUROWA REGIONU/ DZIAŁANIE 3.1. KREOWANIE MARKI ŁÓDZKIE POPRZEZ PRODUKTY ZWIĄZANE Z DZIEDZICTWEM KULTUROWYM/ ZADANIE 3.1.2. IDENTYFIKACJA, PROMOCJA UNIKATOWYCH I SPECYFICZNYCH FORM TRADYCJI	</a:t>
                      </a:r>
                      <a:r>
                        <a:rPr lang="pl-PL" sz="1100" b="1" i="0" u="none" strike="noStrike" kern="1200" baseline="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13684891"/>
                  </a:ext>
                </a:extLst>
              </a:tr>
              <a:tr h="587208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900" b="1" i="0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14. OBJĘCIE PATRONATEM WYDARZEŃ I PRZEDSIĘWZIĘĆ PROMUJĄCYCH DZIEDZICTWO KULTUROWE REGIONU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u="none" strike="noStrike" kern="1200" baseline="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Objęcie patronatem prawie 40 wydarzeń promujących dziedzictwo kulturowe regionu (konkursów, festiwali, targów)</a:t>
                      </a:r>
                      <a:endParaRPr lang="pl-PL" sz="1100" b="0" i="0" u="none" strike="noStrike" kern="1200" baseline="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0832649"/>
                  </a:ext>
                </a:extLst>
              </a:tr>
              <a:tr h="49815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900" b="1" i="0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15. UDZIAŁ W </a:t>
                      </a:r>
                      <a:r>
                        <a:rPr lang="pl-PL" sz="900" b="1" i="0" u="none" strike="noStrike" kern="12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WYDARZENIACH </a:t>
                      </a:r>
                      <a:r>
                        <a:rPr lang="pl-PL" sz="900" b="1" i="0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TARGOWO-KONFERENCYJNYCH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100" b="0" i="0" u="none" strike="noStrike" kern="1200" baseline="0" dirty="0" smtClean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u="none" strike="noStrike" kern="1200" baseline="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Forum Promocji Turystycznej, konferencja „Łódzkie pełne tradycji”, Dzień Polski w Brukseli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0170" marR="90170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3888543"/>
                  </a:ext>
                </a:extLst>
              </a:tr>
            </a:tbl>
          </a:graphicData>
        </a:graphic>
      </p:graphicFrame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202A20E6-B2E1-6590-DCD1-7631B3EE7E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443000"/>
              </p:ext>
            </p:extLst>
          </p:nvPr>
        </p:nvGraphicFramePr>
        <p:xfrm>
          <a:off x="7" y="2005677"/>
          <a:ext cx="9143996" cy="1889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43890">
                  <a:extLst>
                    <a:ext uri="{9D8B030D-6E8A-4147-A177-3AD203B41FA5}">
                      <a16:colId xmlns:a16="http://schemas.microsoft.com/office/drawing/2014/main" val="4259955384"/>
                    </a:ext>
                  </a:extLst>
                </a:gridCol>
                <a:gridCol w="7200106">
                  <a:extLst>
                    <a:ext uri="{9D8B030D-6E8A-4147-A177-3AD203B41FA5}">
                      <a16:colId xmlns:a16="http://schemas.microsoft.com/office/drawing/2014/main" val="3470721809"/>
                    </a:ext>
                  </a:extLst>
                </a:gridCol>
              </a:tblGrid>
              <a:tr h="507474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900" b="1" i="0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16. NADZÓR NAD ORGANIZACJĄ EUROPEJSKICH DNI DZIEDZICTWA W REGIONIE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u="none" strike="noStrike" kern="1200" baseline="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Działania w ramach finału EDD m.in. projekcje, wystawy, wycieczki plenerowe, inscenizacje, warsztaty, konkursy, gry terenowe, koncerty (2022 r. – 31 wydarzeń organizowanych przez: instytucje kultury, NGO, związki wyznaniowe i wspólnoty religijne), 2023 r. – 43 wydarzenia</a:t>
                      </a:r>
                      <a:endParaRPr lang="pl-PL" sz="1100" b="0" i="0" u="none" strike="noStrike" kern="1200" baseline="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8431697"/>
                  </a:ext>
                </a:extLst>
              </a:tr>
              <a:tr h="0">
                <a:tc rowSpan="5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900" b="1" i="0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17. ORGANIZOWANIE WYDARZEŃ PROMUJĄCYCH DZIEDZICTWO KULTUROWE REGIONU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u="none" strike="noStrike" kern="1200" baseline="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Piknik „Lutomiersk średniowieczny”</a:t>
                      </a:r>
                      <a:endParaRPr lang="pl-PL" sz="1100" b="0" i="0" u="none" strike="noStrike" kern="1200" baseline="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2163712"/>
                  </a:ext>
                </a:extLst>
              </a:tr>
              <a:tr h="21819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u="none" strike="noStrike" kern="1200" baseline="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Organizacja Nocy Muzeów (MS, </a:t>
                      </a:r>
                      <a:r>
                        <a:rPr lang="pl-PL" sz="1100" b="0" i="0" u="none" strike="noStrike" kern="1200" baseline="0" dirty="0" err="1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MAiE</a:t>
                      </a:r>
                      <a:r>
                        <a:rPr lang="pl-PL" sz="1100" b="0" i="0" u="none" strike="noStrike" kern="1200" baseline="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3501258"/>
                  </a:ext>
                </a:extLst>
              </a:tr>
              <a:tr h="11737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u="none" strike="noStrike" kern="1200" baseline="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Inscenizacja historyczno-rekonstrukcyjna – </a:t>
                      </a:r>
                      <a:r>
                        <a:rPr lang="pl-PL" sz="1100" b="0" i="0" u="none" strike="noStrike" kern="1200" baseline="0" dirty="0" err="1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Beleń</a:t>
                      </a:r>
                      <a:r>
                        <a:rPr lang="pl-PL" sz="1100" b="0" i="0" u="none" strike="noStrike" kern="1200" baseline="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- Strońsko </a:t>
                      </a:r>
                      <a:endParaRPr lang="pl-PL" sz="1100" b="0" i="0" u="none" strike="noStrike" kern="1200" baseline="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4011202"/>
                  </a:ext>
                </a:extLst>
              </a:tr>
              <a:tr h="24515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u="none" strike="noStrike" kern="1200" baseline="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Dożynki Wojewódzkie</a:t>
                      </a:r>
                      <a:endParaRPr lang="pl-PL" sz="1100" b="0" i="0" u="none" strike="noStrike" kern="1200" baseline="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503124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u="none" strike="noStrike" kern="1200" baseline="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Realizacja 28 koncertów w ramach 23. i 24. Wędrownego Festiwalu Filharmonii Łódzkiej „Kolory Polski”. </a:t>
                      </a:r>
                      <a:endParaRPr lang="pl-PL" sz="1100" b="0" i="0" u="none" strike="noStrike" kern="1200" baseline="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9366123"/>
                  </a:ext>
                </a:extLst>
              </a:tr>
            </a:tbl>
          </a:graphicData>
        </a:graphic>
      </p:graphicFrame>
      <p:graphicFrame>
        <p:nvGraphicFramePr>
          <p:cNvPr id="14" name="Tabela 13">
            <a:extLst>
              <a:ext uri="{FF2B5EF4-FFF2-40B4-BE49-F238E27FC236}">
                <a16:creationId xmlns:a16="http://schemas.microsoft.com/office/drawing/2014/main" id="{82E88EFD-E44A-7587-C4B5-C4A424E2EC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366914"/>
              </p:ext>
            </p:extLst>
          </p:nvPr>
        </p:nvGraphicFramePr>
        <p:xfrm>
          <a:off x="7" y="3895437"/>
          <a:ext cx="9143996" cy="5029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38031">
                  <a:extLst>
                    <a:ext uri="{9D8B030D-6E8A-4147-A177-3AD203B41FA5}">
                      <a16:colId xmlns:a16="http://schemas.microsoft.com/office/drawing/2014/main" val="1705806928"/>
                    </a:ext>
                  </a:extLst>
                </a:gridCol>
                <a:gridCol w="7205965">
                  <a:extLst>
                    <a:ext uri="{9D8B030D-6E8A-4147-A177-3AD203B41FA5}">
                      <a16:colId xmlns:a16="http://schemas.microsoft.com/office/drawing/2014/main" val="414474913"/>
                    </a:ext>
                  </a:extLst>
                </a:gridCol>
              </a:tblGrid>
              <a:tr h="263769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900" b="1" i="0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18. ORGANIZACJA KONKURSÓW ZWIĄZANYCH Z DZIEDZICTWEM KULTUROWYM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u="none" strike="noStrike" kern="1200" baseline="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 edycje konkursu kulinarnego dla KGW pn. „Łódzkie smakuje”, Konkurs plastyczno-historyczny „Barbarzyńska Łódź”, „Złoty Ekslibris” - Wojewódzka Biblioteka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3243067"/>
                  </a:ext>
                </a:extLst>
              </a:tr>
            </a:tbl>
          </a:graphicData>
        </a:graphic>
      </p:graphicFrame>
      <p:graphicFrame>
        <p:nvGraphicFramePr>
          <p:cNvPr id="15" name="Tabela 14">
            <a:extLst>
              <a:ext uri="{FF2B5EF4-FFF2-40B4-BE49-F238E27FC236}">
                <a16:creationId xmlns:a16="http://schemas.microsoft.com/office/drawing/2014/main" id="{631BB64D-70C0-62D5-D5B9-843378CA0A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010393"/>
              </p:ext>
            </p:extLst>
          </p:nvPr>
        </p:nvGraphicFramePr>
        <p:xfrm>
          <a:off x="7" y="4398357"/>
          <a:ext cx="9143996" cy="167846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26305">
                  <a:extLst>
                    <a:ext uri="{9D8B030D-6E8A-4147-A177-3AD203B41FA5}">
                      <a16:colId xmlns:a16="http://schemas.microsoft.com/office/drawing/2014/main" val="1705806928"/>
                    </a:ext>
                  </a:extLst>
                </a:gridCol>
                <a:gridCol w="7217691">
                  <a:extLst>
                    <a:ext uri="{9D8B030D-6E8A-4147-A177-3AD203B41FA5}">
                      <a16:colId xmlns:a16="http://schemas.microsoft.com/office/drawing/2014/main" val="414474913"/>
                    </a:ext>
                  </a:extLst>
                </a:gridCol>
              </a:tblGrid>
              <a:tr h="332636"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900" b="1" i="0" u="none" strike="noStrike" kern="1200" baseline="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CEL OPERACYJNY 3. TOŻSAMOŚĆ WIELOKULTUROWA REGIONU/ DZIAŁANIE 3.2. EDUKACJA KULTUROWA I UPOWSZECHNIANIE WIEDZY O DZIEDZICTWIE KULTUROWYM/ ZADANIE 3.2.3. WYKORZYSTANIE ICT DO PROMOCJI DZIEDZICTWA KULTUROWEGO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3938171"/>
                  </a:ext>
                </a:extLst>
              </a:tr>
              <a:tr h="309489">
                <a:tc row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900" b="1" i="0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19. PROMOCJA WALORÓW DZIEDZICTWA KULTUROWEGO REGIONU W INTERNECIE, W RAMACH KREOWANIA MARKI ŁÓDZKIE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u="none" strike="noStrike" kern="1200" baseline="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Uruchomienie portalu „Drzwi do kultury” – zapewniającego dostęp do usług kulturalno-edukacyjnych IK podległych SWŁ (platforma oparta o technologię filmu na życzenie (VOD) i transmisji na żywo (live streaming)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0092245"/>
                  </a:ext>
                </a:extLst>
              </a:tr>
              <a:tr h="71834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u="none" strike="noStrike" kern="1200" baseline="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Prowadzenie stron www prezentujących dziedzictwo kulturowe regionu: Województwo Łódzkie, lodzkie.pl, profile Facebook „Promuje Łódzkie”, „Łódzkie Kulturalne”, „Aktywne Łódzkie”, „</a:t>
                      </a:r>
                      <a:r>
                        <a:rPr lang="pl-PL" sz="1100" b="0" i="0" u="none" strike="noStrike" kern="1200" baseline="0" dirty="0" err="1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Lodzkie</a:t>
                      </a:r>
                      <a:r>
                        <a:rPr lang="pl-PL" sz="1100" b="0" i="0" u="none" strike="noStrike" kern="1200" baseline="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House”.</a:t>
                      </a:r>
                      <a:endParaRPr lang="pl-PL" sz="1100" b="0" i="0" u="none" strike="noStrike" kern="1200" baseline="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670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489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5100"/>
            <a:ext cx="9144000" cy="310385"/>
          </a:xfrm>
          <a:prstGeom prst="rect">
            <a:avLst/>
          </a:prstGeom>
          <a:solidFill>
            <a:srgbClr val="542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37" name="Prostokąt 36"/>
          <p:cNvSpPr/>
          <p:nvPr/>
        </p:nvSpPr>
        <p:spPr>
          <a:xfrm>
            <a:off x="1122349" y="-2918"/>
            <a:ext cx="6858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1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PRZYKŁADY REALIZACJI ZADAŃ NIEMONITOROWANYCH WSKAŹNIKIEM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652344" y="620602"/>
            <a:ext cx="6857999" cy="82793"/>
          </a:xfrm>
          <a:prstGeom prst="rect">
            <a:avLst/>
          </a:prstGeom>
          <a:solidFill>
            <a:srgbClr val="B0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4" name="pole tekstowe 3"/>
          <p:cNvSpPr txBox="1"/>
          <p:nvPr/>
        </p:nvSpPr>
        <p:spPr>
          <a:xfrm>
            <a:off x="411479" y="830818"/>
            <a:ext cx="4360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pl-PL" sz="1200" b="1" dirty="0">
                <a:solidFill>
                  <a:srgbClr val="E36C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PROMOCJA FORM TRADYCJI WPISANYCH NA KRAJOWĄ LISTĘ NIEMATERIALNEGO DZIEDZICTWA</a:t>
            </a:r>
          </a:p>
        </p:txBody>
      </p:sp>
      <p:sp>
        <p:nvSpPr>
          <p:cNvPr id="59" name="pole tekstowe 58">
            <a:extLst>
              <a:ext uri="{FF2B5EF4-FFF2-40B4-BE49-F238E27FC236}">
                <a16:creationId xmlns:a16="http://schemas.microsoft.com/office/drawing/2014/main" id="{C55B14DA-DB7B-4161-3DEC-7F4AF77CF93D}"/>
              </a:ext>
            </a:extLst>
          </p:cNvPr>
          <p:cNvSpPr txBox="1"/>
          <p:nvPr/>
        </p:nvSpPr>
        <p:spPr>
          <a:xfrm>
            <a:off x="320808" y="1338650"/>
            <a:ext cx="454188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081" algn="just"/>
            <a:r>
              <a:rPr lang="pl-PL" sz="11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Dzięki </a:t>
            </a:r>
            <a:r>
              <a:rPr lang="pl-PL" sz="11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prowadzonym pracom naukowym, działaniom promocyjnym </a:t>
            </a:r>
            <a:r>
              <a:rPr lang="pl-PL" sz="11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i podjęciu </a:t>
            </a:r>
            <a:r>
              <a:rPr lang="pl-PL" sz="11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przez lokalny samorząd współpracy z Łódzkim Domem Kultury i Narodowym Instytutem Dziedzictwa w 2023 r. </a:t>
            </a:r>
            <a:r>
              <a:rPr lang="pl-PL" sz="1100" b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tradycje rzeźbiarskie ośrodka w Kutnie </a:t>
            </a:r>
            <a:r>
              <a:rPr lang="pl-PL" sz="11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zostały wpisane na </a:t>
            </a:r>
            <a:r>
              <a:rPr lang="pl-PL" sz="1100" b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Krajową Listę Niematerialnego </a:t>
            </a:r>
            <a:r>
              <a:rPr lang="pl-PL" sz="1100" b="1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Dziedzictwa.</a:t>
            </a:r>
            <a:endParaRPr lang="pl-PL" sz="1100" b="1" dirty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0" name="Obraz 59">
            <a:extLst>
              <a:ext uri="{FF2B5EF4-FFF2-40B4-BE49-F238E27FC236}">
                <a16:creationId xmlns:a16="http://schemas.microsoft.com/office/drawing/2014/main" id="{3C96B04D-AA9E-280F-8E2E-36654FFFEE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3"/>
          <a:stretch/>
        </p:blipFill>
        <p:spPr bwMode="auto">
          <a:xfrm>
            <a:off x="5406724" y="903559"/>
            <a:ext cx="1585940" cy="1549219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pole tekstowe 63">
            <a:extLst>
              <a:ext uri="{FF2B5EF4-FFF2-40B4-BE49-F238E27FC236}">
                <a16:creationId xmlns:a16="http://schemas.microsoft.com/office/drawing/2014/main" id="{1398BE96-D2DD-C7FE-0C25-67561F508C8A}"/>
              </a:ext>
            </a:extLst>
          </p:cNvPr>
          <p:cNvSpPr txBox="1"/>
          <p:nvPr/>
        </p:nvSpPr>
        <p:spPr>
          <a:xfrm>
            <a:off x="341629" y="5084740"/>
            <a:ext cx="58235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pl-PL" sz="1200" b="1" dirty="0">
                <a:solidFill>
                  <a:srgbClr val="E36C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WYKORZYSTANIE ICT DO PROMOCJI DZIEDZICTWA KULTUROWEGO </a:t>
            </a:r>
          </a:p>
        </p:txBody>
      </p:sp>
      <p:pic>
        <p:nvPicPr>
          <p:cNvPr id="2049" name="Obraz 111">
            <a:extLst>
              <a:ext uri="{FF2B5EF4-FFF2-40B4-BE49-F238E27FC236}">
                <a16:creationId xmlns:a16="http://schemas.microsoft.com/office/drawing/2014/main" id="{595D93D8-C9AE-8817-611C-016893484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" t="7182" r="2756" b="28851"/>
          <a:stretch>
            <a:fillRect/>
          </a:stretch>
        </p:blipFill>
        <p:spPr bwMode="auto">
          <a:xfrm>
            <a:off x="5195158" y="5223881"/>
            <a:ext cx="3404362" cy="139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0E378FDB-DC87-1370-39D9-3A8E3F7AD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451" y="106165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 sz="1350"/>
          </a:p>
        </p:txBody>
      </p:sp>
      <p:sp>
        <p:nvSpPr>
          <p:cNvPr id="65" name="pole tekstowe 64">
            <a:extLst>
              <a:ext uri="{FF2B5EF4-FFF2-40B4-BE49-F238E27FC236}">
                <a16:creationId xmlns:a16="http://schemas.microsoft.com/office/drawing/2014/main" id="{EE6190C5-0A09-7583-134F-96B6DCDC994E}"/>
              </a:ext>
            </a:extLst>
          </p:cNvPr>
          <p:cNvSpPr txBox="1"/>
          <p:nvPr/>
        </p:nvSpPr>
        <p:spPr>
          <a:xfrm>
            <a:off x="578976" y="5421694"/>
            <a:ext cx="3635717" cy="1054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pl-PL" sz="1100" dirty="0">
                <a:solidFill>
                  <a:srgbClr val="4D4D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Uruchomienie portalu „Drzwi do kultury”, który pełni rolę platformy </a:t>
            </a:r>
            <a:r>
              <a:rPr lang="pl-PL" sz="1100" dirty="0" err="1">
                <a:solidFill>
                  <a:srgbClr val="4D4D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streamingowej</a:t>
            </a:r>
            <a:r>
              <a:rPr lang="pl-PL" sz="1100" dirty="0">
                <a:solidFill>
                  <a:srgbClr val="4D4D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 oparciu technologię filmu na życzenie (VOD) oraz transmisji na  żywo. Portal zapewnia dostęp do usług kulturalno-edukacyjnych 7 instytucji kultury podległych samorządowi województwa łódzkiego.</a:t>
            </a:r>
          </a:p>
        </p:txBody>
      </p:sp>
      <p:sp>
        <p:nvSpPr>
          <p:cNvPr id="15" name="Prostokąt 14"/>
          <p:cNvSpPr/>
          <p:nvPr/>
        </p:nvSpPr>
        <p:spPr>
          <a:xfrm flipV="1">
            <a:off x="1688773" y="2752218"/>
            <a:ext cx="6848691" cy="34289"/>
          </a:xfrm>
          <a:prstGeom prst="rect">
            <a:avLst/>
          </a:prstGeom>
          <a:solidFill>
            <a:srgbClr val="ED7D31"/>
          </a:solidFill>
          <a:ln w="28575" cap="rnd" cmpd="sng">
            <a:solidFill>
              <a:srgbClr val="B05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1398BE96-D2DD-C7FE-0C25-67561F508C8A}"/>
              </a:ext>
            </a:extLst>
          </p:cNvPr>
          <p:cNvSpPr txBox="1"/>
          <p:nvPr/>
        </p:nvSpPr>
        <p:spPr>
          <a:xfrm>
            <a:off x="656997" y="2968810"/>
            <a:ext cx="6699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pl-PL" sz="1200" b="1" dirty="0">
                <a:solidFill>
                  <a:srgbClr val="E36C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WŁĄCZANIE TWÓRCÓW LUDOWYCH W PROCES „OŻYWIANIA” SKANSENÓW </a:t>
            </a:r>
          </a:p>
        </p:txBody>
      </p:sp>
      <p:sp>
        <p:nvSpPr>
          <p:cNvPr id="18" name="Prostokąt 17"/>
          <p:cNvSpPr/>
          <p:nvPr/>
        </p:nvSpPr>
        <p:spPr>
          <a:xfrm flipV="1">
            <a:off x="656997" y="4890152"/>
            <a:ext cx="6848691" cy="34289"/>
          </a:xfrm>
          <a:prstGeom prst="rect">
            <a:avLst/>
          </a:prstGeom>
          <a:solidFill>
            <a:srgbClr val="ED7D31"/>
          </a:solidFill>
          <a:ln w="28575" cap="rnd" cmpd="sng">
            <a:solidFill>
              <a:srgbClr val="B05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5" name="Prostokąt 4"/>
          <p:cNvSpPr/>
          <p:nvPr/>
        </p:nvSpPr>
        <p:spPr>
          <a:xfrm>
            <a:off x="971551" y="3325959"/>
            <a:ext cx="4881890" cy="1065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algn="just">
              <a:lnSpc>
                <a:spcPct val="115000"/>
              </a:lnSpc>
            </a:pPr>
            <a:r>
              <a:rPr lang="pl-PL" sz="11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Realizowano </a:t>
            </a:r>
            <a:r>
              <a:rPr lang="pl-PL" sz="11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3 obiektach: organizacja warsztatów tkactwa w Skansenie Rzeki Pilicy, wystawa czasowa wycinanki łowickiej w Skansenie w Maurzycach, Międzynarodowy Festiwal Twórczości Młodych „Folkowe Inspiracje” (występy zespołów folkowych, pokaz mody, chór w Stodole, zajęcia warsztatowe) w Skansenie Roślinnym w Ogrodzie Botanicznym w Łodzi.</a:t>
            </a: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1" r="4668"/>
          <a:stretch/>
        </p:blipFill>
        <p:spPr>
          <a:xfrm>
            <a:off x="6013015" y="2979303"/>
            <a:ext cx="2048199" cy="1652608"/>
          </a:xfrm>
          <a:prstGeom prst="rect">
            <a:avLst/>
          </a:prstGeom>
        </p:spPr>
      </p:pic>
      <p:sp>
        <p:nvSpPr>
          <p:cNvPr id="19" name="Prostokąt 18">
            <a:extLst>
              <a:ext uri="{FF2B5EF4-FFF2-40B4-BE49-F238E27FC236}">
                <a16:creationId xmlns:a16="http://schemas.microsoft.com/office/drawing/2014/main" id="{37CFA983-24A7-41B5-603B-2B4DDC34896E}"/>
              </a:ext>
            </a:extLst>
          </p:cNvPr>
          <p:cNvSpPr/>
          <p:nvPr/>
        </p:nvSpPr>
        <p:spPr>
          <a:xfrm>
            <a:off x="1" y="302569"/>
            <a:ext cx="9143999" cy="72000"/>
          </a:xfrm>
          <a:prstGeom prst="rect">
            <a:avLst/>
          </a:prstGeom>
          <a:solidFill>
            <a:srgbClr val="B0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555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>
            <a:off x="-23446" y="0"/>
            <a:ext cx="9148395" cy="426122"/>
          </a:xfrm>
          <a:prstGeom prst="rect">
            <a:avLst/>
          </a:prstGeom>
          <a:solidFill>
            <a:srgbClr val="542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/>
          <p:cNvSpPr/>
          <p:nvPr/>
        </p:nvSpPr>
        <p:spPr>
          <a:xfrm>
            <a:off x="-19050" y="398648"/>
            <a:ext cx="9143999" cy="84264"/>
          </a:xfrm>
          <a:prstGeom prst="rect">
            <a:avLst/>
          </a:prstGeom>
          <a:solidFill>
            <a:srgbClr val="B0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Prostokąt 44"/>
          <p:cNvSpPr/>
          <p:nvPr/>
        </p:nvSpPr>
        <p:spPr>
          <a:xfrm>
            <a:off x="3" y="5679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200" b="1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DOTACJE PRZYZNANE NA PRACE KONSERWATORSKIE PRZY ZABYTKACH W LATACH 2020-2023 WG ŹRÓDŁA </a:t>
            </a:r>
            <a:endParaRPr lang="pl-PL" sz="12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513110305"/>
              </p:ext>
            </p:extLst>
          </p:nvPr>
        </p:nvGraphicFramePr>
        <p:xfrm>
          <a:off x="-133347" y="824771"/>
          <a:ext cx="9277346" cy="26312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034539964"/>
              </p:ext>
            </p:extLst>
          </p:nvPr>
        </p:nvGraphicFramePr>
        <p:xfrm>
          <a:off x="25344" y="3473698"/>
          <a:ext cx="9055210" cy="3200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6" name="Obraz 15" descr="logo czb.jpg"/>
          <p:cNvPicPr>
            <a:picLocks noChangeAspect="1"/>
          </p:cNvPicPr>
          <p:nvPr/>
        </p:nvPicPr>
        <p:blipFill rotWithShape="1">
          <a:blip r:embed="rId13" cstate="print"/>
          <a:srcRect t="13661" b="18129"/>
          <a:stretch/>
        </p:blipFill>
        <p:spPr>
          <a:xfrm>
            <a:off x="8360225" y="6451231"/>
            <a:ext cx="783774" cy="420625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60957" y="443806"/>
            <a:ext cx="9022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pl-PL" sz="2000" b="1" dirty="0" smtClean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 LATA </a:t>
            </a:r>
            <a:r>
              <a:rPr lang="pl-PL" sz="2000" b="1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2020-2021 = 46,3 mln </a:t>
            </a:r>
            <a:r>
              <a:rPr lang="pl-PL" sz="2000" b="1" dirty="0" smtClean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zł               	        LATA </a:t>
            </a:r>
            <a:r>
              <a:rPr lang="pl-PL" sz="2000" b="1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2022-2023 </a:t>
            </a:r>
            <a:r>
              <a:rPr lang="pl-PL" sz="2000" b="1" dirty="0" smtClean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= 96,1 mln zł </a:t>
            </a:r>
            <a:endParaRPr lang="pl-PL" sz="2000" b="1" dirty="0">
              <a:solidFill>
                <a:srgbClr val="E36C0A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4" name="Obraz 13" descr="papier wybrany.jpg"/>
          <p:cNvPicPr/>
          <p:nvPr/>
        </p:nvPicPr>
        <p:blipFill rotWithShape="1">
          <a:blip r:embed="rId14" cstate="print"/>
          <a:srcRect l="53063" t="85702" r="30983" b="9319"/>
          <a:stretch/>
        </p:blipFill>
        <p:spPr>
          <a:xfrm>
            <a:off x="7518816" y="6505051"/>
            <a:ext cx="769328" cy="312984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3166229" y="6520668"/>
            <a:ext cx="255967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300" dirty="0" smtClean="0"/>
              <a:t>* częściowo środki w ramach RPOZ</a:t>
            </a:r>
            <a:endParaRPr lang="pl-PL" sz="1300" dirty="0"/>
          </a:p>
        </p:txBody>
      </p:sp>
      <p:sp>
        <p:nvSpPr>
          <p:cNvPr id="17" name="pole tekstowe 16"/>
          <p:cNvSpPr txBox="1"/>
          <p:nvPr/>
        </p:nvSpPr>
        <p:spPr>
          <a:xfrm>
            <a:off x="109164" y="6525647"/>
            <a:ext cx="2093016" cy="292388"/>
          </a:xfrm>
          <a:prstGeom prst="rect">
            <a:avLst/>
          </a:prstGeom>
          <a:solidFill>
            <a:srgbClr val="DC8354"/>
          </a:solidFill>
        </p:spPr>
        <p:txBody>
          <a:bodyPr wrap="square" rtlCol="0">
            <a:spAutoFit/>
          </a:bodyPr>
          <a:lstStyle/>
          <a:p>
            <a:r>
              <a:rPr lang="pl-PL" sz="1300" b="1" dirty="0" smtClean="0">
                <a:solidFill>
                  <a:schemeClr val="accent1">
                    <a:lumMod val="75000"/>
                  </a:schemeClr>
                </a:solidFill>
              </a:rPr>
              <a:t>2020-2021</a:t>
            </a:r>
            <a:r>
              <a:rPr lang="pl-PL" sz="1300" dirty="0" smtClean="0"/>
              <a:t>, </a:t>
            </a:r>
            <a:r>
              <a:rPr lang="pl-PL" sz="1300" dirty="0" smtClean="0">
                <a:solidFill>
                  <a:srgbClr val="D2E51B"/>
                </a:solidFill>
              </a:rPr>
              <a:t>2022-2023</a:t>
            </a:r>
            <a:endParaRPr lang="pl-PL" sz="1300" dirty="0">
              <a:solidFill>
                <a:srgbClr val="D2E5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57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1006223"/>
              </p:ext>
            </p:extLst>
          </p:nvPr>
        </p:nvGraphicFramePr>
        <p:xfrm>
          <a:off x="322381" y="1461346"/>
          <a:ext cx="8159264" cy="22241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31150">
                  <a:extLst>
                    <a:ext uri="{9D8B030D-6E8A-4147-A177-3AD203B41FA5}">
                      <a16:colId xmlns:a16="http://schemas.microsoft.com/office/drawing/2014/main" val="3508595321"/>
                    </a:ext>
                  </a:extLst>
                </a:gridCol>
                <a:gridCol w="1440049">
                  <a:extLst>
                    <a:ext uri="{9D8B030D-6E8A-4147-A177-3AD203B41FA5}">
                      <a16:colId xmlns:a16="http://schemas.microsoft.com/office/drawing/2014/main" val="2502026950"/>
                    </a:ext>
                  </a:extLst>
                </a:gridCol>
                <a:gridCol w="1529355">
                  <a:extLst>
                    <a:ext uri="{9D8B030D-6E8A-4147-A177-3AD203B41FA5}">
                      <a16:colId xmlns:a16="http://schemas.microsoft.com/office/drawing/2014/main" val="1016961232"/>
                    </a:ext>
                  </a:extLst>
                </a:gridCol>
                <a:gridCol w="1529355">
                  <a:extLst>
                    <a:ext uri="{9D8B030D-6E8A-4147-A177-3AD203B41FA5}">
                      <a16:colId xmlns:a16="http://schemas.microsoft.com/office/drawing/2014/main" val="3090097049"/>
                    </a:ext>
                  </a:extLst>
                </a:gridCol>
                <a:gridCol w="1529355">
                  <a:extLst>
                    <a:ext uri="{9D8B030D-6E8A-4147-A177-3AD203B41FA5}">
                      <a16:colId xmlns:a16="http://schemas.microsoft.com/office/drawing/2014/main" val="2089168403"/>
                    </a:ext>
                  </a:extLst>
                </a:gridCol>
              </a:tblGrid>
              <a:tr h="247667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Budżet województwa łódzkiego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Lata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6069157"/>
                  </a:ext>
                </a:extLst>
              </a:tr>
              <a:tr h="24766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2020 r.</a:t>
                      </a:r>
                      <a:endParaRPr lang="pl-P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2021 r.</a:t>
                      </a:r>
                      <a:endParaRPr lang="pl-P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2022 r.</a:t>
                      </a:r>
                      <a:endParaRPr lang="pl-P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2023 r.</a:t>
                      </a:r>
                      <a:endParaRPr lang="pl-P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3963004"/>
                  </a:ext>
                </a:extLst>
              </a:tr>
              <a:tr h="2476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400">
                          <a:effectLst/>
                        </a:rPr>
                        <a:t>Ogółem = 100%</a:t>
                      </a:r>
                      <a:endParaRPr lang="pl-P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400">
                          <a:effectLst/>
                        </a:rPr>
                        <a:t>1 034 426 778,79</a:t>
                      </a:r>
                      <a:endParaRPr lang="pl-P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400">
                          <a:effectLst/>
                        </a:rPr>
                        <a:t>1 066 790 872,97</a:t>
                      </a:r>
                      <a:endParaRPr lang="pl-P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400">
                          <a:effectLst/>
                        </a:rPr>
                        <a:t>1 317 884 253,33</a:t>
                      </a:r>
                      <a:endParaRPr lang="pl-P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400">
                          <a:effectLst/>
                        </a:rPr>
                        <a:t>1 805 237 008,86</a:t>
                      </a:r>
                      <a:endParaRPr lang="pl-P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3763989"/>
                  </a:ext>
                </a:extLst>
              </a:tr>
              <a:tr h="7381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   w </a:t>
                      </a:r>
                      <a:r>
                        <a:rPr lang="pl-PL" sz="1400" dirty="0">
                          <a:effectLst/>
                        </a:rPr>
                        <a:t>tym: Kultura i ochrona dziedzictwa narodowego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400" dirty="0">
                          <a:effectLst/>
                        </a:rPr>
                        <a:t>104 925 102,17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400" b="1" dirty="0">
                          <a:effectLst/>
                        </a:rPr>
                        <a:t>10,14%</a:t>
                      </a:r>
                      <a:endParaRPr lang="pl-PL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400" dirty="0">
                          <a:effectLst/>
                        </a:rPr>
                        <a:t>102 601 789,85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400" b="1" dirty="0">
                          <a:effectLst/>
                        </a:rPr>
                        <a:t>9,62%</a:t>
                      </a:r>
                      <a:endParaRPr lang="pl-PL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400" dirty="0">
                          <a:effectLst/>
                        </a:rPr>
                        <a:t>108 922 282,77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400" b="1" dirty="0">
                          <a:effectLst/>
                        </a:rPr>
                        <a:t>8,26%</a:t>
                      </a:r>
                      <a:endParaRPr lang="pl-PL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400" dirty="0">
                          <a:effectLst/>
                        </a:rPr>
                        <a:t>121 230 245,42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400" b="1" dirty="0">
                          <a:effectLst/>
                        </a:rPr>
                        <a:t>6,72%</a:t>
                      </a:r>
                      <a:endParaRPr lang="pl-PL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1764854"/>
                  </a:ext>
                </a:extLst>
              </a:tr>
              <a:tr h="7430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400" dirty="0" smtClean="0">
                          <a:effectLst/>
                        </a:rPr>
                        <a:t>            w </a:t>
                      </a:r>
                      <a:r>
                        <a:rPr lang="pl-PL" sz="1400" dirty="0">
                          <a:effectLst/>
                        </a:rPr>
                        <a:t>tym: Ochrona zabytków </a:t>
                      </a:r>
                      <a:r>
                        <a:rPr lang="pl-PL" sz="1400" dirty="0" smtClean="0">
                          <a:effectLst/>
                        </a:rPr>
                        <a:t>i </a:t>
                      </a:r>
                      <a:r>
                        <a:rPr lang="pl-PL" sz="1400" dirty="0">
                          <a:effectLst/>
                        </a:rPr>
                        <a:t>opieka nad zabytkami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400" dirty="0">
                          <a:effectLst/>
                        </a:rPr>
                        <a:t>4 937 449,36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400" b="1" dirty="0">
                          <a:effectLst/>
                        </a:rPr>
                        <a:t>0,48%</a:t>
                      </a:r>
                      <a:endParaRPr lang="pl-PL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400" dirty="0">
                          <a:effectLst/>
                        </a:rPr>
                        <a:t>6 024 494,65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400" b="1" dirty="0">
                          <a:effectLst/>
                        </a:rPr>
                        <a:t>0,56%</a:t>
                      </a:r>
                      <a:endParaRPr lang="pl-PL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400" dirty="0">
                          <a:effectLst/>
                        </a:rPr>
                        <a:t>9 771 330,48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400" b="1" dirty="0">
                          <a:effectLst/>
                        </a:rPr>
                        <a:t>0,74%</a:t>
                      </a:r>
                      <a:endParaRPr lang="pl-PL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400" dirty="0">
                          <a:effectLst/>
                        </a:rPr>
                        <a:t>9 693 661,98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400" b="1" dirty="0">
                          <a:effectLst/>
                        </a:rPr>
                        <a:t>0,54%</a:t>
                      </a:r>
                      <a:endParaRPr lang="pl-PL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9496501"/>
                  </a:ext>
                </a:extLst>
              </a:tr>
            </a:tbl>
          </a:graphicData>
        </a:graphic>
      </p:graphicFrame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E660EB-0634-4D89-9CEC-BADA6AD51403}" type="slidenum">
              <a:rPr kumimoji="0" lang="pl-PL" sz="82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l-PL" sz="82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254206" y="728456"/>
            <a:ext cx="63727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pl-PL" b="1" cap="small" dirty="0">
                <a:solidFill>
                  <a:srgbClr val="E36C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Udział wydatków na prace przy zabytkach (w formie dotacji) </a:t>
            </a:r>
            <a:endParaRPr lang="pl-PL" altLang="pl-PL" b="1" cap="small" dirty="0" smtClean="0">
              <a:solidFill>
                <a:srgbClr val="E36C0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pl-PL" b="1" cap="small" dirty="0" smtClean="0">
                <a:solidFill>
                  <a:srgbClr val="E36C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</a:t>
            </a:r>
            <a:r>
              <a:rPr lang="pl-PL" altLang="pl-PL" b="1" cap="small" dirty="0">
                <a:solidFill>
                  <a:srgbClr val="E36C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wydatkach budżetu województwa łódzkiego w latach </a:t>
            </a:r>
            <a:r>
              <a:rPr lang="pl-PL" altLang="pl-PL" sz="1600" b="1" cap="small" dirty="0">
                <a:solidFill>
                  <a:srgbClr val="E36C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2020-2023</a:t>
            </a:r>
          </a:p>
        </p:txBody>
      </p:sp>
      <p:sp>
        <p:nvSpPr>
          <p:cNvPr id="7" name="Prostokąt 6"/>
          <p:cNvSpPr/>
          <p:nvPr/>
        </p:nvSpPr>
        <p:spPr>
          <a:xfrm>
            <a:off x="410307" y="3977110"/>
            <a:ext cx="79892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4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Łącznie Samorząd Województwa Łódzkiego w latach 2022-2023 udzielił 19 464 992,46 zł dotacji na renowację zabytków. W porównaniu do lat 2020-2021 nastąpił </a:t>
            </a:r>
            <a:r>
              <a:rPr lang="pl-PL" sz="14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wyraź</a:t>
            </a:r>
            <a:r>
              <a:rPr lang="pl-PL" sz="14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ny wzrost środków o 77,6%. Maksymalna kwota dotacji wynosiła 100 000 zł i nie była zmieniana w latach 2020-2023. Udział środków przeznaczonych na działanie: Ochrona zabytków i opieka nad zabytkami oscylował w latach 2020-2023 wokół 0,5% wartości budżetu </a:t>
            </a:r>
            <a:r>
              <a:rPr lang="pl-PL" sz="14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województwa łódzkiego. Jedynie w 2022 r. nastąpił wyraźny skok poziomu finansowania do 0,74</a:t>
            </a:r>
            <a:r>
              <a:rPr lang="pl-PL" sz="14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%.</a:t>
            </a:r>
            <a:endParaRPr lang="pl-PL" sz="1400" dirty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410307" y="5512920"/>
            <a:ext cx="798927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4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Należy jednak pamiętać, że lata 2022-2023 to okres bardzo wysokiej inflacji, która w </a:t>
            </a:r>
            <a:r>
              <a:rPr lang="pl-PL" sz="14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miesiącu: </a:t>
            </a:r>
            <a:r>
              <a:rPr lang="pl-PL" sz="14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luty 2023 r. osiągnęła maksymalny poziom niemal 20% w ujęciu rok do roku (r/r). Jednocześnie wskaźnik cen towarów </a:t>
            </a:r>
            <a:r>
              <a:rPr lang="pl-PL" sz="14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i </a:t>
            </a:r>
            <a:r>
              <a:rPr lang="pl-PL" sz="14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usług konsumpcyjnych w Polsce wyniósł ogółem dla: 2022 r. - 114,4; 2023 r. - 114,4 (r/r).</a:t>
            </a:r>
          </a:p>
        </p:txBody>
      </p:sp>
      <p:sp>
        <p:nvSpPr>
          <p:cNvPr id="9" name="Prostokąt 8"/>
          <p:cNvSpPr/>
          <p:nvPr/>
        </p:nvSpPr>
        <p:spPr>
          <a:xfrm>
            <a:off x="0" y="0"/>
            <a:ext cx="9124949" cy="426122"/>
          </a:xfrm>
          <a:prstGeom prst="rect">
            <a:avLst/>
          </a:prstGeom>
          <a:solidFill>
            <a:srgbClr val="542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-19050" y="398649"/>
            <a:ext cx="9143999" cy="72000"/>
          </a:xfrm>
          <a:prstGeom prst="rect">
            <a:avLst/>
          </a:prstGeom>
          <a:solidFill>
            <a:srgbClr val="B0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/>
          <p:cNvSpPr/>
          <p:nvPr/>
        </p:nvSpPr>
        <p:spPr>
          <a:xfrm>
            <a:off x="3" y="5679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200" b="1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DOTACJE PRZYZNANE NA PRACE KONSERWATORSKIE PRZY ZABYTKACH W LATACH 2020-2023 (UMWŁ)</a:t>
            </a:r>
            <a:endParaRPr lang="pl-PL" sz="12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76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>
            <a:off x="-19051" y="8527"/>
            <a:ext cx="9143999" cy="426122"/>
          </a:xfrm>
          <a:prstGeom prst="rect">
            <a:avLst/>
          </a:prstGeom>
          <a:solidFill>
            <a:srgbClr val="542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/>
          <p:cNvSpPr/>
          <p:nvPr/>
        </p:nvSpPr>
        <p:spPr>
          <a:xfrm>
            <a:off x="-19050" y="398649"/>
            <a:ext cx="9143999" cy="72000"/>
          </a:xfrm>
          <a:prstGeom prst="rect">
            <a:avLst/>
          </a:prstGeom>
          <a:solidFill>
            <a:srgbClr val="B0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Prostokąt 44"/>
          <p:cNvSpPr/>
          <p:nvPr/>
        </p:nvSpPr>
        <p:spPr>
          <a:xfrm>
            <a:off x="3" y="56790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PODSUMOWANIE ZAAWANSOWANIA REALIZACJI CELÓW I </a:t>
            </a:r>
            <a:r>
              <a:rPr lang="pl-PL" sz="1400" b="1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DZIAŁAŃ </a:t>
            </a:r>
            <a:r>
              <a:rPr lang="pl-PL" sz="1400" b="1" i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WPOnZ</a:t>
            </a:r>
            <a:r>
              <a:rPr lang="pl-PL" sz="1400" b="1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l-PL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2020-2023</a:t>
            </a:r>
          </a:p>
        </p:txBody>
      </p:sp>
      <p:pic>
        <p:nvPicPr>
          <p:cNvPr id="16" name="Obraz 15" descr="logo czb.jpg"/>
          <p:cNvPicPr>
            <a:picLocks noChangeAspect="1"/>
          </p:cNvPicPr>
          <p:nvPr/>
        </p:nvPicPr>
        <p:blipFill rotWithShape="1">
          <a:blip r:embed="rId3" cstate="print"/>
          <a:srcRect t="13661" b="18129"/>
          <a:stretch/>
        </p:blipFill>
        <p:spPr>
          <a:xfrm>
            <a:off x="8360225" y="6451231"/>
            <a:ext cx="783774" cy="420625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5130" y="1056948"/>
            <a:ext cx="8746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pl-PL" sz="1400" dirty="0" smtClean="0">
                <a:latin typeface="Century Gothic" panose="020B0502020202020204" pitchFamily="34" charset="0"/>
              </a:rPr>
              <a:t>      W ramach </a:t>
            </a:r>
            <a:r>
              <a:rPr lang="pl-PL" sz="1400" b="1" dirty="0" smtClean="0">
                <a:latin typeface="Century Gothic" panose="020B0502020202020204" pitchFamily="34" charset="0"/>
              </a:rPr>
              <a:t>18 zadań </a:t>
            </a:r>
            <a:r>
              <a:rPr lang="pl-PL" sz="1400" dirty="0" smtClean="0">
                <a:latin typeface="Century Gothic" panose="020B0502020202020204" pitchFamily="34" charset="0"/>
              </a:rPr>
              <a:t>przyjętych w </a:t>
            </a:r>
            <a:r>
              <a:rPr lang="pl-PL" sz="1400" dirty="0" err="1">
                <a:latin typeface="Century Gothic" panose="020B0502020202020204" pitchFamily="34" charset="0"/>
              </a:rPr>
              <a:t>WPOnZ</a:t>
            </a:r>
            <a:r>
              <a:rPr lang="pl-PL" sz="1400" dirty="0">
                <a:latin typeface="Century Gothic" panose="020B0502020202020204" pitchFamily="34" charset="0"/>
              </a:rPr>
              <a:t> </a:t>
            </a:r>
            <a:r>
              <a:rPr lang="pl-PL" sz="1400" dirty="0" smtClean="0">
                <a:latin typeface="Century Gothic" panose="020B0502020202020204" pitchFamily="34" charset="0"/>
              </a:rPr>
              <a:t>przeanalizowano łącznie 64 zadania szczegółowe. </a:t>
            </a:r>
          </a:p>
        </p:txBody>
      </p:sp>
      <p:sp>
        <p:nvSpPr>
          <p:cNvPr id="24" name="pole tekstowe 23"/>
          <p:cNvSpPr txBox="1"/>
          <p:nvPr/>
        </p:nvSpPr>
        <p:spPr>
          <a:xfrm>
            <a:off x="174064" y="1477433"/>
            <a:ext cx="8950884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l-PL" sz="14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Znaczny postęp odnotowano </a:t>
            </a:r>
            <a:r>
              <a:rPr lang="pl-PL" sz="1400" dirty="0">
                <a:latin typeface="Century Gothic" panose="020B0502020202020204" pitchFamily="34" charset="0"/>
              </a:rPr>
              <a:t>w obrębie </a:t>
            </a:r>
            <a:r>
              <a:rPr lang="pl-PL" sz="1400" b="1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8</a:t>
            </a:r>
            <a:r>
              <a:rPr lang="pl-PL" sz="1400" b="1" dirty="0" smtClean="0">
                <a:latin typeface="Century Gothic" panose="020B0502020202020204" pitchFamily="34" charset="0"/>
              </a:rPr>
              <a:t> </a:t>
            </a:r>
            <a:r>
              <a:rPr lang="pl-PL" sz="1400" dirty="0">
                <a:latin typeface="Century Gothic" panose="020B0502020202020204" pitchFamily="34" charset="0"/>
              </a:rPr>
              <a:t>wskaźników dotyczących</a:t>
            </a:r>
            <a:r>
              <a:rPr lang="pl-PL" sz="1400" dirty="0" smtClean="0">
                <a:latin typeface="Century Gothic" panose="020B0502020202020204" pitchFamily="34" charset="0"/>
              </a:rPr>
              <a:t>: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400" dirty="0" smtClean="0">
                <a:latin typeface="Century Gothic" panose="020B0502020202020204" pitchFamily="34" charset="0"/>
              </a:rPr>
              <a:t>tworzenia </a:t>
            </a:r>
            <a:r>
              <a:rPr lang="pl-PL" sz="1400" dirty="0">
                <a:latin typeface="Century Gothic" panose="020B0502020202020204" pitchFamily="34" charset="0"/>
              </a:rPr>
              <a:t>i </a:t>
            </a:r>
            <a:r>
              <a:rPr lang="pl-PL" sz="1400" dirty="0" smtClean="0">
                <a:latin typeface="Century Gothic" panose="020B0502020202020204" pitchFamily="34" charset="0"/>
              </a:rPr>
              <a:t>uchwalania </a:t>
            </a:r>
            <a:r>
              <a:rPr lang="pl-PL" sz="1400" dirty="0">
                <a:latin typeface="Century Gothic" panose="020B0502020202020204" pitchFamily="34" charset="0"/>
              </a:rPr>
              <a:t>gminnych programów opieki nad zabytkami (</a:t>
            </a:r>
            <a:r>
              <a:rPr lang="pl-PL" sz="1200" b="1" dirty="0">
                <a:latin typeface="Century Gothic" panose="020B0502020202020204" pitchFamily="34" charset="0"/>
              </a:rPr>
              <a:t>57,</a:t>
            </a:r>
            <a:r>
              <a:rPr lang="pl-PL" sz="1200" dirty="0">
                <a:latin typeface="Century Gothic" panose="020B0502020202020204" pitchFamily="34" charset="0"/>
              </a:rPr>
              <a:t> </a:t>
            </a:r>
            <a:r>
              <a:rPr lang="pl-PL" sz="1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wzrost </a:t>
            </a:r>
            <a:r>
              <a:rPr lang="pl-PL" sz="1400" b="1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o 30</a:t>
            </a:r>
            <a:r>
              <a:rPr lang="pl-PL" sz="1200" dirty="0" smtClean="0">
                <a:latin typeface="Century Gothic" panose="020B0502020202020204" pitchFamily="34" charset="0"/>
              </a:rPr>
              <a:t>),</a:t>
            </a:r>
            <a:endParaRPr lang="pl-PL" sz="1200" dirty="0">
              <a:latin typeface="Century Gothic" panose="020B0502020202020204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400" dirty="0" smtClean="0">
                <a:latin typeface="Century Gothic" panose="020B0502020202020204" pitchFamily="34" charset="0"/>
              </a:rPr>
              <a:t>powoływania </a:t>
            </a:r>
            <a:r>
              <a:rPr lang="pl-PL" sz="1400" dirty="0">
                <a:latin typeface="Century Gothic" panose="020B0502020202020204" pitchFamily="34" charset="0"/>
              </a:rPr>
              <a:t>pomników historii (</a:t>
            </a:r>
            <a:r>
              <a:rPr lang="pl-PL" sz="1200" b="1" dirty="0">
                <a:latin typeface="Century Gothic" panose="020B0502020202020204" pitchFamily="34" charset="0"/>
              </a:rPr>
              <a:t>5</a:t>
            </a:r>
            <a:r>
              <a:rPr lang="pl-PL" sz="1400" dirty="0">
                <a:latin typeface="Century Gothic" panose="020B0502020202020204" pitchFamily="34" charset="0"/>
              </a:rPr>
              <a:t> – </a:t>
            </a:r>
            <a:r>
              <a:rPr lang="pl-PL" sz="1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wzrost o 1</a:t>
            </a:r>
            <a:r>
              <a:rPr lang="pl-PL" sz="1400" dirty="0" smtClean="0">
                <a:latin typeface="Century Gothic" panose="020B0502020202020204" pitchFamily="34" charset="0"/>
              </a:rPr>
              <a:t>), </a:t>
            </a:r>
            <a:endParaRPr lang="pl-PL" sz="1400" dirty="0">
              <a:latin typeface="Century Gothic" panose="020B0502020202020204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400" dirty="0" smtClean="0">
                <a:latin typeface="Century Gothic" panose="020B0502020202020204" pitchFamily="34" charset="0"/>
              </a:rPr>
              <a:t>liczby </a:t>
            </a:r>
            <a:r>
              <a:rPr lang="pl-PL" sz="1400" dirty="0">
                <a:latin typeface="Century Gothic" panose="020B0502020202020204" pitchFamily="34" charset="0"/>
              </a:rPr>
              <a:t>zabytków wpisanych do rejestru na 1000 km</a:t>
            </a:r>
            <a:r>
              <a:rPr lang="pl-PL" sz="1400" baseline="30000" dirty="0">
                <a:latin typeface="Century Gothic" panose="020B0502020202020204" pitchFamily="34" charset="0"/>
              </a:rPr>
              <a:t>2</a:t>
            </a:r>
            <a:r>
              <a:rPr lang="pl-PL" sz="1400" dirty="0" smtClean="0">
                <a:latin typeface="Century Gothic" panose="020B0502020202020204" pitchFamily="34" charset="0"/>
              </a:rPr>
              <a:t>, (</a:t>
            </a:r>
            <a:r>
              <a:rPr lang="pl-PL" sz="1200" b="1" dirty="0" smtClean="0">
                <a:latin typeface="Century Gothic" panose="020B0502020202020204" pitchFamily="34" charset="0"/>
              </a:rPr>
              <a:t>154,5</a:t>
            </a:r>
            <a:r>
              <a:rPr lang="pl-PL" sz="1200" dirty="0" smtClean="0">
                <a:latin typeface="Century Gothic" panose="020B0502020202020204" pitchFamily="34" charset="0"/>
              </a:rPr>
              <a:t> </a:t>
            </a:r>
            <a:r>
              <a:rPr lang="pl-PL" sz="1200" dirty="0">
                <a:latin typeface="Century Gothic" panose="020B0502020202020204" pitchFamily="34" charset="0"/>
              </a:rPr>
              <a:t>–</a:t>
            </a:r>
            <a:r>
              <a:rPr lang="pl-PL" sz="12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pl-PL" sz="1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wzrost o 3,5</a:t>
            </a:r>
            <a:r>
              <a:rPr lang="pl-PL" sz="1400" dirty="0" smtClean="0">
                <a:latin typeface="Century Gothic" panose="020B0502020202020204" pitchFamily="34" charset="0"/>
              </a:rPr>
              <a:t>),</a:t>
            </a:r>
            <a:endParaRPr lang="pl-PL" sz="1400" dirty="0">
              <a:latin typeface="Century Gothic" panose="020B0502020202020204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400" dirty="0" smtClean="0">
                <a:latin typeface="Century Gothic" panose="020B0502020202020204" pitchFamily="34" charset="0"/>
              </a:rPr>
              <a:t>średniej </a:t>
            </a:r>
            <a:r>
              <a:rPr lang="pl-PL" sz="1400" dirty="0">
                <a:latin typeface="Century Gothic" panose="020B0502020202020204" pitchFamily="34" charset="0"/>
              </a:rPr>
              <a:t>wartości dotacji na prace przy jednostkowym zabytku przyznanych ze środków </a:t>
            </a:r>
            <a:r>
              <a:rPr lang="pl-PL" sz="1400" dirty="0" err="1">
                <a:latin typeface="Century Gothic" panose="020B0502020202020204" pitchFamily="34" charset="0"/>
              </a:rPr>
              <a:t>jst</a:t>
            </a:r>
            <a:r>
              <a:rPr lang="pl-PL" sz="1400" dirty="0" smtClean="0">
                <a:latin typeface="Century Gothic" panose="020B0502020202020204" pitchFamily="34" charset="0"/>
              </a:rPr>
              <a:t>, </a:t>
            </a:r>
          </a:p>
          <a:p>
            <a:pPr algn="just">
              <a:spcAft>
                <a:spcPts val="600"/>
              </a:spcAft>
            </a:pPr>
            <a:r>
              <a:rPr lang="pl-PL" sz="1400" dirty="0">
                <a:latin typeface="Century Gothic" panose="020B0502020202020204" pitchFamily="34" charset="0"/>
              </a:rPr>
              <a:t> </a:t>
            </a:r>
            <a:r>
              <a:rPr lang="pl-PL" sz="1400" dirty="0" smtClean="0">
                <a:latin typeface="Century Gothic" panose="020B0502020202020204" pitchFamily="34" charset="0"/>
              </a:rPr>
              <a:t>     (</a:t>
            </a:r>
            <a:r>
              <a:rPr lang="pl-PL" sz="1200" b="1" dirty="0" smtClean="0">
                <a:latin typeface="Century Gothic" panose="020B0502020202020204" pitchFamily="34" charset="0"/>
              </a:rPr>
              <a:t>235,6 tys. </a:t>
            </a:r>
            <a:r>
              <a:rPr lang="pl-PL" sz="1200" dirty="0" smtClean="0">
                <a:latin typeface="Century Gothic" panose="020B0502020202020204" pitchFamily="34" charset="0"/>
              </a:rPr>
              <a:t>zł – </a:t>
            </a:r>
            <a:r>
              <a:rPr lang="pl-PL" sz="1400" b="1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wzrost </a:t>
            </a:r>
            <a:r>
              <a:rPr lang="pl-PL" sz="1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 ok. 131 tys. zł</a:t>
            </a:r>
            <a:r>
              <a:rPr lang="pl-PL" sz="1200" dirty="0" smtClean="0">
                <a:latin typeface="Century Gothic" panose="020B0502020202020204" pitchFamily="34" charset="0"/>
              </a:rPr>
              <a:t>; duży wpływ nakładów m. Łódź </a:t>
            </a:r>
            <a:r>
              <a:rPr lang="pl-PL" sz="1200" dirty="0">
                <a:latin typeface="Century Gothic" panose="020B0502020202020204" pitchFamily="34" charset="0"/>
              </a:rPr>
              <a:t>i przypisania </a:t>
            </a:r>
            <a:r>
              <a:rPr lang="pl-PL" sz="1200" dirty="0" smtClean="0">
                <a:latin typeface="Century Gothic" panose="020B0502020202020204" pitchFamily="34" charset="0"/>
              </a:rPr>
              <a:t>przez część gmin środków</a:t>
            </a:r>
          </a:p>
          <a:p>
            <a:pPr algn="just">
              <a:spcAft>
                <a:spcPts val="600"/>
              </a:spcAft>
            </a:pPr>
            <a:r>
              <a:rPr lang="pl-PL" sz="1200" dirty="0">
                <a:latin typeface="Century Gothic" panose="020B0502020202020204" pitchFamily="34" charset="0"/>
              </a:rPr>
              <a:t> </a:t>
            </a:r>
            <a:r>
              <a:rPr lang="pl-PL" sz="1200" dirty="0" smtClean="0">
                <a:latin typeface="Century Gothic" panose="020B0502020202020204" pitchFamily="34" charset="0"/>
              </a:rPr>
              <a:t>      obiecanych </a:t>
            </a:r>
            <a:r>
              <a:rPr lang="pl-PL" sz="1200" dirty="0">
                <a:latin typeface="Century Gothic" panose="020B0502020202020204" pitchFamily="34" charset="0"/>
              </a:rPr>
              <a:t>z RPOZ</a:t>
            </a:r>
            <a:r>
              <a:rPr lang="pl-PL" sz="1400" dirty="0" smtClean="0">
                <a:latin typeface="Century Gothic" panose="020B0502020202020204" pitchFamily="34" charset="0"/>
              </a:rPr>
              <a:t>),</a:t>
            </a:r>
            <a:endParaRPr lang="pl-PL" sz="1400" dirty="0">
              <a:latin typeface="Century Gothic" panose="020B0502020202020204" pitchFamily="34" charset="0"/>
            </a:endParaRPr>
          </a:p>
          <a:p>
            <a:pPr marL="2857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400" dirty="0" smtClean="0">
                <a:latin typeface="Century Gothic" panose="020B0502020202020204" pitchFamily="34" charset="0"/>
              </a:rPr>
              <a:t>średniej rocznej wartości dotacji na prace przy zabytkach przyznanych ze środków </a:t>
            </a:r>
            <a:r>
              <a:rPr lang="pl-PL" sz="1400" dirty="0" err="1" smtClean="0">
                <a:latin typeface="Century Gothic" panose="020B0502020202020204" pitchFamily="34" charset="0"/>
              </a:rPr>
              <a:t>jst</a:t>
            </a:r>
            <a:r>
              <a:rPr lang="pl-PL" sz="1400" dirty="0" smtClean="0">
                <a:latin typeface="Century Gothic" panose="020B0502020202020204" pitchFamily="34" charset="0"/>
              </a:rPr>
              <a:t>, (</a:t>
            </a:r>
            <a:r>
              <a:rPr lang="pl-PL" sz="1200" b="1" dirty="0" smtClean="0">
                <a:latin typeface="Century Gothic" panose="020B0502020202020204" pitchFamily="34" charset="0"/>
              </a:rPr>
              <a:t>19,7 mln </a:t>
            </a:r>
            <a:r>
              <a:rPr lang="pl-PL" sz="1200" dirty="0" smtClean="0">
                <a:latin typeface="Century Gothic" panose="020B0502020202020204" pitchFamily="34" charset="0"/>
              </a:rPr>
              <a:t>zł – </a:t>
            </a:r>
            <a:r>
              <a:rPr lang="pl-PL" sz="1400" b="1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wzrost o 14,4 mln zł</a:t>
            </a:r>
            <a:r>
              <a:rPr lang="pl-PL" sz="1200" b="1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; </a:t>
            </a:r>
            <a:r>
              <a:rPr lang="pl-PL" sz="1200" dirty="0">
                <a:latin typeface="Century Gothic" panose="020B0502020202020204" pitchFamily="34" charset="0"/>
              </a:rPr>
              <a:t>duży wpływ nakładów m. Łódź i przypisania przez część gmin </a:t>
            </a:r>
            <a:r>
              <a:rPr lang="pl-PL" sz="1200" dirty="0" smtClean="0">
                <a:latin typeface="Century Gothic" panose="020B0502020202020204" pitchFamily="34" charset="0"/>
              </a:rPr>
              <a:t>środków z </a:t>
            </a:r>
            <a:r>
              <a:rPr lang="pl-PL" sz="1200" dirty="0">
                <a:latin typeface="Century Gothic" panose="020B0502020202020204" pitchFamily="34" charset="0"/>
              </a:rPr>
              <a:t>RPOZ</a:t>
            </a:r>
            <a:r>
              <a:rPr lang="pl-PL" sz="1400" dirty="0" smtClean="0">
                <a:latin typeface="Century Gothic" panose="020B0502020202020204" pitchFamily="34" charset="0"/>
              </a:rPr>
              <a:t>),</a:t>
            </a:r>
          </a:p>
          <a:p>
            <a:pPr marL="2857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400" dirty="0" smtClean="0">
                <a:latin typeface="Century Gothic" panose="020B0502020202020204" pitchFamily="34" charset="0"/>
              </a:rPr>
              <a:t>udziału </a:t>
            </a:r>
            <a:r>
              <a:rPr lang="pl-PL" sz="1400" dirty="0">
                <a:latin typeface="Century Gothic" panose="020B0502020202020204" pitchFamily="34" charset="0"/>
              </a:rPr>
              <a:t>obiektów w stanie </a:t>
            </a:r>
            <a:r>
              <a:rPr lang="pl-PL" sz="1400" dirty="0" err="1">
                <a:latin typeface="Century Gothic" panose="020B0502020202020204" pitchFamily="34" charset="0"/>
              </a:rPr>
              <a:t>bdb</a:t>
            </a:r>
            <a:r>
              <a:rPr lang="pl-PL" sz="1400" dirty="0">
                <a:latin typeface="Century Gothic" panose="020B0502020202020204" pitchFamily="34" charset="0"/>
              </a:rPr>
              <a:t> i </a:t>
            </a:r>
            <a:r>
              <a:rPr lang="pl-PL" sz="1400" dirty="0" err="1">
                <a:latin typeface="Century Gothic" panose="020B0502020202020204" pitchFamily="34" charset="0"/>
              </a:rPr>
              <a:t>db</a:t>
            </a:r>
            <a:r>
              <a:rPr lang="pl-PL" sz="1400" dirty="0">
                <a:latin typeface="Century Gothic" panose="020B0502020202020204" pitchFamily="34" charset="0"/>
              </a:rPr>
              <a:t> w zbiorze obiektów i obszarów </a:t>
            </a:r>
            <a:r>
              <a:rPr lang="pl-PL" sz="1400" dirty="0" smtClean="0">
                <a:latin typeface="Century Gothic" panose="020B0502020202020204" pitchFamily="34" charset="0"/>
              </a:rPr>
              <a:t>reprezentatywnych (</a:t>
            </a:r>
            <a:r>
              <a:rPr lang="pl-PL" sz="1200" b="1" dirty="0">
                <a:latin typeface="Century Gothic" panose="020B0502020202020204" pitchFamily="34" charset="0"/>
              </a:rPr>
              <a:t>78,5</a:t>
            </a:r>
            <a:r>
              <a:rPr lang="pl-PL" sz="1200" b="1" dirty="0" smtClean="0">
                <a:latin typeface="Century Gothic" panose="020B0502020202020204" pitchFamily="34" charset="0"/>
              </a:rPr>
              <a:t>%</a:t>
            </a:r>
            <a:r>
              <a:rPr lang="pl-PL" sz="1400" dirty="0" smtClean="0">
                <a:latin typeface="Century Gothic" panose="020B0502020202020204" pitchFamily="34" charset="0"/>
              </a:rPr>
              <a:t> </a:t>
            </a:r>
            <a:r>
              <a:rPr lang="pl-PL" sz="1400" dirty="0">
                <a:latin typeface="Century Gothic" panose="020B0502020202020204" pitchFamily="34" charset="0"/>
              </a:rPr>
              <a:t>– </a:t>
            </a:r>
            <a:r>
              <a:rPr lang="pl-PL" sz="1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wzrost o 7%</a:t>
            </a:r>
            <a:r>
              <a:rPr lang="pl-PL" sz="1400" dirty="0" smtClean="0">
                <a:latin typeface="Century Gothic" panose="020B0502020202020204" pitchFamily="34" charset="0"/>
              </a:rPr>
              <a:t>),</a:t>
            </a:r>
            <a:endParaRPr lang="pl-PL" sz="1400" dirty="0">
              <a:latin typeface="Century Gothic" panose="020B0502020202020204" pitchFamily="34" charset="0"/>
            </a:endParaRPr>
          </a:p>
          <a:p>
            <a:pPr marL="2857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400" dirty="0" smtClean="0">
                <a:latin typeface="Century Gothic" panose="020B0502020202020204" pitchFamily="34" charset="0"/>
              </a:rPr>
              <a:t>wpisywania </a:t>
            </a:r>
            <a:r>
              <a:rPr lang="pl-PL" sz="1400" dirty="0">
                <a:latin typeface="Century Gothic" panose="020B0502020202020204" pitchFamily="34" charset="0"/>
              </a:rPr>
              <a:t>produktów tradycyjnych na listę </a:t>
            </a:r>
            <a:r>
              <a:rPr lang="pl-PL" sz="1400" dirty="0" err="1" smtClean="0">
                <a:latin typeface="Century Gothic" panose="020B0502020202020204" pitchFamily="34" charset="0"/>
              </a:rPr>
              <a:t>MRiRW</a:t>
            </a:r>
            <a:r>
              <a:rPr lang="pl-PL" sz="1400" dirty="0" smtClean="0">
                <a:latin typeface="Century Gothic" panose="020B0502020202020204" pitchFamily="34" charset="0"/>
              </a:rPr>
              <a:t> (</a:t>
            </a:r>
            <a:r>
              <a:rPr lang="pl-PL" sz="1200" b="1" dirty="0" smtClean="0">
                <a:latin typeface="Century Gothic" panose="020B0502020202020204" pitchFamily="34" charset="0"/>
              </a:rPr>
              <a:t>154</a:t>
            </a:r>
            <a:r>
              <a:rPr lang="pl-PL" sz="1200" dirty="0" smtClean="0">
                <a:latin typeface="Century Gothic" panose="020B0502020202020204" pitchFamily="34" charset="0"/>
              </a:rPr>
              <a:t> – </a:t>
            </a:r>
            <a:r>
              <a:rPr lang="pl-PL" sz="1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wzrost o 6</a:t>
            </a:r>
            <a:r>
              <a:rPr lang="pl-PL" sz="1400" dirty="0" smtClean="0">
                <a:latin typeface="Century Gothic" panose="020B0502020202020204" pitchFamily="34" charset="0"/>
              </a:rPr>
              <a:t>),</a:t>
            </a:r>
          </a:p>
          <a:p>
            <a:pPr marL="2857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400" dirty="0" smtClean="0">
                <a:latin typeface="Century Gothic" panose="020B0502020202020204" pitchFamily="34" charset="0"/>
              </a:rPr>
              <a:t>liczby </a:t>
            </a:r>
            <a:r>
              <a:rPr lang="pl-PL" sz="1400" dirty="0">
                <a:latin typeface="Century Gothic" panose="020B0502020202020204" pitchFamily="34" charset="0"/>
              </a:rPr>
              <a:t>konkursów o tematyce związanej z dziedzictwem kulturowym regionu (</a:t>
            </a:r>
            <a:r>
              <a:rPr lang="pl-PL" sz="1200" b="1" dirty="0">
                <a:latin typeface="Century Gothic" panose="020B0502020202020204" pitchFamily="34" charset="0"/>
              </a:rPr>
              <a:t>9 </a:t>
            </a:r>
            <a:r>
              <a:rPr lang="pl-PL" sz="1400" dirty="0">
                <a:latin typeface="Century Gothic" panose="020B0502020202020204" pitchFamily="34" charset="0"/>
              </a:rPr>
              <a:t>– </a:t>
            </a:r>
            <a:r>
              <a:rPr lang="pl-PL" sz="1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wzrost o 5 </a:t>
            </a:r>
            <a:r>
              <a:rPr lang="pl-PL" sz="1400" dirty="0" smtClean="0">
                <a:latin typeface="Century Gothic" panose="020B0502020202020204" pitchFamily="34" charset="0"/>
              </a:rPr>
              <a:t>(2022); </a:t>
            </a:r>
            <a:r>
              <a:rPr lang="pl-PL" sz="1200" b="1" dirty="0">
                <a:latin typeface="Century Gothic" panose="020B0502020202020204" pitchFamily="34" charset="0"/>
              </a:rPr>
              <a:t>10</a:t>
            </a:r>
            <a:r>
              <a:rPr lang="pl-PL" sz="1400" dirty="0" smtClean="0">
                <a:latin typeface="Century Gothic" panose="020B0502020202020204" pitchFamily="34" charset="0"/>
              </a:rPr>
              <a:t> </a:t>
            </a:r>
            <a:r>
              <a:rPr lang="pl-PL" sz="1400" dirty="0">
                <a:latin typeface="Century Gothic" panose="020B0502020202020204" pitchFamily="34" charset="0"/>
              </a:rPr>
              <a:t>– </a:t>
            </a:r>
            <a:r>
              <a:rPr lang="pl-PL" sz="1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wzrost o 6 </a:t>
            </a:r>
            <a:r>
              <a:rPr lang="pl-PL" sz="1400" dirty="0" smtClean="0">
                <a:latin typeface="Century Gothic" panose="020B0502020202020204" pitchFamily="34" charset="0"/>
              </a:rPr>
              <a:t>(2023)).</a:t>
            </a:r>
            <a:endParaRPr lang="pl-PL" sz="1400" dirty="0">
              <a:latin typeface="Century Gothic" panose="020B0502020202020204" pitchFamily="34" charset="0"/>
            </a:endParaRPr>
          </a:p>
        </p:txBody>
      </p:sp>
      <p:pic>
        <p:nvPicPr>
          <p:cNvPr id="14" name="Obraz 13" descr="papier wybrany.jpg"/>
          <p:cNvPicPr/>
          <p:nvPr/>
        </p:nvPicPr>
        <p:blipFill rotWithShape="1">
          <a:blip r:embed="rId4" cstate="print"/>
          <a:srcRect l="53063" t="85702" r="30983" b="9319"/>
          <a:stretch/>
        </p:blipFill>
        <p:spPr>
          <a:xfrm>
            <a:off x="7518816" y="6505051"/>
            <a:ext cx="769328" cy="31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4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>
            <a:off x="-19051" y="8527"/>
            <a:ext cx="9143999" cy="426122"/>
          </a:xfrm>
          <a:prstGeom prst="rect">
            <a:avLst/>
          </a:prstGeom>
          <a:solidFill>
            <a:srgbClr val="542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/>
          <p:cNvSpPr/>
          <p:nvPr/>
        </p:nvSpPr>
        <p:spPr>
          <a:xfrm>
            <a:off x="-19050" y="398649"/>
            <a:ext cx="9143999" cy="72000"/>
          </a:xfrm>
          <a:prstGeom prst="rect">
            <a:avLst/>
          </a:prstGeom>
          <a:solidFill>
            <a:srgbClr val="B0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Prostokąt 44"/>
          <p:cNvSpPr/>
          <p:nvPr/>
        </p:nvSpPr>
        <p:spPr>
          <a:xfrm>
            <a:off x="3" y="56790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PODSUMOWANIE ZAAWANSOWANIA REALIZACJI CELÓW I </a:t>
            </a:r>
            <a:r>
              <a:rPr lang="pl-PL" sz="1400" b="1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DZIAŁAŃ </a:t>
            </a:r>
            <a:r>
              <a:rPr lang="pl-PL" sz="1400" b="1" i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WPOnZ</a:t>
            </a:r>
            <a:r>
              <a:rPr lang="pl-PL" sz="1400" b="1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l-PL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2020-2023</a:t>
            </a:r>
          </a:p>
        </p:txBody>
      </p:sp>
      <p:pic>
        <p:nvPicPr>
          <p:cNvPr id="16" name="Obraz 15" descr="logo czb.jpg"/>
          <p:cNvPicPr>
            <a:picLocks noChangeAspect="1"/>
          </p:cNvPicPr>
          <p:nvPr/>
        </p:nvPicPr>
        <p:blipFill rotWithShape="1">
          <a:blip r:embed="rId3" cstate="print"/>
          <a:srcRect t="13661" b="18129"/>
          <a:stretch/>
        </p:blipFill>
        <p:spPr>
          <a:xfrm>
            <a:off x="8360225" y="6451231"/>
            <a:ext cx="783774" cy="420625"/>
          </a:xfrm>
          <a:prstGeom prst="rect">
            <a:avLst/>
          </a:prstGeom>
        </p:spPr>
      </p:pic>
      <p:sp>
        <p:nvSpPr>
          <p:cNvPr id="26" name="pole tekstowe 25"/>
          <p:cNvSpPr txBox="1"/>
          <p:nvPr/>
        </p:nvSpPr>
        <p:spPr>
          <a:xfrm>
            <a:off x="173765" y="5712567"/>
            <a:ext cx="8797948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l-PL" sz="14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Brak postępów realizacji </a:t>
            </a:r>
            <a:r>
              <a:rPr lang="pl-PL" sz="1400" dirty="0">
                <a:latin typeface="Century Gothic" panose="020B0502020202020204" pitchFamily="34" charset="0"/>
              </a:rPr>
              <a:t>odnotowano dla </a:t>
            </a:r>
            <a:r>
              <a:rPr lang="pl-PL" sz="1400" dirty="0" smtClean="0">
                <a:latin typeface="Century Gothic" panose="020B0502020202020204" pitchFamily="34" charset="0"/>
              </a:rPr>
              <a:t>1 zadania:</a:t>
            </a:r>
            <a:endParaRPr lang="pl-PL" sz="1400" dirty="0">
              <a:latin typeface="Century Gothic" panose="020B0502020202020204" pitchFamily="34" charset="0"/>
            </a:endParaRPr>
          </a:p>
          <a:p>
            <a:pPr lvl="1" indent="-285750" algn="just">
              <a:buFont typeface="Arial" pitchFamily="34" charset="0"/>
              <a:buChar char="•"/>
            </a:pPr>
            <a:r>
              <a:rPr lang="pl-PL" sz="1400" dirty="0" smtClean="0">
                <a:latin typeface="Century Gothic" panose="020B0502020202020204" pitchFamily="34" charset="0"/>
              </a:rPr>
              <a:t>cyfryzacja </a:t>
            </a:r>
            <a:r>
              <a:rPr lang="pl-PL" sz="1400" dirty="0">
                <a:latin typeface="Century Gothic" panose="020B0502020202020204" pitchFamily="34" charset="0"/>
              </a:rPr>
              <a:t>wojewódzkiej ewidencji </a:t>
            </a:r>
            <a:r>
              <a:rPr lang="pl-PL" sz="1400" dirty="0" smtClean="0">
                <a:latin typeface="Century Gothic" panose="020B0502020202020204" pitchFamily="34" charset="0"/>
              </a:rPr>
              <a:t>zabytków </a:t>
            </a:r>
            <a:r>
              <a:rPr lang="pl-PL" sz="1200" dirty="0">
                <a:latin typeface="Century Gothic" panose="020B0502020202020204" pitchFamily="34" charset="0"/>
              </a:rPr>
              <a:t>(z uwagi na zmianę metodologii – zadanie przekazane NID – </a:t>
            </a:r>
            <a:r>
              <a:rPr lang="pl-PL" sz="1200" dirty="0" smtClean="0">
                <a:latin typeface="Century Gothic" panose="020B0502020202020204" pitchFamily="34" charset="0"/>
              </a:rPr>
              <a:t>wartość wskaźnika </a:t>
            </a:r>
            <a:r>
              <a:rPr lang="pl-PL" sz="1200" dirty="0">
                <a:latin typeface="Century Gothic" panose="020B0502020202020204" pitchFamily="34" charset="0"/>
              </a:rPr>
              <a:t>nie </a:t>
            </a:r>
            <a:r>
              <a:rPr lang="pl-PL" sz="1200" dirty="0" smtClean="0">
                <a:latin typeface="Century Gothic" panose="020B0502020202020204" pitchFamily="34" charset="0"/>
              </a:rPr>
              <a:t>była analizowana).</a:t>
            </a:r>
            <a:endParaRPr lang="pl-PL" sz="1200" dirty="0">
              <a:latin typeface="Century Gothic" panose="020B0502020202020204" pitchFamily="34" charset="0"/>
            </a:endParaRPr>
          </a:p>
          <a:p>
            <a:endParaRPr lang="pl-PL" sz="1400" dirty="0" smtClean="0">
              <a:solidFill>
                <a:srgbClr val="542A00"/>
              </a:solidFill>
              <a:latin typeface="Century Gothic" pitchFamily="34" charset="0"/>
            </a:endParaRPr>
          </a:p>
        </p:txBody>
      </p:sp>
      <p:sp>
        <p:nvSpPr>
          <p:cNvPr id="27" name="pole tekstowe 26"/>
          <p:cNvSpPr txBox="1"/>
          <p:nvPr/>
        </p:nvSpPr>
        <p:spPr>
          <a:xfrm>
            <a:off x="137845" y="4640397"/>
            <a:ext cx="902302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l-PL" sz="14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Spadek wartości wskaźnika </a:t>
            </a:r>
            <a:r>
              <a:rPr lang="pl-PL" sz="1400" dirty="0">
                <a:latin typeface="Century Gothic" panose="020B0502020202020204" pitchFamily="34" charset="0"/>
              </a:rPr>
              <a:t>charakteryzuje realizację </a:t>
            </a:r>
            <a:r>
              <a:rPr lang="pl-PL" sz="1400" dirty="0" smtClean="0">
                <a:latin typeface="Century Gothic" panose="020B0502020202020204" pitchFamily="34" charset="0"/>
              </a:rPr>
              <a:t>2 działań dotyczących:</a:t>
            </a:r>
            <a:endParaRPr lang="pl-PL" sz="1400" dirty="0">
              <a:latin typeface="Century Gothic" panose="020B0502020202020204" pitchFamily="34" charset="0"/>
            </a:endParaRP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400" dirty="0" smtClean="0">
                <a:latin typeface="Century Gothic" panose="020B0502020202020204" pitchFamily="34" charset="0"/>
              </a:rPr>
              <a:t>liczby </a:t>
            </a:r>
            <a:r>
              <a:rPr lang="pl-PL" sz="1400" dirty="0">
                <a:latin typeface="Century Gothic" panose="020B0502020202020204" pitchFamily="34" charset="0"/>
              </a:rPr>
              <a:t>muzeów i </a:t>
            </a:r>
            <a:r>
              <a:rPr lang="pl-PL" sz="1400" dirty="0" smtClean="0">
                <a:latin typeface="Century Gothic" panose="020B0502020202020204" pitchFamily="34" charset="0"/>
              </a:rPr>
              <a:t>skansenów (</a:t>
            </a:r>
            <a:r>
              <a:rPr lang="pl-PL" sz="1200" b="1" dirty="0">
                <a:latin typeface="Century Gothic" panose="020B0502020202020204" pitchFamily="34" charset="0"/>
              </a:rPr>
              <a:t>113</a:t>
            </a:r>
            <a:r>
              <a:rPr lang="pl-PL" sz="1400" b="1" dirty="0" smtClean="0">
                <a:latin typeface="Century Gothic" panose="020B0502020202020204" pitchFamily="34" charset="0"/>
              </a:rPr>
              <a:t> </a:t>
            </a:r>
            <a:r>
              <a:rPr lang="pl-PL" sz="1200" dirty="0">
                <a:latin typeface="Century Gothic" panose="020B0502020202020204" pitchFamily="34" charset="0"/>
              </a:rPr>
              <a:t>– </a:t>
            </a:r>
            <a:r>
              <a:rPr lang="pl-PL" sz="13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spadek o </a:t>
            </a:r>
            <a:r>
              <a:rPr lang="pl-PL" sz="13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8 obiektów</a:t>
            </a:r>
            <a:r>
              <a:rPr lang="pl-PL" sz="1400" dirty="0" smtClean="0">
                <a:latin typeface="Century Gothic" panose="020B0502020202020204" pitchFamily="34" charset="0"/>
              </a:rPr>
              <a:t>),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400" dirty="0" smtClean="0">
                <a:latin typeface="Century Gothic" panose="020B0502020202020204" pitchFamily="34" charset="0"/>
              </a:rPr>
              <a:t>stanowienie </a:t>
            </a:r>
            <a:r>
              <a:rPr lang="pl-PL" sz="1400" dirty="0">
                <a:latin typeface="Century Gothic" panose="020B0502020202020204" pitchFamily="34" charset="0"/>
              </a:rPr>
              <a:t>parków </a:t>
            </a:r>
            <a:r>
              <a:rPr lang="pl-PL" sz="1400" dirty="0" smtClean="0">
                <a:latin typeface="Century Gothic" panose="020B0502020202020204" pitchFamily="34" charset="0"/>
              </a:rPr>
              <a:t>kulturowych</a:t>
            </a:r>
            <a:r>
              <a:rPr lang="pl-PL" sz="1400" dirty="0">
                <a:latin typeface="Century Gothic" panose="020B0502020202020204" pitchFamily="34" charset="0"/>
              </a:rPr>
              <a:t> </a:t>
            </a:r>
            <a:r>
              <a:rPr lang="pl-PL" sz="1400" dirty="0" smtClean="0">
                <a:latin typeface="Century Gothic" panose="020B0502020202020204" pitchFamily="34" charset="0"/>
              </a:rPr>
              <a:t>(</a:t>
            </a:r>
            <a:r>
              <a:rPr lang="pl-PL" sz="1200" b="1" dirty="0">
                <a:latin typeface="Century Gothic" panose="020B0502020202020204" pitchFamily="34" charset="0"/>
              </a:rPr>
              <a:t>3</a:t>
            </a:r>
            <a:r>
              <a:rPr lang="pl-PL" sz="1400" dirty="0" smtClean="0">
                <a:latin typeface="Century Gothic" panose="020B0502020202020204" pitchFamily="34" charset="0"/>
              </a:rPr>
              <a:t> </a:t>
            </a:r>
            <a:r>
              <a:rPr lang="pl-PL" sz="1400" dirty="0">
                <a:latin typeface="Century Gothic" panose="020B0502020202020204" pitchFamily="34" charset="0"/>
              </a:rPr>
              <a:t>– </a:t>
            </a:r>
            <a:r>
              <a:rPr lang="pl-PL" sz="13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spadek o </a:t>
            </a:r>
            <a:r>
              <a:rPr lang="pl-PL" sz="13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1 PK</a:t>
            </a:r>
            <a:r>
              <a:rPr lang="pl-PL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)</a:t>
            </a:r>
            <a:r>
              <a:rPr lang="pl-PL" sz="1400" dirty="0" smtClean="0">
                <a:latin typeface="Century Gothic" panose="020B0502020202020204" pitchFamily="34" charset="0"/>
              </a:rPr>
              <a:t>. </a:t>
            </a:r>
            <a:endParaRPr lang="pl-PL" sz="1400" dirty="0">
              <a:latin typeface="Century Gothic" panose="020B0502020202020204" pitchFamily="34" charset="0"/>
            </a:endParaRPr>
          </a:p>
        </p:txBody>
      </p:sp>
      <p:pic>
        <p:nvPicPr>
          <p:cNvPr id="14" name="Obraz 13" descr="papier wybrany.jpg"/>
          <p:cNvPicPr/>
          <p:nvPr/>
        </p:nvPicPr>
        <p:blipFill rotWithShape="1">
          <a:blip r:embed="rId4" cstate="print"/>
          <a:srcRect l="53063" t="85702" r="30983" b="9319"/>
          <a:stretch/>
        </p:blipFill>
        <p:spPr>
          <a:xfrm>
            <a:off x="7518816" y="6505051"/>
            <a:ext cx="769328" cy="312984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-19050" y="574563"/>
            <a:ext cx="8840665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4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Niski lub przeciętny stopień zaawansowania </a:t>
            </a:r>
            <a:r>
              <a:rPr lang="pl-PL" sz="1400" dirty="0">
                <a:latin typeface="Century Gothic" panose="020B0502020202020204" pitchFamily="34" charset="0"/>
              </a:rPr>
              <a:t>wykazują realizacje </a:t>
            </a:r>
            <a:r>
              <a:rPr lang="pl-PL" sz="1400" b="1" dirty="0" smtClean="0">
                <a:latin typeface="Century Gothic" panose="020B0502020202020204" pitchFamily="34" charset="0"/>
              </a:rPr>
              <a:t>9</a:t>
            </a:r>
            <a:r>
              <a:rPr lang="pl-PL" sz="1400" dirty="0" smtClean="0">
                <a:latin typeface="Century Gothic" panose="020B0502020202020204" pitchFamily="34" charset="0"/>
              </a:rPr>
              <a:t> </a:t>
            </a:r>
            <a:r>
              <a:rPr lang="pl-PL" sz="1400" dirty="0">
                <a:latin typeface="Century Gothic" panose="020B0502020202020204" pitchFamily="34" charset="0"/>
              </a:rPr>
              <a:t>zadań: </a:t>
            </a:r>
            <a:endParaRPr lang="pl-PL" sz="1400" dirty="0" smtClean="0">
              <a:latin typeface="Century Gothic" panose="020B0502020202020204" pitchFamily="34" charset="0"/>
            </a:endParaRPr>
          </a:p>
          <a:p>
            <a:pPr algn="just"/>
            <a:endParaRPr lang="pl-PL" sz="1400" dirty="0">
              <a:latin typeface="Century Gothic" panose="020B0502020202020204" pitchFamily="34" charset="0"/>
            </a:endParaRPr>
          </a:p>
          <a:p>
            <a:pPr lvl="1" indent="-28575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pl-PL" sz="1400" dirty="0">
                <a:latin typeface="Century Gothic" panose="020B0502020202020204" pitchFamily="34" charset="0"/>
              </a:rPr>
              <a:t>tworzenie gminnych ewidencji zabytków (</a:t>
            </a:r>
            <a:r>
              <a:rPr lang="pl-PL" sz="1200" b="1" dirty="0">
                <a:latin typeface="Century Gothic" panose="020B0502020202020204" pitchFamily="34" charset="0"/>
              </a:rPr>
              <a:t>170</a:t>
            </a:r>
            <a:r>
              <a:rPr lang="pl-PL" sz="1200" dirty="0">
                <a:latin typeface="Century Gothic" panose="020B0502020202020204" pitchFamily="34" charset="0"/>
              </a:rPr>
              <a:t> – </a:t>
            </a:r>
            <a:r>
              <a:rPr lang="pl-PL" sz="13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wzrost o </a:t>
            </a:r>
            <a:r>
              <a:rPr lang="pl-PL" sz="13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5</a:t>
            </a:r>
            <a:r>
              <a:rPr lang="pl-PL" sz="1200" dirty="0" smtClean="0">
                <a:latin typeface="Century Gothic" panose="020B0502020202020204" pitchFamily="34" charset="0"/>
              </a:rPr>
              <a:t>,</a:t>
            </a:r>
            <a:r>
              <a:rPr lang="pl-PL" sz="12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pl-PL" sz="1400" dirty="0" smtClean="0">
                <a:latin typeface="Century Gothic" panose="020B0502020202020204" pitchFamily="34" charset="0"/>
              </a:rPr>
              <a:t>blisko poziomu docelowego </a:t>
            </a:r>
            <a:r>
              <a:rPr lang="pl-PL" sz="1400" dirty="0">
                <a:latin typeface="Century Gothic" panose="020B0502020202020204" pitchFamily="34" charset="0"/>
              </a:rPr>
              <a:t>l177</a:t>
            </a:r>
            <a:r>
              <a:rPr lang="pl-PL" sz="1400" dirty="0" smtClean="0">
                <a:latin typeface="Century Gothic" panose="020B0502020202020204" pitchFamily="34" charset="0"/>
              </a:rPr>
              <a:t>), </a:t>
            </a:r>
            <a:endParaRPr lang="pl-PL" sz="1400" dirty="0">
              <a:latin typeface="Century Gothic" panose="020B0502020202020204" pitchFamily="34" charset="0"/>
            </a:endParaRPr>
          </a:p>
          <a:p>
            <a:pPr lvl="1" indent="-28575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pl-PL" sz="1400" dirty="0" smtClean="0">
                <a:latin typeface="Century Gothic" panose="020B0502020202020204" pitchFamily="34" charset="0"/>
              </a:rPr>
              <a:t>tworzenie </a:t>
            </a:r>
            <a:r>
              <a:rPr lang="pl-PL" sz="1400" dirty="0">
                <a:latin typeface="Century Gothic" panose="020B0502020202020204" pitchFamily="34" charset="0"/>
              </a:rPr>
              <a:t>i uchwalanie powiatowych programów opieki nad zabytkami (</a:t>
            </a:r>
            <a:r>
              <a:rPr lang="pl-PL" sz="1200" b="1" dirty="0">
                <a:latin typeface="Century Gothic" panose="020B0502020202020204" pitchFamily="34" charset="0"/>
              </a:rPr>
              <a:t>6,</a:t>
            </a:r>
            <a:r>
              <a:rPr lang="pl-PL" sz="1200" dirty="0">
                <a:latin typeface="Century Gothic" panose="020B0502020202020204" pitchFamily="34" charset="0"/>
              </a:rPr>
              <a:t> </a:t>
            </a:r>
            <a:r>
              <a:rPr lang="pl-PL" sz="13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wzrost </a:t>
            </a:r>
            <a:r>
              <a:rPr lang="pl-PL" sz="13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o </a:t>
            </a:r>
            <a:r>
              <a:rPr lang="pl-PL" sz="13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2 </a:t>
            </a:r>
            <a:r>
              <a:rPr lang="pl-PL" sz="1300" b="1" dirty="0" err="1" smtClean="0">
                <a:solidFill>
                  <a:srgbClr val="0070C0"/>
                </a:solidFill>
                <a:latin typeface="Century Gothic" panose="020B0502020202020204" pitchFamily="34" charset="0"/>
              </a:rPr>
              <a:t>pragramy</a:t>
            </a:r>
            <a:r>
              <a:rPr lang="pl-PL" sz="1200" dirty="0" smtClean="0">
                <a:latin typeface="Century Gothic" panose="020B0502020202020204" pitchFamily="34" charset="0"/>
              </a:rPr>
              <a:t>), </a:t>
            </a:r>
            <a:endParaRPr lang="pl-PL" sz="1200" dirty="0">
              <a:latin typeface="Century Gothic" panose="020B0502020202020204" pitchFamily="34" charset="0"/>
            </a:endParaRPr>
          </a:p>
          <a:p>
            <a:pPr lvl="1" indent="-28575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pl-PL" sz="1400" dirty="0">
                <a:latin typeface="Century Gothic" panose="020B0502020202020204" pitchFamily="34" charset="0"/>
              </a:rPr>
              <a:t>opracowywanie studiów historycznych (</a:t>
            </a:r>
            <a:r>
              <a:rPr lang="pl-PL" sz="1200" b="1" dirty="0">
                <a:latin typeface="Century Gothic" panose="020B0502020202020204" pitchFamily="34" charset="0"/>
              </a:rPr>
              <a:t>32</a:t>
            </a:r>
            <a:r>
              <a:rPr lang="pl-PL" sz="1400" dirty="0">
                <a:latin typeface="Century Gothic" panose="020B0502020202020204" pitchFamily="34" charset="0"/>
              </a:rPr>
              <a:t> – </a:t>
            </a:r>
            <a:r>
              <a:rPr lang="pl-PL" sz="13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wzrost o 2</a:t>
            </a:r>
            <a:r>
              <a:rPr lang="pl-PL" sz="1200" dirty="0">
                <a:latin typeface="Century Gothic" panose="020B0502020202020204" pitchFamily="34" charset="0"/>
              </a:rPr>
              <a:t>, brak wzrostu w </a:t>
            </a:r>
            <a:r>
              <a:rPr lang="pl-PL" sz="1200" dirty="0" smtClean="0">
                <a:latin typeface="Century Gothic" panose="020B0502020202020204" pitchFamily="34" charset="0"/>
              </a:rPr>
              <a:t>latach 2022-2023</a:t>
            </a:r>
            <a:r>
              <a:rPr lang="pl-PL" sz="1400" dirty="0">
                <a:latin typeface="Century Gothic" panose="020B0502020202020204" pitchFamily="34" charset="0"/>
              </a:rPr>
              <a:t>), </a:t>
            </a:r>
          </a:p>
          <a:p>
            <a:pPr lvl="1" indent="-28575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pl-PL" sz="1400" dirty="0">
                <a:latin typeface="Century Gothic" panose="020B0502020202020204" pitchFamily="34" charset="0"/>
              </a:rPr>
              <a:t>rewaloryzacja układów zieleni komponowanej (</a:t>
            </a:r>
            <a:r>
              <a:rPr lang="pl-PL" sz="1200" b="1" dirty="0">
                <a:latin typeface="Century Gothic" panose="020B0502020202020204" pitchFamily="34" charset="0"/>
              </a:rPr>
              <a:t>55</a:t>
            </a:r>
            <a:r>
              <a:rPr lang="pl-PL" sz="1200" dirty="0">
                <a:latin typeface="Century Gothic" panose="020B0502020202020204" pitchFamily="34" charset="0"/>
              </a:rPr>
              <a:t> – </a:t>
            </a:r>
            <a:r>
              <a:rPr lang="pl-PL" sz="13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wzrost o 3</a:t>
            </a:r>
            <a:r>
              <a:rPr lang="pl-PL" sz="1200" dirty="0">
                <a:latin typeface="Century Gothic" panose="020B0502020202020204" pitchFamily="34" charset="0"/>
              </a:rPr>
              <a:t>,</a:t>
            </a:r>
            <a:r>
              <a:rPr lang="pl-PL" sz="120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pl-PL" sz="1200" dirty="0">
                <a:latin typeface="Century Gothic" panose="020B0502020202020204" pitchFamily="34" charset="0"/>
              </a:rPr>
              <a:t>brak wzrostu w latach 2022-2023</a:t>
            </a:r>
            <a:r>
              <a:rPr lang="pl-PL" sz="1600" dirty="0" smtClean="0">
                <a:latin typeface="Century Gothic" panose="020B0502020202020204" pitchFamily="34" charset="0"/>
              </a:rPr>
              <a:t>),</a:t>
            </a:r>
            <a:endParaRPr lang="pl-PL" sz="1400" dirty="0">
              <a:latin typeface="Century Gothic" panose="020B0502020202020204" pitchFamily="34" charset="0"/>
            </a:endParaRPr>
          </a:p>
          <a:p>
            <a:pPr lvl="1" indent="-28575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pl-PL" sz="1400" dirty="0">
                <a:latin typeface="Century Gothic" panose="020B0502020202020204" pitchFamily="34" charset="0"/>
              </a:rPr>
              <a:t>digitalizacja zasobów muzealnych </a:t>
            </a:r>
            <a:r>
              <a:rPr lang="pl-PL" sz="1200" dirty="0">
                <a:latin typeface="Century Gothic" panose="020B0502020202020204" pitchFamily="34" charset="0"/>
              </a:rPr>
              <a:t>(</a:t>
            </a:r>
            <a:r>
              <a:rPr lang="pl-PL" sz="1200" b="1" dirty="0">
                <a:latin typeface="Century Gothic" panose="020B0502020202020204" pitchFamily="34" charset="0"/>
              </a:rPr>
              <a:t>25 </a:t>
            </a:r>
            <a:r>
              <a:rPr lang="pl-PL" sz="1200" dirty="0" smtClean="0">
                <a:latin typeface="Century Gothic" panose="020B0502020202020204" pitchFamily="34" charset="0"/>
              </a:rPr>
              <a:t>– </a:t>
            </a:r>
            <a:r>
              <a:rPr lang="pl-PL" sz="13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wzrost </a:t>
            </a:r>
            <a:r>
              <a:rPr lang="pl-PL" sz="13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o </a:t>
            </a:r>
            <a:r>
              <a:rPr lang="pl-PL" sz="13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3 obiekty</a:t>
            </a:r>
            <a:r>
              <a:rPr lang="pl-PL" sz="1200" dirty="0" smtClean="0">
                <a:latin typeface="Century Gothic" panose="020B0502020202020204" pitchFamily="34" charset="0"/>
              </a:rPr>
              <a:t>),</a:t>
            </a:r>
            <a:endParaRPr lang="pl-PL" sz="1200" dirty="0">
              <a:latin typeface="Century Gothic" panose="020B0502020202020204" pitchFamily="34" charset="0"/>
            </a:endParaRPr>
          </a:p>
          <a:p>
            <a:pPr lvl="1" indent="-28575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pl-PL" sz="1400" dirty="0" smtClean="0">
                <a:latin typeface="Century Gothic" panose="020B0502020202020204" pitchFamily="34" charset="0"/>
              </a:rPr>
              <a:t>remonty </a:t>
            </a:r>
            <a:r>
              <a:rPr lang="pl-PL" sz="1400" dirty="0">
                <a:latin typeface="Century Gothic" panose="020B0502020202020204" pitchFamily="34" charset="0"/>
              </a:rPr>
              <a:t>i modernizacja obiektów będących siedzibami muzeów i skansenów </a:t>
            </a:r>
            <a:r>
              <a:rPr lang="pl-PL" sz="1400" dirty="0" smtClean="0">
                <a:latin typeface="Century Gothic" panose="020B0502020202020204" pitchFamily="34" charset="0"/>
              </a:rPr>
              <a:t>(</a:t>
            </a:r>
            <a:r>
              <a:rPr lang="pl-PL" sz="1200" b="1" dirty="0" smtClean="0">
                <a:latin typeface="Century Gothic" panose="020B0502020202020204" pitchFamily="34" charset="0"/>
              </a:rPr>
              <a:t>82 </a:t>
            </a:r>
            <a:r>
              <a:rPr lang="pl-PL" sz="1200" dirty="0" smtClean="0">
                <a:latin typeface="Century Gothic" panose="020B0502020202020204" pitchFamily="34" charset="0"/>
              </a:rPr>
              <a:t>– </a:t>
            </a:r>
            <a:r>
              <a:rPr lang="pl-PL" sz="13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wzrost </a:t>
            </a:r>
            <a:r>
              <a:rPr lang="pl-PL" sz="13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o </a:t>
            </a:r>
            <a:r>
              <a:rPr lang="pl-PL" sz="13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2 obiekty</a:t>
            </a:r>
            <a:r>
              <a:rPr lang="pl-PL" sz="1400" dirty="0" smtClean="0">
                <a:latin typeface="Century Gothic" panose="020B0502020202020204" pitchFamily="34" charset="0"/>
              </a:rPr>
              <a:t>),</a:t>
            </a:r>
            <a:endParaRPr lang="pl-PL" sz="1400" dirty="0">
              <a:latin typeface="Century Gothic" panose="020B0502020202020204" pitchFamily="34" charset="0"/>
            </a:endParaRPr>
          </a:p>
          <a:p>
            <a:pPr lvl="1" indent="-28575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pl-PL" sz="1400" dirty="0" smtClean="0">
                <a:latin typeface="Century Gothic" panose="020B0502020202020204" pitchFamily="34" charset="0"/>
              </a:rPr>
              <a:t>zabezpieczenia </a:t>
            </a:r>
            <a:r>
              <a:rPr lang="pl-PL" sz="1400" dirty="0">
                <a:latin typeface="Century Gothic" panose="020B0502020202020204" pitchFamily="34" charset="0"/>
              </a:rPr>
              <a:t>przeciwpożarowe i antywłamaniowe (muzea, skanseny i kościoły</a:t>
            </a:r>
            <a:r>
              <a:rPr lang="pl-PL" sz="1400" dirty="0" smtClean="0">
                <a:latin typeface="Century Gothic" panose="020B0502020202020204" pitchFamily="34" charset="0"/>
              </a:rPr>
              <a:t>)</a:t>
            </a:r>
            <a:r>
              <a:rPr lang="pl-PL" sz="1200" dirty="0" smtClean="0">
                <a:latin typeface="Century Gothic" panose="020B0502020202020204" pitchFamily="34" charset="0"/>
              </a:rPr>
              <a:t>(</a:t>
            </a:r>
            <a:r>
              <a:rPr lang="pl-PL" sz="1200" b="1" dirty="0" smtClean="0">
                <a:latin typeface="Century Gothic" panose="020B0502020202020204" pitchFamily="34" charset="0"/>
              </a:rPr>
              <a:t>130 </a:t>
            </a:r>
            <a:r>
              <a:rPr lang="pl-PL" sz="1200" dirty="0" smtClean="0">
                <a:latin typeface="Century Gothic" panose="020B0502020202020204" pitchFamily="34" charset="0"/>
              </a:rPr>
              <a:t>– </a:t>
            </a:r>
            <a:r>
              <a:rPr lang="pl-PL" sz="13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wzrost   o 2 obiekty</a:t>
            </a:r>
            <a:r>
              <a:rPr lang="pl-PL" sz="1200" dirty="0" smtClean="0">
                <a:latin typeface="Century Gothic" panose="020B0502020202020204" pitchFamily="34" charset="0"/>
              </a:rPr>
              <a:t>),</a:t>
            </a:r>
            <a:endParaRPr lang="pl-PL" sz="1200" dirty="0">
              <a:latin typeface="Century Gothic" panose="020B0502020202020204" pitchFamily="34" charset="0"/>
            </a:endParaRPr>
          </a:p>
          <a:p>
            <a:pPr lvl="1" indent="-28575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pl-PL" sz="1400" dirty="0" smtClean="0">
                <a:latin typeface="Century Gothic" panose="020B0502020202020204" pitchFamily="34" charset="0"/>
              </a:rPr>
              <a:t>znakowanie</a:t>
            </a:r>
            <a:r>
              <a:rPr lang="pl-PL" sz="1400" dirty="0">
                <a:latin typeface="Century Gothic" panose="020B0502020202020204" pitchFamily="34" charset="0"/>
              </a:rPr>
              <a:t>/ wyznaczanie szlaków kulturowych o zasięgu </a:t>
            </a:r>
            <a:r>
              <a:rPr lang="pl-PL" sz="1400" dirty="0" smtClean="0">
                <a:latin typeface="Century Gothic" panose="020B0502020202020204" pitchFamily="34" charset="0"/>
              </a:rPr>
              <a:t>regionalnym (</a:t>
            </a:r>
            <a:r>
              <a:rPr lang="pl-PL" sz="1200" b="1" dirty="0" smtClean="0">
                <a:latin typeface="Century Gothic" panose="020B0502020202020204" pitchFamily="34" charset="0"/>
              </a:rPr>
              <a:t>3 </a:t>
            </a:r>
            <a:r>
              <a:rPr lang="pl-PL" sz="1200" dirty="0" smtClean="0">
                <a:latin typeface="Century Gothic" panose="020B0502020202020204" pitchFamily="34" charset="0"/>
              </a:rPr>
              <a:t>– </a:t>
            </a:r>
            <a:r>
              <a:rPr lang="pl-PL" sz="13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wzrost </a:t>
            </a:r>
            <a:r>
              <a:rPr lang="pl-PL" sz="13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o </a:t>
            </a:r>
            <a:r>
              <a:rPr lang="pl-PL" sz="13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1 szlak</a:t>
            </a:r>
            <a:r>
              <a:rPr lang="pl-PL" sz="1400" dirty="0" smtClean="0">
                <a:latin typeface="Century Gothic" panose="020B0502020202020204" pitchFamily="34" charset="0"/>
              </a:rPr>
              <a:t>,</a:t>
            </a:r>
            <a:r>
              <a:rPr lang="pl-PL" sz="12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pl-PL" sz="1200" dirty="0">
                <a:latin typeface="Century Gothic" panose="020B0502020202020204" pitchFamily="34" charset="0"/>
              </a:rPr>
              <a:t>brak wzrostu w latach 2022-2023</a:t>
            </a:r>
            <a:r>
              <a:rPr lang="pl-PL" sz="1400" dirty="0" smtClean="0">
                <a:latin typeface="Century Gothic" panose="020B0502020202020204" pitchFamily="34" charset="0"/>
              </a:rPr>
              <a:t>),</a:t>
            </a:r>
            <a:endParaRPr lang="pl-PL" sz="1400" dirty="0">
              <a:latin typeface="Century Gothic" panose="020B0502020202020204" pitchFamily="34" charset="0"/>
            </a:endParaRPr>
          </a:p>
          <a:p>
            <a:pPr lvl="1" indent="-28575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pl-PL" sz="1400" dirty="0" smtClean="0">
                <a:latin typeface="Century Gothic" panose="020B0502020202020204" pitchFamily="34" charset="0"/>
              </a:rPr>
              <a:t>organizacja </a:t>
            </a:r>
            <a:r>
              <a:rPr lang="pl-PL" sz="1400" dirty="0">
                <a:latin typeface="Century Gothic" panose="020B0502020202020204" pitchFamily="34" charset="0"/>
              </a:rPr>
              <a:t>konkursów o tematyce związanej z dziedzictwem kulturowym </a:t>
            </a:r>
            <a:r>
              <a:rPr lang="pl-PL" sz="1400" dirty="0" smtClean="0">
                <a:latin typeface="Century Gothic" panose="020B0502020202020204" pitchFamily="34" charset="0"/>
              </a:rPr>
              <a:t>regionu (</a:t>
            </a:r>
            <a:r>
              <a:rPr lang="pl-PL" sz="1200" b="1" dirty="0" smtClean="0">
                <a:latin typeface="Century Gothic" panose="020B0502020202020204" pitchFamily="34" charset="0"/>
              </a:rPr>
              <a:t>19 </a:t>
            </a:r>
            <a:r>
              <a:rPr lang="pl-PL" sz="1200" dirty="0">
                <a:latin typeface="Century Gothic" panose="020B0502020202020204" pitchFamily="34" charset="0"/>
              </a:rPr>
              <a:t>–</a:t>
            </a:r>
            <a:r>
              <a:rPr lang="pl-PL" sz="1300" dirty="0">
                <a:latin typeface="Century Gothic" panose="020B0502020202020204" pitchFamily="34" charset="0"/>
              </a:rPr>
              <a:t> </a:t>
            </a:r>
            <a:r>
              <a:rPr lang="pl-PL" sz="13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wzrost </a:t>
            </a:r>
            <a:r>
              <a:rPr lang="pl-PL" sz="13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  o </a:t>
            </a:r>
            <a:r>
              <a:rPr lang="pl-PL" sz="13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4 </a:t>
            </a:r>
            <a:r>
              <a:rPr lang="pl-PL" sz="1200" dirty="0">
                <a:latin typeface="Century Gothic" panose="020B0502020202020204" pitchFamily="34" charset="0"/>
              </a:rPr>
              <a:t>(2022); </a:t>
            </a:r>
            <a:r>
              <a:rPr lang="pl-PL" sz="1200" b="1" dirty="0">
                <a:latin typeface="Century Gothic" panose="020B0502020202020204" pitchFamily="34" charset="0"/>
              </a:rPr>
              <a:t>13</a:t>
            </a:r>
            <a:r>
              <a:rPr lang="pl-PL" sz="120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pl-PL" sz="1200" dirty="0">
                <a:latin typeface="Century Gothic" panose="020B0502020202020204" pitchFamily="34" charset="0"/>
              </a:rPr>
              <a:t>–</a:t>
            </a:r>
            <a:r>
              <a:rPr lang="pl-PL" sz="120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pl-PL" sz="1300" b="1" dirty="0" smtClean="0">
                <a:solidFill>
                  <a:srgbClr val="ED7D31"/>
                </a:solidFill>
                <a:latin typeface="Century Gothic" panose="020B0502020202020204" pitchFamily="34" charset="0"/>
              </a:rPr>
              <a:t>spadek </a:t>
            </a:r>
            <a:r>
              <a:rPr lang="pl-PL" sz="13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o </a:t>
            </a:r>
            <a:r>
              <a:rPr lang="pl-PL" sz="1300" b="1" dirty="0" smtClean="0">
                <a:solidFill>
                  <a:srgbClr val="ED7D31"/>
                </a:solidFill>
                <a:latin typeface="Century Gothic" panose="020B0502020202020204" pitchFamily="34" charset="0"/>
              </a:rPr>
              <a:t>2 </a:t>
            </a:r>
            <a:r>
              <a:rPr lang="pl-PL" sz="1200" dirty="0">
                <a:latin typeface="Century Gothic" panose="020B0502020202020204" pitchFamily="34" charset="0"/>
              </a:rPr>
              <a:t>(2023)</a:t>
            </a:r>
            <a:r>
              <a:rPr lang="pl-PL" sz="1400" dirty="0" smtClean="0">
                <a:latin typeface="Century Gothic" panose="020B0502020202020204" pitchFamily="34" charset="0"/>
              </a:rPr>
              <a:t>).</a:t>
            </a:r>
            <a:endParaRPr lang="pl-PL" sz="1400" dirty="0">
              <a:latin typeface="Century Gothic" panose="020B0502020202020204" pitchFamily="34" charset="0"/>
            </a:endParaRPr>
          </a:p>
          <a:p>
            <a:pPr lvl="1" indent="-285750" algn="just">
              <a:buFont typeface="Arial" pitchFamily="34" charset="0"/>
              <a:buChar char="•"/>
            </a:pPr>
            <a:endParaRPr lang="pl-PL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82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0" y="0"/>
            <a:ext cx="9143999" cy="388309"/>
          </a:xfrm>
          <a:prstGeom prst="rect">
            <a:avLst/>
          </a:prstGeom>
          <a:solidFill>
            <a:srgbClr val="542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Prostokąt 44"/>
          <p:cNvSpPr/>
          <p:nvPr/>
        </p:nvSpPr>
        <p:spPr>
          <a:xfrm>
            <a:off x="144783" y="6021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WDRAŻANIE I SYSTEM REALIZACJI </a:t>
            </a:r>
            <a:r>
              <a:rPr lang="pl-PL" sz="1400" b="1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WPOnZ</a:t>
            </a:r>
            <a:r>
              <a:rPr lang="pl-PL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 NA LATA 2020-2023 – MONITORING</a:t>
            </a:r>
            <a:endParaRPr lang="en-US" sz="14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4" y="434248"/>
            <a:ext cx="9143999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Podmiot odpowiedzialny </a:t>
            </a:r>
            <a:r>
              <a:rPr lang="pl-PL" sz="1400" dirty="0">
                <a:latin typeface="Century Gothic" panose="020B0502020202020204" pitchFamily="34" charset="0"/>
              </a:rPr>
              <a:t>za wdrażanie programu - </a:t>
            </a:r>
            <a:r>
              <a:rPr lang="pl-PL" sz="1400" b="1" dirty="0">
                <a:latin typeface="Century Gothic" panose="020B0502020202020204" pitchFamily="34" charset="0"/>
              </a:rPr>
              <a:t>Zarząd Województwa Łódzkiego</a:t>
            </a:r>
            <a:r>
              <a:rPr lang="pl-PL" sz="1400" dirty="0">
                <a:latin typeface="Century Gothic" panose="020B0502020202020204" pitchFamily="34" charset="0"/>
              </a:rPr>
              <a:t>, wykonujący zadania przy pomocy departamentów Urzędu Marszałkowskiego Województwa </a:t>
            </a:r>
            <a:r>
              <a:rPr lang="pl-PL" sz="1400" dirty="0" smtClean="0">
                <a:latin typeface="Century Gothic" panose="020B0502020202020204" pitchFamily="34" charset="0"/>
              </a:rPr>
              <a:t>Łódzkiego. </a:t>
            </a:r>
          </a:p>
          <a:p>
            <a:endParaRPr lang="pl-PL" sz="700" dirty="0">
              <a:latin typeface="Century Gothic" panose="020B0502020202020204" pitchFamily="34" charset="0"/>
            </a:endParaRPr>
          </a:p>
          <a:p>
            <a:r>
              <a:rPr lang="pl-PL" sz="14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Instytucja koordynująca realizację </a:t>
            </a:r>
            <a:r>
              <a:rPr lang="pl-PL" sz="1400" dirty="0">
                <a:latin typeface="Century Gothic" panose="020B0502020202020204" pitchFamily="34" charset="0"/>
              </a:rPr>
              <a:t>programu </a:t>
            </a:r>
            <a:r>
              <a:rPr lang="pl-PL" sz="1400" dirty="0" smtClean="0">
                <a:latin typeface="Century Gothic" panose="020B0502020202020204" pitchFamily="34" charset="0"/>
              </a:rPr>
              <a:t>– </a:t>
            </a:r>
            <a:r>
              <a:rPr lang="pl-PL" sz="1400" b="1" dirty="0" smtClean="0">
                <a:latin typeface="Century Gothic" panose="020B0502020202020204" pitchFamily="34" charset="0"/>
              </a:rPr>
              <a:t>departament ds. kultury</a:t>
            </a:r>
            <a:br>
              <a:rPr lang="pl-PL" sz="1400" b="1" dirty="0" smtClean="0">
                <a:latin typeface="Century Gothic" panose="020B0502020202020204" pitchFamily="34" charset="0"/>
              </a:rPr>
            </a:br>
            <a:endParaRPr lang="pl-PL" sz="1400" dirty="0">
              <a:latin typeface="Century Gothic" panose="020B0502020202020204" pitchFamily="34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4" y="1263704"/>
            <a:ext cx="9022077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endParaRPr lang="pl-PL" sz="1400" b="1" dirty="0" smtClean="0">
              <a:solidFill>
                <a:srgbClr val="ED7D31"/>
              </a:solidFill>
              <a:latin typeface="Century Gothic" panose="020B0502020202020204" pitchFamily="34" charset="0"/>
            </a:endParaRPr>
          </a:p>
          <a:p>
            <a:r>
              <a:rPr lang="pl-PL" sz="1400" b="1" dirty="0" smtClean="0">
                <a:solidFill>
                  <a:srgbClr val="ED7D31"/>
                </a:solidFill>
                <a:latin typeface="Century Gothic" panose="020B0502020202020204" pitchFamily="34" charset="0"/>
              </a:rPr>
              <a:t>Proces </a:t>
            </a:r>
            <a:r>
              <a:rPr lang="pl-PL" sz="14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realizacji programu </a:t>
            </a:r>
            <a:r>
              <a:rPr lang="pl-PL" sz="1400" dirty="0">
                <a:latin typeface="Century Gothic" panose="020B0502020202020204" pitchFamily="34" charset="0"/>
              </a:rPr>
              <a:t>podlega cyklicznej kontroli, w ramach której Zarząd Województwa Łódzkiego ma obowiązek sporządzenia co dwa lata </a:t>
            </a:r>
            <a:r>
              <a:rPr lang="pl-PL" sz="1400" b="1" dirty="0">
                <a:latin typeface="Century Gothic" panose="020B0502020202020204" pitchFamily="34" charset="0"/>
              </a:rPr>
              <a:t>sprawozdania ze stanu realizacji Programu</a:t>
            </a:r>
            <a:r>
              <a:rPr lang="pl-PL" sz="1400" dirty="0">
                <a:latin typeface="Century Gothic" panose="020B0502020202020204" pitchFamily="34" charset="0"/>
              </a:rPr>
              <a:t>. </a:t>
            </a:r>
          </a:p>
          <a:p>
            <a:endParaRPr lang="pl-PL" sz="800" dirty="0">
              <a:latin typeface="Century Gothic" panose="020B0502020202020204" pitchFamily="34" charset="0"/>
            </a:endParaRPr>
          </a:p>
          <a:p>
            <a:r>
              <a:rPr lang="pl-PL" sz="14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Do monitorowania realizacji </a:t>
            </a:r>
            <a:r>
              <a:rPr lang="pl-PL" sz="1400" b="1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WPOnZ</a:t>
            </a:r>
            <a:r>
              <a:rPr lang="pl-PL" sz="14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 </a:t>
            </a:r>
            <a:r>
              <a:rPr lang="pl-PL" sz="1400" dirty="0">
                <a:latin typeface="Century Gothic" panose="020B0502020202020204" pitchFamily="34" charset="0"/>
              </a:rPr>
              <a:t>przyjęto </a:t>
            </a:r>
            <a:r>
              <a:rPr lang="pl-PL" sz="1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20 wskaźników</a:t>
            </a:r>
            <a:r>
              <a:rPr lang="pl-PL" sz="1400" dirty="0">
                <a:latin typeface="Century Gothic" panose="020B0502020202020204" pitchFamily="34" charset="0"/>
              </a:rPr>
              <a:t>.</a:t>
            </a:r>
          </a:p>
          <a:p>
            <a:endParaRPr lang="pl-PL" sz="1400" dirty="0" smtClean="0">
              <a:latin typeface="Century Gothic" panose="020B0502020202020204" pitchFamily="34" charset="0"/>
            </a:endParaRPr>
          </a:p>
          <a:p>
            <a:r>
              <a:rPr lang="pl-PL" sz="14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W ramach monitoringu przeprowadzono badanie ankietowe </a:t>
            </a:r>
            <a:r>
              <a:rPr lang="pl-PL" sz="1400" dirty="0">
                <a:latin typeface="Century Gothic" panose="020B0502020202020204" pitchFamily="34" charset="0"/>
              </a:rPr>
              <a:t>(</a:t>
            </a:r>
            <a:r>
              <a:rPr lang="pl-PL" sz="1400" b="1" dirty="0" smtClean="0">
                <a:latin typeface="Century Gothic" panose="020B0502020202020204" pitchFamily="34" charset="0"/>
              </a:rPr>
              <a:t>177 </a:t>
            </a:r>
            <a:r>
              <a:rPr lang="pl-PL" sz="1400" dirty="0">
                <a:latin typeface="Century Gothic" panose="020B0502020202020204" pitchFamily="34" charset="0"/>
              </a:rPr>
              <a:t>gmin, </a:t>
            </a:r>
            <a:r>
              <a:rPr lang="pl-PL" sz="1400" b="1" dirty="0" smtClean="0">
                <a:latin typeface="Century Gothic" panose="020B0502020202020204" pitchFamily="34" charset="0"/>
              </a:rPr>
              <a:t>121</a:t>
            </a:r>
            <a:r>
              <a:rPr lang="pl-PL" sz="1400" dirty="0" smtClean="0">
                <a:latin typeface="Century Gothic" panose="020B0502020202020204" pitchFamily="34" charset="0"/>
              </a:rPr>
              <a:t> muzeów </a:t>
            </a:r>
            <a:r>
              <a:rPr lang="pl-PL" sz="1400" dirty="0">
                <a:latin typeface="Century Gothic" panose="020B0502020202020204" pitchFamily="34" charset="0"/>
              </a:rPr>
              <a:t>i </a:t>
            </a:r>
            <a:r>
              <a:rPr lang="pl-PL" sz="1400" dirty="0" smtClean="0">
                <a:latin typeface="Century Gothic" panose="020B0502020202020204" pitchFamily="34" charset="0"/>
              </a:rPr>
              <a:t>skansenów), wywiady kwestionariuszowe (departamenty UMWŁ, instytucje branżowe) i kwerendy źródeł internetowych.</a:t>
            </a:r>
            <a:endParaRPr lang="pl-PL" sz="1400" dirty="0">
              <a:latin typeface="Century Gothic" panose="020B0502020202020204" pitchFamily="34" charset="0"/>
            </a:endParaRPr>
          </a:p>
        </p:txBody>
      </p:sp>
      <p:pic>
        <p:nvPicPr>
          <p:cNvPr id="12" name="Obraz 11" descr="logo czb.jpg"/>
          <p:cNvPicPr>
            <a:picLocks noChangeAspect="1"/>
          </p:cNvPicPr>
          <p:nvPr/>
        </p:nvPicPr>
        <p:blipFill rotWithShape="1">
          <a:blip r:embed="rId3" cstate="print"/>
          <a:srcRect t="13661" b="18129"/>
          <a:stretch/>
        </p:blipFill>
        <p:spPr>
          <a:xfrm>
            <a:off x="8360225" y="6427783"/>
            <a:ext cx="783774" cy="420625"/>
          </a:xfrm>
          <a:prstGeom prst="rect">
            <a:avLst/>
          </a:prstGeom>
        </p:spPr>
      </p:pic>
      <p:sp>
        <p:nvSpPr>
          <p:cNvPr id="14" name="Prostokąt 13"/>
          <p:cNvSpPr/>
          <p:nvPr/>
        </p:nvSpPr>
        <p:spPr>
          <a:xfrm>
            <a:off x="-1199" y="362248"/>
            <a:ext cx="9143999" cy="72000"/>
          </a:xfrm>
          <a:prstGeom prst="rect">
            <a:avLst/>
          </a:prstGeom>
          <a:solidFill>
            <a:srgbClr val="B0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/>
          <a:srcRect l="34219" t="12778" r="34687" b="13889"/>
          <a:stretch/>
        </p:blipFill>
        <p:spPr>
          <a:xfrm>
            <a:off x="66679" y="3178459"/>
            <a:ext cx="2647189" cy="351184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5"/>
          <a:srcRect l="25781" t="11667" r="16797" b="14722"/>
          <a:stretch/>
        </p:blipFill>
        <p:spPr>
          <a:xfrm>
            <a:off x="3102174" y="3178459"/>
            <a:ext cx="4869745" cy="3511516"/>
          </a:xfrm>
          <a:prstGeom prst="rect">
            <a:avLst/>
          </a:prstGeom>
        </p:spPr>
      </p:pic>
      <p:pic>
        <p:nvPicPr>
          <p:cNvPr id="11" name="Obraz 10" descr="papier wybrany.jpg"/>
          <p:cNvPicPr/>
          <p:nvPr/>
        </p:nvPicPr>
        <p:blipFill rotWithShape="1">
          <a:blip r:embed="rId6" cstate="print"/>
          <a:srcRect l="53063" t="85702" r="30983" b="9319"/>
          <a:stretch/>
        </p:blipFill>
        <p:spPr>
          <a:xfrm>
            <a:off x="7587255" y="6546462"/>
            <a:ext cx="769328" cy="31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78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1902719" y="5175504"/>
            <a:ext cx="2481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b="1" dirty="0">
                <a:solidFill>
                  <a:srgbClr val="663300"/>
                </a:solidFill>
                <a:latin typeface="Century Gothic" panose="020B0502020202020204" pitchFamily="34" charset="0"/>
              </a:rPr>
              <a:t>Biuro Planowania Przestrzennego Województwa Łódzkiego w Łodzi</a:t>
            </a:r>
          </a:p>
        </p:txBody>
      </p:sp>
      <p:pic>
        <p:nvPicPr>
          <p:cNvPr id="11" name="Obraz 10" descr="logo cz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49206" y="4856120"/>
            <a:ext cx="1242171" cy="977322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03127" y="-21972"/>
            <a:ext cx="1440873" cy="6879972"/>
          </a:xfrm>
          <a:prstGeom prst="rect">
            <a:avLst/>
          </a:prstGeom>
        </p:spPr>
      </p:pic>
      <p:pic>
        <p:nvPicPr>
          <p:cNvPr id="6" name="Obraz 5" descr="papier wybrany.jpg"/>
          <p:cNvPicPr/>
          <p:nvPr/>
        </p:nvPicPr>
        <p:blipFill rotWithShape="1">
          <a:blip r:embed="rId5" cstate="print"/>
          <a:srcRect l="53063" t="85702" r="30983" b="9319"/>
          <a:stretch/>
        </p:blipFill>
        <p:spPr>
          <a:xfrm>
            <a:off x="4249206" y="4230867"/>
            <a:ext cx="1055077" cy="46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38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9143999" cy="476759"/>
          </a:xfrm>
          <a:prstGeom prst="rect">
            <a:avLst/>
          </a:prstGeom>
          <a:solidFill>
            <a:srgbClr val="542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Prostokąt 36"/>
          <p:cNvSpPr/>
          <p:nvPr/>
        </p:nvSpPr>
        <p:spPr>
          <a:xfrm>
            <a:off x="0" y="-36694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2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STOPIEŃ REALIZACJI WSKAŹNIKÓW PRZYJĘTYCH W </a:t>
            </a:r>
            <a:r>
              <a:rPr lang="pl-PL" sz="1200" b="1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WPOnZ</a:t>
            </a:r>
            <a:r>
              <a:rPr lang="pl-PL" sz="12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 2020-2023 </a:t>
            </a:r>
          </a:p>
          <a:p>
            <a:pPr algn="ctr"/>
            <a:r>
              <a:rPr lang="pl-PL" sz="12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Cel operacyjny 1. ATRAKCYJNOŚĆ KRAJOBRAZU KULTUROWEGO</a:t>
            </a:r>
          </a:p>
          <a:p>
            <a:pPr algn="ctr"/>
            <a:endParaRPr lang="en-US" sz="14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-1" y="398601"/>
            <a:ext cx="9143999" cy="72000"/>
          </a:xfrm>
          <a:prstGeom prst="rect">
            <a:avLst/>
          </a:prstGeom>
          <a:solidFill>
            <a:srgbClr val="B0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443006"/>
              </p:ext>
            </p:extLst>
          </p:nvPr>
        </p:nvGraphicFramePr>
        <p:xfrm>
          <a:off x="46708" y="537395"/>
          <a:ext cx="5306342" cy="4089465"/>
        </p:xfrm>
        <a:graphic>
          <a:graphicData uri="http://schemas.openxmlformats.org/drawingml/2006/table">
            <a:tbl>
              <a:tblPr firstRow="1" firstCol="1" bandRow="1"/>
              <a:tblGrid>
                <a:gridCol w="1768614">
                  <a:extLst>
                    <a:ext uri="{9D8B030D-6E8A-4147-A177-3AD203B41FA5}">
                      <a16:colId xmlns:a16="http://schemas.microsoft.com/office/drawing/2014/main" val="2130427005"/>
                    </a:ext>
                  </a:extLst>
                </a:gridCol>
                <a:gridCol w="1768614">
                  <a:extLst>
                    <a:ext uri="{9D8B030D-6E8A-4147-A177-3AD203B41FA5}">
                      <a16:colId xmlns:a16="http://schemas.microsoft.com/office/drawing/2014/main" val="1675134241"/>
                    </a:ext>
                  </a:extLst>
                </a:gridCol>
                <a:gridCol w="586468">
                  <a:extLst>
                    <a:ext uri="{9D8B030D-6E8A-4147-A177-3AD203B41FA5}">
                      <a16:colId xmlns:a16="http://schemas.microsoft.com/office/drawing/2014/main" val="842552537"/>
                    </a:ext>
                  </a:extLst>
                </a:gridCol>
                <a:gridCol w="547438">
                  <a:extLst>
                    <a:ext uri="{9D8B030D-6E8A-4147-A177-3AD203B41FA5}">
                      <a16:colId xmlns:a16="http://schemas.microsoft.com/office/drawing/2014/main" val="1569120743"/>
                    </a:ext>
                  </a:extLst>
                </a:gridCol>
                <a:gridCol w="635208">
                  <a:extLst>
                    <a:ext uri="{9D8B030D-6E8A-4147-A177-3AD203B41FA5}">
                      <a16:colId xmlns:a16="http://schemas.microsoft.com/office/drawing/2014/main" val="455745886"/>
                    </a:ext>
                  </a:extLst>
                </a:gridCol>
              </a:tblGrid>
              <a:tr h="4817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 b="1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Działanie</a:t>
                      </a:r>
                      <a:endParaRPr lang="pl-P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08" marR="19408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 b="1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Wskaźnik monitorowania</a:t>
                      </a:r>
                      <a:endParaRPr lang="pl-P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08" marR="19408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 b="1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Stan wyjściowy w 2019 r.</a:t>
                      </a:r>
                      <a:endParaRPr lang="pl-P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08" marR="19408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 b="1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Stan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 b="1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 </a:t>
                      </a:r>
                      <a:r>
                        <a:rPr lang="pl-PL" sz="800" b="1" dirty="0" smtClean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pl-PL" sz="800" b="1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r.</a:t>
                      </a:r>
                      <a:endParaRPr lang="pl-P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08" marR="19408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 b="1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Stan </a:t>
                      </a:r>
                      <a:r>
                        <a:rPr lang="pl-PL" sz="800" b="1" dirty="0" smtClean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oczekiwany </a:t>
                      </a:r>
                      <a:endParaRPr lang="pl-PL" sz="800" b="1" dirty="0">
                        <a:solidFill>
                          <a:srgbClr val="4D4D4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800" b="1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 2023 r.</a:t>
                      </a:r>
                      <a:endParaRPr lang="pl-PL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08" marR="19408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3301724"/>
                  </a:ext>
                </a:extLst>
              </a:tr>
              <a:tr h="178821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Cel operacyjny 1. ATRAKCYJNOŚĆ KRAJOBRAZU KULTUROWEGO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08" marR="19408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2245198"/>
                  </a:ext>
                </a:extLst>
              </a:tr>
              <a:tr h="357642">
                <a:tc rowSpan="8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Działanie 1.1.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Tworzenie uwarunkowań 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dla skutecznej ochrony dziedzictwa kulturowego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08" marR="19408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gminnych ewidencji zabytków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08" marR="19408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165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08" marR="19408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 smtClean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170</a:t>
                      </a:r>
                      <a:endParaRPr lang="pl-PL" sz="1000" kern="1200" dirty="0">
                        <a:solidFill>
                          <a:srgbClr val="4D4D4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08" marR="19408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177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08" marR="19408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9256269"/>
                  </a:ext>
                </a:extLst>
              </a:tr>
              <a:tr h="19289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gminnych programów opieki nad zabytkami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08" marR="19408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27*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08" marR="19408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57*</a:t>
                      </a:r>
                    </a:p>
                  </a:txBody>
                  <a:tcPr marL="19408" marR="19408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177 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08" marR="19408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8793348"/>
                  </a:ext>
                </a:extLst>
              </a:tr>
              <a:tr h="30262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powiatowych programów opieki nad zabytkami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08" marR="19408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08" marR="19408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08" marR="19408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08" marR="19408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2689614"/>
                  </a:ext>
                </a:extLst>
              </a:tr>
              <a:tr h="17882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parków kulturowych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08" marR="19408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08" marR="19408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pl-PL" sz="1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08" marR="19408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10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08" marR="19408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1413999"/>
                  </a:ext>
                </a:extLst>
              </a:tr>
              <a:tr h="17882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pomników historii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08" marR="19408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08" marR="19408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pl-PL" sz="1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08" marR="19408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08" marR="19408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0272047"/>
                  </a:ext>
                </a:extLst>
              </a:tr>
              <a:tr h="69375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zabytków wpisanych do rejestru na 1000 km</a:t>
                      </a:r>
                      <a:r>
                        <a:rPr lang="pl-PL" sz="1000" baseline="300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08" marR="19408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151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08" marR="19408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154,5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08" marR="19408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 mniej niż wartość w roku bazowym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08" marR="19408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1439804"/>
                  </a:ext>
                </a:extLst>
              </a:tr>
              <a:tr h="63784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Średnia wartość dotacji na prace przy jednostkowym</a:t>
                      </a:r>
                      <a:r>
                        <a:rPr lang="pl-PL" sz="10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0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zabytku przyznanych ze środków JST 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08" marR="19408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104 600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08" marR="19408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235 600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08" marR="19408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 mniej niż wartość w roku bazowym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08" marR="19408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5283686"/>
                  </a:ext>
                </a:extLst>
              </a:tr>
              <a:tr h="71528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Średnia roczna wartość dotacji na prace przy zabytkach przyznanych ze środków JST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08" marR="19408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mln</a:t>
                      </a:r>
                      <a:r>
                        <a:rPr lang="pl-PL" sz="1000" baseline="0" dirty="0" smtClean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zł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08" marR="19408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19,7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mln zł</a:t>
                      </a:r>
                      <a:endParaRPr lang="pl-PL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08" marR="19408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 mniej niż 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 roku</a:t>
                      </a:r>
                      <a:r>
                        <a:rPr lang="pl-PL" sz="10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0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bazowym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08" marR="19408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0016392"/>
                  </a:ext>
                </a:extLst>
              </a:tr>
            </a:tbl>
          </a:graphicData>
        </a:graphic>
      </p:graphicFrame>
      <p:graphicFrame>
        <p:nvGraphicFramePr>
          <p:cNvPr id="23" name="Tabela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72376"/>
              </p:ext>
            </p:extLst>
          </p:nvPr>
        </p:nvGraphicFramePr>
        <p:xfrm>
          <a:off x="46709" y="6101728"/>
          <a:ext cx="2953666" cy="538164"/>
        </p:xfrm>
        <a:graphic>
          <a:graphicData uri="http://schemas.openxmlformats.org/drawingml/2006/table">
            <a:tbl>
              <a:tblPr firstRow="1" firstCol="1" bandRow="1"/>
              <a:tblGrid>
                <a:gridCol w="474968">
                  <a:extLst>
                    <a:ext uri="{9D8B030D-6E8A-4147-A177-3AD203B41FA5}">
                      <a16:colId xmlns:a16="http://schemas.microsoft.com/office/drawing/2014/main" val="1794793905"/>
                    </a:ext>
                  </a:extLst>
                </a:gridCol>
                <a:gridCol w="2478698">
                  <a:extLst>
                    <a:ext uri="{9D8B030D-6E8A-4147-A177-3AD203B41FA5}">
                      <a16:colId xmlns:a16="http://schemas.microsoft.com/office/drawing/2014/main" val="309644791"/>
                    </a:ext>
                  </a:extLst>
                </a:gridCol>
              </a:tblGrid>
              <a:tr h="144054">
                <a:tc>
                  <a:txBody>
                    <a:bodyPr/>
                    <a:lstStyle/>
                    <a:p>
                      <a:pPr marL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6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71" marR="42671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znaczący postęp/wzrost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71" marR="42671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569268"/>
                  </a:ext>
                </a:extLst>
              </a:tr>
              <a:tr h="144054">
                <a:tc>
                  <a:txBody>
                    <a:bodyPr/>
                    <a:lstStyle/>
                    <a:p>
                      <a:pPr marL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6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71" marR="42671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niewielki postęp/wzrost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71" marR="42671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054369"/>
                  </a:ext>
                </a:extLst>
              </a:tr>
              <a:tr h="144054">
                <a:tc>
                  <a:txBody>
                    <a:bodyPr/>
                    <a:lstStyle/>
                    <a:p>
                      <a:pPr marL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6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71" marR="42671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dirty="0" smtClean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spadek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71" marR="42671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5589937"/>
                  </a:ext>
                </a:extLst>
              </a:tr>
            </a:tbl>
          </a:graphicData>
        </a:graphic>
      </p:graphicFrame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778689"/>
              </p:ext>
            </p:extLst>
          </p:nvPr>
        </p:nvGraphicFramePr>
        <p:xfrm>
          <a:off x="46708" y="4628966"/>
          <a:ext cx="5306342" cy="1412496"/>
        </p:xfrm>
        <a:graphic>
          <a:graphicData uri="http://schemas.openxmlformats.org/drawingml/2006/table">
            <a:tbl>
              <a:tblPr firstRow="1" firstCol="1" bandRow="1"/>
              <a:tblGrid>
                <a:gridCol w="1770369">
                  <a:extLst>
                    <a:ext uri="{9D8B030D-6E8A-4147-A177-3AD203B41FA5}">
                      <a16:colId xmlns:a16="http://schemas.microsoft.com/office/drawing/2014/main" val="2130427005"/>
                    </a:ext>
                  </a:extLst>
                </a:gridCol>
                <a:gridCol w="1766413">
                  <a:extLst>
                    <a:ext uri="{9D8B030D-6E8A-4147-A177-3AD203B41FA5}">
                      <a16:colId xmlns:a16="http://schemas.microsoft.com/office/drawing/2014/main" val="1675134241"/>
                    </a:ext>
                  </a:extLst>
                </a:gridCol>
                <a:gridCol w="588460">
                  <a:extLst>
                    <a:ext uri="{9D8B030D-6E8A-4147-A177-3AD203B41FA5}">
                      <a16:colId xmlns:a16="http://schemas.microsoft.com/office/drawing/2014/main" val="1307059915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360780030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455745886"/>
                    </a:ext>
                  </a:extLst>
                </a:gridCol>
              </a:tblGrid>
              <a:tr h="262257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Działanie 1.2.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Poprawa stanu zachowania zabytków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207" marR="17207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wykonanych studiów historycznych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207" marR="17207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207" marR="17207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207" marR="17207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207" marR="17207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0187972"/>
                  </a:ext>
                </a:extLst>
              </a:tr>
              <a:tr h="72441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Udział obiektów w stanie </a:t>
                      </a:r>
                      <a:r>
                        <a:rPr lang="pl-PL" sz="1000" dirty="0" err="1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bdb</a:t>
                      </a:r>
                      <a:r>
                        <a:rPr lang="pl-PL" sz="10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 </a:t>
                      </a:r>
                      <a:r>
                        <a:rPr lang="pl-PL" sz="1000" dirty="0" err="1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db</a:t>
                      </a:r>
                      <a:r>
                        <a:rPr lang="pl-PL" sz="10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w zbiorze obiektów i obszarów reprezentatywnych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207" marR="17207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71,5%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207" marR="17207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78,5%</a:t>
                      </a:r>
                      <a:endParaRPr lang="pl-PL" sz="1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207" marR="17207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Więcej niż wartość w roku bazowym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207" marR="17207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0248906"/>
                  </a:ext>
                </a:extLst>
              </a:tr>
              <a:tr h="36195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zrewaloryzowanych układów zieleni komponowanej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207" marR="17207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207" marR="17207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207" marR="17207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207" marR="17207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177899"/>
                  </a:ext>
                </a:extLst>
              </a:tr>
            </a:tbl>
          </a:graphicData>
        </a:graphic>
      </p:graphicFrame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060527"/>
              </p:ext>
            </p:extLst>
          </p:nvPr>
        </p:nvGraphicFramePr>
        <p:xfrm>
          <a:off x="5715000" y="1474202"/>
          <a:ext cx="3185667" cy="897522"/>
        </p:xfrm>
        <a:graphic>
          <a:graphicData uri="http://schemas.openxmlformats.org/drawingml/2006/table">
            <a:tbl>
              <a:tblPr firstRow="1" firstCol="1" bandRow="1"/>
              <a:tblGrid>
                <a:gridCol w="3185667">
                  <a:extLst>
                    <a:ext uri="{9D8B030D-6E8A-4147-A177-3AD203B41FA5}">
                      <a16:colId xmlns:a16="http://schemas.microsoft.com/office/drawing/2014/main" val="3185813002"/>
                    </a:ext>
                  </a:extLst>
                </a:gridCol>
              </a:tblGrid>
              <a:tr h="334107"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 b="1" kern="12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ZADANIA W RAMACH DZIAŁANIA 1.1.</a:t>
                      </a:r>
                    </a:p>
                  </a:txBody>
                  <a:tcPr marL="35917" marR="35917" marT="0" marB="0" anchor="ctr">
                    <a:lnL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019777"/>
                  </a:ext>
                </a:extLst>
              </a:tr>
              <a:tr h="281049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pl-PL" sz="900" kern="12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1.1.1. Tworzenie uwarunkowań prawnych i programowych</a:t>
                      </a:r>
                    </a:p>
                  </a:txBody>
                  <a:tcPr marL="35917" marR="35917" marT="0" marB="0" anchor="ctr">
                    <a:lnL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1014376"/>
                  </a:ext>
                </a:extLst>
              </a:tr>
              <a:tr h="282366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pl-PL" sz="900" kern="12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1.1.2. Tworzenie uwarunkowań finansowych </a:t>
                      </a:r>
                    </a:p>
                  </a:txBody>
                  <a:tcPr marL="35917" marR="35917" marT="0" marB="0" anchor="ctr">
                    <a:lnL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3035025"/>
                  </a:ext>
                </a:extLst>
              </a:tr>
            </a:tbl>
          </a:graphicData>
        </a:graphic>
      </p:graphicFrame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625183"/>
              </p:ext>
            </p:extLst>
          </p:nvPr>
        </p:nvGraphicFramePr>
        <p:xfrm>
          <a:off x="5715000" y="4612148"/>
          <a:ext cx="3228975" cy="1315589"/>
        </p:xfrm>
        <a:graphic>
          <a:graphicData uri="http://schemas.openxmlformats.org/drawingml/2006/table">
            <a:tbl>
              <a:tblPr firstRow="1" firstCol="1" bandRow="1"/>
              <a:tblGrid>
                <a:gridCol w="3228975">
                  <a:extLst>
                    <a:ext uri="{9D8B030D-6E8A-4147-A177-3AD203B41FA5}">
                      <a16:colId xmlns:a16="http://schemas.microsoft.com/office/drawing/2014/main" val="3185813002"/>
                    </a:ext>
                  </a:extLst>
                </a:gridCol>
              </a:tblGrid>
              <a:tr h="156805"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 b="1" kern="12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ZADANIA W RAMACH DZIAŁANIA 1.1.</a:t>
                      </a:r>
                    </a:p>
                  </a:txBody>
                  <a:tcPr marL="35917" marR="35917" marT="0" marB="0" anchor="ctr">
                    <a:lnL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019777"/>
                  </a:ext>
                </a:extLst>
              </a:tr>
              <a:tr h="34763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1.2.1. Prowadzenie badań i opracowanie dokumentacji wartości dziedzictwa kulturowego</a:t>
                      </a:r>
                      <a:endParaRPr lang="pl-PL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17" marR="35917" marT="0" marB="0" anchor="ctr">
                    <a:lnL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5499440"/>
                  </a:ext>
                </a:extLst>
              </a:tr>
              <a:tr h="46351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1.2.2. Rewaloryzacja i właściwe zagospodarowanie zabytków z uwzględnieniem ich wartości i kontekstu krajobrazowego</a:t>
                      </a:r>
                      <a:endParaRPr lang="pl-PL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17" marR="35917" marT="0" marB="0" anchor="ctr">
                    <a:lnL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9638194"/>
                  </a:ext>
                </a:extLst>
              </a:tr>
              <a:tr h="34763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1.2.3. Poprawa jakości przestrzeni publicznych historycznych założeń przestrzennych miejskich i wiejskich</a:t>
                      </a:r>
                      <a:endParaRPr lang="pl-PL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17" marR="35917" marT="0" marB="0" anchor="ctr">
                    <a:lnL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6976344"/>
                  </a:ext>
                </a:extLst>
              </a:tr>
            </a:tbl>
          </a:graphicData>
        </a:graphic>
      </p:graphicFrame>
      <p:sp>
        <p:nvSpPr>
          <p:cNvPr id="14" name="Nawias klamrowy zamykający 13">
            <a:extLst>
              <a:ext uri="{FF2B5EF4-FFF2-40B4-BE49-F238E27FC236}">
                <a16:creationId xmlns:a16="http://schemas.microsoft.com/office/drawing/2014/main" id="{5891847E-AB05-FB79-BB1C-4A8CC45685C0}"/>
              </a:ext>
            </a:extLst>
          </p:cNvPr>
          <p:cNvSpPr/>
          <p:nvPr/>
        </p:nvSpPr>
        <p:spPr>
          <a:xfrm>
            <a:off x="5450276" y="1229273"/>
            <a:ext cx="198120" cy="3349464"/>
          </a:xfrm>
          <a:prstGeom prst="rightBrac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Nawias klamrowy zamykający 14">
            <a:extLst>
              <a:ext uri="{FF2B5EF4-FFF2-40B4-BE49-F238E27FC236}">
                <a16:creationId xmlns:a16="http://schemas.microsoft.com/office/drawing/2014/main" id="{198658D3-551F-38D9-0645-305AC891A954}"/>
              </a:ext>
            </a:extLst>
          </p:cNvPr>
          <p:cNvSpPr/>
          <p:nvPr/>
        </p:nvSpPr>
        <p:spPr>
          <a:xfrm>
            <a:off x="5452252" y="4640325"/>
            <a:ext cx="198120" cy="1370075"/>
          </a:xfrm>
          <a:prstGeom prst="rightBrac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/>
          <p:cNvSpPr txBox="1"/>
          <p:nvPr/>
        </p:nvSpPr>
        <p:spPr>
          <a:xfrm>
            <a:off x="3393303" y="6041462"/>
            <a:ext cx="23695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Stan na </a:t>
            </a:r>
            <a:r>
              <a:rPr lang="pl-PL" sz="11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31.12.2019 r. i 31.12.2023 </a:t>
            </a:r>
            <a:r>
              <a:rPr lang="pl-PL" sz="11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r.</a:t>
            </a:r>
          </a:p>
        </p:txBody>
      </p:sp>
    </p:spTree>
    <p:extLst>
      <p:ext uri="{BB962C8B-B14F-4D97-AF65-F5344CB8AC3E}">
        <p14:creationId xmlns:p14="http://schemas.microsoft.com/office/powerpoint/2010/main" val="231207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rostokąt 62"/>
          <p:cNvSpPr/>
          <p:nvPr/>
        </p:nvSpPr>
        <p:spPr>
          <a:xfrm>
            <a:off x="1570379" y="5601809"/>
            <a:ext cx="1001038" cy="993071"/>
          </a:xfrm>
          <a:prstGeom prst="rect">
            <a:avLst/>
          </a:prstGeom>
          <a:solidFill>
            <a:srgbClr val="D9D9D9"/>
          </a:solidFill>
          <a:ln>
            <a:solidFill>
              <a:srgbClr val="B05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2" name="Prostokąt 61"/>
          <p:cNvSpPr/>
          <p:nvPr/>
        </p:nvSpPr>
        <p:spPr>
          <a:xfrm rot="5400000">
            <a:off x="7525752" y="1830181"/>
            <a:ext cx="2095863" cy="969312"/>
          </a:xfrm>
          <a:prstGeom prst="rect">
            <a:avLst/>
          </a:prstGeom>
          <a:solidFill>
            <a:srgbClr val="D9D9D9"/>
          </a:solidFill>
          <a:ln>
            <a:solidFill>
              <a:srgbClr val="B05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1" name="Prostokąt 60"/>
          <p:cNvSpPr/>
          <p:nvPr/>
        </p:nvSpPr>
        <p:spPr>
          <a:xfrm>
            <a:off x="2867051" y="2493782"/>
            <a:ext cx="1507739" cy="776585"/>
          </a:xfrm>
          <a:prstGeom prst="rect">
            <a:avLst/>
          </a:prstGeom>
          <a:solidFill>
            <a:srgbClr val="D9D9D9"/>
          </a:solidFill>
          <a:ln>
            <a:solidFill>
              <a:srgbClr val="B05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pole tekstowe 29"/>
          <p:cNvSpPr txBox="1"/>
          <p:nvPr/>
        </p:nvSpPr>
        <p:spPr>
          <a:xfrm>
            <a:off x="8129391" y="1925495"/>
            <a:ext cx="17877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pl-PL" sz="1000" b="1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WZROST    </a:t>
            </a:r>
            <a:endParaRPr lang="pl-PL" sz="1000" b="1" dirty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pl-PL" sz="1000" b="1" dirty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pl-PL" sz="1000" b="1" dirty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pl-PL" sz="1000" b="1" dirty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pl-PL" sz="1000" b="1" dirty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pl-PL" sz="1000" b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UTRATA </a:t>
            </a:r>
          </a:p>
          <a:p>
            <a:pPr>
              <a:spcAft>
                <a:spcPts val="0"/>
              </a:spcAft>
            </a:pPr>
            <a:r>
              <a:rPr lang="pl-PL" sz="1000" b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</a:t>
            </a:r>
            <a:r>
              <a:rPr lang="pl-PL" sz="1000" b="1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WAŻNOŚCI </a:t>
            </a:r>
          </a:p>
          <a:p>
            <a:pPr>
              <a:spcAft>
                <a:spcPts val="0"/>
              </a:spcAft>
            </a:pPr>
            <a:r>
              <a:rPr lang="pl-PL" sz="1000" b="1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 z dniem </a:t>
            </a:r>
          </a:p>
          <a:p>
            <a:pPr>
              <a:spcAft>
                <a:spcPts val="0"/>
              </a:spcAft>
            </a:pPr>
            <a:r>
              <a:rPr lang="pl-PL" sz="1000" b="1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31.12.2023 r.</a:t>
            </a:r>
            <a:endParaRPr lang="pl-PL" sz="1000" b="1" dirty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0" y="0"/>
            <a:ext cx="9143999" cy="720000"/>
          </a:xfrm>
          <a:prstGeom prst="rect">
            <a:avLst/>
          </a:prstGeom>
          <a:solidFill>
            <a:srgbClr val="542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Prostokąt 36"/>
          <p:cNvSpPr/>
          <p:nvPr/>
        </p:nvSpPr>
        <p:spPr>
          <a:xfrm>
            <a:off x="21018" y="-10691"/>
            <a:ext cx="9144000" cy="505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REALIZACJA WSKAŹNIKÓW PRZYJĘTYCH W </a:t>
            </a:r>
            <a:r>
              <a:rPr lang="pl-PL" sz="1400" b="1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WPOnZ</a:t>
            </a:r>
            <a:r>
              <a:rPr lang="pl-PL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 2020-2023</a:t>
            </a:r>
          </a:p>
          <a:p>
            <a:pPr algn="ctr"/>
            <a:r>
              <a:rPr lang="pl-PL" sz="12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Cel operacyjny 1. ATRAKCYJNOŚĆ KRAJOBRAZU KULTUROWEGO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10509" y="652404"/>
            <a:ext cx="9143999" cy="72000"/>
          </a:xfrm>
          <a:prstGeom prst="rect">
            <a:avLst/>
          </a:prstGeom>
          <a:solidFill>
            <a:srgbClr val="B0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42"/>
          <a:stretch/>
        </p:blipFill>
        <p:spPr bwMode="auto">
          <a:xfrm>
            <a:off x="75001" y="1155813"/>
            <a:ext cx="2585901" cy="25345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-2276" y="839331"/>
            <a:ext cx="4881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l-PL" sz="1400" b="1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OPRACOWANO GMINNE EWIDENCJE ZABYTKÓW</a:t>
            </a:r>
            <a:endParaRPr lang="pl-PL" sz="1400" dirty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Strzałka w dół 2"/>
          <p:cNvSpPr/>
          <p:nvPr/>
        </p:nvSpPr>
        <p:spPr>
          <a:xfrm rot="10800000">
            <a:off x="3325808" y="2538181"/>
            <a:ext cx="314326" cy="527311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/>
          <p:cNvSpPr txBox="1"/>
          <p:nvPr/>
        </p:nvSpPr>
        <p:spPr>
          <a:xfrm>
            <a:off x="2715115" y="1865477"/>
            <a:ext cx="32950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pl-PL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(5 GMIN: </a:t>
            </a:r>
            <a:r>
              <a:rPr lang="pl-PL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BRĄSZEWICE, </a:t>
            </a:r>
            <a:r>
              <a:rPr lang="pl-PL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GOMUNICE</a:t>
            </a:r>
            <a:r>
              <a:rPr lang="pl-PL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</a:p>
          <a:p>
            <a:pPr>
              <a:spcAft>
                <a:spcPts val="0"/>
              </a:spcAft>
            </a:pPr>
            <a:r>
              <a:rPr lang="pl-PL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KOBIELE </a:t>
            </a:r>
            <a:r>
              <a:rPr lang="pl-PL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WIELKIE, ŁUBNICE, ZADZIM)</a:t>
            </a:r>
            <a:endParaRPr lang="pl-PL" sz="7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2800351" y="2854601"/>
            <a:ext cx="1866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pl-PL" sz="1000" b="1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2019 </a:t>
            </a:r>
            <a:r>
              <a:rPr lang="pl-PL" sz="1000" b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r.                 </a:t>
            </a:r>
            <a:r>
              <a:rPr lang="pl-PL" sz="1000" b="1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165 </a:t>
            </a:r>
            <a:r>
              <a:rPr lang="pl-PL" sz="1000" b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GEZ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2816393" y="2518099"/>
            <a:ext cx="1866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pl-PL" sz="1000" b="1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2023 </a:t>
            </a:r>
            <a:r>
              <a:rPr lang="pl-PL" sz="1000" b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r.                 </a:t>
            </a:r>
            <a:r>
              <a:rPr lang="pl-PL" sz="1000" b="1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170 </a:t>
            </a:r>
            <a:r>
              <a:rPr lang="pl-PL" sz="1000" b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GEZ</a:t>
            </a: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23" t="6641" b="66226"/>
          <a:stretch/>
        </p:blipFill>
        <p:spPr bwMode="auto">
          <a:xfrm>
            <a:off x="2761474" y="1130685"/>
            <a:ext cx="1476482" cy="71950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pole tekstowe 19"/>
          <p:cNvSpPr txBox="1"/>
          <p:nvPr/>
        </p:nvSpPr>
        <p:spPr>
          <a:xfrm>
            <a:off x="5247026" y="666002"/>
            <a:ext cx="3846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pl-PL" sz="1400" b="1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OPRACOWANO</a:t>
            </a:r>
            <a:r>
              <a:rPr lang="pl-PL" sz="14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400" b="1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GMINNE</a:t>
            </a:r>
            <a:r>
              <a:rPr lang="pl-PL" sz="1400" b="1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PROGRAMY OPIEKI NAD ZABYTKAMI </a:t>
            </a:r>
            <a:r>
              <a:rPr lang="pl-PL" sz="14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l-PL" sz="1400" dirty="0" err="1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GPOnZ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21" name="Strzałka w dół 20"/>
          <p:cNvSpPr/>
          <p:nvPr/>
        </p:nvSpPr>
        <p:spPr>
          <a:xfrm rot="10800000">
            <a:off x="8334381" y="1359049"/>
            <a:ext cx="360000" cy="527311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Strzałka w dół 28"/>
          <p:cNvSpPr/>
          <p:nvPr/>
        </p:nvSpPr>
        <p:spPr>
          <a:xfrm>
            <a:off x="8352811" y="2328408"/>
            <a:ext cx="360000" cy="360000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pole tekstowe 30"/>
          <p:cNvSpPr txBox="1"/>
          <p:nvPr/>
        </p:nvSpPr>
        <p:spPr>
          <a:xfrm>
            <a:off x="8347081" y="1578052"/>
            <a:ext cx="401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pl-PL" sz="1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30</a:t>
            </a:r>
            <a:endParaRPr lang="pl-PL" sz="1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pl-PL" sz="1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2" name="pole tekstowe 31"/>
          <p:cNvSpPr txBox="1"/>
          <p:nvPr/>
        </p:nvSpPr>
        <p:spPr>
          <a:xfrm>
            <a:off x="8356954" y="2388144"/>
            <a:ext cx="401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pl-PL" sz="1200" b="1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9</a:t>
            </a:r>
            <a:endParaRPr lang="pl-PL" sz="1200" b="1" dirty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pl-PL" sz="1200" b="1" dirty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8" name="pole tekstowe 37"/>
          <p:cNvSpPr txBox="1"/>
          <p:nvPr/>
        </p:nvSpPr>
        <p:spPr>
          <a:xfrm>
            <a:off x="4111388" y="818770"/>
            <a:ext cx="3951488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0"/>
              </a:spcAft>
            </a:pPr>
            <a:endParaRPr lang="pl-PL" sz="1100" dirty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</a:pPr>
            <a:endParaRPr lang="pl-PL" sz="1100" dirty="0" smtClean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58775" algn="just">
              <a:spcAft>
                <a:spcPts val="0"/>
              </a:spcAft>
            </a:pPr>
            <a:r>
              <a:rPr lang="pl-PL" sz="11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koniec </a:t>
            </a:r>
            <a:r>
              <a:rPr lang="pl-PL" sz="1100" b="1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2023</a:t>
            </a:r>
            <a:r>
              <a:rPr lang="pl-PL" sz="11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r. </a:t>
            </a:r>
            <a:r>
              <a:rPr lang="pl-PL" sz="11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obowiązywały </a:t>
            </a:r>
            <a:r>
              <a:rPr lang="pl-PL" sz="11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</a:t>
            </a:r>
            <a:r>
              <a:rPr lang="pl-PL" sz="11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57 </a:t>
            </a:r>
            <a:r>
              <a:rPr lang="pl-PL" sz="11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gminach</a:t>
            </a:r>
            <a:r>
              <a:rPr lang="pl-PL" sz="11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l-PL" sz="11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Bełchatów gm</a:t>
            </a:r>
            <a:r>
              <a:rPr lang="pl-PL" sz="11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., </a:t>
            </a:r>
            <a:r>
              <a:rPr lang="pl-PL" sz="11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Biała Rawska, </a:t>
            </a:r>
            <a:r>
              <a:rPr lang="pl-PL" sz="11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Brąszewice</a:t>
            </a:r>
            <a:r>
              <a:rPr lang="pl-PL" sz="11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Brójce, Burzenin, Dalików, Dobroń, Domaniewice, Drużbice, Działoszyn, Gorzkowice, Góra Świętej Małgorzaty</a:t>
            </a:r>
            <a:r>
              <a:rPr lang="pl-PL" sz="11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1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Inowłódz, Kiełczygłów, Kleszczów, Kluki, Koluszki, Krośniewice, Ksawerów, Kutno gm., Kutno m., Lgota Wielka, Ładzice</a:t>
            </a:r>
            <a:r>
              <a:rPr lang="pl-PL" sz="11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1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Łęki Szlacheckie, Ł</a:t>
            </a:r>
            <a:r>
              <a:rPr lang="pl-PL" sz="11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owicz gm., Łowicz </a:t>
            </a:r>
            <a:r>
              <a:rPr lang="pl-PL" sz="11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m., </a:t>
            </a:r>
            <a:r>
              <a:rPr lang="pl-PL" sz="11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1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Łubnice, Łyszkowice, Moszczenica, Nowosolna, Pajęczno, Pątnów, Piotrków Trybunalski, Przedbórz, Radomsko gm., Radomsko m., Rawa Mazowiecka m., Rusiec, </a:t>
            </a:r>
            <a:r>
              <a:rPr lang="pl-PL" sz="11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Rzeczyca, Sadkowice</a:t>
            </a:r>
            <a:r>
              <a:rPr lang="pl-PL" sz="11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Sędziejowice, </a:t>
            </a:r>
            <a:r>
              <a:rPr lang="pl-PL" sz="11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Sieradz </a:t>
            </a:r>
            <a:r>
              <a:rPr lang="pl-PL" sz="11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gm., Sieradz m</a:t>
            </a:r>
            <a:r>
              <a:rPr lang="pl-PL" sz="11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., </a:t>
            </a:r>
            <a:r>
              <a:rPr lang="pl-PL" sz="11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Sulejów, Szadek, Szczerców, Ujazd, Uniejów, Warta, Wartkowice, Wieluń, Wodzierady, Wolbórz, Wróblew, Zduńska Wola m., Zduńska Wola gm., </a:t>
            </a:r>
            <a:r>
              <a:rPr lang="pl-PL" sz="11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Zelów (Błaszki</a:t>
            </a:r>
            <a:r>
              <a:rPr lang="pl-PL" sz="11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Grabów, Łódź, Łask, </a:t>
            </a:r>
            <a:r>
              <a:rPr lang="pl-PL" sz="11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Rzeczyca – utraciły aktualność w trakcie obowiązywania </a:t>
            </a:r>
            <a:r>
              <a:rPr lang="pl-PL" sz="1100" dirty="0" err="1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WPOnZ</a:t>
            </a:r>
            <a:r>
              <a:rPr lang="pl-PL" sz="11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 lata 2020-2023).</a:t>
            </a:r>
            <a:endParaRPr lang="pl-PL" sz="11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pole tekstowe 38"/>
          <p:cNvSpPr txBox="1"/>
          <p:nvPr/>
        </p:nvSpPr>
        <p:spPr>
          <a:xfrm>
            <a:off x="4495788" y="3502141"/>
            <a:ext cx="4988547" cy="143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endParaRPr lang="pl-PL" sz="1500" b="1" dirty="0">
              <a:solidFill>
                <a:srgbClr val="E36C0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pl-PL" sz="1400" b="1" dirty="0" smtClean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ZMNIEJSZYŁA SIĘ LICZBA PARKÓW KULTUROWYCH </a:t>
            </a:r>
            <a:endParaRPr lang="pl-PL" sz="1400" b="1" dirty="0">
              <a:solidFill>
                <a:srgbClr val="E36C0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endParaRPr lang="pl-PL" sz="1500" b="1" dirty="0">
              <a:solidFill>
                <a:srgbClr val="E36C0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endParaRPr lang="pl-PL" sz="1500" b="1" dirty="0">
              <a:solidFill>
                <a:srgbClr val="E36C0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pl-PL" sz="1600" dirty="0"/>
          </a:p>
        </p:txBody>
      </p:sp>
      <p:sp>
        <p:nvSpPr>
          <p:cNvPr id="40" name="Prostokąt 39"/>
          <p:cNvSpPr/>
          <p:nvPr/>
        </p:nvSpPr>
        <p:spPr>
          <a:xfrm flipV="1">
            <a:off x="-2276" y="3788814"/>
            <a:ext cx="9143999" cy="18000"/>
          </a:xfrm>
          <a:prstGeom prst="rect">
            <a:avLst/>
          </a:prstGeom>
          <a:solidFill>
            <a:srgbClr val="ED7D31"/>
          </a:solidFill>
          <a:ln w="28575">
            <a:solidFill>
              <a:srgbClr val="B05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2" name="Prostokąt 41"/>
          <p:cNvSpPr/>
          <p:nvPr/>
        </p:nvSpPr>
        <p:spPr>
          <a:xfrm rot="5400000" flipV="1">
            <a:off x="1353161" y="3769005"/>
            <a:ext cx="6120000" cy="18000"/>
          </a:xfrm>
          <a:prstGeom prst="rect">
            <a:avLst/>
          </a:prstGeom>
          <a:solidFill>
            <a:srgbClr val="ED7D31"/>
          </a:solidFill>
          <a:ln w="28575">
            <a:solidFill>
              <a:srgbClr val="B05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pole tekstowe 43"/>
          <p:cNvSpPr txBox="1"/>
          <p:nvPr/>
        </p:nvSpPr>
        <p:spPr>
          <a:xfrm>
            <a:off x="-48552" y="3830147"/>
            <a:ext cx="4431875" cy="573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pl-PL" sz="1400" b="1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OPRACOWANO POWIATOWE PROGRAMY OPIEKI NAD ZABYTKAMI (</a:t>
            </a:r>
            <a:r>
              <a:rPr lang="pl-PL" sz="1400" b="1" dirty="0" err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PPOnZ</a:t>
            </a:r>
            <a:r>
              <a:rPr lang="pl-PL" sz="1400" b="1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45" name="pole tekstowe 44"/>
          <p:cNvSpPr txBox="1"/>
          <p:nvPr/>
        </p:nvSpPr>
        <p:spPr>
          <a:xfrm>
            <a:off x="75001" y="4387165"/>
            <a:ext cx="432916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pl-PL" sz="12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latach 2022-2023 opracowano programy opieki nad zabytkami dla </a:t>
            </a:r>
            <a:r>
              <a:rPr lang="pl-PL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pl-PL" sz="1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powiatów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brzeziński, łowicki, radomszczański, rawski, </a:t>
            </a:r>
            <a:r>
              <a:rPr lang="pl-PL" sz="12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wieruszowski. </a:t>
            </a:r>
            <a:endParaRPr lang="pl-PL" sz="1200" dirty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pl-PL" sz="12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koniec </a:t>
            </a:r>
            <a:r>
              <a:rPr lang="pl-PL" sz="1200" b="1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2023</a:t>
            </a:r>
            <a:r>
              <a:rPr lang="pl-PL" sz="12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r. </a:t>
            </a:r>
            <a:r>
              <a:rPr lang="pl-PL" sz="12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programy posiadało </a:t>
            </a:r>
            <a:r>
              <a:rPr lang="pl-PL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pl-PL" sz="1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powiatów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bełchatowski, </a:t>
            </a:r>
            <a:r>
              <a:rPr lang="pl-PL" sz="12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brzeziński, łowicki, radomszczański, rawski i wieruszowski. </a:t>
            </a:r>
            <a:endParaRPr lang="pl-PL" sz="1200" dirty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pole tekstowe 45"/>
          <p:cNvSpPr txBox="1"/>
          <p:nvPr/>
        </p:nvSpPr>
        <p:spPr>
          <a:xfrm>
            <a:off x="1719461" y="6261502"/>
            <a:ext cx="7423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pl-PL" sz="1000" b="1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WZROST    </a:t>
            </a:r>
            <a:endParaRPr lang="pl-PL" sz="1000" b="1" dirty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7" name="Strzałka w dół 46"/>
          <p:cNvSpPr/>
          <p:nvPr/>
        </p:nvSpPr>
        <p:spPr>
          <a:xfrm rot="10800000">
            <a:off x="1861012" y="5691932"/>
            <a:ext cx="360000" cy="516188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9" name="pole tekstowe 48"/>
          <p:cNvSpPr txBox="1"/>
          <p:nvPr/>
        </p:nvSpPr>
        <p:spPr>
          <a:xfrm>
            <a:off x="1873712" y="5899813"/>
            <a:ext cx="401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pl-PL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l-PL" sz="1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endParaRPr lang="pl-PL" sz="1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pl-PL" sz="1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4719008" y="3975690"/>
            <a:ext cx="3872542" cy="287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l-PL" sz="12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Jednocześnie chęć 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podjęcia działań i ustanowienia </a:t>
            </a:r>
          </a:p>
          <a:p>
            <a:pPr algn="just">
              <a:spcAft>
                <a:spcPts val="0"/>
              </a:spcAft>
            </a:pP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PK zgłosiło </a:t>
            </a:r>
            <a:r>
              <a:rPr lang="pl-PL" sz="1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 gmin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spcAft>
                <a:spcPts val="0"/>
              </a:spcAft>
            </a:pPr>
            <a:r>
              <a:rPr lang="pl-PL" sz="5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/>
            <a:r>
              <a:rPr lang="pl-PL" sz="1200" b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Bolimów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*</a:t>
            </a:r>
          </a:p>
          <a:p>
            <a:pPr algn="just"/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(PK </a:t>
            </a:r>
            <a:r>
              <a:rPr lang="pl-PL" sz="1200" i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Pole bitwy nad Rawką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</a:t>
            </a:r>
          </a:p>
          <a:p>
            <a:pPr algn="just"/>
            <a:r>
              <a:rPr lang="pl-PL" sz="5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/>
            <a:r>
              <a:rPr lang="pl-PL" sz="1200" b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Nowosolna </a:t>
            </a:r>
          </a:p>
          <a:p>
            <a:pPr algn="just"/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l-PL" sz="1200" i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PK Śladami J. Iwaszkiewicza </a:t>
            </a:r>
          </a:p>
          <a:p>
            <a:pPr algn="just"/>
            <a:r>
              <a:rPr lang="pl-PL" sz="1200" i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dolinie rzeki Moszczenicy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</a:t>
            </a:r>
          </a:p>
          <a:p>
            <a:pPr algn="just"/>
            <a:endParaRPr lang="pl-PL" sz="500" dirty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Strzelce Wielkie </a:t>
            </a:r>
          </a:p>
          <a:p>
            <a:pPr algn="just"/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l-PL" sz="1200" i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park podworski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</a:t>
            </a:r>
          </a:p>
          <a:p>
            <a:pPr algn="just"/>
            <a:endParaRPr lang="pl-PL" sz="500" dirty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l-PL" sz="1200" b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Sulejów </a:t>
            </a:r>
          </a:p>
          <a:p>
            <a:pPr algn="just"/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l-PL" sz="1200" i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PK Sulejów Podklasztorze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</a:t>
            </a:r>
          </a:p>
          <a:p>
            <a:pPr algn="just"/>
            <a:endParaRPr lang="pl-PL" sz="500" dirty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pl-PL" sz="1200" b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Wieluń </a:t>
            </a:r>
          </a:p>
          <a:p>
            <a:pPr algn="just">
              <a:spcAft>
                <a:spcPts val="0"/>
              </a:spcAft>
            </a:pPr>
            <a:r>
              <a:rPr lang="pl-PL" sz="1200" i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(PK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200" i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Stare Miasto w Wieluniu).</a:t>
            </a:r>
          </a:p>
        </p:txBody>
      </p:sp>
      <p:pic>
        <p:nvPicPr>
          <p:cNvPr id="52" name="Obraz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288" y="4503925"/>
            <a:ext cx="241297" cy="240492"/>
          </a:xfrm>
          <a:prstGeom prst="rect">
            <a:avLst/>
          </a:prstGeom>
        </p:spPr>
      </p:pic>
      <p:pic>
        <p:nvPicPr>
          <p:cNvPr id="53" name="Obraz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232" y="4956195"/>
            <a:ext cx="241297" cy="240492"/>
          </a:xfrm>
          <a:prstGeom prst="rect">
            <a:avLst/>
          </a:prstGeom>
        </p:spPr>
      </p:pic>
      <p:pic>
        <p:nvPicPr>
          <p:cNvPr id="54" name="Obraz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861" y="5571298"/>
            <a:ext cx="241297" cy="240492"/>
          </a:xfrm>
          <a:prstGeom prst="rect">
            <a:avLst/>
          </a:prstGeom>
        </p:spPr>
      </p:pic>
      <p:pic>
        <p:nvPicPr>
          <p:cNvPr id="55" name="Obraz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710" y="6031525"/>
            <a:ext cx="241297" cy="240492"/>
          </a:xfrm>
          <a:prstGeom prst="rect">
            <a:avLst/>
          </a:prstGeom>
        </p:spPr>
      </p:pic>
      <p:pic>
        <p:nvPicPr>
          <p:cNvPr id="56" name="Obraz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496" y="6440893"/>
            <a:ext cx="241297" cy="240492"/>
          </a:xfrm>
          <a:prstGeom prst="rect">
            <a:avLst/>
          </a:prstGeom>
        </p:spPr>
      </p:pic>
      <p:pic>
        <p:nvPicPr>
          <p:cNvPr id="57" name="Obraz 56"/>
          <p:cNvPicPr>
            <a:picLocks noChangeAspect="1"/>
          </p:cNvPicPr>
          <p:nvPr/>
        </p:nvPicPr>
        <p:blipFill rotWithShape="1">
          <a:blip r:embed="rId5" cstate="print"/>
          <a:srcRect l="6163" t="18549" r="6221" b="6719"/>
          <a:stretch/>
        </p:blipFill>
        <p:spPr>
          <a:xfrm>
            <a:off x="7097066" y="4184448"/>
            <a:ext cx="2046934" cy="1119937"/>
          </a:xfrm>
          <a:prstGeom prst="rect">
            <a:avLst/>
          </a:prstGeom>
        </p:spPr>
      </p:pic>
      <p:sp>
        <p:nvSpPr>
          <p:cNvPr id="58" name="Prostokąt 57"/>
          <p:cNvSpPr/>
          <p:nvPr/>
        </p:nvSpPr>
        <p:spPr>
          <a:xfrm>
            <a:off x="7039916" y="6468525"/>
            <a:ext cx="387254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pl-PL" sz="1200" dirty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l-PL" sz="1000" b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*spójne z proponowanymi w </a:t>
            </a:r>
            <a:r>
              <a:rPr lang="pl-PL" sz="1000" b="1" dirty="0" err="1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WPOnZ</a:t>
            </a:r>
            <a:r>
              <a:rPr lang="pl-PL" sz="1000" b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/>
            <a:endParaRPr lang="pl-PL" sz="1200" dirty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" t="19491"/>
          <a:stretch/>
        </p:blipFill>
        <p:spPr>
          <a:xfrm>
            <a:off x="7097066" y="5423676"/>
            <a:ext cx="2046934" cy="1159107"/>
          </a:xfrm>
          <a:prstGeom prst="rect">
            <a:avLst/>
          </a:prstGeom>
        </p:spPr>
      </p:pic>
      <p:sp>
        <p:nvSpPr>
          <p:cNvPr id="43" name="pole tekstowe 42"/>
          <p:cNvSpPr txBox="1"/>
          <p:nvPr/>
        </p:nvSpPr>
        <p:spPr>
          <a:xfrm>
            <a:off x="3324296" y="2700351"/>
            <a:ext cx="401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pl-PL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l-PL" sz="1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5</a:t>
            </a:r>
            <a:endParaRPr lang="pl-PL" sz="1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pl-PL" sz="1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5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rostokąt 41"/>
          <p:cNvSpPr/>
          <p:nvPr/>
        </p:nvSpPr>
        <p:spPr>
          <a:xfrm rot="5400000" flipV="1">
            <a:off x="1626715" y="3764359"/>
            <a:ext cx="6120000" cy="180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/>
          <p:cNvSpPr/>
          <p:nvPr/>
        </p:nvSpPr>
        <p:spPr>
          <a:xfrm>
            <a:off x="0" y="0"/>
            <a:ext cx="9143999" cy="720000"/>
          </a:xfrm>
          <a:prstGeom prst="rect">
            <a:avLst/>
          </a:prstGeom>
          <a:solidFill>
            <a:srgbClr val="542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Prostokąt 36"/>
          <p:cNvSpPr/>
          <p:nvPr/>
        </p:nvSpPr>
        <p:spPr>
          <a:xfrm>
            <a:off x="21018" y="-10691"/>
            <a:ext cx="9144000" cy="920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REALIZACJA WSKAŹNIKÓW PRZYJĘTYCH W </a:t>
            </a:r>
            <a:r>
              <a:rPr lang="pl-PL" sz="1400" b="1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WPOnZ</a:t>
            </a:r>
            <a:r>
              <a:rPr lang="pl-PL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 2020-2023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pl-PL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Cel operacyjny 1. ATRAKCYJNOŚĆ KRAJOBRAZU KULTUROWEGO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pl-PL" sz="12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endParaRPr lang="en-US" sz="12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10509" y="652404"/>
            <a:ext cx="9143999" cy="72000"/>
          </a:xfrm>
          <a:prstGeom prst="rect">
            <a:avLst/>
          </a:prstGeom>
          <a:solidFill>
            <a:srgbClr val="B0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26382" y="1001081"/>
            <a:ext cx="4881182" cy="340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pl-PL" sz="1400" b="1" dirty="0" smtClean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USTANOWIONO POMNIK </a:t>
            </a:r>
            <a:r>
              <a:rPr lang="pl-PL" sz="1400" b="1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HISTORII (PH)</a:t>
            </a:r>
            <a:endParaRPr lang="pl-PL" sz="1400" dirty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4690334" y="1036234"/>
            <a:ext cx="4411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pl-PL" sz="1400" b="1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OBEJMOWANO WPISEM DO REJESTRU ZABYTKÓW CENNE OBSZARY I OBIEKTY</a:t>
            </a:r>
          </a:p>
        </p:txBody>
      </p:sp>
      <p:sp>
        <p:nvSpPr>
          <p:cNvPr id="41" name="pole tekstowe 40"/>
          <p:cNvSpPr txBox="1"/>
          <p:nvPr/>
        </p:nvSpPr>
        <p:spPr>
          <a:xfrm>
            <a:off x="98870" y="1289156"/>
            <a:ext cx="4590912" cy="1354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pl-PL" sz="12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2022 r. doszło do powołania </a:t>
            </a:r>
            <a:r>
              <a:rPr lang="pl-PL" sz="1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 </a:t>
            </a:r>
            <a:r>
              <a:rPr lang="pl-PL" sz="12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Archikolegiata</a:t>
            </a:r>
            <a:r>
              <a:rPr lang="pl-PL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 </a:t>
            </a:r>
            <a:r>
              <a:rPr lang="pl-PL" sz="1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Tumie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pl-PL" sz="1200" dirty="0" smtClean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pl-PL" sz="12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 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gmin (8%) deklarowało potrzebę/możliwość ustanowienia PH (</a:t>
            </a:r>
            <a:r>
              <a:rPr lang="pl-PL" sz="1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Bolesławiec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Dobryszyce, </a:t>
            </a:r>
            <a:r>
              <a:rPr lang="pl-PL" sz="1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Góra Świętej Małgorzaty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Krośniewice, </a:t>
            </a:r>
            <a:r>
              <a:rPr lang="pl-PL" sz="1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Oporów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Pątnów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Piotrków Trybunalski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Regnów, Rozprza, Skierniewice, Skomlin, </a:t>
            </a:r>
            <a:r>
              <a:rPr lang="pl-PL" sz="12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Wartkowice*), 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 nieokreślonej przyszłości, generalnie nie podając konkretnej lokalizacji i zasięgu obiektu. </a:t>
            </a:r>
          </a:p>
        </p:txBody>
      </p:sp>
      <p:pic>
        <p:nvPicPr>
          <p:cNvPr id="59" name="Obraz 58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19235" r="24691"/>
          <a:stretch/>
        </p:blipFill>
        <p:spPr>
          <a:xfrm>
            <a:off x="392938" y="3237990"/>
            <a:ext cx="3990709" cy="2630700"/>
          </a:xfrm>
          <a:prstGeom prst="rect">
            <a:avLst/>
          </a:prstGeom>
        </p:spPr>
      </p:pic>
      <p:graphicFrame>
        <p:nvGraphicFramePr>
          <p:cNvPr id="60" name="Tabela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432226"/>
              </p:ext>
            </p:extLst>
          </p:nvPr>
        </p:nvGraphicFramePr>
        <p:xfrm>
          <a:off x="-1139581" y="5628689"/>
          <a:ext cx="4736361" cy="1927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36361">
                  <a:extLst>
                    <a:ext uri="{9D8B030D-6E8A-4147-A177-3AD203B41FA5}">
                      <a16:colId xmlns:a16="http://schemas.microsoft.com/office/drawing/2014/main" val="13885831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Archikolegiata</a:t>
                      </a:r>
                      <a:r>
                        <a:rPr lang="pl-PL" sz="1100" b="1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w Tumie</a:t>
                      </a:r>
                      <a:endParaRPr lang="pl-PL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0558101"/>
                  </a:ext>
                </a:extLst>
              </a:tr>
            </a:tbl>
          </a:graphicData>
        </a:graphic>
      </p:graphicFrame>
      <p:sp>
        <p:nvSpPr>
          <p:cNvPr id="71" name="pole tekstowe 70"/>
          <p:cNvSpPr txBox="1"/>
          <p:nvPr/>
        </p:nvSpPr>
        <p:spPr>
          <a:xfrm>
            <a:off x="11422863" y="3901995"/>
            <a:ext cx="2190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1200" b="1" i="1" dirty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Prostokąt 27"/>
          <p:cNvSpPr/>
          <p:nvPr/>
        </p:nvSpPr>
        <p:spPr>
          <a:xfrm>
            <a:off x="92937" y="2594794"/>
            <a:ext cx="44525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000" b="1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pl-PL" sz="900" b="1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gminy</a:t>
            </a:r>
            <a:r>
              <a:rPr lang="pl-PL" sz="900" b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dla których </a:t>
            </a:r>
            <a:r>
              <a:rPr lang="pl-PL" sz="9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dedykowano stanowienie pomników historii </a:t>
            </a:r>
            <a:r>
              <a:rPr lang="pl-PL" sz="9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lub </a:t>
            </a:r>
            <a:r>
              <a:rPr lang="pl-PL" sz="9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stanowienie form ochrony obszarowej na terenach charakterystycznych dla historii i tradycji osadniczej </a:t>
            </a:r>
            <a:r>
              <a:rPr lang="pl-PL" sz="9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regionu.</a:t>
            </a:r>
            <a:endParaRPr lang="pl-PL" sz="9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l-PL" sz="1200" dirty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1109" y="1607190"/>
            <a:ext cx="3840829" cy="243814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407360" y="3237990"/>
            <a:ext cx="16241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 smtClean="0"/>
              <a:t>Liczba obiektów i decyzji</a:t>
            </a:r>
            <a:endParaRPr lang="pl-PL" sz="1100" b="1" dirty="0"/>
          </a:p>
        </p:txBody>
      </p:sp>
      <p:sp>
        <p:nvSpPr>
          <p:cNvPr id="6" name="Prostokąt 5"/>
          <p:cNvSpPr/>
          <p:nvPr/>
        </p:nvSpPr>
        <p:spPr>
          <a:xfrm>
            <a:off x="5024847" y="4093070"/>
            <a:ext cx="40133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okresie obowiązywania dokumentu </a:t>
            </a:r>
            <a:r>
              <a:rPr lang="pl-PL" sz="12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(2020-2023) do 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rejestru zabytków nieruchomych województwa łódzkiego wpisano </a:t>
            </a:r>
            <a:r>
              <a:rPr lang="pl-PL" sz="1200" b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64 nowe </a:t>
            </a:r>
            <a:r>
              <a:rPr lang="pl-PL" sz="1200" b="1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obiekty </a:t>
            </a:r>
            <a:r>
              <a:rPr lang="pl-PL" sz="1200" b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ramach 33 decyzji 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(w tym zespoły obiektów i pojedyncze zabytki), z czego w latach 2022-2023 Wojewódzki Konserwator Zabytków w Łodzi powołał </a:t>
            </a:r>
            <a:r>
              <a:rPr lang="pl-PL" sz="1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22 nowe obiekty 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ramach </a:t>
            </a:r>
            <a:r>
              <a:rPr lang="pl-PL" sz="1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 </a:t>
            </a:r>
            <a:r>
              <a:rPr lang="pl-PL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decyzji. </a:t>
            </a:r>
            <a:endParaRPr lang="pl-PL" sz="1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2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Wszystkie </a:t>
            </a:r>
            <a:r>
              <a:rPr lang="pl-PL" sz="1200" b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skreśleń z rejestru </a:t>
            </a:r>
            <a:r>
              <a:rPr lang="pl-PL" sz="1200" b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decyzjami  przeprowadzonych przez </a:t>
            </a:r>
            <a:r>
              <a:rPr lang="pl-PL" sz="1200" dirty="0" err="1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MKiDN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nastąpiło w </a:t>
            </a:r>
            <a:r>
              <a:rPr lang="pl-PL" sz="12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latach 2020-2021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624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rostokąt 41"/>
          <p:cNvSpPr/>
          <p:nvPr/>
        </p:nvSpPr>
        <p:spPr>
          <a:xfrm rot="5400000" flipV="1">
            <a:off x="1626715" y="3764359"/>
            <a:ext cx="6120000" cy="180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/>
          <p:cNvSpPr/>
          <p:nvPr/>
        </p:nvSpPr>
        <p:spPr>
          <a:xfrm>
            <a:off x="0" y="4969"/>
            <a:ext cx="9143999" cy="720000"/>
          </a:xfrm>
          <a:prstGeom prst="rect">
            <a:avLst/>
          </a:prstGeom>
          <a:solidFill>
            <a:srgbClr val="542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Prostokąt 36"/>
          <p:cNvSpPr/>
          <p:nvPr/>
        </p:nvSpPr>
        <p:spPr>
          <a:xfrm>
            <a:off x="21018" y="-10691"/>
            <a:ext cx="9144000" cy="920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REALIZACJA WSKAŹNIKÓW PRZYJĘTYCH W </a:t>
            </a:r>
            <a:r>
              <a:rPr lang="pl-PL" sz="1400" b="1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WPOnZ</a:t>
            </a:r>
            <a:r>
              <a:rPr lang="pl-PL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 2020-2023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pl-PL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Cel operacyjny 1. ATRAKCYJNOŚĆ KRAJOBRAZU KULTUROWEGO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pl-PL" sz="12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endParaRPr lang="en-US" sz="12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10509" y="652404"/>
            <a:ext cx="9143999" cy="72000"/>
          </a:xfrm>
          <a:prstGeom prst="rect">
            <a:avLst/>
          </a:prstGeom>
          <a:solidFill>
            <a:srgbClr val="B0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pole tekstowe 43"/>
          <p:cNvSpPr txBox="1"/>
          <p:nvPr/>
        </p:nvSpPr>
        <p:spPr>
          <a:xfrm>
            <a:off x="5755" y="686328"/>
            <a:ext cx="4648129" cy="118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pl-PL" sz="1200" b="1" dirty="0" smtClean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WYKONANO OPRACOWANIA </a:t>
            </a:r>
            <a:r>
              <a:rPr lang="pl-PL" sz="1200" b="1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 CHARAKTERZE STUDIÓW HISTORYCZNYCH </a:t>
            </a:r>
            <a:endParaRPr lang="pl-PL" sz="1200" b="1" dirty="0" smtClean="0">
              <a:solidFill>
                <a:srgbClr val="E36C0A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pl-PL" sz="12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latach 2020-2021 powstały 2 opracowania dla 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budowli obronnych   </a:t>
            </a:r>
            <a:b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Drzewicy i Bolesławcu</a:t>
            </a:r>
            <a:r>
              <a:rPr lang="pl-PL" sz="12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1200" dirty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endParaRPr lang="pl-PL" sz="1400" b="1" dirty="0">
              <a:solidFill>
                <a:srgbClr val="E36C0A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4677715" y="716154"/>
            <a:ext cx="4763009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pl-PL" sz="1200" b="1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ZWIĘKSZANO </a:t>
            </a:r>
            <a:r>
              <a:rPr lang="pl-PL" sz="1200" b="1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UDZIAŁ</a:t>
            </a:r>
            <a:r>
              <a:rPr lang="pl-PL" sz="1200" b="1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200" b="1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ZIELENI</a:t>
            </a:r>
            <a:r>
              <a:rPr lang="pl-PL" sz="1200" b="1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ORAZ </a:t>
            </a:r>
            <a:r>
              <a:rPr lang="pl-PL" sz="1200" b="1" dirty="0" smtClean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ZACHOWYWANO </a:t>
            </a:r>
          </a:p>
          <a:p>
            <a:pPr lvl="0"/>
            <a:r>
              <a:rPr lang="pl-PL" sz="1200" b="1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200" b="1" dirty="0" smtClean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I </a:t>
            </a:r>
            <a:r>
              <a:rPr lang="pl-PL" sz="1200" b="1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ODTWARZANO </a:t>
            </a:r>
            <a:r>
              <a:rPr lang="pl-PL" sz="1200" b="1" dirty="0" smtClean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ZAKOMPONOWANĄ ZIELEŃ W</a:t>
            </a:r>
            <a:r>
              <a:rPr lang="pl-PL" sz="1200" b="1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l-PL" sz="1200" b="1" dirty="0" smtClean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OŚRODKACH</a:t>
            </a:r>
          </a:p>
          <a:p>
            <a:pPr lvl="0"/>
            <a:r>
              <a:rPr lang="pl-PL" sz="1200" b="1" dirty="0" smtClean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    HISTORYCZNYCH</a:t>
            </a:r>
            <a:r>
              <a:rPr lang="pl-PL" sz="1200" b="1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Z </a:t>
            </a:r>
            <a:r>
              <a:rPr lang="pl-PL" sz="1200" b="1" dirty="0" smtClean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UWZGLĘDNIENIEM KONIECZNOŚCI </a:t>
            </a:r>
          </a:p>
          <a:p>
            <a:pPr lvl="0"/>
            <a:r>
              <a:rPr lang="pl-PL" sz="1200" b="1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200" b="1" dirty="0" smtClean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ZWIĘKSZANIA POWIERZCHNI BIOLOGICZNIE </a:t>
            </a:r>
            <a:r>
              <a:rPr lang="pl-PL" sz="1200" b="1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CZYNNYCH </a:t>
            </a:r>
            <a:endParaRPr lang="pl-PL" sz="1200" b="1" dirty="0" smtClean="0">
              <a:solidFill>
                <a:srgbClr val="E36C0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pl-PL" sz="1200" b="1" dirty="0" smtClean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m.in. </a:t>
            </a:r>
            <a:r>
              <a:rPr lang="pl-PL" sz="12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Warcie, Piotrkowie Trybunalskim</a:t>
            </a:r>
            <a:r>
              <a:rPr lang="pl-PL" sz="12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Opocznie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Radomsku, </a:t>
            </a:r>
            <a:endParaRPr lang="pl-PL" sz="1200" dirty="0" smtClean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2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Ujeździe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2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Łodzi.</a:t>
            </a:r>
            <a:endParaRPr lang="pl-PL" sz="1200" dirty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"/>
            </a:pPr>
            <a:endParaRPr lang="pl-PL" sz="1400" b="1" dirty="0">
              <a:solidFill>
                <a:srgbClr val="E36C0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pole tekstowe 67"/>
          <p:cNvSpPr txBox="1"/>
          <p:nvPr/>
        </p:nvSpPr>
        <p:spPr>
          <a:xfrm>
            <a:off x="4953394" y="2023297"/>
            <a:ext cx="40971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Poza ośrodkami </a:t>
            </a:r>
            <a:r>
              <a:rPr lang="pl-PL" sz="12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historycznymi przeprowadzono rewaloryzację 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parku w </a:t>
            </a:r>
            <a:r>
              <a:rPr lang="pl-PL" sz="1200" b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Woli Krzysztoporskiej 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(wyróżnienie w XVII edycji </a:t>
            </a:r>
            <a:r>
              <a:rPr lang="pl-PL" sz="1200" b="1" i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Konkursu Towarzystwa Urbanistów Polskich na najlepiej zagospodarowaną przestrzeń publiczną </a:t>
            </a:r>
            <a:r>
              <a:rPr lang="pl-PL" sz="1200" b="1" i="1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</a:t>
            </a:r>
            <a:r>
              <a:rPr lang="pl-PL" sz="1200" b="1" i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województwie </a:t>
            </a:r>
            <a:r>
              <a:rPr lang="pl-PL" sz="1200" b="1" i="1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łódzkim w </a:t>
            </a:r>
            <a:r>
              <a:rPr lang="pl-PL" sz="1200" b="1" i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2020 r</a:t>
            </a:r>
            <a:r>
              <a:rPr lang="pl-PL" sz="1200" b="1" i="1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1200" b="1" i="1" dirty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3"/>
          <a:srcRect l="33125" t="30001" r="31563" b="28270"/>
          <a:stretch/>
        </p:blipFill>
        <p:spPr>
          <a:xfrm>
            <a:off x="5160327" y="3209896"/>
            <a:ext cx="3401782" cy="2261212"/>
          </a:xfrm>
          <a:prstGeom prst="rect">
            <a:avLst/>
          </a:prstGeom>
        </p:spPr>
      </p:pic>
      <p:sp>
        <p:nvSpPr>
          <p:cNvPr id="71" name="pole tekstowe 70"/>
          <p:cNvSpPr txBox="1"/>
          <p:nvPr/>
        </p:nvSpPr>
        <p:spPr>
          <a:xfrm>
            <a:off x="11422863" y="3901995"/>
            <a:ext cx="2190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1200" b="1" i="1" dirty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3" name="Tabela 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2358062"/>
              </p:ext>
            </p:extLst>
          </p:nvPr>
        </p:nvGraphicFramePr>
        <p:xfrm>
          <a:off x="3481091" y="3259490"/>
          <a:ext cx="4736361" cy="1927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36361">
                  <a:extLst>
                    <a:ext uri="{9D8B030D-6E8A-4147-A177-3AD203B41FA5}">
                      <a16:colId xmlns:a16="http://schemas.microsoft.com/office/drawing/2014/main" val="13885831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Wola</a:t>
                      </a:r>
                      <a:r>
                        <a:rPr lang="pl-PL" sz="1100" b="1" kern="12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Krzysztoporska </a:t>
                      </a:r>
                      <a:endParaRPr lang="pl-PL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0558101"/>
                  </a:ext>
                </a:extLst>
              </a:tr>
            </a:tbl>
          </a:graphicData>
        </a:graphic>
      </p:graphicFrame>
      <p:sp>
        <p:nvSpPr>
          <p:cNvPr id="18" name="Prostokąt 17"/>
          <p:cNvSpPr/>
          <p:nvPr/>
        </p:nvSpPr>
        <p:spPr>
          <a:xfrm>
            <a:off x="7133513" y="5245532"/>
            <a:ext cx="142859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8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www.wola-krzysztoporska.pl</a:t>
            </a:r>
          </a:p>
        </p:txBody>
      </p:sp>
      <p:pic>
        <p:nvPicPr>
          <p:cNvPr id="22" name="Obraz 21"/>
          <p:cNvPicPr>
            <a:picLocks noChangeAspect="1"/>
          </p:cNvPicPr>
          <p:nvPr/>
        </p:nvPicPr>
        <p:blipFill rotWithShape="1">
          <a:blip r:embed="rId4"/>
          <a:srcRect l="25750" t="28809" r="36659" b="21243"/>
          <a:stretch/>
        </p:blipFill>
        <p:spPr>
          <a:xfrm>
            <a:off x="2518489" y="1365507"/>
            <a:ext cx="1882581" cy="1407001"/>
          </a:xfrm>
          <a:prstGeom prst="rect">
            <a:avLst/>
          </a:prstGeom>
        </p:spPr>
      </p:pic>
      <p:graphicFrame>
        <p:nvGraphicFramePr>
          <p:cNvPr id="74" name="Tabela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325236"/>
              </p:ext>
            </p:extLst>
          </p:nvPr>
        </p:nvGraphicFramePr>
        <p:xfrm>
          <a:off x="1917419" y="2518602"/>
          <a:ext cx="2571802" cy="4581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1802">
                  <a:extLst>
                    <a:ext uri="{9D8B030D-6E8A-4147-A177-3AD203B41FA5}">
                      <a16:colId xmlns:a16="http://schemas.microsoft.com/office/drawing/2014/main" val="1388583180"/>
                    </a:ext>
                  </a:extLst>
                </a:gridCol>
              </a:tblGrid>
              <a:tr h="458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Zamek</a:t>
                      </a:r>
                      <a:r>
                        <a:rPr lang="pl-PL" sz="1100" b="1" kern="12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w Drzewicy</a:t>
                      </a:r>
                      <a:endParaRPr lang="pl-PL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0558101"/>
                  </a:ext>
                </a:extLst>
              </a:tr>
            </a:tbl>
          </a:graphicData>
        </a:graphic>
      </p:graphicFrame>
      <p:pic>
        <p:nvPicPr>
          <p:cNvPr id="19" name="Obraz 18" descr="Obraz zawierający tekst, materiały budowlane&#10;&#10;Opis wygenerowany automatyczni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6" y="3773359"/>
            <a:ext cx="1266698" cy="1872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Obraz 1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24541" y="3415227"/>
            <a:ext cx="1612408" cy="20143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Prostokąt 2"/>
          <p:cNvSpPr/>
          <p:nvPr/>
        </p:nvSpPr>
        <p:spPr>
          <a:xfrm>
            <a:off x="-6535" y="1596210"/>
            <a:ext cx="27160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potrzeby projektu audytu krajobrazowego </a:t>
            </a:r>
            <a:r>
              <a:rPr lang="pl-PL" sz="1200" b="1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latach 2022-2023 </a:t>
            </a:r>
            <a:r>
              <a:rPr lang="pl-PL" sz="12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rozpoznano występowanie lokalnych 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 architektonicznych </a:t>
            </a:r>
            <a:r>
              <a:rPr lang="pl-PL" sz="12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dla 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trzech obszarów</a:t>
            </a:r>
            <a:r>
              <a:rPr lang="pl-PL" sz="12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krajobrazów 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wiejskich w zachodniej części </a:t>
            </a:r>
            <a:r>
              <a:rPr lang="pl-PL" sz="12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powiatu</a:t>
            </a:r>
            <a:endParaRPr lang="pl-PL" sz="1200" dirty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-6535" y="272377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poddębickiego, krajobrazu wielkomiejskiego śródmieścia Łodzi, krajobrazu miejskiego centrum Piotrkowa </a:t>
            </a:r>
            <a:r>
              <a:rPr lang="pl-PL" sz="12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Trybunalskiego. Efektem badań terenowych były dwa opracowania tematyczne w formie katalogów.</a:t>
            </a:r>
            <a:endParaRPr lang="pl-PL" sz="1200" dirty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Obraz 22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3830" y="5126483"/>
            <a:ext cx="1970710" cy="12436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Obraz 23" descr="Obraz zawierający na wolnym powietrzu, budynek, niebo, pojazd&#10;&#10;Opis wygenerowany automatycznie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68281" y="5243724"/>
            <a:ext cx="1804351" cy="13043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840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9143999" cy="720000"/>
          </a:xfrm>
          <a:prstGeom prst="rect">
            <a:avLst/>
          </a:prstGeom>
          <a:solidFill>
            <a:srgbClr val="542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Prostokąt 36"/>
          <p:cNvSpPr/>
          <p:nvPr/>
        </p:nvSpPr>
        <p:spPr>
          <a:xfrm>
            <a:off x="60887" y="56669"/>
            <a:ext cx="9144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STOPIEŃ REALIZACJI WSKAŹNIKÓW PRZYJĘTYCH W </a:t>
            </a:r>
            <a:r>
              <a:rPr lang="pl-PL" sz="1400" b="1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WPOnZ</a:t>
            </a:r>
            <a:r>
              <a:rPr lang="pl-PL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 2020-2023 </a:t>
            </a:r>
          </a:p>
          <a:p>
            <a:pPr algn="ctr"/>
            <a:r>
              <a:rPr lang="pl-PL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Cel operacyjny 2. ZINTEGROWANY SYSTEM ZARZĄDZANIA DZIEDZICTWEM KULTUROWYM</a:t>
            </a:r>
          </a:p>
          <a:p>
            <a:pPr algn="ctr"/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-1" y="643804"/>
            <a:ext cx="9143999" cy="72000"/>
          </a:xfrm>
          <a:prstGeom prst="rect">
            <a:avLst/>
          </a:prstGeom>
          <a:solidFill>
            <a:srgbClr val="B0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071347"/>
              </p:ext>
            </p:extLst>
          </p:nvPr>
        </p:nvGraphicFramePr>
        <p:xfrm>
          <a:off x="60887" y="770305"/>
          <a:ext cx="5308282" cy="5553615"/>
        </p:xfrm>
        <a:graphic>
          <a:graphicData uri="http://schemas.openxmlformats.org/drawingml/2006/table">
            <a:tbl>
              <a:tblPr firstRow="1" firstCol="1" bandRow="1"/>
              <a:tblGrid>
                <a:gridCol w="1474045">
                  <a:extLst>
                    <a:ext uri="{9D8B030D-6E8A-4147-A177-3AD203B41FA5}">
                      <a16:colId xmlns:a16="http://schemas.microsoft.com/office/drawing/2014/main" val="2130427005"/>
                    </a:ext>
                  </a:extLst>
                </a:gridCol>
                <a:gridCol w="1708118">
                  <a:extLst>
                    <a:ext uri="{9D8B030D-6E8A-4147-A177-3AD203B41FA5}">
                      <a16:colId xmlns:a16="http://schemas.microsoft.com/office/drawing/2014/main" val="4073256930"/>
                    </a:ext>
                  </a:extLst>
                </a:gridCol>
                <a:gridCol w="831794">
                  <a:extLst>
                    <a:ext uri="{9D8B030D-6E8A-4147-A177-3AD203B41FA5}">
                      <a16:colId xmlns:a16="http://schemas.microsoft.com/office/drawing/2014/main" val="2752676339"/>
                    </a:ext>
                  </a:extLst>
                </a:gridCol>
                <a:gridCol w="494700">
                  <a:extLst>
                    <a:ext uri="{9D8B030D-6E8A-4147-A177-3AD203B41FA5}">
                      <a16:colId xmlns:a16="http://schemas.microsoft.com/office/drawing/2014/main" val="329677460"/>
                    </a:ext>
                  </a:extLst>
                </a:gridCol>
                <a:gridCol w="799625">
                  <a:extLst>
                    <a:ext uri="{9D8B030D-6E8A-4147-A177-3AD203B41FA5}">
                      <a16:colId xmlns:a16="http://schemas.microsoft.com/office/drawing/2014/main" val="1516495624"/>
                    </a:ext>
                  </a:extLst>
                </a:gridCol>
              </a:tblGrid>
              <a:tr h="6258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Działanie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3" marR="29273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Wskaźnik monitorowania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3" marR="29273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Stan wyjściowy w 2019 r.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3" marR="29273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Stan w </a:t>
                      </a:r>
                      <a:r>
                        <a:rPr lang="pl-PL" sz="1200" b="1" dirty="0" smtClean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pl-PL" sz="1200" b="1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r.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3" marR="29273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Stan </a:t>
                      </a:r>
                      <a:r>
                        <a:rPr lang="pl-PL" sz="1200" b="1" dirty="0" smtClean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oczekiwany 2023 </a:t>
                      </a:r>
                      <a:r>
                        <a:rPr lang="pl-PL" sz="1200" b="1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r.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3" marR="29273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3301724"/>
                  </a:ext>
                </a:extLst>
              </a:tr>
              <a:tr h="208601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Cel operacyjny 2. ZINTEGROWANY SYSTEM ZARZĄDZANIA DZIEDZICTWEM KULTUROWYM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3" marR="29273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530248"/>
                  </a:ext>
                </a:extLst>
              </a:tr>
              <a:tr h="537472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Działanie 2.1.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Tworzenie i udostępnianie cyfrowych baz danych oraz zasobów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3" marR="29273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Cyfryzacja wojewódzkiej ewidencji zabytków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3" marR="29273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0,35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3" marR="29273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3" marR="29273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3" marR="29273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0391158"/>
                  </a:ext>
                </a:extLst>
              </a:tr>
              <a:tr h="64020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muzeów, które digitalizują zasoby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3" marR="29273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3" marR="29273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3" marR="29273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3" marR="29273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4610295"/>
                  </a:ext>
                </a:extLst>
              </a:tr>
              <a:tr h="11658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Działanie 2.2.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Wzmacnianie instytucji działających na rzecz dziedzictwa kulturowego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3" marR="29273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muzeów </a:t>
                      </a:r>
                      <a:r>
                        <a:rPr lang="pl-PL" sz="1200" dirty="0" smtClean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pl-PL" sz="1200" dirty="0" smtClean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200" dirty="0" smtClean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skansenów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3" marR="29273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121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3" marR="29273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113</a:t>
                      </a:r>
                      <a:endParaRPr lang="pl-PL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3" marR="29273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124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3" marR="29273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4793643"/>
                  </a:ext>
                </a:extLst>
              </a:tr>
              <a:tr h="822931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Działanie 2.3.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Poprawa bezpieczeństwa i dostępności zabytków ruchomych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3" marR="29273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Remonty i modernizacja obiektów będących siedzibami muzeów i skansenów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3" marR="29273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3" marR="29273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3" marR="29273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3" marR="29273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587053"/>
                  </a:ext>
                </a:extLst>
              </a:tr>
              <a:tr h="104300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obiektów posiadających zabezpieczenia przeciwpożarowe i antywłamaniowe (muzea, skanseny i kościoły)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3" marR="29273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128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3" marR="29273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130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3" marR="29273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160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73" marR="29273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4725997"/>
                  </a:ext>
                </a:extLst>
              </a:tr>
            </a:tbl>
          </a:graphicData>
        </a:graphic>
      </p:graphicFrame>
      <p:graphicFrame>
        <p:nvGraphicFramePr>
          <p:cNvPr id="16" name="Tabe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336183"/>
              </p:ext>
            </p:extLst>
          </p:nvPr>
        </p:nvGraphicFramePr>
        <p:xfrm>
          <a:off x="60887" y="6343650"/>
          <a:ext cx="2877185" cy="358776"/>
        </p:xfrm>
        <a:graphic>
          <a:graphicData uri="http://schemas.openxmlformats.org/drawingml/2006/table">
            <a:tbl>
              <a:tblPr firstRow="1" firstCol="1" bandRow="1"/>
              <a:tblGrid>
                <a:gridCol w="447040">
                  <a:extLst>
                    <a:ext uri="{9D8B030D-6E8A-4147-A177-3AD203B41FA5}">
                      <a16:colId xmlns:a16="http://schemas.microsoft.com/office/drawing/2014/main" val="1794793905"/>
                    </a:ext>
                  </a:extLst>
                </a:gridCol>
                <a:gridCol w="2430145">
                  <a:extLst>
                    <a:ext uri="{9D8B030D-6E8A-4147-A177-3AD203B41FA5}">
                      <a16:colId xmlns:a16="http://schemas.microsoft.com/office/drawing/2014/main" val="309644791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marL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spadek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569268"/>
                  </a:ext>
                </a:extLst>
              </a:tr>
              <a:tr h="111714">
                <a:tc>
                  <a:txBody>
                    <a:bodyPr/>
                    <a:lstStyle/>
                    <a:p>
                      <a:pPr marL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niewielki postęp/wzrost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5589937"/>
                  </a:ext>
                </a:extLst>
              </a:tr>
            </a:tbl>
          </a:graphicData>
        </a:graphic>
      </p:graphicFrame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867443"/>
              </p:ext>
            </p:extLst>
          </p:nvPr>
        </p:nvGraphicFramePr>
        <p:xfrm>
          <a:off x="5611025" y="1804944"/>
          <a:ext cx="3451547" cy="1085831"/>
        </p:xfrm>
        <a:graphic>
          <a:graphicData uri="http://schemas.openxmlformats.org/drawingml/2006/table">
            <a:tbl>
              <a:tblPr firstRow="1" firstCol="1" bandRow="1"/>
              <a:tblGrid>
                <a:gridCol w="3451547">
                  <a:extLst>
                    <a:ext uri="{9D8B030D-6E8A-4147-A177-3AD203B41FA5}">
                      <a16:colId xmlns:a16="http://schemas.microsoft.com/office/drawing/2014/main" val="2086638438"/>
                    </a:ext>
                  </a:extLst>
                </a:gridCol>
              </a:tblGrid>
              <a:tr h="102228"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ZADANIA W RAMACH DZIAŁANIA 2.1.</a:t>
                      </a:r>
                    </a:p>
                  </a:txBody>
                  <a:tcPr marL="49448" marR="49448" marT="0" marB="0" anchor="ctr">
                    <a:lnL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7264498"/>
                  </a:ext>
                </a:extLst>
              </a:tr>
              <a:tr h="302939"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pl-PL" sz="1100" kern="12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2.1.1. Weryfikacja i digitalizacja zasobu wojewódzkiej ewidencji zabytków i gminnych ewidencji zabytków</a:t>
                      </a:r>
                    </a:p>
                  </a:txBody>
                  <a:tcPr marL="41058" marR="41058" marT="0" marB="0" anchor="ctr">
                    <a:lnL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1385785"/>
                  </a:ext>
                </a:extLst>
              </a:tr>
              <a:tr h="287812"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pl-PL" sz="1100" kern="12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2.1.2. Stworzenie kompleksowego Systemu Informacji Przestrzennej</a:t>
                      </a:r>
                    </a:p>
                  </a:txBody>
                  <a:tcPr marL="41058" marR="41058" marT="0" marB="0" anchor="ctr">
                    <a:lnL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587184"/>
                  </a:ext>
                </a:extLst>
              </a:tr>
              <a:tr h="263989"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pl-PL" sz="1100" kern="12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2.1.3. Cyfryzacja muzealiów oraz rozwój form udostępniania zabytków ruchomych w muzeach</a:t>
                      </a:r>
                    </a:p>
                  </a:txBody>
                  <a:tcPr marL="41058" marR="41058" marT="0" marB="0" anchor="ctr">
                    <a:lnL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1443014"/>
                  </a:ext>
                </a:extLst>
              </a:tr>
            </a:tbl>
          </a:graphicData>
        </a:graphic>
      </p:graphicFrame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3420309"/>
              </p:ext>
            </p:extLst>
          </p:nvPr>
        </p:nvGraphicFramePr>
        <p:xfrm>
          <a:off x="5611025" y="4621854"/>
          <a:ext cx="3463521" cy="1207568"/>
        </p:xfrm>
        <a:graphic>
          <a:graphicData uri="http://schemas.openxmlformats.org/drawingml/2006/table">
            <a:tbl>
              <a:tblPr firstRow="1" firstCol="1" bandRow="1"/>
              <a:tblGrid>
                <a:gridCol w="3463521">
                  <a:extLst>
                    <a:ext uri="{9D8B030D-6E8A-4147-A177-3AD203B41FA5}">
                      <a16:colId xmlns:a16="http://schemas.microsoft.com/office/drawing/2014/main" val="2086638438"/>
                    </a:ext>
                  </a:extLst>
                </a:gridCol>
              </a:tblGrid>
              <a:tr h="161763"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ZADANIA W RAMACH DZIAŁANIA 2.3.</a:t>
                      </a:r>
                    </a:p>
                  </a:txBody>
                  <a:tcPr marL="66169" marR="66169" marT="0" marB="0" anchor="ctr">
                    <a:lnL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7264498"/>
                  </a:ext>
                </a:extLst>
              </a:tr>
              <a:tr h="456969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pl-PL" sz="1100" kern="12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2.3.1 Remonty i modernizacja budynków będących siedzibami muzeów</a:t>
                      </a:r>
                    </a:p>
                  </a:txBody>
                  <a:tcPr marL="54941" marR="54941" marT="0" marB="0" anchor="ctr">
                    <a:lnL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8443754"/>
                  </a:ext>
                </a:extLst>
              </a:tr>
              <a:tr h="571211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pl-PL" sz="1100" kern="12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2.3.2. Instalacje sygnalizacji alarmowej pożaru i włamania w muzeach i obiektach sakralnych</a:t>
                      </a:r>
                    </a:p>
                  </a:txBody>
                  <a:tcPr marL="54941" marR="54941" marT="0" marB="0" anchor="ctr">
                    <a:lnL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4933572"/>
                  </a:ext>
                </a:extLst>
              </a:tr>
            </a:tbl>
          </a:graphicData>
        </a:graphic>
      </p:graphicFrame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911455"/>
              </p:ext>
            </p:extLst>
          </p:nvPr>
        </p:nvGraphicFramePr>
        <p:xfrm>
          <a:off x="5611025" y="2981522"/>
          <a:ext cx="3463521" cy="1154605"/>
        </p:xfrm>
        <a:graphic>
          <a:graphicData uri="http://schemas.openxmlformats.org/drawingml/2006/table">
            <a:tbl>
              <a:tblPr firstRow="1" firstCol="1" bandRow="1"/>
              <a:tblGrid>
                <a:gridCol w="3463521">
                  <a:extLst>
                    <a:ext uri="{9D8B030D-6E8A-4147-A177-3AD203B41FA5}">
                      <a16:colId xmlns:a16="http://schemas.microsoft.com/office/drawing/2014/main" val="2086638438"/>
                    </a:ext>
                  </a:extLst>
                </a:gridCol>
              </a:tblGrid>
              <a:tr h="159914"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ZADANIA W RAMACH DZIAŁANIA 2.2.</a:t>
                      </a:r>
                    </a:p>
                  </a:txBody>
                  <a:tcPr marL="45132" marR="45132" marT="0" marB="0" anchor="ctr">
                    <a:lnL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7264498"/>
                  </a:ext>
                </a:extLst>
              </a:tr>
              <a:tr h="55996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pl-PL" sz="1100" kern="12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2.2.1. Wspieranie działalności instytucji i organizacji sektora kultury oraz jednostek administracji w zakresie ochrony dziedzictwa</a:t>
                      </a:r>
                    </a:p>
                  </a:txBody>
                  <a:tcPr marL="37473" marR="37473" marT="0" marB="0" anchor="ctr">
                    <a:lnL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7091753"/>
                  </a:ext>
                </a:extLst>
              </a:tr>
              <a:tr h="415253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pl-PL" sz="1100" kern="12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2.2.2. Sieciowanie współpracy instytucji i organizacji sektora kultury</a:t>
                      </a:r>
                    </a:p>
                  </a:txBody>
                  <a:tcPr marL="37473" marR="37473" marT="0" marB="0" anchor="ctr">
                    <a:lnL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1655147"/>
                  </a:ext>
                </a:extLst>
              </a:tr>
            </a:tbl>
          </a:graphicData>
        </a:graphic>
      </p:graphicFrame>
      <p:sp>
        <p:nvSpPr>
          <p:cNvPr id="3" name="Nawias klamrowy zamykający 2">
            <a:extLst>
              <a:ext uri="{FF2B5EF4-FFF2-40B4-BE49-F238E27FC236}">
                <a16:creationId xmlns:a16="http://schemas.microsoft.com/office/drawing/2014/main" id="{A5BE9B29-01A0-348C-6C6F-8C932298152B}"/>
              </a:ext>
            </a:extLst>
          </p:cNvPr>
          <p:cNvSpPr/>
          <p:nvPr/>
        </p:nvSpPr>
        <p:spPr>
          <a:xfrm>
            <a:off x="5381522" y="1827617"/>
            <a:ext cx="198120" cy="1093514"/>
          </a:xfrm>
          <a:prstGeom prst="rightBrac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Nawias klamrowy zamykający 13">
            <a:extLst>
              <a:ext uri="{FF2B5EF4-FFF2-40B4-BE49-F238E27FC236}">
                <a16:creationId xmlns:a16="http://schemas.microsoft.com/office/drawing/2014/main" id="{CCBE5661-C76B-2E9B-CBB5-751D66F22AD6}"/>
              </a:ext>
            </a:extLst>
          </p:cNvPr>
          <p:cNvSpPr/>
          <p:nvPr/>
        </p:nvSpPr>
        <p:spPr>
          <a:xfrm>
            <a:off x="5403075" y="3004195"/>
            <a:ext cx="198120" cy="1093514"/>
          </a:xfrm>
          <a:prstGeom prst="rightBrac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Nawias klamrowy zamykający 14">
            <a:extLst>
              <a:ext uri="{FF2B5EF4-FFF2-40B4-BE49-F238E27FC236}">
                <a16:creationId xmlns:a16="http://schemas.microsoft.com/office/drawing/2014/main" id="{65D54732-EB93-AFC7-99B2-FDB8DF963A0E}"/>
              </a:ext>
            </a:extLst>
          </p:cNvPr>
          <p:cNvSpPr/>
          <p:nvPr/>
        </p:nvSpPr>
        <p:spPr>
          <a:xfrm>
            <a:off x="5394192" y="4180773"/>
            <a:ext cx="198120" cy="2122447"/>
          </a:xfrm>
          <a:prstGeom prst="rightBrac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3281982" y="6323920"/>
            <a:ext cx="21210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50" dirty="0"/>
              <a:t>* </a:t>
            </a:r>
            <a:r>
              <a:rPr lang="pl-PL" sz="1050" dirty="0" smtClean="0"/>
              <a:t>przeniesienie </a:t>
            </a:r>
            <a:r>
              <a:rPr lang="pl-PL" sz="1050" dirty="0"/>
              <a:t>kompetencji do NID</a:t>
            </a:r>
          </a:p>
        </p:txBody>
      </p:sp>
    </p:spTree>
    <p:extLst>
      <p:ext uri="{BB962C8B-B14F-4D97-AF65-F5344CB8AC3E}">
        <p14:creationId xmlns:p14="http://schemas.microsoft.com/office/powerpoint/2010/main" val="185250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rostokąt 72"/>
          <p:cNvSpPr/>
          <p:nvPr/>
        </p:nvSpPr>
        <p:spPr>
          <a:xfrm>
            <a:off x="2553194" y="4296980"/>
            <a:ext cx="1815428" cy="776585"/>
          </a:xfrm>
          <a:prstGeom prst="rect">
            <a:avLst/>
          </a:prstGeom>
          <a:solidFill>
            <a:srgbClr val="D9D9D9"/>
          </a:solidFill>
          <a:ln>
            <a:solidFill>
              <a:srgbClr val="B05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/>
          <p:cNvSpPr/>
          <p:nvPr/>
        </p:nvSpPr>
        <p:spPr>
          <a:xfrm>
            <a:off x="0" y="0"/>
            <a:ext cx="9143999" cy="720000"/>
          </a:xfrm>
          <a:prstGeom prst="rect">
            <a:avLst/>
          </a:prstGeom>
          <a:solidFill>
            <a:srgbClr val="542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Prostokąt 36"/>
          <p:cNvSpPr/>
          <p:nvPr/>
        </p:nvSpPr>
        <p:spPr>
          <a:xfrm>
            <a:off x="21018" y="48636"/>
            <a:ext cx="9144000" cy="538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STOPIEŃ REALIZACJI WSKAŹNIKÓW PRZYJĘTYCH W </a:t>
            </a:r>
            <a:r>
              <a:rPr lang="pl-PL" sz="1400" b="1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WPOnZ</a:t>
            </a:r>
            <a:r>
              <a:rPr lang="pl-PL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 2020-2023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pl-PL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Cel operacyjny 2. ZINTEGROWANY SYSTEM ZARZĄDZANIA DZIEDZICTWEM KULTUROWYM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10509" y="652404"/>
            <a:ext cx="9143999" cy="72000"/>
          </a:xfrm>
          <a:prstGeom prst="rect">
            <a:avLst/>
          </a:prstGeom>
          <a:solidFill>
            <a:srgbClr val="B0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-70338" y="787915"/>
            <a:ext cx="4881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pl-PL" sz="1400" b="1" dirty="0" smtClean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POSTĘPY </a:t>
            </a:r>
            <a:r>
              <a:rPr lang="pl-PL" sz="1400" b="1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 DIGITALIZACJI WOJEWÓDZKIEJ EWIDENCJI ZABYTKÓW</a:t>
            </a:r>
          </a:p>
        </p:txBody>
      </p:sp>
      <p:sp>
        <p:nvSpPr>
          <p:cNvPr id="20" name="pole tekstowe 19"/>
          <p:cNvSpPr txBox="1"/>
          <p:nvPr/>
        </p:nvSpPr>
        <p:spPr>
          <a:xfrm>
            <a:off x="4581824" y="784579"/>
            <a:ext cx="45771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spcAft>
                <a:spcPts val="0"/>
              </a:spcAft>
              <a:buFont typeface="Wingdings" panose="05000000000000000000" pitchFamily="2" charset="2"/>
              <a:buChar char="ü"/>
              <a:defRPr sz="1400" b="1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r>
              <a:rPr lang="pl-PL" dirty="0" smtClean="0"/>
              <a:t>CYFRYZACJA </a:t>
            </a:r>
            <a:r>
              <a:rPr lang="pl-PL" dirty="0"/>
              <a:t>MUZEALIÓW ORAZ ROZWÓJ FORM UDOSTĘPNIANIA ZABYTKÓW RUCHOMYCH W MUZEACH</a:t>
            </a:r>
          </a:p>
        </p:txBody>
      </p:sp>
      <p:sp>
        <p:nvSpPr>
          <p:cNvPr id="38" name="pole tekstowe 37"/>
          <p:cNvSpPr txBox="1"/>
          <p:nvPr/>
        </p:nvSpPr>
        <p:spPr>
          <a:xfrm>
            <a:off x="4412359" y="1143207"/>
            <a:ext cx="4684075" cy="2372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0"/>
              </a:spcAft>
            </a:pPr>
            <a:endParaRPr lang="pl-PL" sz="1200" dirty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</a:pPr>
            <a:endParaRPr lang="pl-PL" sz="1200" dirty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Digitalizacja (cyfrowe odwzorowanie dobrej jakości) ewidencyjnych zasobów muzealnych stanowi proces ciągły i jest w różnym stopniu zaawansowana. Prowadzi ją większość placówek państwowych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samorządowych. 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Pełną digitalizację zbiorów zadeklarowało </a:t>
            </a:r>
            <a:r>
              <a:rPr lang="pl-PL" sz="1200" b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Muzeum Miasta Zgierza 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(100%), nieco tylko mniejszy odsetek zbiorów poddanych cyfryzacji (94,7%) cechuje </a:t>
            </a:r>
            <a:r>
              <a:rPr lang="pl-PL" sz="1200" b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Muzeum Pałac Herbsta 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(oddz. Muzeum Sztuki w Łodzi), </a:t>
            </a:r>
            <a:b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 placówek muzealnych zadeklarowało digitalizację na poziomie pow.  50%.</a:t>
            </a:r>
          </a:p>
        </p:txBody>
      </p:sp>
      <p:sp>
        <p:nvSpPr>
          <p:cNvPr id="39" name="pole tekstowe 38"/>
          <p:cNvSpPr txBox="1"/>
          <p:nvPr/>
        </p:nvSpPr>
        <p:spPr>
          <a:xfrm>
            <a:off x="4488861" y="3483338"/>
            <a:ext cx="4988547" cy="214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endParaRPr lang="pl-PL" sz="1500" b="1" dirty="0">
              <a:solidFill>
                <a:srgbClr val="E36C0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pl-PL" sz="1400" b="1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PRACE KONSERWATORSKIE, REMONTOWE, </a:t>
            </a:r>
            <a:r>
              <a:rPr lang="pl-PL" sz="1400" b="1" dirty="0" smtClean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MODERNIZACYJNE OBIEKTÓW BĘDĄCYCH</a:t>
            </a:r>
          </a:p>
          <a:p>
            <a:pPr>
              <a:lnSpc>
                <a:spcPct val="115000"/>
              </a:lnSpc>
            </a:pPr>
            <a:r>
              <a:rPr lang="pl-PL" sz="1400" b="1" dirty="0" smtClean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SIEDZIBAMI MUZEÓW I SKANSENÓW (w tym </a:t>
            </a:r>
          </a:p>
          <a:p>
            <a:pPr>
              <a:lnSpc>
                <a:spcPct val="115000"/>
              </a:lnSpc>
            </a:pPr>
            <a:r>
              <a:rPr lang="pl-PL" sz="1400" b="1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400" b="1" dirty="0" smtClean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zabezpieczeń przeciwpożarowych i antywłamaniowych)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endParaRPr lang="pl-PL" sz="1400" b="1" dirty="0">
              <a:solidFill>
                <a:srgbClr val="E36C0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endParaRPr lang="pl-PL" sz="1500" b="1" dirty="0">
              <a:solidFill>
                <a:srgbClr val="E36C0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pl-PL" sz="1600" dirty="0"/>
          </a:p>
        </p:txBody>
      </p:sp>
      <p:sp>
        <p:nvSpPr>
          <p:cNvPr id="42" name="Prostokąt 41"/>
          <p:cNvSpPr/>
          <p:nvPr/>
        </p:nvSpPr>
        <p:spPr>
          <a:xfrm rot="5400000" flipV="1">
            <a:off x="1353161" y="3769005"/>
            <a:ext cx="6120000" cy="18000"/>
          </a:xfrm>
          <a:prstGeom prst="rect">
            <a:avLst/>
          </a:prstGeom>
          <a:solidFill>
            <a:srgbClr val="ED7D31"/>
          </a:solidFill>
          <a:ln w="28575">
            <a:solidFill>
              <a:srgbClr val="B05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pole tekstowe 43"/>
          <p:cNvSpPr txBox="1"/>
          <p:nvPr/>
        </p:nvSpPr>
        <p:spPr>
          <a:xfrm>
            <a:off x="-19516" y="3844454"/>
            <a:ext cx="4431875" cy="340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pl-PL" sz="1400" b="1" dirty="0" smtClean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ZMNIEJSZENIE LICZBY </a:t>
            </a:r>
            <a:r>
              <a:rPr lang="pl-PL" sz="1400" b="1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MUZEÓW I SKANSENÓW</a:t>
            </a:r>
          </a:p>
        </p:txBody>
      </p:sp>
      <p:sp>
        <p:nvSpPr>
          <p:cNvPr id="45" name="pole tekstowe 44"/>
          <p:cNvSpPr txBox="1"/>
          <p:nvPr/>
        </p:nvSpPr>
        <p:spPr>
          <a:xfrm>
            <a:off x="74281" y="4235655"/>
            <a:ext cx="2528242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pl-PL" sz="12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Ustalenie </a:t>
            </a:r>
            <a:r>
              <a:rPr lang="pl-PL" sz="1200" b="1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liczby funkcjonujących muzeów i skansenów</a:t>
            </a:r>
            <a:r>
              <a:rPr lang="pl-PL" sz="12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było utrudnione z uwagi na zawieszenie działalności przez wiele spośród tych instytucji w związku z obostrzeniami </a:t>
            </a:r>
            <a:r>
              <a:rPr lang="pl-PL" sz="1200" dirty="0" smtClean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czasie pandemii COVID-19</a:t>
            </a:r>
            <a:r>
              <a:rPr lang="pl-PL" sz="12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endParaRPr lang="pl-PL" sz="1200" dirty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pole tekstowe 42"/>
          <p:cNvSpPr txBox="1"/>
          <p:nvPr/>
        </p:nvSpPr>
        <p:spPr>
          <a:xfrm>
            <a:off x="117885" y="972189"/>
            <a:ext cx="4148875" cy="173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0"/>
              </a:spcAft>
            </a:pPr>
            <a:endParaRPr lang="pl-PL" sz="1200" dirty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</a:pPr>
            <a:endParaRPr lang="pl-PL" sz="1200" dirty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latach 2020-2021 nastąpiło zatrzymanie prac nad realizacją tego zadania (pandemia COVID-19). 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latach 2022-2023 </a:t>
            </a:r>
            <a:r>
              <a:rPr lang="pl-PL" sz="12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digitalizację 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WEZ </a:t>
            </a:r>
            <a:r>
              <a:rPr lang="pl-PL" sz="12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prowadził 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Narodowy Instytut Dziedzictwa (NID</a:t>
            </a:r>
            <a:r>
              <a:rPr lang="pl-PL" sz="12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w ramach zadania własnego polegającego na uzupełnianiu danych portalu mapowego (https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://mapy.zabytek.gov.pl/nid</a:t>
            </a:r>
            <a:r>
              <a:rPr lang="pl-PL" sz="12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/).</a:t>
            </a:r>
            <a:endParaRPr lang="pl-PL" sz="1200" dirty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pole tekstowe 61"/>
          <p:cNvSpPr txBox="1"/>
          <p:nvPr/>
        </p:nvSpPr>
        <p:spPr>
          <a:xfrm>
            <a:off x="2501929" y="4309582"/>
            <a:ext cx="1866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pl-PL" sz="1000" b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2019 r.                 121 OBIEKTÓW</a:t>
            </a:r>
          </a:p>
        </p:txBody>
      </p:sp>
      <p:sp>
        <p:nvSpPr>
          <p:cNvPr id="63" name="pole tekstowe 62"/>
          <p:cNvSpPr txBox="1"/>
          <p:nvPr/>
        </p:nvSpPr>
        <p:spPr>
          <a:xfrm>
            <a:off x="2527457" y="4712951"/>
            <a:ext cx="1961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pl-PL" sz="1000" b="1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2023 </a:t>
            </a:r>
            <a:r>
              <a:rPr lang="pl-PL" sz="1000" b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r. </a:t>
            </a:r>
            <a:r>
              <a:rPr lang="pl-PL" sz="1000" b="1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          </a:t>
            </a:r>
            <a:r>
              <a:rPr lang="pl-PL" sz="10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113 OBIEKTÓW</a:t>
            </a:r>
            <a:endParaRPr lang="pl-PL" sz="11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Strzałka w dół 63"/>
          <p:cNvSpPr/>
          <p:nvPr/>
        </p:nvSpPr>
        <p:spPr>
          <a:xfrm>
            <a:off x="3047421" y="4353372"/>
            <a:ext cx="360000" cy="565797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5" name="Prostokąt 64"/>
          <p:cNvSpPr/>
          <p:nvPr/>
        </p:nvSpPr>
        <p:spPr>
          <a:xfrm flipV="1">
            <a:off x="-19516" y="3684103"/>
            <a:ext cx="9143999" cy="18000"/>
          </a:xfrm>
          <a:prstGeom prst="rect">
            <a:avLst/>
          </a:prstGeom>
          <a:solidFill>
            <a:srgbClr val="ED7D31"/>
          </a:solidFill>
          <a:ln w="28575">
            <a:solidFill>
              <a:srgbClr val="B05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6" name="pole tekstowe 65"/>
          <p:cNvSpPr txBox="1"/>
          <p:nvPr/>
        </p:nvSpPr>
        <p:spPr>
          <a:xfrm>
            <a:off x="61276" y="5517579"/>
            <a:ext cx="4281609" cy="1141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pl-PL" sz="1200" dirty="0" smtClean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</a:t>
            </a:r>
            <a:r>
              <a:rPr lang="pl-PL" sz="12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latach </a:t>
            </a:r>
            <a:r>
              <a:rPr lang="pl-PL" sz="1200" dirty="0" smtClean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2020-2023 ogólna liczba </a:t>
            </a:r>
            <a:r>
              <a:rPr lang="pl-PL" sz="12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obiektów zmniejszyła się o </a:t>
            </a:r>
            <a:r>
              <a:rPr lang="pl-PL" sz="1200" dirty="0" smtClean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pl-PL" sz="12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poziomu </a:t>
            </a:r>
            <a:r>
              <a:rPr lang="pl-PL" sz="1200" dirty="0" smtClean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113, </a:t>
            </a:r>
            <a:r>
              <a:rPr lang="pl-PL" sz="12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jednocześnie przyszłość funkcjonowania </a:t>
            </a:r>
            <a:r>
              <a:rPr lang="pl-PL" sz="1200" dirty="0" smtClean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kilku obiektów </a:t>
            </a:r>
            <a:r>
              <a:rPr lang="pl-PL" sz="12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pozostawała niepewna – część z nich </a:t>
            </a:r>
            <a:r>
              <a:rPr lang="pl-PL" sz="1200" dirty="0" smtClean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ograniczyło lub czasowo zawiesiło swoją działalność wystawienniczą </a:t>
            </a:r>
          </a:p>
          <a:p>
            <a:pPr>
              <a:lnSpc>
                <a:spcPct val="115000"/>
              </a:lnSpc>
            </a:pPr>
            <a:r>
              <a:rPr lang="pl-PL" sz="1200" dirty="0" smtClean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l-PL" sz="12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np. Parowozownia </a:t>
            </a:r>
            <a:r>
              <a:rPr lang="pl-PL" sz="1200" dirty="0" smtClean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</a:t>
            </a:r>
            <a:r>
              <a:rPr lang="pl-PL" sz="12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Skierniewicach</a:t>
            </a:r>
            <a:r>
              <a:rPr lang="pl-PL" sz="1200" dirty="0" smtClean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pl-PL" sz="1200" dirty="0"/>
          </a:p>
        </p:txBody>
      </p:sp>
      <p:sp>
        <p:nvSpPr>
          <p:cNvPr id="72" name="pole tekstowe 71"/>
          <p:cNvSpPr txBox="1"/>
          <p:nvPr/>
        </p:nvSpPr>
        <p:spPr>
          <a:xfrm>
            <a:off x="4394358" y="4783876"/>
            <a:ext cx="4684075" cy="2003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pl-PL" sz="12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Przeprowadzono 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</a:t>
            </a:r>
            <a:r>
              <a:rPr lang="pl-PL" sz="1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 </a:t>
            </a:r>
            <a:r>
              <a:rPr lang="pl-PL" sz="1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placówkach muzealnych. 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Niemal </a:t>
            </a:r>
            <a:r>
              <a:rPr lang="pl-PL" sz="1200" b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85%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placówek w analizowanym okresie </a:t>
            </a:r>
            <a:r>
              <a:rPr lang="pl-PL" sz="1200" b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 prowadziło działań remontowo-modernizacyjnych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Zdecydowana większość projektów dotyczyła remontów elewacji, stolarki okiennej i pokryć dachowych, prowadzono również modernizacje wystaw, czyszczenie i zabezpieczanie zbiorów. Prace w zakresie instalacji przeciwpożarowej wykonano </a:t>
            </a:r>
            <a:r>
              <a:rPr lang="pl-PL" sz="12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w: </a:t>
            </a:r>
            <a:r>
              <a:rPr lang="pl-PL" sz="1200" b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Muzeum </a:t>
            </a:r>
            <a:r>
              <a:rPr lang="pl-PL" sz="1200" b="1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sz="1200" b="1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200" b="1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Oporowie, Skansenie rzeki Pilicy w </a:t>
            </a:r>
            <a:r>
              <a:rPr lang="pl-PL" sz="1200" b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Tomaszowie </a:t>
            </a:r>
            <a:r>
              <a:rPr lang="pl-PL" sz="1200" b="1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Mazowieckim </a:t>
            </a:r>
            <a:r>
              <a:rPr lang="pl-PL" sz="12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(zabezpieczenia 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ścian budynków </a:t>
            </a:r>
            <a:r>
              <a:rPr lang="pl-PL" sz="12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drewnianych), </a:t>
            </a:r>
            <a:r>
              <a:rPr lang="pl-PL" sz="1200" b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Muzeum </a:t>
            </a:r>
            <a:r>
              <a:rPr lang="pl-PL" sz="1200" b="1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Regionalnym w </a:t>
            </a:r>
            <a:r>
              <a:rPr lang="pl-PL" sz="1200" b="1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Opocznie </a:t>
            </a:r>
            <a:r>
              <a:rPr lang="pl-PL" sz="12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(wymiana </a:t>
            </a:r>
            <a:r>
              <a:rPr lang="pl-PL" sz="1200" dirty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systemu sygnalizacji </a:t>
            </a:r>
            <a:r>
              <a:rPr lang="pl-PL" sz="1200" dirty="0" smtClean="0">
                <a:solidFill>
                  <a:srgbClr val="4D4D4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włamania).</a:t>
            </a:r>
            <a:endParaRPr lang="pl-PL" sz="1200" dirty="0">
              <a:solidFill>
                <a:srgbClr val="4D4D4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3076578" y="441283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8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372218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/>
          <p:cNvSpPr/>
          <p:nvPr/>
        </p:nvSpPr>
        <p:spPr>
          <a:xfrm>
            <a:off x="0" y="0"/>
            <a:ext cx="9143999" cy="720000"/>
          </a:xfrm>
          <a:prstGeom prst="rect">
            <a:avLst/>
          </a:prstGeom>
          <a:solidFill>
            <a:srgbClr val="542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Prostokąt 36"/>
          <p:cNvSpPr/>
          <p:nvPr/>
        </p:nvSpPr>
        <p:spPr>
          <a:xfrm>
            <a:off x="21018" y="50876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STOPIEŃ REALIZACJI WSKAŹNIKÓW PRZYJĘTYCH W </a:t>
            </a:r>
            <a:r>
              <a:rPr lang="pl-PL" sz="1400" b="1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WPOnZ</a:t>
            </a:r>
            <a:r>
              <a:rPr lang="pl-PL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l-PL" sz="1400" b="1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2020-2023</a:t>
            </a:r>
          </a:p>
          <a:p>
            <a:pPr algn="ctr"/>
            <a:r>
              <a:rPr lang="pl-PL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Cel operacyjny 3. TOŻSAMOŚĆ WIELOKULTUROWA REGIONU</a:t>
            </a:r>
          </a:p>
          <a:p>
            <a:pPr algn="ctr"/>
            <a:r>
              <a:rPr lang="pl-PL" sz="1400" b="1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en-US" sz="14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Prostokąt 20"/>
          <p:cNvSpPr/>
          <p:nvPr/>
        </p:nvSpPr>
        <p:spPr>
          <a:xfrm>
            <a:off x="-1" y="649773"/>
            <a:ext cx="9143999" cy="72000"/>
          </a:xfrm>
          <a:prstGeom prst="rect">
            <a:avLst/>
          </a:prstGeom>
          <a:solidFill>
            <a:srgbClr val="B0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42391"/>
              </p:ext>
            </p:extLst>
          </p:nvPr>
        </p:nvGraphicFramePr>
        <p:xfrm>
          <a:off x="82134" y="859080"/>
          <a:ext cx="5949096" cy="3913882"/>
        </p:xfrm>
        <a:graphic>
          <a:graphicData uri="http://schemas.openxmlformats.org/drawingml/2006/table">
            <a:tbl>
              <a:tblPr firstRow="1" firstCol="1" bandRow="1"/>
              <a:tblGrid>
                <a:gridCol w="1683796">
                  <a:extLst>
                    <a:ext uri="{9D8B030D-6E8A-4147-A177-3AD203B41FA5}">
                      <a16:colId xmlns:a16="http://schemas.microsoft.com/office/drawing/2014/main" val="3777755567"/>
                    </a:ext>
                  </a:extLst>
                </a:gridCol>
                <a:gridCol w="1882649">
                  <a:extLst>
                    <a:ext uri="{9D8B030D-6E8A-4147-A177-3AD203B41FA5}">
                      <a16:colId xmlns:a16="http://schemas.microsoft.com/office/drawing/2014/main" val="2568966319"/>
                    </a:ext>
                  </a:extLst>
                </a:gridCol>
                <a:gridCol w="753436">
                  <a:extLst>
                    <a:ext uri="{9D8B030D-6E8A-4147-A177-3AD203B41FA5}">
                      <a16:colId xmlns:a16="http://schemas.microsoft.com/office/drawing/2014/main" val="732326305"/>
                    </a:ext>
                  </a:extLst>
                </a:gridCol>
                <a:gridCol w="744416">
                  <a:extLst>
                    <a:ext uri="{9D8B030D-6E8A-4147-A177-3AD203B41FA5}">
                      <a16:colId xmlns:a16="http://schemas.microsoft.com/office/drawing/2014/main" val="1988987308"/>
                    </a:ext>
                  </a:extLst>
                </a:gridCol>
                <a:gridCol w="884799">
                  <a:extLst>
                    <a:ext uri="{9D8B030D-6E8A-4147-A177-3AD203B41FA5}">
                      <a16:colId xmlns:a16="http://schemas.microsoft.com/office/drawing/2014/main" val="2058062586"/>
                    </a:ext>
                  </a:extLst>
                </a:gridCol>
              </a:tblGrid>
              <a:tr h="10262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Działanie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5" marR="40035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Wskaźnik monitorowania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5" marR="40035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Stan wyjściowy w 2019 r.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5" marR="40035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Stan w </a:t>
                      </a:r>
                      <a:r>
                        <a:rPr lang="pl-PL" sz="1100" b="1" dirty="0" smtClean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pl-PL" sz="1100" b="1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r.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5" marR="40035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Stan </a:t>
                      </a:r>
                      <a:r>
                        <a:rPr lang="pl-PL" sz="1100" b="1" dirty="0" smtClean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oczekiwany </a:t>
                      </a:r>
                      <a:r>
                        <a:rPr lang="pl-PL" sz="1100" b="1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 2023 r.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5" marR="40035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20112"/>
                  </a:ext>
                </a:extLst>
              </a:tr>
              <a:tr h="292658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Cel operacyjny 3. TOŻSAMOŚĆ WIELOKULTUROWA REGIONU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5" marR="40035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7577154"/>
                  </a:ext>
                </a:extLst>
              </a:tr>
              <a:tr h="621742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Działanie 3.1. 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Kreowanie marki Łódzkie poprzez produkty związane z dziedzictwem kulturowym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5" marR="40035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produktów tradycyjnych zamieszczonych na liście </a:t>
                      </a:r>
                      <a:r>
                        <a:rPr lang="pl-PL" sz="1100" dirty="0" err="1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MRiRW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5" marR="40035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148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5" marR="40035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154</a:t>
                      </a:r>
                      <a:endParaRPr lang="pl-P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5" marR="40035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5" marR="40035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7291775"/>
                  </a:ext>
                </a:extLst>
              </a:tr>
              <a:tr h="57150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oznakowanych/ wyznaczonych szlaków kulturowych o zasięgu regionalnym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5" marR="40035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5" marR="40035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5" marR="40035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5" marR="40035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8960733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Działanie 3.2. 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Edukacja kulturowa i upowszechnianie wiedzy o dziedzictwie kulturowym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5" marR="40035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konkursów o tematyce związanej z dziedzictwem kulturowym regionu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5" marR="40035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5" marR="40035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(2022)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(2023)</a:t>
                      </a:r>
                      <a:endParaRPr lang="pl-P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5" marR="40035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 mniej niż wartość w roku bazowym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5" marR="40035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6428151"/>
                  </a:ext>
                </a:extLst>
              </a:tr>
              <a:tr h="24047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wydawnictw o zasięgu regionalnym o tematyce związanej z dziedzictwem kulturowym 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5" marR="40035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5" marR="40035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(</a:t>
                      </a:r>
                      <a:r>
                        <a:rPr lang="pl-PL" sz="1100" dirty="0" smtClean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2022)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(</a:t>
                      </a:r>
                      <a:r>
                        <a:rPr lang="pl-PL" sz="1100" dirty="0" smtClean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2023)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5" marR="40035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035" marR="40035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5659564"/>
                  </a:ext>
                </a:extLst>
              </a:tr>
            </a:tbl>
          </a:graphicData>
        </a:graphic>
      </p:graphicFrame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2816225" y="16748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l-PL" altLang="pl-P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2" name="Tabela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7116990"/>
              </p:ext>
            </p:extLst>
          </p:nvPr>
        </p:nvGraphicFramePr>
        <p:xfrm>
          <a:off x="205989" y="5054835"/>
          <a:ext cx="2877185" cy="684849"/>
        </p:xfrm>
        <a:graphic>
          <a:graphicData uri="http://schemas.openxmlformats.org/drawingml/2006/table">
            <a:tbl>
              <a:tblPr firstRow="1" firstCol="1" bandRow="1"/>
              <a:tblGrid>
                <a:gridCol w="447040">
                  <a:extLst>
                    <a:ext uri="{9D8B030D-6E8A-4147-A177-3AD203B41FA5}">
                      <a16:colId xmlns:a16="http://schemas.microsoft.com/office/drawing/2014/main" val="1794793905"/>
                    </a:ext>
                  </a:extLst>
                </a:gridCol>
                <a:gridCol w="2430145">
                  <a:extLst>
                    <a:ext uri="{9D8B030D-6E8A-4147-A177-3AD203B41FA5}">
                      <a16:colId xmlns:a16="http://schemas.microsoft.com/office/drawing/2014/main" val="3096447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znaczący postęp/wzrost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2639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niewielki postęp/wzrost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7368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803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525448"/>
                  </a:ext>
                </a:extLst>
              </a:tr>
            </a:tbl>
          </a:graphicData>
        </a:graphic>
      </p:graphicFrame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8667055"/>
              </p:ext>
            </p:extLst>
          </p:nvPr>
        </p:nvGraphicFramePr>
        <p:xfrm>
          <a:off x="6299689" y="3741564"/>
          <a:ext cx="2714739" cy="1641216"/>
        </p:xfrm>
        <a:graphic>
          <a:graphicData uri="http://schemas.openxmlformats.org/drawingml/2006/table">
            <a:tbl>
              <a:tblPr firstRow="1" firstCol="1" bandRow="1"/>
              <a:tblGrid>
                <a:gridCol w="2714739">
                  <a:extLst>
                    <a:ext uri="{9D8B030D-6E8A-4147-A177-3AD203B41FA5}">
                      <a16:colId xmlns:a16="http://schemas.microsoft.com/office/drawing/2014/main" val="3099950702"/>
                    </a:ext>
                  </a:extLst>
                </a:gridCol>
              </a:tblGrid>
              <a:tr h="317593"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 dirty="0" smtClean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ZADANIA W RAMACH DZIAŁANIA 3.2.</a:t>
                      </a:r>
                      <a:endParaRPr lang="pl-PL" sz="1100" b="1" kern="1200" dirty="0">
                        <a:solidFill>
                          <a:srgbClr val="4D4D4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9" marR="66169" marT="0" marB="0" anchor="ctr">
                    <a:lnL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2414921"/>
                  </a:ext>
                </a:extLst>
              </a:tr>
              <a:tr h="389301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3.2.1. Publikacja wydawnictw promujących dziedzictwo kulturowe regionu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36" marR="59936" marT="0" marB="0" anchor="ctr">
                    <a:lnL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0194387"/>
                  </a:ext>
                </a:extLst>
              </a:tr>
              <a:tr h="534146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3.2.2. Organizacja i udział w wydarzeniach promujących materialne i niematerialne walory województwa łódzkiego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36" marR="59936" marT="0" marB="0" anchor="ctr">
                    <a:lnL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1824712"/>
                  </a:ext>
                </a:extLst>
              </a:tr>
              <a:tr h="400176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3.2.3. Wykorzystanie ICT do promocji dziedzictwa kulturowego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36" marR="59936" marT="0" marB="0" anchor="ctr">
                    <a:lnL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0841647"/>
                  </a:ext>
                </a:extLst>
              </a:tr>
            </a:tbl>
          </a:graphicData>
        </a:graphic>
      </p:graphicFrame>
      <p:graphicFrame>
        <p:nvGraphicFramePr>
          <p:cNvPr id="14" name="Tabe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128829"/>
              </p:ext>
            </p:extLst>
          </p:nvPr>
        </p:nvGraphicFramePr>
        <p:xfrm>
          <a:off x="6299803" y="2013524"/>
          <a:ext cx="2714625" cy="1459481"/>
        </p:xfrm>
        <a:graphic>
          <a:graphicData uri="http://schemas.openxmlformats.org/drawingml/2006/table">
            <a:tbl>
              <a:tblPr firstRow="1" firstCol="1" bandRow="1"/>
              <a:tblGrid>
                <a:gridCol w="2714625">
                  <a:extLst>
                    <a:ext uri="{9D8B030D-6E8A-4147-A177-3AD203B41FA5}">
                      <a16:colId xmlns:a16="http://schemas.microsoft.com/office/drawing/2014/main" val="3099950702"/>
                    </a:ext>
                  </a:extLst>
                </a:gridCol>
              </a:tblGrid>
              <a:tr h="293700"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 dirty="0" smtClean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ZADANIA W RAMACH DZIAŁANIA 3.1.</a:t>
                      </a:r>
                      <a:endParaRPr lang="pl-PL" sz="1100" b="1" kern="1200" dirty="0">
                        <a:solidFill>
                          <a:srgbClr val="4D4D4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169" marR="66169" marT="0" marB="0" anchor="ctr">
                    <a:lnL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2414921"/>
                  </a:ext>
                </a:extLst>
              </a:tr>
              <a:tr h="28801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3.1.1. Tworzenie, znakowanie i promocja szlaków kulturowych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36" marR="59936" marT="0" marB="0" anchor="ctr">
                    <a:lnL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0646435"/>
                  </a:ext>
                </a:extLst>
              </a:tr>
              <a:tr h="360012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3.1.2. Identyfikacja, promocja unikatowych </a:t>
                      </a:r>
                    </a:p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pl-PL" sz="1100" baseline="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1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specyficznych form tradycji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36" marR="59936" marT="0" marB="0" anchor="ctr">
                    <a:lnL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6640370"/>
                  </a:ext>
                </a:extLst>
              </a:tr>
              <a:tr h="504017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rgbClr val="4D4D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3.1.3. Aktywizacja lokalnych społeczności na rzecz opieki nad zabytkami i zwiększania atrakcyjności zabytków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36" marR="59936" marT="0" marB="0" anchor="ctr">
                    <a:lnL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36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3674077"/>
                  </a:ext>
                </a:extLst>
              </a:tr>
            </a:tbl>
          </a:graphicData>
        </a:graphic>
      </p:graphicFrame>
      <p:sp>
        <p:nvSpPr>
          <p:cNvPr id="15" name="Nawias klamrowy zamykający 14">
            <a:extLst>
              <a:ext uri="{FF2B5EF4-FFF2-40B4-BE49-F238E27FC236}">
                <a16:creationId xmlns:a16="http://schemas.microsoft.com/office/drawing/2014/main" id="{A5BE9B29-01A0-348C-6C6F-8C932298152B}"/>
              </a:ext>
            </a:extLst>
          </p:cNvPr>
          <p:cNvSpPr/>
          <p:nvPr/>
        </p:nvSpPr>
        <p:spPr>
          <a:xfrm>
            <a:off x="6040755" y="2188942"/>
            <a:ext cx="198120" cy="1285115"/>
          </a:xfrm>
          <a:prstGeom prst="rightBrac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Nawias klamrowy zamykający 15">
            <a:extLst>
              <a:ext uri="{FF2B5EF4-FFF2-40B4-BE49-F238E27FC236}">
                <a16:creationId xmlns:a16="http://schemas.microsoft.com/office/drawing/2014/main" id="{CCBE5661-C76B-2E9B-CBB5-751D66F22AD6}"/>
              </a:ext>
            </a:extLst>
          </p:cNvPr>
          <p:cNvSpPr/>
          <p:nvPr/>
        </p:nvSpPr>
        <p:spPr>
          <a:xfrm>
            <a:off x="6049175" y="3516265"/>
            <a:ext cx="170650" cy="1256697"/>
          </a:xfrm>
          <a:prstGeom prst="rightBrac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484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Faseta</Template>
  <TotalTime>17114</TotalTime>
  <Words>4014</Words>
  <Application>Microsoft Office PowerPoint</Application>
  <PresentationFormat>Pokaz na ekranie (4:3)</PresentationFormat>
  <Paragraphs>519</Paragraphs>
  <Slides>20</Slides>
  <Notes>19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Century Gothic</vt:lpstr>
      <vt:lpstr>Times New Roman</vt:lpstr>
      <vt:lpstr>Wingdings</vt:lpstr>
      <vt:lpstr>Wingdings 2</vt:lpstr>
      <vt:lpstr>HDOfficeLightV0</vt:lpstr>
      <vt:lpstr>1_HDOfficeLightV0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emilia_w</dc:creator>
  <cp:lastModifiedBy>Marcin Pawlak</cp:lastModifiedBy>
  <cp:revision>1433</cp:revision>
  <cp:lastPrinted>2020-08-05T09:21:21Z</cp:lastPrinted>
  <dcterms:created xsi:type="dcterms:W3CDTF">2018-12-14T09:45:09Z</dcterms:created>
  <dcterms:modified xsi:type="dcterms:W3CDTF">2024-11-26T07:59:47Z</dcterms:modified>
</cp:coreProperties>
</file>