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  <p:sldMasterId id="2147484163" r:id="rId2"/>
    <p:sldMasterId id="2147484166" r:id="rId3"/>
    <p:sldMasterId id="2147484210" r:id="rId4"/>
    <p:sldMasterId id="2147484169" r:id="rId5"/>
    <p:sldMasterId id="2147484172" r:id="rId6"/>
    <p:sldMasterId id="2147484207" r:id="rId7"/>
    <p:sldMasterId id="2147484175" r:id="rId8"/>
    <p:sldMasterId id="2147484178" r:id="rId9"/>
    <p:sldMasterId id="2147484187" r:id="rId10"/>
    <p:sldMasterId id="2147484213" r:id="rId11"/>
    <p:sldMasterId id="2147484191" r:id="rId12"/>
    <p:sldMasterId id="2147484195" r:id="rId13"/>
  </p:sldMasterIdLst>
  <p:notesMasterIdLst>
    <p:notesMasterId r:id="rId38"/>
  </p:notesMasterIdLst>
  <p:handoutMasterIdLst>
    <p:handoutMasterId r:id="rId39"/>
  </p:handoutMasterIdLst>
  <p:sldIdLst>
    <p:sldId id="263" r:id="rId14"/>
    <p:sldId id="383" r:id="rId15"/>
    <p:sldId id="322" r:id="rId16"/>
    <p:sldId id="384" r:id="rId17"/>
    <p:sldId id="347" r:id="rId18"/>
    <p:sldId id="325" r:id="rId19"/>
    <p:sldId id="392" r:id="rId20"/>
    <p:sldId id="326" r:id="rId21"/>
    <p:sldId id="352" r:id="rId22"/>
    <p:sldId id="349" r:id="rId23"/>
    <p:sldId id="348" r:id="rId24"/>
    <p:sldId id="354" r:id="rId25"/>
    <p:sldId id="386" r:id="rId26"/>
    <p:sldId id="376" r:id="rId27"/>
    <p:sldId id="385" r:id="rId28"/>
    <p:sldId id="367" r:id="rId29"/>
    <p:sldId id="368" r:id="rId30"/>
    <p:sldId id="369" r:id="rId31"/>
    <p:sldId id="370" r:id="rId32"/>
    <p:sldId id="371" r:id="rId33"/>
    <p:sldId id="372" r:id="rId34"/>
    <p:sldId id="388" r:id="rId35"/>
    <p:sldId id="389" r:id="rId36"/>
    <p:sldId id="315" r:id="rId3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FF5050"/>
    <a:srgbClr val="22A952"/>
    <a:srgbClr val="FF9900"/>
    <a:srgbClr val="FF7C80"/>
    <a:srgbClr val="006600"/>
    <a:srgbClr val="DF402F"/>
    <a:srgbClr val="808080"/>
    <a:srgbClr val="203864"/>
    <a:srgbClr val="93C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535" autoAdjust="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4F61-D4B9-4091-88E1-7B0834F976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099B73-3247-4E4B-BEF4-8B613D119529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DOCHODY OGÓŁEM</a:t>
          </a:r>
        </a:p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2.087.918.220 ZŁ</a:t>
          </a:r>
          <a:endParaRPr lang="pl-PL" sz="2000" b="1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BBEFF-097F-483B-B6B4-153A6B3E5BF2}" type="parTrans" cxnId="{026F00BF-8FA6-40CE-9B6D-B2971C29F4AE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8B9C3-D119-4F1D-9A77-427147BACDF4}" type="sibTrans" cxnId="{026F00BF-8FA6-40CE-9B6D-B2971C29F4AE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12A1F-4EEF-4D88-A3C7-4398BCE44051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WYDATKI OGÓŁEM</a:t>
          </a:r>
        </a:p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2.178.688.513 ZŁ</a:t>
          </a:r>
          <a:endParaRPr lang="pl-PL" sz="2000" b="1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61A26-8A48-4C3F-A47E-798FF41F5A4B}" type="parTrans" cxnId="{83F77C21-DD74-4FAD-B47A-33F9E2D09C9C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218D8-70A6-4D19-9AE6-3B738AD7975E}" type="sibTrans" cxnId="{83F77C21-DD74-4FAD-B47A-33F9E2D09C9C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03913-6347-4155-98E5-447593E2CA9B}" type="pres">
      <dgm:prSet presAssocID="{BB124F61-D4B9-4091-88E1-7B0834F976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B58373-03CC-46D4-85B1-6F2C7D679A40}" type="pres">
      <dgm:prSet presAssocID="{9E099B73-3247-4E4B-BEF4-8B613D119529}" presName="node" presStyleLbl="node1" presStyleIdx="0" presStyleCnt="2" custAng="0" custScaleX="54986" custScaleY="31699" custLinFactNeighborX="1015" custLinFactNeighborY="-81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98ADF134-A794-45A0-BA26-46C9B0B43487}" type="pres">
      <dgm:prSet presAssocID="{E2E8B9C3-D119-4F1D-9A77-427147BACDF4}" presName="sibTrans" presStyleCnt="0"/>
      <dgm:spPr/>
    </dgm:pt>
    <dgm:pt modelId="{83F0E029-F965-4725-A8E9-A2D185A11121}" type="pres">
      <dgm:prSet presAssocID="{EE512A1F-4EEF-4D88-A3C7-4398BCE44051}" presName="node" presStyleLbl="node1" presStyleIdx="1" presStyleCnt="2" custScaleX="58361" custScaleY="31699" custLinFactNeighborX="842" custLinFactNeighborY="-81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026F00BF-8FA6-40CE-9B6D-B2971C29F4AE}" srcId="{BB124F61-D4B9-4091-88E1-7B0834F976F4}" destId="{9E099B73-3247-4E4B-BEF4-8B613D119529}" srcOrd="0" destOrd="0" parTransId="{A3CBBEFF-097F-483B-B6B4-153A6B3E5BF2}" sibTransId="{E2E8B9C3-D119-4F1D-9A77-427147BACDF4}"/>
    <dgm:cxn modelId="{D5D9FF39-4197-46D9-A435-06A4B03DA08E}" type="presOf" srcId="{9E099B73-3247-4E4B-BEF4-8B613D119529}" destId="{07B58373-03CC-46D4-85B1-6F2C7D679A40}" srcOrd="0" destOrd="0" presId="urn:microsoft.com/office/officeart/2005/8/layout/default"/>
    <dgm:cxn modelId="{4E8495F0-E2D7-4711-A486-9CD79E964910}" type="presOf" srcId="{EE512A1F-4EEF-4D88-A3C7-4398BCE44051}" destId="{83F0E029-F965-4725-A8E9-A2D185A11121}" srcOrd="0" destOrd="0" presId="urn:microsoft.com/office/officeart/2005/8/layout/default"/>
    <dgm:cxn modelId="{651ADCB0-D466-4F20-9DA5-20EBE93B0A0C}" type="presOf" srcId="{BB124F61-D4B9-4091-88E1-7B0834F976F4}" destId="{E0F03913-6347-4155-98E5-447593E2CA9B}" srcOrd="0" destOrd="0" presId="urn:microsoft.com/office/officeart/2005/8/layout/default"/>
    <dgm:cxn modelId="{83F77C21-DD74-4FAD-B47A-33F9E2D09C9C}" srcId="{BB124F61-D4B9-4091-88E1-7B0834F976F4}" destId="{EE512A1F-4EEF-4D88-A3C7-4398BCE44051}" srcOrd="1" destOrd="0" parTransId="{C1261A26-8A48-4C3F-A47E-798FF41F5A4B}" sibTransId="{AD9218D8-70A6-4D19-9AE6-3B738AD7975E}"/>
    <dgm:cxn modelId="{EA6E9D6C-D555-454A-AA06-17A65A8F930A}" type="presParOf" srcId="{E0F03913-6347-4155-98E5-447593E2CA9B}" destId="{07B58373-03CC-46D4-85B1-6F2C7D679A40}" srcOrd="0" destOrd="0" presId="urn:microsoft.com/office/officeart/2005/8/layout/default"/>
    <dgm:cxn modelId="{C836952B-6351-40C0-81A8-BE9898DE88DE}" type="presParOf" srcId="{E0F03913-6347-4155-98E5-447593E2CA9B}" destId="{98ADF134-A794-45A0-BA26-46C9B0B43487}" srcOrd="1" destOrd="0" presId="urn:microsoft.com/office/officeart/2005/8/layout/default"/>
    <dgm:cxn modelId="{ADBFEF0E-818E-4A83-A80F-4914562F24FB}" type="presParOf" srcId="{E0F03913-6347-4155-98E5-447593E2CA9B}" destId="{83F0E029-F965-4725-A8E9-A2D185A1112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4F61-D4B9-4091-88E1-7B0834F976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5C2E42-00DE-4D96-8C17-C020A0C80736}">
      <dgm:prSet phldrT="[Teks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DEFICYT</a:t>
          </a:r>
        </a:p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90.770.293 ZŁ</a:t>
          </a:r>
        </a:p>
        <a:p>
          <a:r>
            <a: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zostanie sfinansowany:</a:t>
          </a:r>
        </a:p>
      </dgm:t>
    </dgm:pt>
    <dgm:pt modelId="{DB1CF0F7-66E3-440E-8D20-BF4F3B77C6A7}" type="parTrans" cxnId="{BF34A7CD-4C92-4086-B279-3C6F46D4099E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41CA9-401A-4808-9E68-BC8C4AE25558}" type="sibTrans" cxnId="{BF34A7CD-4C92-4086-B279-3C6F46D4099E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03913-6347-4155-98E5-447593E2CA9B}" type="pres">
      <dgm:prSet presAssocID="{BB124F61-D4B9-4091-88E1-7B0834F976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E378C0-1D86-4AA7-8224-035E0B74BB64}" type="pres">
      <dgm:prSet presAssocID="{475C2E42-00DE-4D96-8C17-C020A0C80736}" presName="node" presStyleLbl="node1" presStyleIdx="0" presStyleCnt="1" custScaleX="86369" custScaleY="26939" custLinFactNeighborX="-983" custLinFactNeighborY="-294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3185DE35-ABE3-497D-8AE4-9AE844BA23F5}" type="presOf" srcId="{475C2E42-00DE-4D96-8C17-C020A0C80736}" destId="{6FE378C0-1D86-4AA7-8224-035E0B74BB64}" srcOrd="0" destOrd="0" presId="urn:microsoft.com/office/officeart/2005/8/layout/default"/>
    <dgm:cxn modelId="{651ADCB0-D466-4F20-9DA5-20EBE93B0A0C}" type="presOf" srcId="{BB124F61-D4B9-4091-88E1-7B0834F976F4}" destId="{E0F03913-6347-4155-98E5-447593E2CA9B}" srcOrd="0" destOrd="0" presId="urn:microsoft.com/office/officeart/2005/8/layout/default"/>
    <dgm:cxn modelId="{BF34A7CD-4C92-4086-B279-3C6F46D4099E}" srcId="{BB124F61-D4B9-4091-88E1-7B0834F976F4}" destId="{475C2E42-00DE-4D96-8C17-C020A0C80736}" srcOrd="0" destOrd="0" parTransId="{DB1CF0F7-66E3-440E-8D20-BF4F3B77C6A7}" sibTransId="{60941CA9-401A-4808-9E68-BC8C4AE25558}"/>
    <dgm:cxn modelId="{8D27406B-0B4F-483A-82E2-B66043AFD200}" type="presParOf" srcId="{E0F03913-6347-4155-98E5-447593E2CA9B}" destId="{6FE378C0-1D86-4AA7-8224-035E0B74BB6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4F61-D4B9-4091-88E1-7B0834F976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099B73-3247-4E4B-BEF4-8B613D119529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PRZYCHODY OGÓŁEM</a:t>
          </a:r>
        </a:p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125.770.293 ZŁ</a:t>
          </a:r>
          <a:endParaRPr lang="pl-PL" sz="2000" b="1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BBEFF-097F-483B-B6B4-153A6B3E5BF2}" type="parTrans" cxnId="{026F00BF-8FA6-40CE-9B6D-B2971C29F4AE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8B9C3-D119-4F1D-9A77-427147BACDF4}" type="sibTrans" cxnId="{026F00BF-8FA6-40CE-9B6D-B2971C29F4AE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03913-6347-4155-98E5-447593E2CA9B}" type="pres">
      <dgm:prSet presAssocID="{BB124F61-D4B9-4091-88E1-7B0834F976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B58373-03CC-46D4-85B1-6F2C7D679A40}" type="pres">
      <dgm:prSet presAssocID="{9E099B73-3247-4E4B-BEF4-8B613D119529}" presName="node" presStyleLbl="node1" presStyleIdx="0" presStyleCnt="1" custAng="0" custScaleX="56232" custScaleY="24992" custLinFactNeighborX="587" custLinFactNeighborY="-279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026F00BF-8FA6-40CE-9B6D-B2971C29F4AE}" srcId="{BB124F61-D4B9-4091-88E1-7B0834F976F4}" destId="{9E099B73-3247-4E4B-BEF4-8B613D119529}" srcOrd="0" destOrd="0" parTransId="{A3CBBEFF-097F-483B-B6B4-153A6B3E5BF2}" sibTransId="{E2E8B9C3-D119-4F1D-9A77-427147BACDF4}"/>
    <dgm:cxn modelId="{D5D9FF39-4197-46D9-A435-06A4B03DA08E}" type="presOf" srcId="{9E099B73-3247-4E4B-BEF4-8B613D119529}" destId="{07B58373-03CC-46D4-85B1-6F2C7D679A40}" srcOrd="0" destOrd="0" presId="urn:microsoft.com/office/officeart/2005/8/layout/default"/>
    <dgm:cxn modelId="{651ADCB0-D466-4F20-9DA5-20EBE93B0A0C}" type="presOf" srcId="{BB124F61-D4B9-4091-88E1-7B0834F976F4}" destId="{E0F03913-6347-4155-98E5-447593E2CA9B}" srcOrd="0" destOrd="0" presId="urn:microsoft.com/office/officeart/2005/8/layout/default"/>
    <dgm:cxn modelId="{EA6E9D6C-D555-454A-AA06-17A65A8F930A}" type="presParOf" srcId="{E0F03913-6347-4155-98E5-447593E2CA9B}" destId="{07B58373-03CC-46D4-85B1-6F2C7D679A4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124F61-D4B9-4091-88E1-7B0834F976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E512A1F-4EEF-4D88-A3C7-4398BCE44051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ROZCHODY OGÓŁEM</a:t>
          </a:r>
        </a:p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35.000.000 ZŁ</a:t>
          </a:r>
          <a:endParaRPr lang="pl-PL" sz="2000" b="1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61A26-8A48-4C3F-A47E-798FF41F5A4B}" type="parTrans" cxnId="{83F77C21-DD74-4FAD-B47A-33F9E2D09C9C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218D8-70A6-4D19-9AE6-3B738AD7975E}" type="sibTrans" cxnId="{83F77C21-DD74-4FAD-B47A-33F9E2D09C9C}">
      <dgm:prSet/>
      <dgm:spPr/>
      <dgm:t>
        <a:bodyPr/>
        <a:lstStyle/>
        <a:p>
          <a:endParaRPr lang="pl-PL" sz="2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03913-6347-4155-98E5-447593E2CA9B}" type="pres">
      <dgm:prSet presAssocID="{BB124F61-D4B9-4091-88E1-7B0834F976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3F0E029-F965-4725-A8E9-A2D185A11121}" type="pres">
      <dgm:prSet presAssocID="{EE512A1F-4EEF-4D88-A3C7-4398BCE44051}" presName="node" presStyleLbl="node1" presStyleIdx="0" presStyleCnt="1" custScaleX="56232" custScaleY="24992" custLinFactNeighborX="164" custLinFactNeighborY="-223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4E8495F0-E2D7-4711-A486-9CD79E964910}" type="presOf" srcId="{EE512A1F-4EEF-4D88-A3C7-4398BCE44051}" destId="{83F0E029-F965-4725-A8E9-A2D185A11121}" srcOrd="0" destOrd="0" presId="urn:microsoft.com/office/officeart/2005/8/layout/default"/>
    <dgm:cxn modelId="{651ADCB0-D466-4F20-9DA5-20EBE93B0A0C}" type="presOf" srcId="{BB124F61-D4B9-4091-88E1-7B0834F976F4}" destId="{E0F03913-6347-4155-98E5-447593E2CA9B}" srcOrd="0" destOrd="0" presId="urn:microsoft.com/office/officeart/2005/8/layout/default"/>
    <dgm:cxn modelId="{83F77C21-DD74-4FAD-B47A-33F9E2D09C9C}" srcId="{BB124F61-D4B9-4091-88E1-7B0834F976F4}" destId="{EE512A1F-4EEF-4D88-A3C7-4398BCE44051}" srcOrd="0" destOrd="0" parTransId="{C1261A26-8A48-4C3F-A47E-798FF41F5A4B}" sibTransId="{AD9218D8-70A6-4D19-9AE6-3B738AD7975E}"/>
    <dgm:cxn modelId="{ADBFEF0E-818E-4A83-A80F-4914562F24FB}" type="presParOf" srcId="{E0F03913-6347-4155-98E5-447593E2CA9B}" destId="{83F0E029-F965-4725-A8E9-A2D185A1112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8373-03CC-46D4-85B1-6F2C7D679A40}">
      <dsp:nvSpPr>
        <dsp:cNvPr id="0" name=""/>
        <dsp:cNvSpPr/>
      </dsp:nvSpPr>
      <dsp:spPr>
        <a:xfrm>
          <a:off x="2032968" y="84375"/>
          <a:ext cx="4752351" cy="164381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DOCHODY OGÓŁEM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2.087.918.220 ZŁ</a:t>
          </a:r>
          <a:endParaRPr lang="pl-PL" sz="2000" b="1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3212" y="164619"/>
        <a:ext cx="4591863" cy="1483328"/>
      </dsp:txXfrm>
    </dsp:sp>
    <dsp:sp modelId="{83F0E029-F965-4725-A8E9-A2D185A11121}">
      <dsp:nvSpPr>
        <dsp:cNvPr id="0" name=""/>
        <dsp:cNvSpPr/>
      </dsp:nvSpPr>
      <dsp:spPr>
        <a:xfrm>
          <a:off x="1872168" y="2592267"/>
          <a:ext cx="5044047" cy="1643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WYDATKI OGÓŁEM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2.178.688.513 ZŁ</a:t>
          </a:r>
          <a:endParaRPr lang="pl-PL" sz="2000" b="1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412" y="2672511"/>
        <a:ext cx="4883559" cy="1483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378C0-1D86-4AA7-8224-035E0B74BB64}">
      <dsp:nvSpPr>
        <dsp:cNvPr id="0" name=""/>
        <dsp:cNvSpPr/>
      </dsp:nvSpPr>
      <dsp:spPr>
        <a:xfrm>
          <a:off x="504093" y="360038"/>
          <a:ext cx="7464733" cy="139697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DEFICYT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90.770.293 ZŁ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zostanie sfinansowany:</a:t>
          </a:r>
        </a:p>
      </dsp:txBody>
      <dsp:txXfrm>
        <a:off x="572288" y="428233"/>
        <a:ext cx="7328343" cy="1260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8373-03CC-46D4-85B1-6F2C7D679A40}">
      <dsp:nvSpPr>
        <dsp:cNvPr id="0" name=""/>
        <dsp:cNvSpPr/>
      </dsp:nvSpPr>
      <dsp:spPr>
        <a:xfrm>
          <a:off x="1942132" y="489343"/>
          <a:ext cx="4860041" cy="129601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PRZYCHODY OGÓŁEM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125.770.293 ZŁ</a:t>
          </a:r>
          <a:endParaRPr lang="pl-PL" sz="2000" b="1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5398" y="552609"/>
        <a:ext cx="4733509" cy="116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0E029-F965-4725-A8E9-A2D185A11121}">
      <dsp:nvSpPr>
        <dsp:cNvPr id="0" name=""/>
        <dsp:cNvSpPr/>
      </dsp:nvSpPr>
      <dsp:spPr>
        <a:xfrm>
          <a:off x="1905573" y="777409"/>
          <a:ext cx="4860041" cy="1296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ROZCHODY OGÓŁEM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35.000.000 ZŁ</a:t>
          </a:r>
          <a:endParaRPr lang="pl-PL" sz="2000" b="1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8839" y="840675"/>
        <a:ext cx="4733509" cy="116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13834F-D22E-4497-A047-BFCFDF50B5F1}" type="datetimeFigureOut">
              <a:rPr lang="pl-PL"/>
              <a:pPr>
                <a:defRPr/>
              </a:pPr>
              <a:t>19.12.2024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AAE9DA-4C0C-4AD4-B5BC-658642A8DC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78DE28-59B7-4742-8B25-BCF3E79B99D5}" type="datetimeFigureOut">
              <a:rPr lang="pl-PL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4" y="4714878"/>
            <a:ext cx="5438775" cy="4467225"/>
          </a:xfrm>
          <a:prstGeom prst="rect">
            <a:avLst/>
          </a:prstGeom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FDDE4C-22CD-457F-BA78-216506725F2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9641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5499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62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2CCFB3B4-0768-4821-8B82-BAF8A13EE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80808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808080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5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2CCFB3B4-0768-4821-8B82-BAF8A13EE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80808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808080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a 8">
            <a:extLst>
              <a:ext uri="{FF2B5EF4-FFF2-40B4-BE49-F238E27FC236}">
                <a16:creationId xmlns:a16="http://schemas.microsoft.com/office/drawing/2014/main" id="{9F2F80D3-EB6C-4F83-8A22-DF510F30E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9089" y="5910596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4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547416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99591" y="599704"/>
            <a:ext cx="6754489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75634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547416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808080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99591" y="599704"/>
            <a:ext cx="6754489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41E907D9-3994-48A6-974E-7B4C3B01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089" y="5910596"/>
            <a:ext cx="1082595" cy="459283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9DBEAB83-E191-4CF4-A6F4-86579900A3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80808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808080"/>
              </a:solidFill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6476E89-249E-41A1-AE95-D2B2579241B8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77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19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DF40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70935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41107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2038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25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29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12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8DA0FA05-269E-44C0-AB8A-124C72FF8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089" y="5910596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1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5709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170" y="5913331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42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68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56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6256857F-4853-44AC-8734-960416202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7223" y="6079297"/>
            <a:ext cx="1018386" cy="432043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593927C3-E7C0-4EB0-932E-2B645A89AC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2CDD7C1-8313-447D-B99C-1975D6B2135B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97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2021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170" y="5913331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2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28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82" y="6079297"/>
            <a:ext cx="1523980" cy="5400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77A7EE41-1C38-40E8-AA77-43833BD331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C178AF6-E1E1-411B-A890-D43A9280B463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05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3162E4AA-30E6-4D58-B988-674C83F2D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7223" y="6082632"/>
            <a:ext cx="1018386" cy="432043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343963DB-73C7-4C0F-830D-89282C6612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6B80302-0481-4E95-86D7-866F2147B277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7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02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170" y="5913331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4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111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20" y="5951484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9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3162E4AA-30E6-4D58-B988-674C83F2D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7778" y="6021287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23528" y="484463"/>
            <a:ext cx="792088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5436" y="5983431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9956" y="5983431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37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58773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014" y="5978586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1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75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96AE73B9-6913-4BEB-8B0B-2ECE4EA07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2320" y="5762499"/>
            <a:ext cx="1120986" cy="475570"/>
          </a:xfrm>
          <a:prstGeom prst="rect">
            <a:avLst/>
          </a:prstGeom>
        </p:spPr>
      </p:pic>
      <p:sp>
        <p:nvSpPr>
          <p:cNvPr id="9" name="Symbol zastępczy tytułu 8">
            <a:extLst>
              <a:ext uri="{FF2B5EF4-FFF2-40B4-BE49-F238E27FC236}">
                <a16:creationId xmlns:a16="http://schemas.microsoft.com/office/drawing/2014/main" id="{97DA16FA-8C59-4B9E-9DE6-5C39115C95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6659" y="270892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13080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22A9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16675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284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8">
            <a:extLst>
              <a:ext uri="{FF2B5EF4-FFF2-40B4-BE49-F238E27FC236}">
                <a16:creationId xmlns:a16="http://schemas.microsoft.com/office/drawing/2014/main" id="{97DA16FA-8C59-4B9E-9DE6-5C39115C95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6659" y="270892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389200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93C3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3162E4AA-30E6-4D58-B988-674C83F2D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014" y="5877272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4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23528" y="484463"/>
            <a:ext cx="792088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5436" y="5983431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9956" y="5983431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DDD983A1-3F6D-4DD2-A45E-750687433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8961" y="5925261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2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DF40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31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398462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614412" y="450750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41143"/>
            <a:ext cx="1523980" cy="5400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7B3B8C6-96F6-4720-8793-DEF752942C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8F7AB-4DA1-4E01-8725-F109F57D14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2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398462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614412" y="450750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CE2EC215-6402-4593-B303-0B8811C2D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18" y="6079297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4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98D62994-9352-46FB-AAC4-979996F024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pic>
        <p:nvPicPr>
          <p:cNvPr id="7" name="Grafika 1">
            <a:extLst>
              <a:ext uri="{FF2B5EF4-FFF2-40B4-BE49-F238E27FC236}">
                <a16:creationId xmlns:a16="http://schemas.microsoft.com/office/drawing/2014/main" id="{E3D41A27-E278-45C5-A780-4CDD07609C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7613" y="5840413"/>
            <a:ext cx="1066800" cy="468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226" r:id="rId2"/>
    <p:sldLayoutId id="214748411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115616" y="28575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8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22A952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034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9" r:id="rId3"/>
    <p:sldLayoutId id="2147484200" r:id="rId4"/>
    <p:sldLayoutId id="214748418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2A9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115616" y="28575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2" name="Grafika 5">
            <a:extLst>
              <a:ext uri="{FF2B5EF4-FFF2-40B4-BE49-F238E27FC236}">
                <a16:creationId xmlns:a16="http://schemas.microsoft.com/office/drawing/2014/main" id="{7BBF5367-4909-4F3D-979C-7F9E1FDA57E9}"/>
              </a:ext>
            </a:extLst>
          </p:cNvPr>
          <p:cNvGrpSpPr/>
          <p:nvPr/>
        </p:nvGrpSpPr>
        <p:grpSpPr>
          <a:xfrm>
            <a:off x="206400" y="154800"/>
            <a:ext cx="8723014" cy="6548400"/>
            <a:chOff x="206400" y="154800"/>
            <a:chExt cx="8723014" cy="6548400"/>
          </a:xfrm>
          <a:solidFill>
            <a:srgbClr val="203864"/>
          </a:solidFill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594BFBAB-21E3-4F78-B85A-479ACF7D85EA}"/>
                </a:ext>
              </a:extLst>
            </p:cNvPr>
            <p:cNvSpPr/>
            <p:nvPr/>
          </p:nvSpPr>
          <p:spPr>
            <a:xfrm>
              <a:off x="207915" y="4760204"/>
              <a:ext cx="8721498" cy="1942995"/>
            </a:xfrm>
            <a:custGeom>
              <a:avLst/>
              <a:gdLst>
                <a:gd name="connsiteX0" fmla="*/ 8576585 w 8721498"/>
                <a:gd name="connsiteY0" fmla="*/ 0 h 1942995"/>
                <a:gd name="connsiteX1" fmla="*/ 8576585 w 8721498"/>
                <a:gd name="connsiteY1" fmla="*/ 1779588 h 1942995"/>
                <a:gd name="connsiteX2" fmla="*/ 153099 w 8721498"/>
                <a:gd name="connsiteY2" fmla="*/ 1779588 h 1942995"/>
                <a:gd name="connsiteX3" fmla="*/ 153099 w 8721498"/>
                <a:gd name="connsiteY3" fmla="*/ 0 h 1942995"/>
                <a:gd name="connsiteX4" fmla="*/ 0 w 8721498"/>
                <a:gd name="connsiteY4" fmla="*/ 0 h 1942995"/>
                <a:gd name="connsiteX5" fmla="*/ 0 w 8721498"/>
                <a:gd name="connsiteY5" fmla="*/ 1942995 h 1942995"/>
                <a:gd name="connsiteX6" fmla="*/ 8721499 w 8721498"/>
                <a:gd name="connsiteY6" fmla="*/ 1942995 h 1942995"/>
                <a:gd name="connsiteX7" fmla="*/ 8721499 w 8721498"/>
                <a:gd name="connsiteY7" fmla="*/ 0 h 19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1498" h="1942995">
                  <a:moveTo>
                    <a:pt x="8576585" y="0"/>
                  </a:moveTo>
                  <a:lnTo>
                    <a:pt x="8576585" y="1779588"/>
                  </a:lnTo>
                  <a:lnTo>
                    <a:pt x="153099" y="1779588"/>
                  </a:lnTo>
                  <a:lnTo>
                    <a:pt x="153099" y="0"/>
                  </a:lnTo>
                  <a:lnTo>
                    <a:pt x="0" y="0"/>
                  </a:lnTo>
                  <a:lnTo>
                    <a:pt x="0" y="1942995"/>
                  </a:lnTo>
                  <a:lnTo>
                    <a:pt x="8721499" y="1942995"/>
                  </a:lnTo>
                  <a:lnTo>
                    <a:pt x="8721499" y="0"/>
                  </a:lnTo>
                  <a:close/>
                </a:path>
              </a:pathLst>
            </a:custGeom>
            <a:solidFill>
              <a:srgbClr val="22A952"/>
            </a:solidFill>
            <a:ln w="30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C567E11A-063F-4A79-81C2-7FD1F1978B0D}"/>
                </a:ext>
              </a:extLst>
            </p:cNvPr>
            <p:cNvSpPr/>
            <p:nvPr/>
          </p:nvSpPr>
          <p:spPr>
            <a:xfrm>
              <a:off x="206400" y="154800"/>
              <a:ext cx="8721498" cy="2014239"/>
            </a:xfrm>
            <a:custGeom>
              <a:avLst/>
              <a:gdLst>
                <a:gd name="connsiteX0" fmla="*/ 0 w 8721498"/>
                <a:gd name="connsiteY0" fmla="*/ 0 h 2014239"/>
                <a:gd name="connsiteX1" fmla="*/ 0 w 8721498"/>
                <a:gd name="connsiteY1" fmla="*/ 2014239 h 2014239"/>
                <a:gd name="connsiteX2" fmla="*/ 153099 w 8721498"/>
                <a:gd name="connsiteY2" fmla="*/ 2014239 h 2014239"/>
                <a:gd name="connsiteX3" fmla="*/ 153099 w 8721498"/>
                <a:gd name="connsiteY3" fmla="*/ 155525 h 2014239"/>
                <a:gd name="connsiteX4" fmla="*/ 8576585 w 8721498"/>
                <a:gd name="connsiteY4" fmla="*/ 155525 h 2014239"/>
                <a:gd name="connsiteX5" fmla="*/ 8576585 w 8721498"/>
                <a:gd name="connsiteY5" fmla="*/ 2014239 h 2014239"/>
                <a:gd name="connsiteX6" fmla="*/ 8721498 w 8721498"/>
                <a:gd name="connsiteY6" fmla="*/ 2014239 h 2014239"/>
                <a:gd name="connsiteX7" fmla="*/ 8721498 w 8721498"/>
                <a:gd name="connsiteY7" fmla="*/ 0 h 201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1498" h="2014239">
                  <a:moveTo>
                    <a:pt x="0" y="0"/>
                  </a:moveTo>
                  <a:lnTo>
                    <a:pt x="0" y="2014239"/>
                  </a:lnTo>
                  <a:lnTo>
                    <a:pt x="153099" y="2014239"/>
                  </a:lnTo>
                  <a:lnTo>
                    <a:pt x="153099" y="155525"/>
                  </a:lnTo>
                  <a:lnTo>
                    <a:pt x="8576585" y="155525"/>
                  </a:lnTo>
                  <a:lnTo>
                    <a:pt x="8576585" y="2014239"/>
                  </a:lnTo>
                  <a:lnTo>
                    <a:pt x="8721498" y="2014239"/>
                  </a:lnTo>
                  <a:lnTo>
                    <a:pt x="8721498" y="0"/>
                  </a:lnTo>
                  <a:close/>
                </a:path>
              </a:pathLst>
            </a:custGeom>
            <a:solidFill>
              <a:srgbClr val="93C355"/>
            </a:solidFill>
            <a:ln w="30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865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2A9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A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5" name="Grafika 3">
            <a:extLst>
              <a:ext uri="{FF2B5EF4-FFF2-40B4-BE49-F238E27FC236}">
                <a16:creationId xmlns:a16="http://schemas.microsoft.com/office/drawing/2014/main" id="{04A06D6E-7E22-4810-B96A-B999A3030D1C}"/>
              </a:ext>
            </a:extLst>
          </p:cNvPr>
          <p:cNvGrpSpPr/>
          <p:nvPr/>
        </p:nvGrpSpPr>
        <p:grpSpPr>
          <a:xfrm>
            <a:off x="227383" y="170538"/>
            <a:ext cx="8689233" cy="6516923"/>
            <a:chOff x="3200399" y="2400300"/>
            <a:chExt cx="5212027" cy="3909020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C947C4A0-B3E3-4394-936D-A50FF973C4DD}"/>
                </a:ext>
              </a:extLst>
            </p:cNvPr>
            <p:cNvSpPr/>
            <p:nvPr/>
          </p:nvSpPr>
          <p:spPr>
            <a:xfrm>
              <a:off x="3201484" y="4772315"/>
              <a:ext cx="5210941" cy="1537004"/>
            </a:xfrm>
            <a:custGeom>
              <a:avLst/>
              <a:gdLst>
                <a:gd name="connsiteX0" fmla="*/ 5097652 w 5210941"/>
                <a:gd name="connsiteY0" fmla="*/ 0 h 1537004"/>
                <a:gd name="connsiteX1" fmla="*/ 5097652 w 5210941"/>
                <a:gd name="connsiteY1" fmla="*/ 1409238 h 1537004"/>
                <a:gd name="connsiteX2" fmla="*/ 119623 w 5210941"/>
                <a:gd name="connsiteY2" fmla="*/ 1409238 h 1537004"/>
                <a:gd name="connsiteX3" fmla="*/ 119623 w 5210941"/>
                <a:gd name="connsiteY3" fmla="*/ 0 h 1537004"/>
                <a:gd name="connsiteX4" fmla="*/ 0 w 5210941"/>
                <a:gd name="connsiteY4" fmla="*/ 0 h 1537004"/>
                <a:gd name="connsiteX5" fmla="*/ 0 w 5210941"/>
                <a:gd name="connsiteY5" fmla="*/ 1537005 h 1537004"/>
                <a:gd name="connsiteX6" fmla="*/ 5210941 w 5210941"/>
                <a:gd name="connsiteY6" fmla="*/ 1537005 h 1537004"/>
                <a:gd name="connsiteX7" fmla="*/ 5210941 w 5210941"/>
                <a:gd name="connsiteY7" fmla="*/ 0 h 15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37004">
                  <a:moveTo>
                    <a:pt x="5097652" y="0"/>
                  </a:moveTo>
                  <a:lnTo>
                    <a:pt x="5097652" y="1409238"/>
                  </a:lnTo>
                  <a:lnTo>
                    <a:pt x="119623" y="1409238"/>
                  </a:lnTo>
                  <a:lnTo>
                    <a:pt x="119623" y="0"/>
                  </a:lnTo>
                  <a:lnTo>
                    <a:pt x="0" y="0"/>
                  </a:lnTo>
                  <a:lnTo>
                    <a:pt x="0" y="1537005"/>
                  </a:lnTo>
                  <a:lnTo>
                    <a:pt x="5210941" y="1537005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6E31FE66-E580-44FF-A476-D4BFECEF1E0E}"/>
                </a:ext>
              </a:extLst>
            </p:cNvPr>
            <p:cNvSpPr/>
            <p:nvPr/>
          </p:nvSpPr>
          <p:spPr>
            <a:xfrm>
              <a:off x="3200399" y="2400300"/>
              <a:ext cx="5210941" cy="1574828"/>
            </a:xfrm>
            <a:custGeom>
              <a:avLst/>
              <a:gdLst>
                <a:gd name="connsiteX0" fmla="*/ 0 w 5210941"/>
                <a:gd name="connsiteY0" fmla="*/ 0 h 1574828"/>
                <a:gd name="connsiteX1" fmla="*/ 0 w 5210941"/>
                <a:gd name="connsiteY1" fmla="*/ 1574828 h 1574828"/>
                <a:gd name="connsiteX2" fmla="*/ 119623 w 5210941"/>
                <a:gd name="connsiteY2" fmla="*/ 1574828 h 1574828"/>
                <a:gd name="connsiteX3" fmla="*/ 119623 w 5210941"/>
                <a:gd name="connsiteY3" fmla="*/ 121614 h 1574828"/>
                <a:gd name="connsiteX4" fmla="*/ 5097471 w 5210941"/>
                <a:gd name="connsiteY4" fmla="*/ 121614 h 1574828"/>
                <a:gd name="connsiteX5" fmla="*/ 5097471 w 5210941"/>
                <a:gd name="connsiteY5" fmla="*/ 1574828 h 1574828"/>
                <a:gd name="connsiteX6" fmla="*/ 5210941 w 5210941"/>
                <a:gd name="connsiteY6" fmla="*/ 1574828 h 1574828"/>
                <a:gd name="connsiteX7" fmla="*/ 5210941 w 5210941"/>
                <a:gd name="connsiteY7" fmla="*/ 0 h 15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74828">
                  <a:moveTo>
                    <a:pt x="0" y="0"/>
                  </a:moveTo>
                  <a:lnTo>
                    <a:pt x="0" y="1574828"/>
                  </a:lnTo>
                  <a:lnTo>
                    <a:pt x="119623" y="1574828"/>
                  </a:lnTo>
                  <a:lnTo>
                    <a:pt x="119623" y="121614"/>
                  </a:lnTo>
                  <a:lnTo>
                    <a:pt x="5097471" y="121614"/>
                  </a:lnTo>
                  <a:lnTo>
                    <a:pt x="5097471" y="1574828"/>
                  </a:lnTo>
                  <a:lnTo>
                    <a:pt x="5210941" y="1574828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2424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3C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5" name="Grafika 3">
            <a:extLst>
              <a:ext uri="{FF2B5EF4-FFF2-40B4-BE49-F238E27FC236}">
                <a16:creationId xmlns:a16="http://schemas.microsoft.com/office/drawing/2014/main" id="{04A06D6E-7E22-4810-B96A-B999A3030D1C}"/>
              </a:ext>
            </a:extLst>
          </p:cNvPr>
          <p:cNvGrpSpPr/>
          <p:nvPr/>
        </p:nvGrpSpPr>
        <p:grpSpPr>
          <a:xfrm>
            <a:off x="227383" y="170538"/>
            <a:ext cx="8689233" cy="6516923"/>
            <a:chOff x="3200399" y="2400300"/>
            <a:chExt cx="5212027" cy="3909020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C947C4A0-B3E3-4394-936D-A50FF973C4DD}"/>
                </a:ext>
              </a:extLst>
            </p:cNvPr>
            <p:cNvSpPr/>
            <p:nvPr/>
          </p:nvSpPr>
          <p:spPr>
            <a:xfrm>
              <a:off x="3201484" y="4772315"/>
              <a:ext cx="5210941" cy="1537004"/>
            </a:xfrm>
            <a:custGeom>
              <a:avLst/>
              <a:gdLst>
                <a:gd name="connsiteX0" fmla="*/ 5097652 w 5210941"/>
                <a:gd name="connsiteY0" fmla="*/ 0 h 1537004"/>
                <a:gd name="connsiteX1" fmla="*/ 5097652 w 5210941"/>
                <a:gd name="connsiteY1" fmla="*/ 1409238 h 1537004"/>
                <a:gd name="connsiteX2" fmla="*/ 119623 w 5210941"/>
                <a:gd name="connsiteY2" fmla="*/ 1409238 h 1537004"/>
                <a:gd name="connsiteX3" fmla="*/ 119623 w 5210941"/>
                <a:gd name="connsiteY3" fmla="*/ 0 h 1537004"/>
                <a:gd name="connsiteX4" fmla="*/ 0 w 5210941"/>
                <a:gd name="connsiteY4" fmla="*/ 0 h 1537004"/>
                <a:gd name="connsiteX5" fmla="*/ 0 w 5210941"/>
                <a:gd name="connsiteY5" fmla="*/ 1537005 h 1537004"/>
                <a:gd name="connsiteX6" fmla="*/ 5210941 w 5210941"/>
                <a:gd name="connsiteY6" fmla="*/ 1537005 h 1537004"/>
                <a:gd name="connsiteX7" fmla="*/ 5210941 w 5210941"/>
                <a:gd name="connsiteY7" fmla="*/ 0 h 15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37004">
                  <a:moveTo>
                    <a:pt x="5097652" y="0"/>
                  </a:moveTo>
                  <a:lnTo>
                    <a:pt x="5097652" y="1409238"/>
                  </a:lnTo>
                  <a:lnTo>
                    <a:pt x="119623" y="1409238"/>
                  </a:lnTo>
                  <a:lnTo>
                    <a:pt x="119623" y="0"/>
                  </a:lnTo>
                  <a:lnTo>
                    <a:pt x="0" y="0"/>
                  </a:lnTo>
                  <a:lnTo>
                    <a:pt x="0" y="1537005"/>
                  </a:lnTo>
                  <a:lnTo>
                    <a:pt x="5210941" y="1537005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6E31FE66-E580-44FF-A476-D4BFECEF1E0E}"/>
                </a:ext>
              </a:extLst>
            </p:cNvPr>
            <p:cNvSpPr/>
            <p:nvPr/>
          </p:nvSpPr>
          <p:spPr>
            <a:xfrm>
              <a:off x="3200399" y="2400300"/>
              <a:ext cx="5210941" cy="1574828"/>
            </a:xfrm>
            <a:custGeom>
              <a:avLst/>
              <a:gdLst>
                <a:gd name="connsiteX0" fmla="*/ 0 w 5210941"/>
                <a:gd name="connsiteY0" fmla="*/ 0 h 1574828"/>
                <a:gd name="connsiteX1" fmla="*/ 0 w 5210941"/>
                <a:gd name="connsiteY1" fmla="*/ 1574828 h 1574828"/>
                <a:gd name="connsiteX2" fmla="*/ 119623 w 5210941"/>
                <a:gd name="connsiteY2" fmla="*/ 1574828 h 1574828"/>
                <a:gd name="connsiteX3" fmla="*/ 119623 w 5210941"/>
                <a:gd name="connsiteY3" fmla="*/ 121614 h 1574828"/>
                <a:gd name="connsiteX4" fmla="*/ 5097471 w 5210941"/>
                <a:gd name="connsiteY4" fmla="*/ 121614 h 1574828"/>
                <a:gd name="connsiteX5" fmla="*/ 5097471 w 5210941"/>
                <a:gd name="connsiteY5" fmla="*/ 1574828 h 1574828"/>
                <a:gd name="connsiteX6" fmla="*/ 5210941 w 5210941"/>
                <a:gd name="connsiteY6" fmla="*/ 1574828 h 1574828"/>
                <a:gd name="connsiteX7" fmla="*/ 5210941 w 5210941"/>
                <a:gd name="connsiteY7" fmla="*/ 0 h 15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74828">
                  <a:moveTo>
                    <a:pt x="0" y="0"/>
                  </a:moveTo>
                  <a:lnTo>
                    <a:pt x="0" y="1574828"/>
                  </a:lnTo>
                  <a:lnTo>
                    <a:pt x="119623" y="1574828"/>
                  </a:lnTo>
                  <a:lnTo>
                    <a:pt x="119623" y="121614"/>
                  </a:lnTo>
                  <a:lnTo>
                    <a:pt x="5097471" y="121614"/>
                  </a:lnTo>
                  <a:lnTo>
                    <a:pt x="5097471" y="1574828"/>
                  </a:lnTo>
                  <a:lnTo>
                    <a:pt x="5210941" y="1574828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5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557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206" r:id="rId2"/>
    <p:sldLayoutId id="2147484165" r:id="rId3"/>
    <p:sldLayoutId id="21474842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F402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966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205" r:id="rId2"/>
    <p:sldLayoutId id="214748416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F402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98D62994-9352-46FB-AAC4-979996F024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pic>
        <p:nvPicPr>
          <p:cNvPr id="7" name="Grafika 1">
            <a:extLst>
              <a:ext uri="{FF2B5EF4-FFF2-40B4-BE49-F238E27FC236}">
                <a16:creationId xmlns:a16="http://schemas.microsoft.com/office/drawing/2014/main" id="{E3D41A27-E278-45C5-A780-4CDD07609C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7613" y="5840413"/>
            <a:ext cx="1066800" cy="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25" r:id="rId2"/>
    <p:sldLayoutId id="214748421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007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204" r:id="rId2"/>
    <p:sldLayoutId id="214748417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78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203" r:id="rId2"/>
    <p:sldLayoutId id="214748417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98D62994-9352-46FB-AAC4-979996F024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pic>
        <p:nvPicPr>
          <p:cNvPr id="7" name="Grafika 1">
            <a:extLst>
              <a:ext uri="{FF2B5EF4-FFF2-40B4-BE49-F238E27FC236}">
                <a16:creationId xmlns:a16="http://schemas.microsoft.com/office/drawing/2014/main" id="{E3D41A27-E278-45C5-A780-4CDD07609C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7613" y="5840413"/>
            <a:ext cx="1066800" cy="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24" r:id="rId2"/>
    <p:sldLayoutId id="214748420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113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202" r:id="rId2"/>
    <p:sldLayoutId id="2147484221" r:id="rId3"/>
    <p:sldLayoutId id="2147484222" r:id="rId4"/>
    <p:sldLayoutId id="214748417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03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682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201" r:id="rId2"/>
    <p:sldLayoutId id="2147484219" r:id="rId3"/>
    <p:sldLayoutId id="2147484220" r:id="rId4"/>
    <p:sldLayoutId id="214748418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03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emf"/><Relationship Id="rId5" Type="http://schemas.openxmlformats.org/officeDocument/2006/relationships/diagramQuickStyle" Target="../diagrams/quickStyle1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 txBox="1">
            <a:spLocks/>
          </p:cNvSpPr>
          <p:nvPr/>
        </p:nvSpPr>
        <p:spPr>
          <a:xfrm>
            <a:off x="507430" y="2564904"/>
            <a:ext cx="8129140" cy="277108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l-PL" altLang="pl-PL" sz="2800" dirty="0" smtClean="0">
                <a:solidFill>
                  <a:schemeClr val="tx1"/>
                </a:solidFill>
              </a:rPr>
              <a:t>PROJEKT</a:t>
            </a:r>
            <a:r>
              <a:rPr lang="pl-PL" altLang="pl-PL" sz="2800" dirty="0">
                <a:solidFill>
                  <a:schemeClr val="tx1"/>
                </a:solidFill>
              </a:rPr>
              <a:t> </a:t>
            </a:r>
            <a:r>
              <a:rPr lang="pl-PL" altLang="pl-PL" sz="2800" dirty="0" smtClean="0">
                <a:solidFill>
                  <a:schemeClr val="tx1"/>
                </a:solidFill>
              </a:rPr>
              <a:t>BUDŻETU 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altLang="pl-PL" sz="2800" dirty="0" smtClean="0">
                <a:solidFill>
                  <a:schemeClr val="tx1"/>
                </a:solidFill>
              </a:rPr>
              <a:t>WOJEWÓDZTWA ŁÓDZKIEGO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altLang="pl-PL" sz="2800" dirty="0" smtClean="0">
                <a:solidFill>
                  <a:schemeClr val="tx1"/>
                </a:solidFill>
              </a:rPr>
              <a:t>NA 2025 ROK</a:t>
            </a:r>
            <a:r>
              <a:rPr lang="pl-PL" altLang="pl-PL" sz="3200" dirty="0">
                <a:solidFill>
                  <a:schemeClr val="tx1"/>
                </a:solidFill>
              </a:rPr>
              <a:t/>
            </a:r>
            <a:br>
              <a:rPr lang="pl-PL" altLang="pl-PL" sz="3200" dirty="0">
                <a:solidFill>
                  <a:schemeClr val="tx1"/>
                </a:solidFill>
              </a:rPr>
            </a:br>
            <a:endParaRPr lang="pl-PL" altLang="pl-PL" sz="3200" dirty="0"/>
          </a:p>
        </p:txBody>
      </p:sp>
      <p:sp>
        <p:nvSpPr>
          <p:cNvPr id="4" name="Symbol zastępczy tytułu 8"/>
          <p:cNvSpPr txBox="1">
            <a:spLocks/>
          </p:cNvSpPr>
          <p:nvPr/>
        </p:nvSpPr>
        <p:spPr>
          <a:xfrm>
            <a:off x="547316" y="5445224"/>
            <a:ext cx="5327824" cy="10772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b="1" dirty="0">
                <a:solidFill>
                  <a:srgbClr val="DF402F"/>
                </a:solidFill>
                <a:ea typeface="+mj-ea"/>
              </a:rPr>
              <a:t>Urząd Marszałkowski Województwa Łódzkiego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rgbClr val="DF402F"/>
                </a:solidFill>
                <a:ea typeface="+mj-ea"/>
              </a:rPr>
              <a:t>Departament Finansów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D099C31-8573-40CE-8B2C-14869E475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0" y="1052736"/>
            <a:ext cx="304796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31480"/>
            <a:ext cx="8574610" cy="319366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-252536" y="539969"/>
            <a:ext cx="8407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DOCHODY Z TYTUŁU UDZIAŁU WE WPŁYWACH Z PODATKU PIT I CIT </a:t>
            </a:r>
            <a:endParaRPr kumimoji="0" lang="pl-PL" altLang="pl-PL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LATACH  </a:t>
            </a:r>
            <a:r>
              <a:rPr kumimoji="0" lang="pl-PL" alt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pl-PL" alt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7239" y="4741113"/>
            <a:ext cx="759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84872"/>
              </p:ext>
            </p:extLst>
          </p:nvPr>
        </p:nvGraphicFramePr>
        <p:xfrm>
          <a:off x="216488" y="4941168"/>
          <a:ext cx="8748000" cy="10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" name="Arkusz" r:id="rId4" imgW="10220441" imgH="1257460" progId="Excel.Sheet.12">
                  <p:embed/>
                </p:oleObj>
              </mc:Choice>
              <mc:Fallback>
                <p:oleObj name="Arkusz" r:id="rId4" imgW="10220441" imgH="12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88" y="4941168"/>
                        <a:ext cx="8748000" cy="107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501" y="476672"/>
            <a:ext cx="68418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KWOTY SUBWENCJI OGÓLNEJ DLA WOJEWÓDZTWA ŁÓDZKIEGO                                                          W ROKU </a:t>
            </a:r>
            <a:r>
              <a:rPr kumimoji="0" lang="pl-PL" alt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236296" y="1412776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7376"/>
              </p:ext>
            </p:extLst>
          </p:nvPr>
        </p:nvGraphicFramePr>
        <p:xfrm>
          <a:off x="1259632" y="1628800"/>
          <a:ext cx="6638925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Arkusz" r:id="rId3" imgW="6639011" imgH="4324497" progId="Excel.Sheet.12">
                  <p:embed/>
                </p:oleObj>
              </mc:Choice>
              <mc:Fallback>
                <p:oleObj name="Arkusz" r:id="rId3" imgW="6639011" imgH="43244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628800"/>
                        <a:ext cx="6638925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36512" y="548680"/>
            <a:ext cx="78867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BUDŻETU WOJEWÓDZTWA ŁÓDZKIEGO NA 2025 ROK</a:t>
            </a:r>
            <a:b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podziale na typy zadań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956376" y="1413356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25448"/>
              </p:ext>
            </p:extLst>
          </p:nvPr>
        </p:nvGraphicFramePr>
        <p:xfrm>
          <a:off x="395535" y="1628800"/>
          <a:ext cx="828817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4" name="Arkusz" r:id="rId3" imgW="10001272" imgH="5038832" progId="Excel.Sheet.8">
                  <p:embed/>
                </p:oleObj>
              </mc:Choice>
              <mc:Fallback>
                <p:oleObj name="Arkusz" r:id="rId3" imgW="10001272" imgH="50388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628800"/>
                        <a:ext cx="8288175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6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67645"/>
            <a:ext cx="7957894" cy="4553643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548680"/>
            <a:ext cx="788670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WYDATKÓW BUDŻETU WOJEWÓDZTWA ŁÓDZKIEGO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2025 ROK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36512" y="548680"/>
            <a:ext cx="788670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OGÓŁEM BUDŻETU WOJEWÓDZTWA ŁÓDZKIEGO NA 2025 ROK</a:t>
            </a:r>
            <a:b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działach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773183" y="1052736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03893"/>
              </p:ext>
            </p:extLst>
          </p:nvPr>
        </p:nvGraphicFramePr>
        <p:xfrm>
          <a:off x="683568" y="1268760"/>
          <a:ext cx="7776864" cy="497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" name="Arkusz" r:id="rId3" imgW="10458293" imgH="6686550" progId="Excel.Sheet.12">
                  <p:embed/>
                </p:oleObj>
              </mc:Choice>
              <mc:Fallback>
                <p:oleObj name="Arkusz" r:id="rId3" imgW="10458293" imgH="6686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68760"/>
                        <a:ext cx="7776864" cy="497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133223" y="1197332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616"/>
            <a:ext cx="7888908" cy="743776"/>
          </a:xfrm>
          <a:prstGeom prst="rect">
            <a:avLst/>
          </a:prstGeom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0121"/>
              </p:ext>
            </p:extLst>
          </p:nvPr>
        </p:nvGraphicFramePr>
        <p:xfrm>
          <a:off x="323528" y="1410526"/>
          <a:ext cx="8520368" cy="461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Arkusz" r:id="rId4" imgW="11087055" imgH="6000630" progId="Excel.Sheet.12">
                  <p:embed/>
                </p:oleObj>
              </mc:Choice>
              <mc:Fallback>
                <p:oleObj name="Arkusz" r:id="rId4" imgW="11087055" imgH="6000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410526"/>
                        <a:ext cx="8520368" cy="461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3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180528" y="620688"/>
            <a:ext cx="7886700" cy="42514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REZERWA OGÓLNA I REZERWY CELOWE </a:t>
            </a:r>
            <a:endPara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053103" y="1269340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34658"/>
              </p:ext>
            </p:extLst>
          </p:nvPr>
        </p:nvGraphicFramePr>
        <p:xfrm>
          <a:off x="914400" y="1466889"/>
          <a:ext cx="6791772" cy="505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" name="Arkusz" r:id="rId3" imgW="7315200" imgH="5448153" progId="Excel.Sheet.12">
                  <p:embed/>
                </p:oleObj>
              </mc:Choice>
              <mc:Fallback>
                <p:oleObj name="Arkusz" r:id="rId3" imgW="7315200" imgH="5448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466889"/>
                        <a:ext cx="6791772" cy="505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7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58340"/>
              </p:ext>
            </p:extLst>
          </p:nvPr>
        </p:nvGraphicFramePr>
        <p:xfrm>
          <a:off x="440221" y="1268760"/>
          <a:ext cx="8703779" cy="486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5" name="Dokument" r:id="rId3" imgW="8905461" imgH="4976192" progId="Word.Document.12">
                  <p:embed/>
                </p:oleObj>
              </mc:Choice>
              <mc:Fallback>
                <p:oleObj name="Dokument" r:id="rId3" imgW="8905461" imgH="49761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221" y="1268760"/>
                        <a:ext cx="8703779" cy="4863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 txBox="1">
            <a:spLocks/>
          </p:cNvSpPr>
          <p:nvPr/>
        </p:nvSpPr>
        <p:spPr>
          <a:xfrm>
            <a:off x="-540568" y="548680"/>
            <a:ext cx="8748345" cy="42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KWOTY DOTACJI UDZIELANYCH Z BUDŻETU WOJEWÓDZTWA ŁÓDZKIEGO W ROKU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 podziale na wybrane zadania</a:t>
            </a:r>
            <a:endParaRPr kumimoji="0" lang="pl-P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trzałka w prawo 5"/>
          <p:cNvSpPr>
            <a:spLocks noChangeAspect="1"/>
          </p:cNvSpPr>
          <p:nvPr/>
        </p:nvSpPr>
        <p:spPr>
          <a:xfrm>
            <a:off x="6174654" y="1486416"/>
            <a:ext cx="1061642" cy="432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rzałka w prawo 6"/>
          <p:cNvSpPr>
            <a:spLocks noChangeAspect="1"/>
          </p:cNvSpPr>
          <p:nvPr/>
        </p:nvSpPr>
        <p:spPr>
          <a:xfrm>
            <a:off x="6174652" y="2461677"/>
            <a:ext cx="1061644" cy="43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rzałka w prawo 8"/>
          <p:cNvSpPr>
            <a:spLocks noChangeAspect="1"/>
          </p:cNvSpPr>
          <p:nvPr/>
        </p:nvSpPr>
        <p:spPr>
          <a:xfrm>
            <a:off x="6174652" y="3573064"/>
            <a:ext cx="1061644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rzałka w prawo 11"/>
          <p:cNvSpPr>
            <a:spLocks noChangeAspect="1"/>
          </p:cNvSpPr>
          <p:nvPr/>
        </p:nvSpPr>
        <p:spPr>
          <a:xfrm>
            <a:off x="6102644" y="4653184"/>
            <a:ext cx="1061644" cy="432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rzałka w prawo 12"/>
          <p:cNvSpPr>
            <a:spLocks noChangeAspect="1"/>
          </p:cNvSpPr>
          <p:nvPr/>
        </p:nvSpPr>
        <p:spPr>
          <a:xfrm>
            <a:off x="6102644" y="5661296"/>
            <a:ext cx="1061644" cy="432000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3075"/>
              </p:ext>
            </p:extLst>
          </p:nvPr>
        </p:nvGraphicFramePr>
        <p:xfrm>
          <a:off x="683568" y="1124744"/>
          <a:ext cx="7961964" cy="506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" name="Dokument" r:id="rId3" imgW="8905461" imgH="5670939" progId="Word.Document.12">
                  <p:embed/>
                </p:oleObj>
              </mc:Choice>
              <mc:Fallback>
                <p:oleObj name="Dokument" r:id="rId3" imgW="8905461" imgH="56709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124744"/>
                        <a:ext cx="7961964" cy="506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 txBox="1">
            <a:spLocks/>
          </p:cNvSpPr>
          <p:nvPr/>
        </p:nvSpPr>
        <p:spPr>
          <a:xfrm>
            <a:off x="-540568" y="548680"/>
            <a:ext cx="8748345" cy="42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KWOTY DOTACJI UDZIELANYCH Z BUDŻETU WOJEWÓDZTWA ŁÓDZKIEGO W ROKU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 podziale na wybrane zadania</a:t>
            </a:r>
            <a:endParaRPr kumimoji="0" lang="pl-P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trzałka w prawo 4"/>
          <p:cNvSpPr>
            <a:spLocks noChangeAspect="1"/>
          </p:cNvSpPr>
          <p:nvPr/>
        </p:nvSpPr>
        <p:spPr>
          <a:xfrm>
            <a:off x="6012160" y="3789040"/>
            <a:ext cx="1061644" cy="432000"/>
          </a:xfrm>
          <a:prstGeom prst="rightArrow">
            <a:avLst/>
          </a:prstGeom>
          <a:solidFill>
            <a:srgbClr val="22A952"/>
          </a:solidFill>
          <a:ln>
            <a:solidFill>
              <a:srgbClr val="22A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trzałka w prawo 5"/>
          <p:cNvSpPr>
            <a:spLocks noChangeAspect="1"/>
          </p:cNvSpPr>
          <p:nvPr/>
        </p:nvSpPr>
        <p:spPr>
          <a:xfrm>
            <a:off x="6084168" y="1508628"/>
            <a:ext cx="1061644" cy="4320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trzałka w prawo 7"/>
          <p:cNvSpPr>
            <a:spLocks noChangeAspect="1"/>
          </p:cNvSpPr>
          <p:nvPr/>
        </p:nvSpPr>
        <p:spPr>
          <a:xfrm>
            <a:off x="6012160" y="2852936"/>
            <a:ext cx="1061644" cy="432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rzałka w prawo 8"/>
          <p:cNvSpPr>
            <a:spLocks noChangeAspect="1"/>
          </p:cNvSpPr>
          <p:nvPr/>
        </p:nvSpPr>
        <p:spPr>
          <a:xfrm>
            <a:off x="6012160" y="5301208"/>
            <a:ext cx="1061644" cy="432000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załka w prawo 9"/>
          <p:cNvSpPr>
            <a:spLocks noChangeAspect="1"/>
          </p:cNvSpPr>
          <p:nvPr/>
        </p:nvSpPr>
        <p:spPr>
          <a:xfrm>
            <a:off x="6012160" y="4437112"/>
            <a:ext cx="1061644" cy="432000"/>
          </a:xfrm>
          <a:prstGeom prst="rightArrow">
            <a:avLst/>
          </a:prstGeom>
          <a:solidFill>
            <a:srgbClr val="F2B800"/>
          </a:solidFill>
          <a:ln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-108520" y="548680"/>
            <a:ext cx="78867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WYDATKI REALIZOWANE W RAMACH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 OBYWATELSKIEGO „ŁÓDZKIE NA PLUS” 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35896" y="601292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Łączna kwota 7.914.540 zł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236892" cy="45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6113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PROJEKT BUDŻETU </a:t>
            </a:r>
            <a:r>
              <a:rPr lang="pl-PL" b="1" dirty="0"/>
              <a:t>WOJEWÓDZTWA ŁÓDZKIEGO NA </a:t>
            </a:r>
            <a:r>
              <a:rPr lang="pl-PL" b="1" dirty="0" smtClean="0"/>
              <a:t>2025 </a:t>
            </a:r>
            <a:r>
              <a:rPr lang="pl-PL" b="1" dirty="0"/>
              <a:t>ROK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5993186"/>
              </p:ext>
            </p:extLst>
          </p:nvPr>
        </p:nvGraphicFramePr>
        <p:xfrm>
          <a:off x="323528" y="1268760"/>
          <a:ext cx="8642839" cy="516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59587"/>
              </p:ext>
            </p:extLst>
          </p:nvPr>
        </p:nvGraphicFramePr>
        <p:xfrm>
          <a:off x="827584" y="3124642"/>
          <a:ext cx="8413708" cy="66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Dokument" r:id="rId8" imgW="8905461" imgH="702687" progId="Word.Document.12">
                  <p:embed/>
                </p:oleObj>
              </mc:Choice>
              <mc:Fallback>
                <p:oleObj name="Dokument" r:id="rId8" imgW="8905461" imgH="702687" progId="Word.Document.12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7584" y="3124642"/>
                        <a:ext cx="8413708" cy="664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016403"/>
              </p:ext>
            </p:extLst>
          </p:nvPr>
        </p:nvGraphicFramePr>
        <p:xfrm>
          <a:off x="1043608" y="5661248"/>
          <a:ext cx="8307976" cy="65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Dokument" r:id="rId10" imgW="8905461" imgH="702687" progId="Word.Document.12">
                  <p:embed/>
                </p:oleObj>
              </mc:Choice>
              <mc:Fallback>
                <p:oleObj name="Dokument" r:id="rId10" imgW="8905461" imgH="702687" progId="Word.Document.12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608" y="5661248"/>
                        <a:ext cx="8307976" cy="656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8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476672"/>
            <a:ext cx="7886700" cy="54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ZADŁUŻENIE WOJEWÓDZTWA ŁÓDZKIEGO </a:t>
            </a:r>
            <a:r>
              <a:rPr kumimoji="0" lang="pl-PL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 TYTUŁU ZACIĄGNIĘTYCH KREDYTÓW, POŻYCZEK ORAZ EMISJI OBLIGACJI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 LATACH 2013 - 2025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172400" y="5013176"/>
            <a:ext cx="759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22" y="1412776"/>
            <a:ext cx="8339834" cy="3528391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31687"/>
              </p:ext>
            </p:extLst>
          </p:nvPr>
        </p:nvGraphicFramePr>
        <p:xfrm>
          <a:off x="251520" y="5201180"/>
          <a:ext cx="8604000" cy="83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" name="Arkusz" r:id="rId4" imgW="12420750" imgH="1209622" progId="Excel.Sheet.12">
                  <p:embed/>
                </p:oleObj>
              </mc:Choice>
              <mc:Fallback>
                <p:oleObj name="Arkusz" r:id="rId4" imgW="12420750" imgH="12096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5201180"/>
                        <a:ext cx="8604000" cy="837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3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620688"/>
            <a:ext cx="7886700" cy="42514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ZADŁUŻENIE WOJEWÓDZTWA ŁÓDZKIEGO W LATACH 2013 - 2025</a:t>
            </a:r>
            <a:endPara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05231" y="5317177"/>
            <a:ext cx="759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7920880" cy="3982888"/>
          </a:xfrm>
          <a:prstGeom prst="rect">
            <a:avLst/>
          </a:prstGeom>
        </p:spPr>
      </p:pic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45428"/>
              </p:ext>
            </p:extLst>
          </p:nvPr>
        </p:nvGraphicFramePr>
        <p:xfrm>
          <a:off x="216480" y="5519707"/>
          <a:ext cx="8676000" cy="50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Arkusz" r:id="rId4" imgW="13201493" imgH="762173" progId="Excel.Sheet.12">
                  <p:embed/>
                </p:oleObj>
              </mc:Choice>
              <mc:Fallback>
                <p:oleObj name="Arkusz" r:id="rId4" imgW="13201493" imgH="7621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80" y="5519707"/>
                        <a:ext cx="8676000" cy="50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2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476672"/>
            <a:ext cx="788670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pl-PL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ZADŁUŻENIE WOJEWÓDZTW Z TYTUŁU KREDYTÓW, POŻYCZEK </a:t>
            </a:r>
          </a:p>
          <a:p>
            <a:pPr algn="ctr">
              <a:spcBef>
                <a:spcPts val="300"/>
              </a:spcBef>
            </a:pPr>
            <a:r>
              <a:rPr lang="pl-PL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EMISJI PAPIERÓW WARTOŚCIOWYCH</a:t>
            </a:r>
            <a:endPara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981095" y="1269340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196289"/>
              </p:ext>
            </p:extLst>
          </p:nvPr>
        </p:nvGraphicFramePr>
        <p:xfrm>
          <a:off x="1115616" y="1484784"/>
          <a:ext cx="6516125" cy="484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Arkusz" r:id="rId3" imgW="8172472" imgH="6076883" progId="Excel.Sheet.12">
                  <p:embed/>
                </p:oleObj>
              </mc:Choice>
              <mc:Fallback>
                <p:oleObj name="Arkusz" r:id="rId3" imgW="8172472" imgH="6076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484784"/>
                        <a:ext cx="6516125" cy="4845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1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-146348" y="404664"/>
            <a:ext cx="78867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pl-PL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ZADŁUŻENIE WOJEWÓDZTW Z TYTUŁU KREDYTÓW, POŻYCZEK, </a:t>
            </a:r>
          </a:p>
          <a:p>
            <a:pPr algn="ctr">
              <a:spcBef>
                <a:spcPts val="200"/>
              </a:spcBef>
            </a:pPr>
            <a:r>
              <a:rPr lang="pl-PL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EMISJI PAPIERÓW </a:t>
            </a: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WARTOŚCIOWYCH </a:t>
            </a:r>
            <a:r>
              <a:rPr lang="pl-PL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ZOBOWIĄZAŃ FINANSOWYCH WYNIKAJĄCYCH ZE STOSUNKÓW PRAWNYCH, KTÓRE WYWOŁUJĄ SKUTKI EKONOMICZNE PODOBNE DO SKUTKÓW WYNIKAJĄCYCH Z UMÓW KREDYTÓW I POŻYCZEK</a:t>
            </a:r>
            <a:endParaRPr lang="pl-PL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7079" y="1340768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7738"/>
              </p:ext>
            </p:extLst>
          </p:nvPr>
        </p:nvGraphicFramePr>
        <p:xfrm>
          <a:off x="1166044" y="1531949"/>
          <a:ext cx="6358284" cy="482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Arkusz" r:id="rId3" imgW="7820006" imgH="5934088" progId="Excel.Sheet.12">
                  <p:embed/>
                </p:oleObj>
              </mc:Choice>
              <mc:Fallback>
                <p:oleObj name="Arkusz" r:id="rId3" imgW="7820006" imgH="59340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044" y="1531949"/>
                        <a:ext cx="6358284" cy="4824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7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115616" y="2420139"/>
            <a:ext cx="6912768" cy="2016225"/>
          </a:xfrm>
          <a:prstGeom prst="round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b="1" dirty="0">
                <a:solidFill>
                  <a:srgbClr val="DF402F"/>
                </a:solidFill>
                <a:latin typeface="+mj-lt"/>
                <a:cs typeface="Tahoma" pitchFamily="34" charset="0"/>
              </a:rPr>
              <a:t>Dziękuję za uwagę !</a:t>
            </a:r>
            <a:endParaRPr lang="pl-PL" sz="3600" dirty="0">
              <a:solidFill>
                <a:srgbClr val="DF402F"/>
              </a:solidFill>
              <a:latin typeface="+mj-lt"/>
            </a:endParaRP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7D76C2D-66CF-483A-B80C-F4E1B5EEE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30479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6113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PROJEKT BUDŻETU </a:t>
            </a:r>
            <a:r>
              <a:rPr lang="pl-PL" b="1" dirty="0"/>
              <a:t>WOJEWÓDZTWA ŁÓDZKIEGO NA </a:t>
            </a:r>
            <a:r>
              <a:rPr lang="pl-PL" b="1" dirty="0" smtClean="0"/>
              <a:t>2025 </a:t>
            </a:r>
            <a:r>
              <a:rPr lang="pl-PL" b="1" dirty="0"/>
              <a:t>ROK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1851158"/>
              </p:ext>
            </p:extLst>
          </p:nvPr>
        </p:nvGraphicFramePr>
        <p:xfrm>
          <a:off x="323528" y="1268760"/>
          <a:ext cx="8642839" cy="516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63231"/>
              </p:ext>
            </p:extLst>
          </p:nvPr>
        </p:nvGraphicFramePr>
        <p:xfrm>
          <a:off x="251520" y="3429000"/>
          <a:ext cx="8694158" cy="225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3" name="Dokument" r:id="rId8" imgW="8905461" imgH="2305838" progId="Word.Document.12">
                  <p:embed/>
                </p:oleObj>
              </mc:Choice>
              <mc:Fallback>
                <p:oleObj name="Dokument" r:id="rId8" imgW="8905461" imgH="2305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3429000"/>
                        <a:ext cx="8694158" cy="2250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0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959665"/>
              </p:ext>
            </p:extLst>
          </p:nvPr>
        </p:nvGraphicFramePr>
        <p:xfrm>
          <a:off x="290145" y="1211451"/>
          <a:ext cx="8642839" cy="516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8"/>
          <p:cNvSpPr/>
          <p:nvPr/>
        </p:nvSpPr>
        <p:spPr>
          <a:xfrm>
            <a:off x="107504" y="6113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PROJEKT BUDŻETU </a:t>
            </a:r>
            <a:r>
              <a:rPr lang="pl-PL" b="1" dirty="0"/>
              <a:t>WOJEWÓDZTWA ŁÓDZKIEGO NA </a:t>
            </a:r>
            <a:r>
              <a:rPr lang="pl-PL" b="1" dirty="0" smtClean="0"/>
              <a:t>2025 </a:t>
            </a:r>
            <a:r>
              <a:rPr lang="pl-PL" b="1" dirty="0"/>
              <a:t>ROK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452084"/>
              </p:ext>
            </p:extLst>
          </p:nvPr>
        </p:nvGraphicFramePr>
        <p:xfrm>
          <a:off x="355338" y="3501008"/>
          <a:ext cx="8512452" cy="235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Dokument" r:id="rId8" imgW="8905461" imgH="2458502" progId="Word.Document.12">
                  <p:embed/>
                </p:oleObj>
              </mc:Choice>
              <mc:Fallback>
                <p:oleObj name="Dokument" r:id="rId8" imgW="8905461" imgH="2458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338" y="3501008"/>
                        <a:ext cx="8512452" cy="235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6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1118004"/>
              </p:ext>
            </p:extLst>
          </p:nvPr>
        </p:nvGraphicFramePr>
        <p:xfrm>
          <a:off x="290145" y="1211451"/>
          <a:ext cx="8642839" cy="516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638833"/>
              </p:ext>
            </p:extLst>
          </p:nvPr>
        </p:nvGraphicFramePr>
        <p:xfrm>
          <a:off x="683568" y="3933056"/>
          <a:ext cx="86391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1" name="Dokument" r:id="rId8" imgW="8931422" imgH="702687" progId="Word.Document.12">
                  <p:embed/>
                </p:oleObj>
              </mc:Choice>
              <mc:Fallback>
                <p:oleObj name="Dokument" r:id="rId8" imgW="8931422" imgH="702687" progId="Word.Document.12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568" y="3933056"/>
                        <a:ext cx="8639175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07504" y="6113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PROJEKT BUDŻETU </a:t>
            </a:r>
            <a:r>
              <a:rPr lang="pl-PL" b="1" dirty="0"/>
              <a:t>WOJEWÓDZTWA ŁÓDZKIEGO NA </a:t>
            </a:r>
            <a:r>
              <a:rPr lang="pl-PL" b="1" dirty="0" smtClean="0"/>
              <a:t>2025 </a:t>
            </a:r>
            <a:r>
              <a:rPr lang="pl-PL" b="1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9817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916969" y="6186790"/>
            <a:ext cx="167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 + P = W + R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504" y="6113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PROJEKT BUDŻETU </a:t>
            </a:r>
            <a:r>
              <a:rPr lang="pl-PL" b="1" dirty="0"/>
              <a:t>WOJEWÓDZTWA ŁÓDZKIEGO NA </a:t>
            </a:r>
            <a:r>
              <a:rPr lang="pl-PL" b="1" dirty="0" smtClean="0"/>
              <a:t>2025 </a:t>
            </a:r>
            <a:r>
              <a:rPr lang="pl-PL" b="1" dirty="0"/>
              <a:t>ROK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061215" y="1340768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06708"/>
              </p:ext>
            </p:extLst>
          </p:nvPr>
        </p:nvGraphicFramePr>
        <p:xfrm>
          <a:off x="395536" y="1562446"/>
          <a:ext cx="8352928" cy="439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Arkusz" r:id="rId3" imgW="9572636" imgH="5038832" progId="Excel.Sheet.8">
                  <p:embed/>
                </p:oleObj>
              </mc:Choice>
              <mc:Fallback>
                <p:oleObj name="Arkusz" r:id="rId3" imgW="9572636" imgH="50388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62446"/>
                        <a:ext cx="8352928" cy="439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620688"/>
            <a:ext cx="7886700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WYNIKI BUDŻETU </a:t>
            </a:r>
            <a:endPara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84168" y="1268760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930971"/>
              </p:ext>
            </p:extLst>
          </p:nvPr>
        </p:nvGraphicFramePr>
        <p:xfrm>
          <a:off x="1907705" y="1519510"/>
          <a:ext cx="4824536" cy="4923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Arkusz" r:id="rId3" imgW="5581613" imgH="5695977" progId="Excel.Sheet.12">
                  <p:embed/>
                </p:oleObj>
              </mc:Choice>
              <mc:Fallback>
                <p:oleObj name="Arkusz" r:id="rId3" imgW="5581613" imgH="56959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5" y="1519510"/>
                        <a:ext cx="4824536" cy="4923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-22473" y="476672"/>
            <a:ext cx="788670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 BUDŻETU WOJEWÓDZTWA ŁÓDZKIEGO NA 2025 ROK</a:t>
            </a:r>
            <a:b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podziale na typy zadań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061215" y="1485364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46690"/>
              </p:ext>
            </p:extLst>
          </p:nvPr>
        </p:nvGraphicFramePr>
        <p:xfrm>
          <a:off x="395536" y="1700808"/>
          <a:ext cx="8351996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Arkusz" r:id="rId3" imgW="10496378" imgH="5067247" progId="Excel.Sheet.8">
                  <p:embed/>
                </p:oleObj>
              </mc:Choice>
              <mc:Fallback>
                <p:oleObj name="Arkusz" r:id="rId3" imgW="10496378" imgH="50672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351996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20688"/>
            <a:ext cx="8407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DOCHODY </a:t>
            </a:r>
            <a:r>
              <a:rPr kumimoji="0" lang="pl-PL" alt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WŁASNE WOJEWÓDZTWA ŁÓDZKIEGO</a:t>
            </a: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028384" y="1053316"/>
            <a:ext cx="7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89955"/>
              </p:ext>
            </p:extLst>
          </p:nvPr>
        </p:nvGraphicFramePr>
        <p:xfrm>
          <a:off x="611560" y="1268760"/>
          <a:ext cx="8064000" cy="48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Arkusz" r:id="rId3" imgW="11925285" imgH="7105583" progId="Excel.Sheet.12">
                  <p:embed/>
                </p:oleObj>
              </mc:Choice>
              <mc:Fallback>
                <p:oleObj name="Arkusz" r:id="rId3" imgW="11925285" imgH="7105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8064000" cy="48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3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5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6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7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9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0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2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4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Pokaz na ekranie (4:3)</PresentationFormat>
  <Paragraphs>61</Paragraphs>
  <Slides>24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13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42" baseType="lpstr">
      <vt:lpstr>Arial</vt:lpstr>
      <vt:lpstr>Calibri</vt:lpstr>
      <vt:lpstr>Tahoma</vt:lpstr>
      <vt:lpstr>16_czerwony</vt:lpstr>
      <vt:lpstr>29_czerwony</vt:lpstr>
      <vt:lpstr>30_czerwony</vt:lpstr>
      <vt:lpstr>17_czerwony</vt:lpstr>
      <vt:lpstr>31_czerwony</vt:lpstr>
      <vt:lpstr>32_czerwony</vt:lpstr>
      <vt:lpstr>18_czerwony</vt:lpstr>
      <vt:lpstr>33_czerwony</vt:lpstr>
      <vt:lpstr>34_czerwony</vt:lpstr>
      <vt:lpstr>35_czerwony</vt:lpstr>
      <vt:lpstr>38_czerwony</vt:lpstr>
      <vt:lpstr>36_czerwony</vt:lpstr>
      <vt:lpstr>37_czerwony</vt:lpstr>
      <vt:lpstr>Arkusz</vt:lpstr>
      <vt:lpstr>Dokument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2020-01-16T11:32:12Z</dcterms:created>
  <dcterms:modified xsi:type="dcterms:W3CDTF">2024-12-19T14:17:39Z</dcterms:modified>
</cp:coreProperties>
</file>