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9" r:id="rId5"/>
    <p:sldId id="261" r:id="rId6"/>
    <p:sldId id="258" r:id="rId7"/>
    <p:sldId id="265" r:id="rId8"/>
    <p:sldId id="262" r:id="rId9"/>
    <p:sldId id="266" r:id="rId10"/>
    <p:sldId id="264" r:id="rId11"/>
  </p:sldIdLst>
  <p:sldSz cx="12192000" cy="6858000"/>
  <p:notesSz cx="6797675" cy="99298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1C24"/>
    <a:srgbClr val="B5E6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4F7AD0-7DC8-423A-9DF7-E33B8918F6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6E36C88F-E470-45AC-A523-FAC0D51B83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B2FC308-E80B-466A-A7B2-FCDEB9E86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94ADF-31AB-4FDF-B090-42A8E0C16767}" type="datetimeFigureOut">
              <a:rPr lang="pl-PL" smtClean="0"/>
              <a:t>21.01.2025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2224E5D-0345-4B7B-8EE8-2B95CEE9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8B17840-7B8D-4D6D-B732-E508C5D2A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19BB-8E55-4A0F-995E-0520151F06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35132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8382792-9542-4FCE-A789-72A6110E54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954369F4-96BC-4175-8376-47906DB74A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B719A42-E943-4E93-83AE-B0148663D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94ADF-31AB-4FDF-B090-42A8E0C16767}" type="datetimeFigureOut">
              <a:rPr lang="pl-PL" smtClean="0"/>
              <a:t>21.01.2025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B059899-64A7-4DE4-9217-DE28D9732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62E5595-B13C-4F30-845E-07E4F813A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19BB-8E55-4A0F-995E-0520151F06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46805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E880DAD7-7477-4E85-B52F-2FFE4397EC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83B700D0-1612-48D2-83D0-F25444A2B2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87EEDF5-9316-4F02-B97E-1867EB4A2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94ADF-31AB-4FDF-B090-42A8E0C16767}" type="datetimeFigureOut">
              <a:rPr lang="pl-PL" smtClean="0"/>
              <a:t>21.01.2025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4817B9C-8EEA-497E-B590-523DBBF21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EE5CF6F-059E-4C6D-9C26-6BB854700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19BB-8E55-4A0F-995E-0520151F06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82357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A244ED0-A41E-4F9A-80C9-88C1CAC20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F331AA8-3BE3-4101-A95D-E36EB5245F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E0256B9-8686-49E3-ABEC-000B040AC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94ADF-31AB-4FDF-B090-42A8E0C16767}" type="datetimeFigureOut">
              <a:rPr lang="pl-PL" smtClean="0"/>
              <a:t>21.01.2025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636E1BF-34AF-4428-85AF-F92536980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C8F2F14-D14E-4416-A615-A84269F50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19BB-8E55-4A0F-995E-0520151F06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9746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58BC491-8120-4F8F-BEAD-6BD56D2D2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AFFD847-E593-49D3-A277-66BF9EBAA6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5577E31-8F36-4540-A083-1491126639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94ADF-31AB-4FDF-B090-42A8E0C16767}" type="datetimeFigureOut">
              <a:rPr lang="pl-PL" smtClean="0"/>
              <a:t>21.01.2025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C131FFB-B664-4DA0-A6D0-DA9F329FB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EA337E3-2EF6-4C01-B690-F89F9E8B1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19BB-8E55-4A0F-995E-0520151F06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70752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E946646-17F8-4FA9-AD3F-E8F06310E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40A2996-1612-41A8-8338-2783C67279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BE963C-BAA1-4914-9E48-A2C0770360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CBC7836F-2713-4FC0-B83C-B3F2A667D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94ADF-31AB-4FDF-B090-42A8E0C16767}" type="datetimeFigureOut">
              <a:rPr lang="pl-PL" smtClean="0"/>
              <a:t>21.01.2025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99B0540A-E12B-4CE6-B907-ED89A75D6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C9D97F16-E6C8-4DFC-A5A4-71169FEEF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19BB-8E55-4A0F-995E-0520151F06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7211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53898AF-7705-49ED-9F10-20731EBD9E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0491D69-819B-44D3-AA01-1FC371B98A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263E5D92-5A43-4562-A11A-17A3F9E7BB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32A2544E-9F1D-40F0-8DEB-4A10CBE86B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5B54E511-AFE6-495E-BAD6-26DA675F9F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6BB0730B-009A-4B81-A49A-51FDC11C9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94ADF-31AB-4FDF-B090-42A8E0C16767}" type="datetimeFigureOut">
              <a:rPr lang="pl-PL" smtClean="0"/>
              <a:t>21.01.2025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52807CAF-8810-47CA-A8F8-93F64D556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75D6C920-4904-4172-B992-CFA566A76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19BB-8E55-4A0F-995E-0520151F06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31714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DB8A02C-D005-488A-80FF-443F7D610D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71C7EFDF-8905-44B2-AE57-3F8AA0ED2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94ADF-31AB-4FDF-B090-42A8E0C16767}" type="datetimeFigureOut">
              <a:rPr lang="pl-PL" smtClean="0"/>
              <a:t>21.01.2025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9D8C9ADC-FD5B-4B66-BF73-42CFC5AC2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8A67E82D-374C-4D5F-9265-1DF8AFF32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19BB-8E55-4A0F-995E-0520151F06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10061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A3C49138-C9F9-4774-ACC1-4E8D6498E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94ADF-31AB-4FDF-B090-42A8E0C16767}" type="datetimeFigureOut">
              <a:rPr lang="pl-PL" smtClean="0"/>
              <a:t>21.01.2025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89180310-5D31-4A9B-8A0A-44BBEDE87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74631D8-5E6F-4B40-9254-6A1BD9AF5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19BB-8E55-4A0F-995E-0520151F06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71559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C758ECF-879A-4312-87E4-FD60B6F8D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FB41DF7-AF9E-4224-BA92-94C4984E31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6EABCB7F-FB8E-4D46-B67C-31671026D0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E719A148-F0D8-4806-BE7E-294807CCC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94ADF-31AB-4FDF-B090-42A8E0C16767}" type="datetimeFigureOut">
              <a:rPr lang="pl-PL" smtClean="0"/>
              <a:t>21.01.2025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B721E19-2D6A-449C-9EAB-288795595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A6692954-A352-48D7-ACCC-BA47925A6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19BB-8E55-4A0F-995E-0520151F06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60282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AB4A8E5-E483-443E-B09B-60CA52BB3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1EA7E7F2-CDEC-41B6-802B-DBB51C8C50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F60BA6CD-CE9C-41D6-B74B-A26D61BE49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4259177-8D29-4C6C-96CA-30A09BB64A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94ADF-31AB-4FDF-B090-42A8E0C16767}" type="datetimeFigureOut">
              <a:rPr lang="pl-PL" smtClean="0"/>
              <a:t>21.01.2025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4672506D-0C02-47B7-B0C6-A2923E699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3C1ADD5-068C-46FA-881C-14E137168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19BB-8E55-4A0F-995E-0520151F06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05923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B4550E03-90B1-4407-9549-7E48715C0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7EF7448-94F5-43C3-B79D-A6B21ACAC9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8F9C532-D6D7-411A-B548-0E5B679254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894ADF-31AB-4FDF-B090-42A8E0C16767}" type="datetimeFigureOut">
              <a:rPr lang="pl-PL" smtClean="0"/>
              <a:t>21.01.2025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1FD6237-29E7-4BF3-BAD0-B69045A351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2B1968C-A4AE-4221-B435-8D67AA6392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719BB-8E55-4A0F-995E-0520151F06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3433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2C93D7B9-60F1-4ADA-97B8-99519E0C4BA5}"/>
              </a:ext>
            </a:extLst>
          </p:cNvPr>
          <p:cNvSpPr txBox="1"/>
          <p:nvPr/>
        </p:nvSpPr>
        <p:spPr>
          <a:xfrm>
            <a:off x="554566" y="2613335"/>
            <a:ext cx="110828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600" b="1" dirty="0">
                <a:latin typeface="Arial" panose="020B0604020202020204" pitchFamily="34" charset="0"/>
                <a:cs typeface="Arial" panose="020B0604020202020204" pitchFamily="34" charset="0"/>
              </a:rPr>
              <a:t>REGULAMIN BUDŻETU OBYWATELSKIEGO </a:t>
            </a:r>
          </a:p>
          <a:p>
            <a:pPr algn="ctr"/>
            <a:r>
              <a:rPr lang="pl-PL" sz="3600" b="1" dirty="0">
                <a:latin typeface="Arial" panose="020B0604020202020204" pitchFamily="34" charset="0"/>
                <a:cs typeface="Arial" panose="020B0604020202020204" pitchFamily="34" charset="0"/>
              </a:rPr>
              <a:t>WOJEWÓDZTWA ŁÓDZKIEGO 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C53CDE7A-F877-491F-AAC5-C6C2C739DC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676" y="196746"/>
            <a:ext cx="2326084" cy="923331"/>
          </a:xfrm>
          <a:prstGeom prst="rect">
            <a:avLst/>
          </a:prstGeom>
        </p:spPr>
      </p:pic>
      <p:pic>
        <p:nvPicPr>
          <p:cNvPr id="7" name="Obraz 6">
            <a:extLst>
              <a:ext uri="{FF2B5EF4-FFF2-40B4-BE49-F238E27FC236}">
                <a16:creationId xmlns:a16="http://schemas.microsoft.com/office/drawing/2014/main" id="{EDE0BF73-2AC1-42A9-967C-2F278F9F9A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5077" y="5630050"/>
            <a:ext cx="2761844" cy="1018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9873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0A2FF462-2098-4253-8049-3A55CA897B55}"/>
              </a:ext>
            </a:extLst>
          </p:cNvPr>
          <p:cNvSpPr txBox="1"/>
          <p:nvPr/>
        </p:nvSpPr>
        <p:spPr>
          <a:xfrm>
            <a:off x="2108200" y="2818937"/>
            <a:ext cx="8458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5400" b="1" dirty="0">
                <a:latin typeface="Arial" panose="020B0604020202020204" pitchFamily="34" charset="0"/>
                <a:cs typeface="Arial" panose="020B0604020202020204" pitchFamily="34" charset="0"/>
              </a:rPr>
              <a:t>DZIĘKUJĘ ZA UWAGĘ!</a:t>
            </a: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525BC01C-ACB9-40B0-AD43-F62C291B1C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558" y="239080"/>
            <a:ext cx="2326084" cy="923331"/>
          </a:xfrm>
          <a:prstGeom prst="rect">
            <a:avLst/>
          </a:prstGeom>
        </p:spPr>
      </p:pic>
      <p:pic>
        <p:nvPicPr>
          <p:cNvPr id="4" name="Obraz 3">
            <a:extLst>
              <a:ext uri="{FF2B5EF4-FFF2-40B4-BE49-F238E27FC236}">
                <a16:creationId xmlns:a16="http://schemas.microsoft.com/office/drawing/2014/main" id="{C7CF3B33-C1A4-4BDE-A937-2B38F388E3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28811" y="5655450"/>
            <a:ext cx="2761844" cy="1018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2472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C896E531-D999-401C-9F8A-F0E1D2750758}"/>
              </a:ext>
            </a:extLst>
          </p:cNvPr>
          <p:cNvSpPr txBox="1"/>
          <p:nvPr/>
        </p:nvSpPr>
        <p:spPr>
          <a:xfrm>
            <a:off x="804333" y="1227667"/>
            <a:ext cx="104140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I etap konsultacji 28.10.2024 - 20.11.2024 (blisko 200 osób) : 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Przeprowadzone zostały spotkania konsultacyjne w: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Sieradzu (04.11.2024),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Skierniewicach (05.11.2024),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Piotrkowie Trybunalskim (06.11.2024),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Kutnie(07.11.2024),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Łodzi (08.11.2024),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spotkanie online (20.11.2024).</a:t>
            </a:r>
          </a:p>
          <a:p>
            <a:pPr marL="342900" indent="-342900">
              <a:buFont typeface="+mj-lt"/>
              <a:buAutoNum type="arabicPeriod" startAt="2"/>
            </a:pP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Ankieta konsultacyjna dla autorów projektów w poprzednich edycjach (28.10. - 12.11.2024). </a:t>
            </a:r>
          </a:p>
          <a:p>
            <a:pPr marL="342900" indent="-342900">
              <a:buFont typeface="+mj-lt"/>
              <a:buAutoNum type="arabicPeriod" startAt="3"/>
            </a:pP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Konsultacje z jednostkami organizacyjnymi.</a:t>
            </a:r>
          </a:p>
          <a:p>
            <a:pPr marL="342900" indent="-342900">
              <a:buFont typeface="+mj-lt"/>
              <a:buAutoNum type="arabicPeriod" startAt="3"/>
            </a:pPr>
            <a:endParaRPr lang="pl-PL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II etap konsultacji (20.11.2024 – 04.12.2024): 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Publiczne konsultacje projektu uchwały wpłynęły 33 uwagi: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uwzględniono: </a:t>
            </a:r>
            <a:r>
              <a:rPr lang="pl-PL" b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nie uwzględniono: </a:t>
            </a:r>
            <a:r>
              <a:rPr lang="pl-PL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</a:p>
          <a:p>
            <a:pPr marL="342900" indent="-342900">
              <a:buFont typeface="+mj-lt"/>
              <a:buAutoNum type="arabicPeriod" startAt="2"/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Wojewódzka Rada Działalności Pożytku Publicznego dnia 4 grudnia zaopiniowała projekt </a:t>
            </a: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pozytywnie.  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375E7B56-22E0-420B-B75F-72F1B9898592}"/>
              </a:ext>
            </a:extLst>
          </p:cNvPr>
          <p:cNvSpPr txBox="1"/>
          <p:nvPr/>
        </p:nvSpPr>
        <p:spPr>
          <a:xfrm>
            <a:off x="2345268" y="367354"/>
            <a:ext cx="79671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PROCES KONSULTACYJNY ZMIAN W REGULAMINIE </a:t>
            </a:r>
          </a:p>
        </p:txBody>
      </p:sp>
    </p:spTree>
    <p:extLst>
      <p:ext uri="{BB962C8B-B14F-4D97-AF65-F5344CB8AC3E}">
        <p14:creationId xmlns:p14="http://schemas.microsoft.com/office/powerpoint/2010/main" val="636800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00A67AE8-3DA0-451C-9DC3-498ABA909146}"/>
              </a:ext>
            </a:extLst>
          </p:cNvPr>
          <p:cNvSpPr txBox="1"/>
          <p:nvPr/>
        </p:nvSpPr>
        <p:spPr>
          <a:xfrm>
            <a:off x="3285066" y="651934"/>
            <a:ext cx="73575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5400" b="1" dirty="0">
                <a:latin typeface="Arial" panose="020B0604020202020204" pitchFamily="34" charset="0"/>
                <a:cs typeface="Arial" panose="020B0604020202020204" pitchFamily="34" charset="0"/>
              </a:rPr>
              <a:t>KIERUNKI ZMIAN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DB8C715C-9083-4E06-9B6E-8D9C5371A94D}"/>
              </a:ext>
            </a:extLst>
          </p:cNvPr>
          <p:cNvSpPr txBox="1"/>
          <p:nvPr/>
        </p:nvSpPr>
        <p:spPr>
          <a:xfrm>
            <a:off x="1134533" y="1854200"/>
            <a:ext cx="10786534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Dostosowanie zapisów Regulaminu do obowiązujących przepisów krajowych, orzeczeń, wyroków sądów administracyjnych;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Uproszczenie zasad na każdym możliwym etapie,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Wykorzystanie nowoczesnych rozwiązań wspierających budżet obywatelski;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Budżet obywatelski jako narzędzie angażowania, edukowania lokalnych społeczności;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Transparentność w opiniowaniu wniosków;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Wyrównywanie szans autorów projektów;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endParaRPr lang="pl-PL" dirty="0"/>
          </a:p>
          <a:p>
            <a:pPr marL="285750" indent="-285750">
              <a:buFontTx/>
              <a:buChar char="-"/>
            </a:pPr>
            <a:endParaRPr lang="pl-PL" dirty="0"/>
          </a:p>
          <a:p>
            <a:pPr marL="285750" indent="-285750">
              <a:buFontTx/>
              <a:buChar char="-"/>
            </a:pPr>
            <a:endParaRPr lang="pl-PL" dirty="0"/>
          </a:p>
          <a:p>
            <a:pPr marL="285750" indent="-285750">
              <a:buFontTx/>
              <a:buChar char="-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54668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B5B83215-E5EE-4B72-9382-42E2E8C5E35C}"/>
              </a:ext>
            </a:extLst>
          </p:cNvPr>
          <p:cNvSpPr txBox="1"/>
          <p:nvPr/>
        </p:nvSpPr>
        <p:spPr>
          <a:xfrm>
            <a:off x="3412067" y="313266"/>
            <a:ext cx="67648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>
                <a:latin typeface="Arial" panose="020B0604020202020204" pitchFamily="34" charset="0"/>
                <a:cs typeface="Arial" panose="020B0604020202020204" pitchFamily="34" charset="0"/>
              </a:rPr>
              <a:t>ETAP SKŁADANIA WNIOSKÓW 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5DC073C1-F6C4-40CF-82EA-EFEE36EB82D0}"/>
              </a:ext>
            </a:extLst>
          </p:cNvPr>
          <p:cNvSpPr txBox="1"/>
          <p:nvPr/>
        </p:nvSpPr>
        <p:spPr>
          <a:xfrm>
            <a:off x="660400" y="1043731"/>
            <a:ext cx="11074400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Uproszczenie Formularza do zgłaszania projektów</a:t>
            </a: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(załącznik do Regulaminu); </a:t>
            </a: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 startAt="2"/>
            </a:pP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Wprowadzenie możliwości składania wniosków online przez aplikację;</a:t>
            </a:r>
          </a:p>
          <a:p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 startAt="3"/>
            </a:pP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Uproszczenie kategorii zadań zgłaszanych do BO;</a:t>
            </a:r>
          </a:p>
          <a:p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	Zamiast np. „upowszechnianie kultury w nawiązaniu do historii województwa i pamięci historycznej”/ „zadania o 	charakterze kulturowym, edukacyjnym, prospołecznym” </a:t>
            </a:r>
          </a:p>
          <a:p>
            <a:endParaRPr lang="pl-PL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 startAt="4"/>
            </a:pP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Każdy mieszkaniec (niezależnie od wieku) może zgłosić wniosek do budżetu obywatelskiego;</a:t>
            </a:r>
          </a:p>
          <a:p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	Liczne orzeczenia, wyroki sądów administracyjnych wskazują, że </a:t>
            </a:r>
            <a:r>
              <a:rPr lang="pl-PL" sz="1600" dirty="0" err="1">
                <a:latin typeface="Arial" panose="020B0604020202020204" pitchFamily="34" charset="0"/>
                <a:cs typeface="Arial" panose="020B0604020202020204" pitchFamily="34" charset="0"/>
              </a:rPr>
              <a:t>uchwałodawca</a:t>
            </a: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 nie może wprowadzać 	cenzusu wieku w konsultacjach społecznych, jakimi jest budżet obywatelski.</a:t>
            </a:r>
          </a:p>
          <a:p>
            <a:endParaRPr lang="pl-PL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 startAt="5"/>
            </a:pPr>
            <a:r>
              <a:rPr lang="pl-PL" sz="2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Projekty zadań zlokalizowane na terenie podmiotów leczniczych, których organem          prowadzącym jest Województwo, mogą być zgłaszane wyłącznie w ramach puli wojewódzkiej.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2000" b="1" dirty="0"/>
          </a:p>
        </p:txBody>
      </p:sp>
    </p:spTree>
    <p:extLst>
      <p:ext uri="{BB962C8B-B14F-4D97-AF65-F5344CB8AC3E}">
        <p14:creationId xmlns:p14="http://schemas.microsoft.com/office/powerpoint/2010/main" val="2058954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ole tekstowe 7">
            <a:extLst>
              <a:ext uri="{FF2B5EF4-FFF2-40B4-BE49-F238E27FC236}">
                <a16:creationId xmlns:a16="http://schemas.microsoft.com/office/drawing/2014/main" id="{B0E40E5F-814B-49A6-9F8E-9A2E097C10E3}"/>
              </a:ext>
            </a:extLst>
          </p:cNvPr>
          <p:cNvSpPr txBox="1"/>
          <p:nvPr/>
        </p:nvSpPr>
        <p:spPr>
          <a:xfrm>
            <a:off x="634999" y="448733"/>
            <a:ext cx="11235267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6. Podział środków na pule </a:t>
            </a:r>
            <a:r>
              <a:rPr lang="pl-PL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subregionalne</a:t>
            </a: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 wg klasyfikacji NUTS3:</a:t>
            </a:r>
            <a:endParaRPr lang="pl-PL" sz="20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pl-PL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Budżet </a:t>
            </a:r>
            <a:r>
              <a:rPr lang="pl-PL" dirty="0">
                <a:latin typeface="Arial" panose="020B0604020202020204" pitchFamily="34" charset="0"/>
                <a:ea typeface="Calibri" panose="020F0502020204030204" pitchFamily="34" charset="0"/>
              </a:rPr>
              <a:t>o</a:t>
            </a:r>
            <a:r>
              <a:rPr lang="pl-PL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bywatelski to konsultacje, które powinny zakończyć się głosowaniem, są wyrazem partycypowania obywateli. Art. 10a pkt. 4 ustawy o samorządzie województwa </a:t>
            </a:r>
            <a:r>
              <a:rPr lang="pl-PL" sz="1800" i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„W ramach budżetu obywatelskiego mieszkańcy w bezpośrednim głosowaniu decydują corocznie o części wydatków budżetu województwa</a:t>
            </a:r>
            <a:r>
              <a:rPr lang="pl-PL" i="1" dirty="0">
                <a:latin typeface="Arial" panose="020B0604020202020204" pitchFamily="34" charset="0"/>
                <a:ea typeface="Calibri" panose="020F0502020204030204" pitchFamily="34" charset="0"/>
              </a:rPr>
              <a:t>.”</a:t>
            </a:r>
            <a:endParaRPr lang="pl-PL" i="1" dirty="0"/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F99AEF6A-8651-4D62-BEF3-6BEEF18923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6983" y="1559004"/>
            <a:ext cx="5627788" cy="5460071"/>
          </a:xfrm>
          <a:prstGeom prst="rect">
            <a:avLst/>
          </a:prstGeom>
        </p:spPr>
      </p:pic>
      <p:sp>
        <p:nvSpPr>
          <p:cNvPr id="10" name="pole tekstowe 9">
            <a:extLst>
              <a:ext uri="{FF2B5EF4-FFF2-40B4-BE49-F238E27FC236}">
                <a16:creationId xmlns:a16="http://schemas.microsoft.com/office/drawing/2014/main" id="{FADB31EF-0D13-4ADA-AFF0-49233C2C13E7}"/>
              </a:ext>
            </a:extLst>
          </p:cNvPr>
          <p:cNvSpPr txBox="1"/>
          <p:nvPr/>
        </p:nvSpPr>
        <p:spPr>
          <a:xfrm>
            <a:off x="869949" y="2934823"/>
            <a:ext cx="3767667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>
                <a:latin typeface="Arial" panose="020B0604020202020204" pitchFamily="34" charset="0"/>
                <a:cs typeface="Arial" panose="020B0604020202020204" pitchFamily="34" charset="0"/>
              </a:rPr>
              <a:t>POWIATY, W KTÓRYCH ODBYŁO SIĘ GŁOSOWANIE W ROKU 2024: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8FEF2C7A-ED1E-4A7A-A959-26D0A35F024C}"/>
              </a:ext>
            </a:extLst>
          </p:cNvPr>
          <p:cNvSpPr/>
          <p:nvPr/>
        </p:nvSpPr>
        <p:spPr>
          <a:xfrm>
            <a:off x="982133" y="3611932"/>
            <a:ext cx="169333" cy="177800"/>
          </a:xfrm>
          <a:prstGeom prst="rect">
            <a:avLst/>
          </a:prstGeom>
          <a:solidFill>
            <a:srgbClr val="B5E61D"/>
          </a:solidFill>
          <a:ln>
            <a:solidFill>
              <a:srgbClr val="B5E61D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E2454ADD-9C29-4CD9-8A30-97FDC56D2516}"/>
              </a:ext>
            </a:extLst>
          </p:cNvPr>
          <p:cNvSpPr/>
          <p:nvPr/>
        </p:nvSpPr>
        <p:spPr>
          <a:xfrm>
            <a:off x="982133" y="3943620"/>
            <a:ext cx="169333" cy="177800"/>
          </a:xfrm>
          <a:prstGeom prst="rect">
            <a:avLst/>
          </a:prstGeom>
          <a:solidFill>
            <a:srgbClr val="ED1C24"/>
          </a:solidFill>
          <a:ln>
            <a:solidFill>
              <a:srgbClr val="ED1C24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47C56EBF-CCDF-4D69-A01B-9F7EED6A0D60}"/>
              </a:ext>
            </a:extLst>
          </p:cNvPr>
          <p:cNvSpPr txBox="1"/>
          <p:nvPr/>
        </p:nvSpPr>
        <p:spPr>
          <a:xfrm>
            <a:off x="1134533" y="3558899"/>
            <a:ext cx="15578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/>
              <a:t>ODBYŁO SIĘ</a:t>
            </a:r>
          </a:p>
        </p:txBody>
      </p:sp>
      <p:sp>
        <p:nvSpPr>
          <p:cNvPr id="14" name="pole tekstowe 13">
            <a:extLst>
              <a:ext uri="{FF2B5EF4-FFF2-40B4-BE49-F238E27FC236}">
                <a16:creationId xmlns:a16="http://schemas.microsoft.com/office/drawing/2014/main" id="{FAA755B3-16CE-4B39-94DF-87BBEA6D05CA}"/>
              </a:ext>
            </a:extLst>
          </p:cNvPr>
          <p:cNvSpPr txBox="1"/>
          <p:nvPr/>
        </p:nvSpPr>
        <p:spPr>
          <a:xfrm>
            <a:off x="1134533" y="3878631"/>
            <a:ext cx="13631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/>
              <a:t>NIE ODBYŁO SIĘ</a:t>
            </a:r>
          </a:p>
        </p:txBody>
      </p:sp>
    </p:spTree>
    <p:extLst>
      <p:ext uri="{BB962C8B-B14F-4D97-AF65-F5344CB8AC3E}">
        <p14:creationId xmlns:p14="http://schemas.microsoft.com/office/powerpoint/2010/main" val="8466817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D013E5AE-B7B6-4B20-AD91-00F4275BE781}"/>
              </a:ext>
            </a:extLst>
          </p:cNvPr>
          <p:cNvSpPr txBox="1"/>
          <p:nvPr/>
        </p:nvSpPr>
        <p:spPr>
          <a:xfrm>
            <a:off x="990600" y="651934"/>
            <a:ext cx="5799667" cy="40523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sz="1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Klasyfikacja NUTS 3:</a:t>
            </a:r>
          </a:p>
          <a:p>
            <a:pPr marL="342900" lvl="0" indent="-342900" algn="just">
              <a:lnSpc>
                <a:spcPct val="150000"/>
              </a:lnSpc>
              <a:spcAft>
                <a:spcPts val="500"/>
              </a:spcAft>
              <a:buFont typeface="+mj-lt"/>
              <a:buAutoNum type="arabicParenR"/>
            </a:pPr>
            <a:r>
              <a:rPr lang="pl-PL" sz="1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sieradzki – </a:t>
            </a:r>
            <a:r>
              <a:rPr lang="pl-PL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obejmujący powiaty: łaski, pajęczański, poddębicki, sieradzki, wieluński, wieruszowski oraz zduńskowolski;</a:t>
            </a: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arenR"/>
            </a:pPr>
            <a:r>
              <a:rPr lang="pl-PL" sz="1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skierniewicki – </a:t>
            </a:r>
            <a:r>
              <a:rPr lang="pl-PL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obejmujący powiaty: kutnowski, łęczycki, łowicki, rawski, skierniewicki oraz miasto Skierniewice;</a:t>
            </a: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arenR"/>
            </a:pPr>
            <a:r>
              <a:rPr lang="pl-PL" sz="1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piotrkowski – </a:t>
            </a:r>
            <a:r>
              <a:rPr lang="pl-PL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obejmujący powiaty: bełchatowski, opoczyński, piotrkowski, miasto Piotrków Trybunalski, radomszczański, tomaszowski;</a:t>
            </a: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arenR"/>
            </a:pPr>
            <a:r>
              <a:rPr lang="pl-PL" sz="1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łódzki – </a:t>
            </a:r>
            <a:r>
              <a:rPr lang="pl-PL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obejmujący powiaty: brzeziński, łódzki wschodni, pabianicki oraz zgierski;</a:t>
            </a:r>
          </a:p>
          <a:p>
            <a:pPr marL="342900" lvl="0" indent="-342900" algn="just">
              <a:lnSpc>
                <a:spcPct val="150000"/>
              </a:lnSpc>
              <a:spcBef>
                <a:spcPts val="500"/>
              </a:spcBef>
              <a:buFont typeface="+mj-lt"/>
              <a:buAutoNum type="arabicParenR"/>
            </a:pPr>
            <a:r>
              <a:rPr lang="pl-PL" sz="1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miasto Łódź.</a:t>
            </a:r>
          </a:p>
          <a:p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5203AB03-DA3E-4260-84C1-02DE9B70FD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0267" y="355601"/>
            <a:ext cx="5121871" cy="4969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57946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DE7373C5-F00E-4FA0-96A1-F967862A2F08}"/>
              </a:ext>
            </a:extLst>
          </p:cNvPr>
          <p:cNvSpPr txBox="1"/>
          <p:nvPr/>
        </p:nvSpPr>
        <p:spPr>
          <a:xfrm>
            <a:off x="3420533" y="575734"/>
            <a:ext cx="51392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>
                <a:latin typeface="Arial" panose="020B0604020202020204" pitchFamily="34" charset="0"/>
                <a:cs typeface="Arial" panose="020B0604020202020204" pitchFamily="34" charset="0"/>
              </a:rPr>
              <a:t>KOMISJA DS. ODWOŁAŃ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838B05E4-B65C-4B64-9CBB-3E3C0F6FD3BF}"/>
              </a:ext>
            </a:extLst>
          </p:cNvPr>
          <p:cNvSpPr txBox="1"/>
          <p:nvPr/>
        </p:nvSpPr>
        <p:spPr>
          <a:xfrm>
            <a:off x="1007532" y="3132667"/>
            <a:ext cx="996526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i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„Tworzy się Komisję ds. </a:t>
            </a:r>
            <a:r>
              <a:rPr lang="pl-PL" sz="1600" i="1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odwołań</a:t>
            </a:r>
            <a:r>
              <a:rPr lang="pl-PL" sz="1600" i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od decyzji o niedopuszczeniu projektów zadań zgłoszonych do budżetu obywatelskiego do głosowania (zwanej dalej: Komisją), w skład której wchodzą </a:t>
            </a:r>
            <a:r>
              <a:rPr lang="pl-PL" sz="1600" b="1" i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po jednym przedstawicielu wskazanym przez kluby radnych Sejmiku, jednym przedstawicielu Prezydium Sejmiku oraz czterech przedstawicieli Marszałka.</a:t>
            </a:r>
            <a:r>
              <a:rPr lang="pl-PL" sz="1600" i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Członkowie Komisji wybierają ze swojego grona Przewodniczącego, który przewodzi jej pracami” </a:t>
            </a:r>
            <a:r>
              <a:rPr lang="pl-PL" sz="16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(str. 14 Regulaminu)</a:t>
            </a:r>
            <a:endParaRPr lang="pl-PL" sz="1600" i="1" dirty="0"/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A1B29854-5F6B-4048-BC53-EEA8A32238E1}"/>
              </a:ext>
            </a:extLst>
          </p:cNvPr>
          <p:cNvSpPr txBox="1"/>
          <p:nvPr/>
        </p:nvSpPr>
        <p:spPr>
          <a:xfrm>
            <a:off x="863600" y="1439333"/>
            <a:ext cx="11125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Każdemu liderowi przysługuje prawo odwołania się od decyzji o niedopuszczeniu jego projektu pod głosowanie. Odwołanie będzie składane do komisji, której członkami będą osoby niezaangażowane w proces dotychczasowego oceniania danego projektu. Komisja w drodze głosowania podejmie rekomendacje dla Zarządu Województwa Łódzkiego. </a:t>
            </a:r>
          </a:p>
        </p:txBody>
      </p:sp>
    </p:spTree>
    <p:extLst>
      <p:ext uri="{BB962C8B-B14F-4D97-AF65-F5344CB8AC3E}">
        <p14:creationId xmlns:p14="http://schemas.microsoft.com/office/powerpoint/2010/main" val="23555758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4892A09A-F3A3-4EB8-91DA-FEC9749A24AE}"/>
              </a:ext>
            </a:extLst>
          </p:cNvPr>
          <p:cNvSpPr txBox="1"/>
          <p:nvPr/>
        </p:nvSpPr>
        <p:spPr>
          <a:xfrm>
            <a:off x="4483100" y="431799"/>
            <a:ext cx="34713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>
                <a:latin typeface="Arial" panose="020B0604020202020204" pitchFamily="34" charset="0"/>
                <a:cs typeface="Arial" panose="020B0604020202020204" pitchFamily="34" charset="0"/>
              </a:rPr>
              <a:t>Etap głosowania</a:t>
            </a:r>
            <a:endParaRPr lang="pl-PL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BA325FA4-8EDD-4A25-BF4D-45D1D7C0AABA}"/>
              </a:ext>
            </a:extLst>
          </p:cNvPr>
          <p:cNvSpPr txBox="1"/>
          <p:nvPr/>
        </p:nvSpPr>
        <p:spPr>
          <a:xfrm>
            <a:off x="897467" y="1396999"/>
            <a:ext cx="10642600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Głosować może każdy mieszkaniec województwa, niezależnie od wieku. </a:t>
            </a:r>
          </a:p>
          <a:p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	art. 10a Ustawy o Samorządzie Województwa: „Szczególną formą konsultacji społecznych jest budżet 	obywatelski.” Liczne orzeczenia, wyroki sądów administracyjnych wskazują, że </a:t>
            </a:r>
            <a:r>
              <a:rPr lang="pl-PL" sz="1600" dirty="0" err="1">
                <a:latin typeface="Arial" panose="020B0604020202020204" pitchFamily="34" charset="0"/>
                <a:cs typeface="Arial" panose="020B0604020202020204" pitchFamily="34" charset="0"/>
              </a:rPr>
              <a:t>uchwałodawca</a:t>
            </a: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 nie może 	ograniczać prawa wypowiedzenia się w konsultacjach społecznych, jakimi jest budżet obywatelski, ze 	względu na wiek.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 startAt="2"/>
            </a:pP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Wprowadzenie możliwości elektronicznego głosowania poprzez aplikację. Oddanie głosu potwierdzane będzie indywidualnym kodem SMS.</a:t>
            </a:r>
          </a:p>
          <a:p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 startAt="3"/>
            </a:pP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Każdy mieszkaniec posiada dwa głosy: 1 głos na zadanie w puli </a:t>
            </a:r>
            <a:r>
              <a:rPr lang="pl-PL" b="1" dirty="0" err="1">
                <a:latin typeface="Arial" panose="020B0604020202020204" pitchFamily="34" charset="0"/>
                <a:cs typeface="Arial" panose="020B0604020202020204" pitchFamily="34" charset="0"/>
              </a:rPr>
              <a:t>subregionalnej</a:t>
            </a: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, 1 głos na zadanie w puli wojewódzkiej. </a:t>
            </a:r>
          </a:p>
          <a:p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5969043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Łącznik prosty ze strzałką 4">
            <a:extLst>
              <a:ext uri="{FF2B5EF4-FFF2-40B4-BE49-F238E27FC236}">
                <a16:creationId xmlns:a16="http://schemas.microsoft.com/office/drawing/2014/main" id="{9A9E4126-07D2-44F7-8FE4-D7A947044032}"/>
              </a:ext>
            </a:extLst>
          </p:cNvPr>
          <p:cNvCxnSpPr/>
          <p:nvPr/>
        </p:nvCxnSpPr>
        <p:spPr>
          <a:xfrm>
            <a:off x="1066800" y="3361267"/>
            <a:ext cx="9770533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pole tekstowe 5">
            <a:extLst>
              <a:ext uri="{FF2B5EF4-FFF2-40B4-BE49-F238E27FC236}">
                <a16:creationId xmlns:a16="http://schemas.microsoft.com/office/drawing/2014/main" id="{149330AB-94C1-4123-ABC1-5A9EDE6071A2}"/>
              </a:ext>
            </a:extLst>
          </p:cNvPr>
          <p:cNvSpPr txBox="1"/>
          <p:nvPr/>
        </p:nvSpPr>
        <p:spPr>
          <a:xfrm>
            <a:off x="3285067" y="482600"/>
            <a:ext cx="56049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HARMONOGRAM NA ROK 2025</a:t>
            </a:r>
          </a:p>
        </p:txBody>
      </p:sp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id="{B28BA956-EEE0-4A8A-AC02-AE034A1E1B63}"/>
              </a:ext>
            </a:extLst>
          </p:cNvPr>
          <p:cNvCxnSpPr/>
          <p:nvPr/>
        </p:nvCxnSpPr>
        <p:spPr>
          <a:xfrm>
            <a:off x="2010835" y="3167788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8">
            <a:extLst>
              <a:ext uri="{FF2B5EF4-FFF2-40B4-BE49-F238E27FC236}">
                <a16:creationId xmlns:a16="http://schemas.microsoft.com/office/drawing/2014/main" id="{F7BF0211-A5C3-40F4-A4F1-E44BC67EE356}"/>
              </a:ext>
            </a:extLst>
          </p:cNvPr>
          <p:cNvCxnSpPr/>
          <p:nvPr/>
        </p:nvCxnSpPr>
        <p:spPr>
          <a:xfrm>
            <a:off x="2700866" y="3167788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9">
            <a:extLst>
              <a:ext uri="{FF2B5EF4-FFF2-40B4-BE49-F238E27FC236}">
                <a16:creationId xmlns:a16="http://schemas.microsoft.com/office/drawing/2014/main" id="{148B7AC6-E0BF-45CF-A0C9-23C62E660056}"/>
              </a:ext>
            </a:extLst>
          </p:cNvPr>
          <p:cNvCxnSpPr/>
          <p:nvPr/>
        </p:nvCxnSpPr>
        <p:spPr>
          <a:xfrm>
            <a:off x="3663950" y="3167788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Łącznik prosty 10">
            <a:extLst>
              <a:ext uri="{FF2B5EF4-FFF2-40B4-BE49-F238E27FC236}">
                <a16:creationId xmlns:a16="http://schemas.microsoft.com/office/drawing/2014/main" id="{FD04F86E-3745-42BB-93C7-94D99F0519C8}"/>
              </a:ext>
            </a:extLst>
          </p:cNvPr>
          <p:cNvCxnSpPr/>
          <p:nvPr/>
        </p:nvCxnSpPr>
        <p:spPr>
          <a:xfrm>
            <a:off x="4732866" y="3177508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Łącznik prosty 11">
            <a:extLst>
              <a:ext uri="{FF2B5EF4-FFF2-40B4-BE49-F238E27FC236}">
                <a16:creationId xmlns:a16="http://schemas.microsoft.com/office/drawing/2014/main" id="{31E4E874-215A-4A8F-8AE1-13BCB2F0751D}"/>
              </a:ext>
            </a:extLst>
          </p:cNvPr>
          <p:cNvCxnSpPr/>
          <p:nvPr/>
        </p:nvCxnSpPr>
        <p:spPr>
          <a:xfrm>
            <a:off x="9419172" y="3177508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Łącznik prosty 12">
            <a:extLst>
              <a:ext uri="{FF2B5EF4-FFF2-40B4-BE49-F238E27FC236}">
                <a16:creationId xmlns:a16="http://schemas.microsoft.com/office/drawing/2014/main" id="{BC391FB0-7D2B-4376-9826-3BC263E635F7}"/>
              </a:ext>
            </a:extLst>
          </p:cNvPr>
          <p:cNvCxnSpPr/>
          <p:nvPr/>
        </p:nvCxnSpPr>
        <p:spPr>
          <a:xfrm>
            <a:off x="5353058" y="3167788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Łącznik prosty 13">
            <a:extLst>
              <a:ext uri="{FF2B5EF4-FFF2-40B4-BE49-F238E27FC236}">
                <a16:creationId xmlns:a16="http://schemas.microsoft.com/office/drawing/2014/main" id="{B4E3719F-A9D0-4ECB-9354-B60753E6091F}"/>
              </a:ext>
            </a:extLst>
          </p:cNvPr>
          <p:cNvCxnSpPr/>
          <p:nvPr/>
        </p:nvCxnSpPr>
        <p:spPr>
          <a:xfrm>
            <a:off x="6417733" y="3167788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Łącznik prosty 14">
            <a:extLst>
              <a:ext uri="{FF2B5EF4-FFF2-40B4-BE49-F238E27FC236}">
                <a16:creationId xmlns:a16="http://schemas.microsoft.com/office/drawing/2014/main" id="{EF73EC78-2990-4925-AC1A-F5282A4C827E}"/>
              </a:ext>
            </a:extLst>
          </p:cNvPr>
          <p:cNvCxnSpPr/>
          <p:nvPr/>
        </p:nvCxnSpPr>
        <p:spPr>
          <a:xfrm>
            <a:off x="8250786" y="3200400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ole tekstowe 16">
            <a:extLst>
              <a:ext uri="{FF2B5EF4-FFF2-40B4-BE49-F238E27FC236}">
                <a16:creationId xmlns:a16="http://schemas.microsoft.com/office/drawing/2014/main" id="{A7C6B958-11B6-43A0-8735-AA9FA2888841}"/>
              </a:ext>
            </a:extLst>
          </p:cNvPr>
          <p:cNvSpPr txBox="1"/>
          <p:nvPr/>
        </p:nvSpPr>
        <p:spPr>
          <a:xfrm>
            <a:off x="973669" y="3396389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b="1" dirty="0">
                <a:latin typeface="Arial" panose="020B0604020202020204" pitchFamily="34" charset="0"/>
                <a:cs typeface="Arial" panose="020B0604020202020204" pitchFamily="34" charset="0"/>
              </a:rPr>
              <a:t>STYCZEŃ</a:t>
            </a:r>
          </a:p>
        </p:txBody>
      </p:sp>
      <p:sp>
        <p:nvSpPr>
          <p:cNvPr id="18" name="pole tekstowe 17">
            <a:extLst>
              <a:ext uri="{FF2B5EF4-FFF2-40B4-BE49-F238E27FC236}">
                <a16:creationId xmlns:a16="http://schemas.microsoft.com/office/drawing/2014/main" id="{CD7C33B2-4A6E-4363-B2E9-71C9EF462817}"/>
              </a:ext>
            </a:extLst>
          </p:cNvPr>
          <p:cNvSpPr txBox="1"/>
          <p:nvPr/>
        </p:nvSpPr>
        <p:spPr>
          <a:xfrm>
            <a:off x="2010835" y="3396388"/>
            <a:ext cx="7873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b="1" dirty="0">
                <a:latin typeface="Arial" panose="020B0604020202020204" pitchFamily="34" charset="0"/>
                <a:cs typeface="Arial" panose="020B0604020202020204" pitchFamily="34" charset="0"/>
              </a:rPr>
              <a:t>LUTY</a:t>
            </a:r>
          </a:p>
        </p:txBody>
      </p:sp>
      <p:sp>
        <p:nvSpPr>
          <p:cNvPr id="19" name="pole tekstowe 18">
            <a:extLst>
              <a:ext uri="{FF2B5EF4-FFF2-40B4-BE49-F238E27FC236}">
                <a16:creationId xmlns:a16="http://schemas.microsoft.com/office/drawing/2014/main" id="{9E0493F4-C4E2-493D-94BB-AF19DD7DE5CC}"/>
              </a:ext>
            </a:extLst>
          </p:cNvPr>
          <p:cNvSpPr txBox="1"/>
          <p:nvPr/>
        </p:nvSpPr>
        <p:spPr>
          <a:xfrm>
            <a:off x="2727328" y="3396388"/>
            <a:ext cx="9906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b="1" dirty="0">
                <a:latin typeface="Arial" panose="020B0604020202020204" pitchFamily="34" charset="0"/>
                <a:cs typeface="Arial" panose="020B0604020202020204" pitchFamily="34" charset="0"/>
              </a:rPr>
              <a:t>MARZEC</a:t>
            </a:r>
          </a:p>
        </p:txBody>
      </p:sp>
      <p:sp>
        <p:nvSpPr>
          <p:cNvPr id="20" name="pole tekstowe 19">
            <a:extLst>
              <a:ext uri="{FF2B5EF4-FFF2-40B4-BE49-F238E27FC236}">
                <a16:creationId xmlns:a16="http://schemas.microsoft.com/office/drawing/2014/main" id="{F1CD30CA-003D-44ED-8B52-B32008036276}"/>
              </a:ext>
            </a:extLst>
          </p:cNvPr>
          <p:cNvSpPr txBox="1"/>
          <p:nvPr/>
        </p:nvSpPr>
        <p:spPr>
          <a:xfrm>
            <a:off x="3655486" y="3406108"/>
            <a:ext cx="1117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b="1" dirty="0">
                <a:latin typeface="Arial" panose="020B0604020202020204" pitchFamily="34" charset="0"/>
                <a:cs typeface="Arial" panose="020B0604020202020204" pitchFamily="34" charset="0"/>
              </a:rPr>
              <a:t>KWIECIEŃ</a:t>
            </a:r>
          </a:p>
        </p:txBody>
      </p:sp>
      <p:sp>
        <p:nvSpPr>
          <p:cNvPr id="21" name="pole tekstowe 20">
            <a:extLst>
              <a:ext uri="{FF2B5EF4-FFF2-40B4-BE49-F238E27FC236}">
                <a16:creationId xmlns:a16="http://schemas.microsoft.com/office/drawing/2014/main" id="{45CAD0C1-3CA1-4FAA-80A6-90D607B94054}"/>
              </a:ext>
            </a:extLst>
          </p:cNvPr>
          <p:cNvSpPr txBox="1"/>
          <p:nvPr/>
        </p:nvSpPr>
        <p:spPr>
          <a:xfrm>
            <a:off x="4745573" y="3369956"/>
            <a:ext cx="634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/>
              <a:t>MAJ</a:t>
            </a:r>
          </a:p>
        </p:txBody>
      </p:sp>
      <p:sp>
        <p:nvSpPr>
          <p:cNvPr id="22" name="pole tekstowe 21">
            <a:extLst>
              <a:ext uri="{FF2B5EF4-FFF2-40B4-BE49-F238E27FC236}">
                <a16:creationId xmlns:a16="http://schemas.microsoft.com/office/drawing/2014/main" id="{608D2960-3D2D-428A-A895-E1568E766BA1}"/>
              </a:ext>
            </a:extLst>
          </p:cNvPr>
          <p:cNvSpPr txBox="1"/>
          <p:nvPr/>
        </p:nvSpPr>
        <p:spPr>
          <a:xfrm>
            <a:off x="5327657" y="3406108"/>
            <a:ext cx="12022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b="1" dirty="0">
                <a:latin typeface="Arial" panose="020B0604020202020204" pitchFamily="34" charset="0"/>
                <a:cs typeface="Arial" panose="020B0604020202020204" pitchFamily="34" charset="0"/>
              </a:rPr>
              <a:t>CZERWIEC</a:t>
            </a:r>
          </a:p>
        </p:txBody>
      </p:sp>
      <p:sp>
        <p:nvSpPr>
          <p:cNvPr id="23" name="pole tekstowe 22">
            <a:extLst>
              <a:ext uri="{FF2B5EF4-FFF2-40B4-BE49-F238E27FC236}">
                <a16:creationId xmlns:a16="http://schemas.microsoft.com/office/drawing/2014/main" id="{58DBF118-D9F4-49EA-BF21-F1535D031689}"/>
              </a:ext>
            </a:extLst>
          </p:cNvPr>
          <p:cNvSpPr txBox="1"/>
          <p:nvPr/>
        </p:nvSpPr>
        <p:spPr>
          <a:xfrm>
            <a:off x="6529923" y="3423159"/>
            <a:ext cx="19346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b="1" dirty="0">
                <a:latin typeface="Arial" panose="020B0604020202020204" pitchFamily="34" charset="0"/>
                <a:cs typeface="Arial" panose="020B0604020202020204" pitchFamily="34" charset="0"/>
              </a:rPr>
              <a:t>LIPIEC/SIERPIEŃ</a:t>
            </a:r>
          </a:p>
        </p:txBody>
      </p:sp>
      <p:sp>
        <p:nvSpPr>
          <p:cNvPr id="24" name="pole tekstowe 23">
            <a:extLst>
              <a:ext uri="{FF2B5EF4-FFF2-40B4-BE49-F238E27FC236}">
                <a16:creationId xmlns:a16="http://schemas.microsoft.com/office/drawing/2014/main" id="{69925A0E-66FB-492C-BD87-6B93B35618FC}"/>
              </a:ext>
            </a:extLst>
          </p:cNvPr>
          <p:cNvSpPr txBox="1"/>
          <p:nvPr/>
        </p:nvSpPr>
        <p:spPr>
          <a:xfrm>
            <a:off x="8284631" y="3423159"/>
            <a:ext cx="11768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b="1" dirty="0">
                <a:latin typeface="Arial" panose="020B0604020202020204" pitchFamily="34" charset="0"/>
                <a:cs typeface="Arial" panose="020B0604020202020204" pitchFamily="34" charset="0"/>
              </a:rPr>
              <a:t>WRZESIEŃ</a:t>
            </a:r>
            <a:endParaRPr lang="pl-PL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pole tekstowe 24">
            <a:extLst>
              <a:ext uri="{FF2B5EF4-FFF2-40B4-BE49-F238E27FC236}">
                <a16:creationId xmlns:a16="http://schemas.microsoft.com/office/drawing/2014/main" id="{04A2F6DE-6D87-4001-BD8D-5336413A629C}"/>
              </a:ext>
            </a:extLst>
          </p:cNvPr>
          <p:cNvSpPr txBox="1"/>
          <p:nvPr/>
        </p:nvSpPr>
        <p:spPr>
          <a:xfrm>
            <a:off x="560919" y="1345010"/>
            <a:ext cx="1672161" cy="1061829"/>
          </a:xfrm>
          <a:prstGeom prst="rect">
            <a:avLst/>
          </a:prstGeom>
          <a:noFill/>
          <a:ln w="28575"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1050" dirty="0">
                <a:latin typeface="Arial" panose="020B0604020202020204" pitchFamily="34" charset="0"/>
                <a:cs typeface="Arial" panose="020B0604020202020204" pitchFamily="34" charset="0"/>
              </a:rPr>
              <a:t>PRZYJĘCIE UCHWAŁY PRZEZ ZARZĄD WOJEÓDZTWA ŁÓDZKIEGO I SEJMK WOJEWÓDZTWA ŁÓDZKIEGO</a:t>
            </a:r>
          </a:p>
        </p:txBody>
      </p:sp>
      <p:cxnSp>
        <p:nvCxnSpPr>
          <p:cNvPr id="27" name="Łącznik prosty ze strzałką 26">
            <a:extLst>
              <a:ext uri="{FF2B5EF4-FFF2-40B4-BE49-F238E27FC236}">
                <a16:creationId xmlns:a16="http://schemas.microsoft.com/office/drawing/2014/main" id="{05991529-9FE0-4112-9487-08AC2544C5CC}"/>
              </a:ext>
            </a:extLst>
          </p:cNvPr>
          <p:cNvCxnSpPr/>
          <p:nvPr/>
        </p:nvCxnSpPr>
        <p:spPr>
          <a:xfrm flipV="1">
            <a:off x="1397000" y="2472267"/>
            <a:ext cx="0" cy="889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Łącznik prosty ze strzałką 27">
            <a:extLst>
              <a:ext uri="{FF2B5EF4-FFF2-40B4-BE49-F238E27FC236}">
                <a16:creationId xmlns:a16="http://schemas.microsoft.com/office/drawing/2014/main" id="{F0934E4A-C117-44AC-BB81-151D8DA603FA}"/>
              </a:ext>
            </a:extLst>
          </p:cNvPr>
          <p:cNvCxnSpPr>
            <a:cxnSpLocks/>
          </p:cNvCxnSpPr>
          <p:nvPr/>
        </p:nvCxnSpPr>
        <p:spPr>
          <a:xfrm>
            <a:off x="2311401" y="3739288"/>
            <a:ext cx="0" cy="7734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pole tekstowe 30">
            <a:extLst>
              <a:ext uri="{FF2B5EF4-FFF2-40B4-BE49-F238E27FC236}">
                <a16:creationId xmlns:a16="http://schemas.microsoft.com/office/drawing/2014/main" id="{D782E86D-C54B-4299-B621-D878133810FE}"/>
              </a:ext>
            </a:extLst>
          </p:cNvPr>
          <p:cNvSpPr txBox="1"/>
          <p:nvPr/>
        </p:nvSpPr>
        <p:spPr>
          <a:xfrm>
            <a:off x="1659470" y="4602195"/>
            <a:ext cx="1303861" cy="41549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1050" dirty="0">
                <a:latin typeface="Arial" panose="020B0604020202020204" pitchFamily="34" charset="0"/>
                <a:cs typeface="Arial" panose="020B0604020202020204" pitchFamily="34" charset="0"/>
              </a:rPr>
              <a:t>WPROWADZENIE PROCEDUR</a:t>
            </a:r>
          </a:p>
        </p:txBody>
      </p:sp>
      <p:cxnSp>
        <p:nvCxnSpPr>
          <p:cNvPr id="32" name="Łącznik prosty ze strzałką 31">
            <a:extLst>
              <a:ext uri="{FF2B5EF4-FFF2-40B4-BE49-F238E27FC236}">
                <a16:creationId xmlns:a16="http://schemas.microsoft.com/office/drawing/2014/main" id="{4C754594-EDC7-42F8-B62F-3EF279EC0519}"/>
              </a:ext>
            </a:extLst>
          </p:cNvPr>
          <p:cNvCxnSpPr/>
          <p:nvPr/>
        </p:nvCxnSpPr>
        <p:spPr>
          <a:xfrm flipV="1">
            <a:off x="3214160" y="2507388"/>
            <a:ext cx="0" cy="889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pole tekstowe 32">
            <a:extLst>
              <a:ext uri="{FF2B5EF4-FFF2-40B4-BE49-F238E27FC236}">
                <a16:creationId xmlns:a16="http://schemas.microsoft.com/office/drawing/2014/main" id="{9A711CF1-CEB7-4336-9CB7-191D3E384673}"/>
              </a:ext>
            </a:extLst>
          </p:cNvPr>
          <p:cNvSpPr txBox="1"/>
          <p:nvPr/>
        </p:nvSpPr>
        <p:spPr>
          <a:xfrm>
            <a:off x="2634196" y="1997893"/>
            <a:ext cx="1176863" cy="430887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1050" dirty="0">
                <a:latin typeface="Arial" panose="020B0604020202020204" pitchFamily="34" charset="0"/>
                <a:cs typeface="Arial" panose="020B0604020202020204" pitchFamily="34" charset="0"/>
              </a:rPr>
              <a:t>SKŁADANIE PROJEKTÓW</a:t>
            </a:r>
          </a:p>
        </p:txBody>
      </p:sp>
      <p:cxnSp>
        <p:nvCxnSpPr>
          <p:cNvPr id="34" name="Łącznik prosty ze strzałką 33">
            <a:extLst>
              <a:ext uri="{FF2B5EF4-FFF2-40B4-BE49-F238E27FC236}">
                <a16:creationId xmlns:a16="http://schemas.microsoft.com/office/drawing/2014/main" id="{09E6D684-4662-4899-95E4-92078B14E2CE}"/>
              </a:ext>
            </a:extLst>
          </p:cNvPr>
          <p:cNvCxnSpPr>
            <a:cxnSpLocks/>
          </p:cNvCxnSpPr>
          <p:nvPr/>
        </p:nvCxnSpPr>
        <p:spPr>
          <a:xfrm>
            <a:off x="4214286" y="3739288"/>
            <a:ext cx="0" cy="7734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pole tekstowe 34">
            <a:extLst>
              <a:ext uri="{FF2B5EF4-FFF2-40B4-BE49-F238E27FC236}">
                <a16:creationId xmlns:a16="http://schemas.microsoft.com/office/drawing/2014/main" id="{5F45A333-5E42-43B1-B9F0-61FA58FD8B8D}"/>
              </a:ext>
            </a:extLst>
          </p:cNvPr>
          <p:cNvSpPr txBox="1"/>
          <p:nvPr/>
        </p:nvSpPr>
        <p:spPr>
          <a:xfrm>
            <a:off x="3477683" y="4594500"/>
            <a:ext cx="1483782" cy="430887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1050" dirty="0">
                <a:latin typeface="Arial" panose="020B0604020202020204" pitchFamily="34" charset="0"/>
                <a:cs typeface="Arial" panose="020B0604020202020204" pitchFamily="34" charset="0"/>
              </a:rPr>
              <a:t>OCENA FORMALNA I MERYTORYCZNA</a:t>
            </a:r>
          </a:p>
        </p:txBody>
      </p:sp>
      <p:cxnSp>
        <p:nvCxnSpPr>
          <p:cNvPr id="36" name="Łącznik prosty ze strzałką 35">
            <a:extLst>
              <a:ext uri="{FF2B5EF4-FFF2-40B4-BE49-F238E27FC236}">
                <a16:creationId xmlns:a16="http://schemas.microsoft.com/office/drawing/2014/main" id="{FDF589EA-1E7D-41F8-BBC0-9918D1B9D68B}"/>
              </a:ext>
            </a:extLst>
          </p:cNvPr>
          <p:cNvCxnSpPr/>
          <p:nvPr/>
        </p:nvCxnSpPr>
        <p:spPr>
          <a:xfrm flipV="1">
            <a:off x="5076826" y="2480956"/>
            <a:ext cx="0" cy="889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pole tekstowe 36">
            <a:extLst>
              <a:ext uri="{FF2B5EF4-FFF2-40B4-BE49-F238E27FC236}">
                <a16:creationId xmlns:a16="http://schemas.microsoft.com/office/drawing/2014/main" id="{9488D3ED-AB14-4F1E-B687-17C0789E9D09}"/>
              </a:ext>
            </a:extLst>
          </p:cNvPr>
          <p:cNvSpPr txBox="1"/>
          <p:nvPr/>
        </p:nvSpPr>
        <p:spPr>
          <a:xfrm>
            <a:off x="4133318" y="1716889"/>
            <a:ext cx="1887016" cy="73866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1050" dirty="0">
                <a:latin typeface="Arial" panose="020B0604020202020204" pitchFamily="34" charset="0"/>
                <a:cs typeface="Arial" panose="020B0604020202020204" pitchFamily="34" charset="0"/>
              </a:rPr>
              <a:t>PROCEDURA ODWOŁAŃ I PUBLIKACJA ZADAŃ DOPUSZCZONYCH DO GŁOSOWANIA </a:t>
            </a:r>
          </a:p>
        </p:txBody>
      </p:sp>
      <p:cxnSp>
        <p:nvCxnSpPr>
          <p:cNvPr id="38" name="Łącznik prosty ze strzałką 37">
            <a:extLst>
              <a:ext uri="{FF2B5EF4-FFF2-40B4-BE49-F238E27FC236}">
                <a16:creationId xmlns:a16="http://schemas.microsoft.com/office/drawing/2014/main" id="{71072ECB-D4DF-4A5F-B309-9249E10C0F76}"/>
              </a:ext>
            </a:extLst>
          </p:cNvPr>
          <p:cNvCxnSpPr>
            <a:cxnSpLocks/>
          </p:cNvCxnSpPr>
          <p:nvPr/>
        </p:nvCxnSpPr>
        <p:spPr>
          <a:xfrm>
            <a:off x="5926676" y="3713885"/>
            <a:ext cx="0" cy="7734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pole tekstowe 38">
            <a:extLst>
              <a:ext uri="{FF2B5EF4-FFF2-40B4-BE49-F238E27FC236}">
                <a16:creationId xmlns:a16="http://schemas.microsoft.com/office/drawing/2014/main" id="{6A8DFFDD-11A6-48C7-8AEA-FD7162BB913F}"/>
              </a:ext>
            </a:extLst>
          </p:cNvPr>
          <p:cNvSpPr txBox="1"/>
          <p:nvPr/>
        </p:nvSpPr>
        <p:spPr>
          <a:xfrm>
            <a:off x="5353057" y="4594500"/>
            <a:ext cx="1176866" cy="253916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1050" dirty="0">
                <a:latin typeface="Arial" panose="020B0604020202020204" pitchFamily="34" charset="0"/>
                <a:cs typeface="Arial" panose="020B0604020202020204" pitchFamily="34" charset="0"/>
              </a:rPr>
              <a:t>GŁOSOWANIE </a:t>
            </a:r>
          </a:p>
        </p:txBody>
      </p:sp>
      <p:cxnSp>
        <p:nvCxnSpPr>
          <p:cNvPr id="40" name="Łącznik prosty ze strzałką 39">
            <a:extLst>
              <a:ext uri="{FF2B5EF4-FFF2-40B4-BE49-F238E27FC236}">
                <a16:creationId xmlns:a16="http://schemas.microsoft.com/office/drawing/2014/main" id="{F4086950-5B44-481C-BFC8-B75980D046DF}"/>
              </a:ext>
            </a:extLst>
          </p:cNvPr>
          <p:cNvCxnSpPr/>
          <p:nvPr/>
        </p:nvCxnSpPr>
        <p:spPr>
          <a:xfrm flipV="1">
            <a:off x="7371294" y="2472267"/>
            <a:ext cx="0" cy="889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pole tekstowe 40">
            <a:extLst>
              <a:ext uri="{FF2B5EF4-FFF2-40B4-BE49-F238E27FC236}">
                <a16:creationId xmlns:a16="http://schemas.microsoft.com/office/drawing/2014/main" id="{3658838B-2DBF-411A-9110-E1EBF8B224BB}"/>
              </a:ext>
            </a:extLst>
          </p:cNvPr>
          <p:cNvSpPr txBox="1"/>
          <p:nvPr/>
        </p:nvSpPr>
        <p:spPr>
          <a:xfrm>
            <a:off x="6605061" y="1841601"/>
            <a:ext cx="1532466" cy="577081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1050" dirty="0">
                <a:latin typeface="Arial" panose="020B0604020202020204" pitchFamily="34" charset="0"/>
                <a:cs typeface="Arial" panose="020B0604020202020204" pitchFamily="34" charset="0"/>
              </a:rPr>
              <a:t>LICZENIE GŁOSÓW I PRZEPROWADZENIE EWALUACJI </a:t>
            </a:r>
          </a:p>
        </p:txBody>
      </p:sp>
      <p:cxnSp>
        <p:nvCxnSpPr>
          <p:cNvPr id="42" name="Łącznik prosty ze strzałką 41">
            <a:extLst>
              <a:ext uri="{FF2B5EF4-FFF2-40B4-BE49-F238E27FC236}">
                <a16:creationId xmlns:a16="http://schemas.microsoft.com/office/drawing/2014/main" id="{89A71D33-817F-4303-A2B7-5D12E92B9378}"/>
              </a:ext>
            </a:extLst>
          </p:cNvPr>
          <p:cNvCxnSpPr>
            <a:cxnSpLocks/>
          </p:cNvCxnSpPr>
          <p:nvPr/>
        </p:nvCxnSpPr>
        <p:spPr>
          <a:xfrm>
            <a:off x="8873061" y="3730936"/>
            <a:ext cx="0" cy="7734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pole tekstowe 42">
            <a:extLst>
              <a:ext uri="{FF2B5EF4-FFF2-40B4-BE49-F238E27FC236}">
                <a16:creationId xmlns:a16="http://schemas.microsoft.com/office/drawing/2014/main" id="{5026435B-0D2C-4314-90A5-2EF9E44F7BF8}"/>
              </a:ext>
            </a:extLst>
          </p:cNvPr>
          <p:cNvSpPr txBox="1"/>
          <p:nvPr/>
        </p:nvSpPr>
        <p:spPr>
          <a:xfrm>
            <a:off x="8148109" y="4586806"/>
            <a:ext cx="1483782" cy="43088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1050" dirty="0">
                <a:latin typeface="Arial" panose="020B0604020202020204" pitchFamily="34" charset="0"/>
                <a:cs typeface="Arial" panose="020B0604020202020204" pitchFamily="34" charset="0"/>
              </a:rPr>
              <a:t>GALA OGŁOSZENIA WYNIKÓW</a:t>
            </a:r>
          </a:p>
        </p:txBody>
      </p:sp>
      <p:cxnSp>
        <p:nvCxnSpPr>
          <p:cNvPr id="44" name="Łącznik prosty ze strzałką 43">
            <a:extLst>
              <a:ext uri="{FF2B5EF4-FFF2-40B4-BE49-F238E27FC236}">
                <a16:creationId xmlns:a16="http://schemas.microsoft.com/office/drawing/2014/main" id="{298C217F-B819-490A-BEC8-B4619B0403CE}"/>
              </a:ext>
            </a:extLst>
          </p:cNvPr>
          <p:cNvCxnSpPr/>
          <p:nvPr/>
        </p:nvCxnSpPr>
        <p:spPr>
          <a:xfrm flipV="1">
            <a:off x="10072161" y="2507388"/>
            <a:ext cx="0" cy="889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pole tekstowe 44">
            <a:extLst>
              <a:ext uri="{FF2B5EF4-FFF2-40B4-BE49-F238E27FC236}">
                <a16:creationId xmlns:a16="http://schemas.microsoft.com/office/drawing/2014/main" id="{F319D54F-6B38-4030-B0EB-F21FF1C47CB0}"/>
              </a:ext>
            </a:extLst>
          </p:cNvPr>
          <p:cNvSpPr txBox="1"/>
          <p:nvPr/>
        </p:nvSpPr>
        <p:spPr>
          <a:xfrm>
            <a:off x="8657350" y="2146471"/>
            <a:ext cx="2829621" cy="253916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pl-PL" sz="1050" dirty="0">
                <a:latin typeface="Arial" panose="020B0604020202020204" pitchFamily="34" charset="0"/>
                <a:cs typeface="Arial" panose="020B0604020202020204" pitchFamily="34" charset="0"/>
              </a:rPr>
              <a:t>PRZYGOTOWYWANIE KOLEJNEJ EDYCJI</a:t>
            </a:r>
          </a:p>
        </p:txBody>
      </p:sp>
    </p:spTree>
    <p:extLst>
      <p:ext uri="{BB962C8B-B14F-4D97-AF65-F5344CB8AC3E}">
        <p14:creationId xmlns:p14="http://schemas.microsoft.com/office/powerpoint/2010/main" val="390149167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776</TotalTime>
  <Words>693</Words>
  <Application>Microsoft Office PowerPoint</Application>
  <PresentationFormat>Panoramiczny</PresentationFormat>
  <Paragraphs>82</Paragraphs>
  <Slides>10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Damian Raczkowski</dc:creator>
  <cp:lastModifiedBy>Damian Raczkowski</cp:lastModifiedBy>
  <cp:revision>37</cp:revision>
  <cp:lastPrinted>2025-01-20T09:49:37Z</cp:lastPrinted>
  <dcterms:created xsi:type="dcterms:W3CDTF">2025-01-08T07:41:36Z</dcterms:created>
  <dcterms:modified xsi:type="dcterms:W3CDTF">2025-01-21T07:30:26Z</dcterms:modified>
</cp:coreProperties>
</file>