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7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8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9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0.xml" ContentType="application/vnd.openxmlformats-officedocument.drawingml.chartshapes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1.xml" ContentType="application/vnd.openxmlformats-officedocument.drawingml.chartshapes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sldIdLst>
    <p:sldId id="256" r:id="rId2"/>
    <p:sldId id="311" r:id="rId3"/>
    <p:sldId id="381" r:id="rId4"/>
    <p:sldId id="4003" r:id="rId5"/>
    <p:sldId id="4004" r:id="rId6"/>
    <p:sldId id="327" r:id="rId7"/>
    <p:sldId id="325" r:id="rId8"/>
    <p:sldId id="328" r:id="rId9"/>
    <p:sldId id="329" r:id="rId10"/>
    <p:sldId id="330" r:id="rId11"/>
    <p:sldId id="337" r:id="rId12"/>
    <p:sldId id="332" r:id="rId13"/>
    <p:sldId id="4005" r:id="rId14"/>
    <p:sldId id="4008" r:id="rId15"/>
    <p:sldId id="4009" r:id="rId16"/>
    <p:sldId id="4011" r:id="rId17"/>
    <p:sldId id="4012" r:id="rId18"/>
    <p:sldId id="4013" r:id="rId19"/>
    <p:sldId id="4014" r:id="rId20"/>
    <p:sldId id="4016" r:id="rId21"/>
    <p:sldId id="4017" r:id="rId22"/>
    <p:sldId id="4021" r:id="rId23"/>
    <p:sldId id="4022" r:id="rId24"/>
    <p:sldId id="4025" r:id="rId25"/>
    <p:sldId id="4027" r:id="rId26"/>
    <p:sldId id="4028" r:id="rId27"/>
    <p:sldId id="4029" r:id="rId28"/>
    <p:sldId id="4030" r:id="rId29"/>
    <p:sldId id="4033" r:id="rId30"/>
    <p:sldId id="391" r:id="rId31"/>
    <p:sldId id="4036" r:id="rId32"/>
    <p:sldId id="4038" r:id="rId33"/>
    <p:sldId id="4039" r:id="rId34"/>
    <p:sldId id="4040" r:id="rId35"/>
    <p:sldId id="4041" r:id="rId36"/>
    <p:sldId id="4042" r:id="rId37"/>
    <p:sldId id="4043" r:id="rId38"/>
    <p:sldId id="4044" r:id="rId39"/>
    <p:sldId id="4045" r:id="rId40"/>
    <p:sldId id="4046" r:id="rId41"/>
    <p:sldId id="409" r:id="rId42"/>
  </p:sldIdLst>
  <p:sldSz cx="18288000" cy="10287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hampagne &amp; Limousines" panose="020B0604020202020204" charset="0"/>
      <p:regular r:id="rId48"/>
      <p:bold r:id="rId49"/>
      <p:italic r:id="rId50"/>
      <p:boldItalic r:id="rId51"/>
    </p:embeddedFont>
    <p:embeddedFont>
      <p:font typeface="League Spartan" panose="020B0604020202020204" charset="-18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D40"/>
    <a:srgbClr val="CFF4FF"/>
    <a:srgbClr val="56AEFF"/>
    <a:srgbClr val="C2C7CE"/>
    <a:srgbClr val="2C92D5"/>
    <a:srgbClr val="062656"/>
    <a:srgbClr val="254061"/>
    <a:srgbClr val="17375E"/>
    <a:srgbClr val="191919"/>
    <a:srgbClr val="135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89" autoAdjust="0"/>
    <p:restoredTop sz="95033" autoAdjust="0"/>
  </p:normalViewPr>
  <p:slideViewPr>
    <p:cSldViewPr>
      <p:cViewPr varScale="1">
        <p:scale>
          <a:sx n="76" d="100"/>
          <a:sy n="76" d="100"/>
        </p:scale>
        <p:origin x="9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28171\Downloads\Zagro&#380;enie%20kat.%20drogi%205%20lat_ver%20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28171\Downloads\Zagro&#380;enie%20kat.%20drogi%205%20lat_ver%20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5.0.250\8425561\Analityka!!!\PREZENTACJE\2024\12.%20ROCZNA\Zagro&#380;enie_roczne_2024.xlsm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1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28171\Downloads\Zagro&#380;enie%20kat.%20drogi%205%20lat_ver%20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28171\Downloads\Zagro&#380;enie%20kat.%20drogi%205%20lat_ver%20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2C-460F-8FB9-DEE8FD80DE29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2C-460F-8FB9-DEE8FD80DE2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+mn-cs"/>
                      </a:defRPr>
                    </a:pPr>
                    <a:r>
                      <a:rPr lang="en-US"/>
                      <a:t>WAKATY</a:t>
                    </a:r>
                  </a:p>
                  <a:p>
                    <a:pPr>
                      <a:defRPr sz="2000">
                        <a:solidFill>
                          <a:schemeClr val="bg1"/>
                        </a:solidFill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defRPr>
                    </a:pPr>
                    <a:fld id="{792DBD11-455B-4D4E-8994-7A2107F3E03F}" type="VALUE">
                      <a:rPr lang="en-US"/>
                      <a:pPr>
                        <a:defRPr sz="200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Champagne &amp; Limousines" panose="020B0502020202020204" pitchFamily="34" charset="0"/>
                      <a:ea typeface="Champagne &amp; Limousines" panose="020B0502020202020204" pitchFamily="34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2C-460F-8FB9-DEE8FD80DE2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+mn-cs"/>
                      </a:defRPr>
                    </a:pPr>
                    <a:r>
                      <a:rPr lang="en-US"/>
                      <a:t>ZATRUDNIENI</a:t>
                    </a:r>
                  </a:p>
                  <a:p>
                    <a:pPr>
                      <a:defRPr sz="2000">
                        <a:solidFill>
                          <a:schemeClr val="bg1"/>
                        </a:solidFill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defRPr>
                    </a:pPr>
                    <a:fld id="{98502A01-5F96-4FDF-B0A3-7C8A3E685E26}" type="VALUE">
                      <a:rPr lang="en-US"/>
                      <a:pPr>
                        <a:defRPr sz="200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Champagne &amp; Limousines" panose="020B0502020202020204" pitchFamily="34" charset="0"/>
                      <a:ea typeface="Champagne &amp; Limousines" panose="020B0502020202020204" pitchFamily="34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2C-460F-8FB9-DEE8FD80DE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Champagne &amp; Limousines" panose="020B0502020202020204" pitchFamily="34" charset="0"/>
                    <a:ea typeface="Champagne &amp; Limousines" panose="020B0502020202020204" pitchFamily="34" charset="0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Wakaty</c:v>
                </c:pt>
                <c:pt idx="1">
                  <c:v>Zatrudnieni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0.112</c:v>
                </c:pt>
                <c:pt idx="1">
                  <c:v>0.88800000000000001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2C-460F-8FB9-DEE8FD80DE2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 sz="1200" dirty="0">
                <a:solidFill>
                  <a:schemeClr val="bg1"/>
                </a:solidFill>
              </a:rPr>
              <a:t>Liczba wypadków na kilometr drogi w 2024 roku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'Sheet1 (2)'!$AB$3</c:f>
              <c:strCache>
                <c:ptCount val="1"/>
                <c:pt idx="0">
                  <c:v>Liczba wypadków na kilometr drogi</c:v>
                </c:pt>
              </c:strCache>
            </c:strRef>
          </c:tx>
          <c:dPt>
            <c:idx val="0"/>
            <c:bubble3D val="0"/>
            <c:spPr>
              <a:solidFill>
                <a:srgbClr val="408CC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EF0-4B68-AFA1-1601EE42394F}"/>
              </c:ext>
            </c:extLst>
          </c:dPt>
          <c:dPt>
            <c:idx val="1"/>
            <c:bubble3D val="0"/>
            <c:spPr>
              <a:solidFill>
                <a:srgbClr val="EF6C1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EF0-4B68-AFA1-1601EE42394F}"/>
              </c:ext>
            </c:extLst>
          </c:dPt>
          <c:dPt>
            <c:idx val="2"/>
            <c:bubble3D val="0"/>
            <c:spPr>
              <a:solidFill>
                <a:srgbClr val="FCC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EF0-4B68-AFA1-1601EE42394F}"/>
              </c:ext>
            </c:extLst>
          </c:dPt>
          <c:dPt>
            <c:idx val="3"/>
            <c:bubble3D val="0"/>
            <c:spPr>
              <a:solidFill>
                <a:srgbClr val="2B61C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EF0-4B68-AFA1-1601EE42394F}"/>
              </c:ext>
            </c:extLst>
          </c:dPt>
          <c:dPt>
            <c:idx val="4"/>
            <c:bubble3D val="0"/>
            <c:spPr>
              <a:solidFill>
                <a:srgbClr val="989898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1EF0-4B68-AFA1-1601EE42394F}"/>
              </c:ext>
            </c:extLst>
          </c:dPt>
          <c:dLbls>
            <c:dLbl>
              <c:idx val="0"/>
              <c:layout>
                <c:manualLayout>
                  <c:x val="-0.12469940160509968"/>
                  <c:y val="-0.179183172000727"/>
                </c:manualLayout>
              </c:layout>
              <c:tx>
                <c:rich>
                  <a:bodyPr/>
                  <a:lstStyle/>
                  <a:p>
                    <a:fld id="{974FBB84-86DC-4238-B356-EBD6033B0302}" type="CELLRANGE">
                      <a:rPr lang="en-US" sz="1100" b="1">
                        <a:solidFill>
                          <a:schemeClr val="bg1"/>
                        </a:solidFill>
                      </a:rPr>
                      <a:pPr/>
                      <a:t>[ZAKRES KOMÓREK]</a:t>
                    </a:fld>
                    <a:endParaRPr lang="en-US" sz="1100" b="1" baseline="0">
                      <a:solidFill>
                        <a:schemeClr val="bg1"/>
                      </a:solidFill>
                    </a:endParaRPr>
                  </a:p>
                  <a:p>
                    <a:fld id="{53344036-8BF3-433B-995C-E52803BCF584}" type="VALUE">
                      <a:rPr lang="en-US" sz="1100" b="1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EF0-4B68-AFA1-1601EE4239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E795808-3156-4515-8ECF-5D5458377AF0}" type="CELLRANGE">
                      <a:rPr lang="en-US" sz="1100" b="1">
                        <a:solidFill>
                          <a:schemeClr val="bg1"/>
                        </a:solidFill>
                      </a:rPr>
                      <a:pPr/>
                      <a:t>[ZAKRES KOMÓREK]</a:t>
                    </a:fld>
                    <a:endParaRPr lang="en-US" sz="1100" b="1" baseline="0">
                      <a:solidFill>
                        <a:schemeClr val="bg1"/>
                      </a:solidFill>
                    </a:endParaRPr>
                  </a:p>
                  <a:p>
                    <a:fld id="{4BD0C560-4100-4A21-BBD0-49A95BAF018D}" type="VALUE">
                      <a:rPr lang="en-US" sz="1100" b="1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EF0-4B68-AFA1-1601EE42394F}"/>
                </c:ext>
              </c:extLst>
            </c:dLbl>
            <c:dLbl>
              <c:idx val="2"/>
              <c:layout>
                <c:manualLayout>
                  <c:x val="-6.8016975821911102E-2"/>
                  <c:y val="0.19122356892832437"/>
                </c:manualLayout>
              </c:layout>
              <c:tx>
                <c:rich>
                  <a:bodyPr/>
                  <a:lstStyle/>
                  <a:p>
                    <a:fld id="{6E2420CF-55D4-4E19-BCA9-187D905DC63B}" type="CELLRANGE">
                      <a:rPr lang="en-US" sz="1100" b="1">
                        <a:solidFill>
                          <a:schemeClr val="bg1"/>
                        </a:solidFill>
                      </a:rPr>
                      <a:pPr/>
                      <a:t>[ZAKRES KOMÓREK]</a:t>
                    </a:fld>
                    <a:endParaRPr lang="en-US" sz="1100" b="1" baseline="0">
                      <a:solidFill>
                        <a:schemeClr val="bg1"/>
                      </a:solidFill>
                    </a:endParaRPr>
                  </a:p>
                  <a:p>
                    <a:fld id="{2AD11EF5-462F-49AB-B7AA-E63A06416C2D}" type="VALUE">
                      <a:rPr lang="en-US" sz="1100" b="1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1EF0-4B68-AFA1-1601EE42394F}"/>
                </c:ext>
              </c:extLst>
            </c:dLbl>
            <c:dLbl>
              <c:idx val="3"/>
              <c:layout>
                <c:manualLayout>
                  <c:x val="-0.15672103788812172"/>
                  <c:y val="6.7195672670483056E-2"/>
                </c:manualLayout>
              </c:layout>
              <c:tx>
                <c:rich>
                  <a:bodyPr/>
                  <a:lstStyle/>
                  <a:p>
                    <a:fld id="{16025E81-349B-428E-901D-498E70D17476}" type="CELLRANGE">
                      <a:rPr lang="en-US" sz="1100" b="1">
                        <a:solidFill>
                          <a:schemeClr val="bg1"/>
                        </a:solidFill>
                      </a:rPr>
                      <a:pPr/>
                      <a:t>[ZAKRES KOMÓREK]</a:t>
                    </a:fld>
                    <a:endParaRPr lang="en-US" sz="1100" b="1" baseline="0">
                      <a:solidFill>
                        <a:schemeClr val="bg1"/>
                      </a:solidFill>
                    </a:endParaRPr>
                  </a:p>
                  <a:p>
                    <a:fld id="{9974060B-1579-44ED-9EBA-FAF547BE44FC}" type="VALUE">
                      <a:rPr lang="en-US" sz="1100" b="1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1EF0-4B68-AFA1-1601EE42394F}"/>
                </c:ext>
              </c:extLst>
            </c:dLbl>
            <c:dLbl>
              <c:idx val="4"/>
              <c:layout>
                <c:manualLayout>
                  <c:x val="3.7457255817483984E-4"/>
                  <c:y val="1.1284188715469365E-2"/>
                </c:manualLayout>
              </c:layout>
              <c:tx>
                <c:rich>
                  <a:bodyPr/>
                  <a:lstStyle/>
                  <a:p>
                    <a:fld id="{D78695DE-873F-4C2D-B231-86AF3784317B}" type="CELLRANGE">
                      <a:rPr lang="en-US"/>
                      <a:pPr/>
                      <a:t>[ZAKRES KOMÓREK]</a:t>
                    </a:fld>
                    <a:endParaRPr lang="en-US" baseline="0"/>
                  </a:p>
                  <a:p>
                    <a:fld id="{6A870A76-4181-473D-B024-8921113C2858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1EF0-4B68-AFA1-1601EE4239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'Sheet1 (2)'!$X$4:$X$8</c:f>
              <c:strCache>
                <c:ptCount val="5"/>
                <c:pt idx="0">
                  <c:v>Autostrady</c:v>
                </c:pt>
                <c:pt idx="1">
                  <c:v>Krajowe</c:v>
                </c:pt>
                <c:pt idx="2">
                  <c:v>Wojewódzkie</c:v>
                </c:pt>
                <c:pt idx="3">
                  <c:v>Powiatowe</c:v>
                </c:pt>
                <c:pt idx="4">
                  <c:v>Gminne</c:v>
                </c:pt>
              </c:strCache>
            </c:strRef>
          </c:cat>
          <c:val>
            <c:numRef>
              <c:f>'Sheet1 (2)'!$AB$4:$AB$8</c:f>
              <c:numCache>
                <c:formatCode>0.00</c:formatCode>
                <c:ptCount val="5"/>
                <c:pt idx="0">
                  <c:v>0.24714828897338403</c:v>
                </c:pt>
                <c:pt idx="1">
                  <c:v>0.41583257506824384</c:v>
                </c:pt>
                <c:pt idx="2">
                  <c:v>0.21183345507669832</c:v>
                </c:pt>
                <c:pt idx="3">
                  <c:v>0.12605905006418486</c:v>
                </c:pt>
                <c:pt idx="4">
                  <c:v>2.5413447417150885E-2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'Sheet1 (2)'!$X$4:$X$8</c15:f>
                <c15:dlblRangeCache>
                  <c:ptCount val="5"/>
                  <c:pt idx="0">
                    <c:v>Autostrady</c:v>
                  </c:pt>
                  <c:pt idx="1">
                    <c:v>Krajowe</c:v>
                  </c:pt>
                  <c:pt idx="2">
                    <c:v>Wojewódzkie</c:v>
                  </c:pt>
                  <c:pt idx="3">
                    <c:v>Powiatowe</c:v>
                  </c:pt>
                  <c:pt idx="4">
                    <c:v>Gminne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1EF0-4B68-AFA1-1601EE423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l-PL" sz="1200" dirty="0">
                <a:solidFill>
                  <a:schemeClr val="bg1"/>
                </a:solidFill>
                <a:effectLst/>
              </a:rPr>
              <a:t>Procent długości dróg do ogółu według kategorii</a:t>
            </a:r>
          </a:p>
        </c:rich>
      </c:tx>
      <c:layout>
        <c:manualLayout>
          <c:xMode val="edge"/>
          <c:yMode val="edge"/>
          <c:x val="0.22711619237169695"/>
          <c:y val="3.0762222222222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'Sheet1 (2)'!$Z$3</c:f>
              <c:strCache>
                <c:ptCount val="1"/>
                <c:pt idx="0">
                  <c:v>Procent</c:v>
                </c:pt>
              </c:strCache>
            </c:strRef>
          </c:tx>
          <c:dPt>
            <c:idx val="0"/>
            <c:bubble3D val="0"/>
            <c:spPr>
              <a:solidFill>
                <a:srgbClr val="4796D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FE7-4F6F-8E39-EB50DE2F0AC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FE7-4F6F-8E39-EB50DE2F0ACC}"/>
              </c:ext>
            </c:extLst>
          </c:dPt>
          <c:dPt>
            <c:idx val="2"/>
            <c:bubble3D val="0"/>
            <c:spPr>
              <a:solidFill>
                <a:srgbClr val="FFD60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FE7-4F6F-8E39-EB50DE2F0ACC}"/>
              </c:ext>
            </c:extLst>
          </c:dPt>
          <c:dPt>
            <c:idx val="3"/>
            <c:bubble3D val="0"/>
            <c:spPr>
              <a:solidFill>
                <a:srgbClr val="3169C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FFE7-4F6F-8E39-EB50DE2F0ACC}"/>
              </c:ext>
            </c:extLst>
          </c:dPt>
          <c:dPt>
            <c:idx val="4"/>
            <c:bubble3D val="0"/>
            <c:spPr>
              <a:solidFill>
                <a:srgbClr val="A2A2A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FFE7-4F6F-8E39-EB50DE2F0ACC}"/>
              </c:ext>
            </c:extLst>
          </c:dPt>
          <c:dLbls>
            <c:dLbl>
              <c:idx val="0"/>
              <c:layout>
                <c:manualLayout>
                  <c:x val="5.0453249423396809E-2"/>
                  <c:y val="-0.16154416666666666"/>
                </c:manualLayout>
              </c:layout>
              <c:tx>
                <c:rich>
                  <a:bodyPr/>
                  <a:lstStyle/>
                  <a:p>
                    <a:fld id="{34CD798E-E10A-4E31-A5B7-DE73FFB9AAE6}" type="CELLRANGE">
                      <a:rPr lang="en-US" b="1">
                        <a:solidFill>
                          <a:schemeClr val="bg1"/>
                        </a:solidFill>
                      </a:rPr>
                      <a:pPr/>
                      <a:t>[ZAKRES KOMÓREK]</a:t>
                    </a:fld>
                    <a:endParaRPr lang="en-US" b="1" baseline="0">
                      <a:solidFill>
                        <a:schemeClr val="bg1"/>
                      </a:solidFill>
                    </a:endParaRPr>
                  </a:p>
                  <a:p>
                    <a:fld id="{07E9A1F8-68A3-44BE-ACAE-0B7502BBAD52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FE7-4F6F-8E39-EB50DE2F0ACC}"/>
                </c:ext>
              </c:extLst>
            </c:dLbl>
            <c:dLbl>
              <c:idx val="1"/>
              <c:layout>
                <c:manualLayout>
                  <c:x val="3.2015917955683988E-2"/>
                  <c:y val="1.8733333333333334E-3"/>
                </c:manualLayout>
              </c:layout>
              <c:tx>
                <c:rich>
                  <a:bodyPr/>
                  <a:lstStyle/>
                  <a:p>
                    <a:fld id="{943F4C6B-087D-4318-A960-93C0660CEBB7}" type="CELLRANGE">
                      <a:rPr lang="en-US" b="1">
                        <a:solidFill>
                          <a:schemeClr val="bg1"/>
                        </a:solidFill>
                      </a:rPr>
                      <a:pPr/>
                      <a:t>[ZAKRES KOMÓREK]</a:t>
                    </a:fld>
                    <a:endParaRPr lang="en-US" b="1" baseline="0">
                      <a:solidFill>
                        <a:schemeClr val="bg1"/>
                      </a:solidFill>
                    </a:endParaRPr>
                  </a:p>
                  <a:p>
                    <a:fld id="{D51468FB-1D10-4EB4-80D9-4459530DE78A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FE7-4F6F-8E39-EB50DE2F0ACC}"/>
                </c:ext>
              </c:extLst>
            </c:dLbl>
            <c:dLbl>
              <c:idx val="2"/>
              <c:layout>
                <c:manualLayout>
                  <c:x val="-2.0504631005301864E-3"/>
                  <c:y val="3.4466388888888887E-2"/>
                </c:manualLayout>
              </c:layout>
              <c:tx>
                <c:rich>
                  <a:bodyPr/>
                  <a:lstStyle/>
                  <a:p>
                    <a:fld id="{B5205889-9886-45DC-8F85-F0D897CCCA01}" type="CELLRANGE">
                      <a:rPr lang="en-US" b="1">
                        <a:solidFill>
                          <a:schemeClr val="bg1"/>
                        </a:solidFill>
                      </a:rPr>
                      <a:pPr/>
                      <a:t>[ZAKRES KOMÓREK]</a:t>
                    </a:fld>
                    <a:endParaRPr lang="en-US" b="1" baseline="0">
                      <a:solidFill>
                        <a:schemeClr val="bg1"/>
                      </a:solidFill>
                    </a:endParaRPr>
                  </a:p>
                  <a:p>
                    <a:fld id="{22B6E478-082A-43D9-B5D9-3D9D2B71EB53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FE7-4F6F-8E39-EB50DE2F0ACC}"/>
                </c:ext>
              </c:extLst>
            </c:dLbl>
            <c:dLbl>
              <c:idx val="3"/>
              <c:layout>
                <c:manualLayout>
                  <c:x val="5.1204420016425681E-2"/>
                  <c:y val="-0.16185681270646732"/>
                </c:manualLayout>
              </c:layout>
              <c:tx>
                <c:rich>
                  <a:bodyPr/>
                  <a:lstStyle/>
                  <a:p>
                    <a:fld id="{466FB551-9861-4496-8832-AE0956BC86B6}" type="CELLRANGE">
                      <a:rPr lang="en-US">
                        <a:solidFill>
                          <a:schemeClr val="bg1"/>
                        </a:solidFill>
                      </a:rPr>
                      <a:pPr/>
                      <a:t>[ZAKRES KOMÓREK]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  <a:p>
                    <a:fld id="{43C0D2B4-5B18-4891-B480-24F7E80B6D52}" type="VALUE">
                      <a:rPr lang="en-US">
                        <a:solidFill>
                          <a:schemeClr val="bg1"/>
                        </a:solidFill>
                      </a:rPr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FE7-4F6F-8E39-EB50DE2F0ACC}"/>
                </c:ext>
              </c:extLst>
            </c:dLbl>
            <c:dLbl>
              <c:idx val="4"/>
              <c:layout>
                <c:manualLayout>
                  <c:x val="5.7639862850841675E-2"/>
                  <c:y val="0.2375266372658667"/>
                </c:manualLayout>
              </c:layout>
              <c:tx>
                <c:rich>
                  <a:bodyPr/>
                  <a:lstStyle/>
                  <a:p>
                    <a:fld id="{05A03E45-1256-439C-B9F0-E271A0873951}" type="CELLRANGE">
                      <a:rPr lang="en-US"/>
                      <a:pPr/>
                      <a:t>[ZAKRES KOMÓREK]</a:t>
                    </a:fld>
                    <a:endParaRPr lang="en-US" baseline="0"/>
                  </a:p>
                  <a:p>
                    <a:fld id="{E221ED8E-85C2-4748-914C-7DBCE2C5906C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FE7-4F6F-8E39-EB50DE2F0A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'Sheet1 (2)'!$X$4:$X$8</c:f>
              <c:strCache>
                <c:ptCount val="5"/>
                <c:pt idx="0">
                  <c:v>Autostrady</c:v>
                </c:pt>
                <c:pt idx="1">
                  <c:v>Krajowe</c:v>
                </c:pt>
                <c:pt idx="2">
                  <c:v>Wojewódzkie</c:v>
                </c:pt>
                <c:pt idx="3">
                  <c:v>Powiatowe</c:v>
                </c:pt>
                <c:pt idx="4">
                  <c:v>Gminne</c:v>
                </c:pt>
              </c:strCache>
            </c:strRef>
          </c:cat>
          <c:val>
            <c:numRef>
              <c:f>'Sheet1 (2)'!$Z$4:$Z$8</c:f>
              <c:numCache>
                <c:formatCode>0%</c:formatCode>
                <c:ptCount val="5"/>
                <c:pt idx="0" formatCode="0.0%">
                  <c:v>1.0045069131464366E-2</c:v>
                </c:pt>
                <c:pt idx="1">
                  <c:v>4.1975402948590632E-2</c:v>
                </c:pt>
                <c:pt idx="2">
                  <c:v>5.2287831334504618E-2</c:v>
                </c:pt>
                <c:pt idx="3">
                  <c:v>0.29753265602322204</c:v>
                </c:pt>
                <c:pt idx="4" formatCode="0.0%">
                  <c:v>0.59815904056221836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'Sheet1 (2)'!$X$4:$X$8</c15:f>
                <c15:dlblRangeCache>
                  <c:ptCount val="5"/>
                  <c:pt idx="0">
                    <c:v>Autostrady</c:v>
                  </c:pt>
                  <c:pt idx="1">
                    <c:v>Krajowe</c:v>
                  </c:pt>
                  <c:pt idx="2">
                    <c:v>Wojewódzkie</c:v>
                  </c:pt>
                  <c:pt idx="3">
                    <c:v>Powiatowe</c:v>
                  </c:pt>
                  <c:pt idx="4">
                    <c:v>Gminne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FFE7-4F6F-8E39-EB50DE2F0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WYPADKI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6890-4560-95E1-8B297DEF5DF6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6890-4560-95E1-8B297DEF5DF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2121</c:v>
                </c:pt>
                <c:pt idx="1">
                  <c:v>2236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90-4560-95E1-8B297DEF5DF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OFIARY ŚMIERTELNE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4FFD-4863-B6B5-6CCBB7D8A623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4FFD-4863-B6B5-6CCBB7D8A62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165</c:v>
                </c:pt>
                <c:pt idx="1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FD-4863-B6B5-6CCBB7D8A6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RANNI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A84A-4702-8CA3-D0DFE79576A0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A84A-4702-8CA3-D0DFE79576A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2446</c:v>
                </c:pt>
                <c:pt idx="1">
                  <c:v>2578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4A-4702-8CA3-D0DFE79576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KOLIZJE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7CAC-44FC-9DE4-D939DC3B1276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7CAC-44FC-9DE4-D939DC3B1276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7CAC-44FC-9DE4-D939DC3B127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7CAC-44FC-9DE4-D939DC3B12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22869</c:v>
                </c:pt>
                <c:pt idx="1">
                  <c:v>23927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AC-44FC-9DE4-D939DC3B127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68343253968254"/>
          <c:y val="2.7725267800882167E-2"/>
          <c:w val="0.531149503968254"/>
          <c:h val="0.944549464398235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AB1-4005-9A34-DDDEF959CC9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AB1-4005-9A34-DDDEF959CC9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6A38B8B-4238-4641-93B5-8B484E2C613F}" type="CELLRANGE">
                      <a:rPr lang="en-US"/>
                      <a:pPr/>
                      <a:t>[ZAKRES KOMÓREK]</a:t>
                    </a:fld>
                    <a:endParaRPr lang="en-US" baseline="0"/>
                  </a:p>
                  <a:p>
                    <a:fld id="{22083750-5F89-4EBA-B90B-174EFAA3102F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AB1-4005-9A34-DDDEF959CC9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C55919C-7085-41DE-ADA4-5992B7B7442A}" type="CELLRANGE">
                      <a:rPr lang="en-US"/>
                      <a:pPr/>
                      <a:t>[ZAKRES KOMÓREK]</a:t>
                    </a:fld>
                    <a:endParaRPr lang="en-US" baseline="0"/>
                  </a:p>
                  <a:p>
                    <a:fld id="{A32292E6-8C97-4EA0-96A7-5F21BA8F80D6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AB1-4005-9A34-DDDEF959CC9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61D43ED-ECD1-4135-A493-A8B4AD0C12F5}" type="CELLRANGE">
                      <a:rPr lang="en-US"/>
                      <a:pPr/>
                      <a:t>[ZAKRES KOMÓREK]</a:t>
                    </a:fld>
                    <a:endParaRPr lang="en-US" baseline="0"/>
                  </a:p>
                  <a:p>
                    <a:fld id="{7BB01E5B-A802-44B8-9CE2-BC0F1CCD147E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8AB1-4005-9A34-DDDEF959CC9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43BCECB-207A-4D0E-AC47-D9336217952A}" type="CELLRANGE">
                      <a:rPr lang="en-US"/>
                      <a:pPr/>
                      <a:t>[ZAKRES KOMÓREK]</a:t>
                    </a:fld>
                    <a:endParaRPr lang="en-US" baseline="0"/>
                  </a:p>
                  <a:p>
                    <a:fld id="{48E2AAC4-6C80-460E-AE56-59F25FD6B885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AB1-4005-9A34-DDDEF959CC9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B4C8A68-863D-4CA8-A213-44CF31A42498}" type="CELLRANGE">
                      <a:rPr lang="en-US"/>
                      <a:pPr/>
                      <a:t>[ZAKRES KOMÓREK]</a:t>
                    </a:fld>
                    <a:endParaRPr lang="en-US" baseline="0"/>
                  </a:p>
                  <a:p>
                    <a:fld id="{2469BEB5-C052-454C-A361-AFFBFC03C01E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8AB1-4005-9A34-DDDEF959CC9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781E692-97AC-48E8-897F-F5268DF5BB2F}" type="CELLRANGE">
                      <a:rPr lang="en-US"/>
                      <a:pPr/>
                      <a:t>[ZAKRES KOMÓREK]</a:t>
                    </a:fld>
                    <a:endParaRPr lang="en-US" baseline="0"/>
                  </a:p>
                  <a:p>
                    <a:fld id="{8DE9301D-1A39-44B3-BDAD-9104DF6D963B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8AB1-4005-9A34-DDDEF959CC99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'Przyczyny Wypa. Wykres'!$F$4:$F$9</c:f>
              <c:strCache>
                <c:ptCount val="6"/>
                <c:pt idx="0">
                  <c:v>Nieustąpienie pierwszeństwa przejazdu</c:v>
                </c:pt>
                <c:pt idx="1">
                  <c:v>Niedostosowanie prędkości do warunków ruchu</c:v>
                </c:pt>
                <c:pt idx="2">
                  <c:v>Nieustąpienie pierwszeństwa pieszemu na przejściu dla pieszych</c:v>
                </c:pt>
                <c:pt idx="3">
                  <c:v>Niezachowanie bezp. odleg. między pojazdami</c:v>
                </c:pt>
                <c:pt idx="4">
                  <c:v>Nieprawidłowe skręcanie</c:v>
                </c:pt>
                <c:pt idx="5">
                  <c:v>Nieprawidłowe przejeżdżanie przejazdu dla rowerzystów</c:v>
                </c:pt>
              </c:strCache>
            </c:strRef>
          </c:cat>
          <c:val>
            <c:numRef>
              <c:f>'Przyczyny Wypa. Wykres'!$G$4:$G$9</c:f>
              <c:numCache>
                <c:formatCode>General</c:formatCode>
                <c:ptCount val="6"/>
                <c:pt idx="0">
                  <c:v>548</c:v>
                </c:pt>
                <c:pt idx="1">
                  <c:v>390</c:v>
                </c:pt>
                <c:pt idx="2">
                  <c:v>284</c:v>
                </c:pt>
                <c:pt idx="3">
                  <c:v>111</c:v>
                </c:pt>
                <c:pt idx="4">
                  <c:v>96</c:v>
                </c:pt>
                <c:pt idx="5">
                  <c:v>93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'Przyczyny Wypa. Wykres'!$H$4:$H$12</c15:f>
                <c15:dlblRangeCache>
                  <c:ptCount val="9"/>
                  <c:pt idx="0">
                    <c:v>27,29% ogółu</c:v>
                  </c:pt>
                  <c:pt idx="1">
                    <c:v>19,42% ogółu</c:v>
                  </c:pt>
                  <c:pt idx="2">
                    <c:v>14,14% ogółu</c:v>
                  </c:pt>
                  <c:pt idx="3">
                    <c:v>5,53% ogółu</c:v>
                  </c:pt>
                  <c:pt idx="4">
                    <c:v>4,78% ogółu</c:v>
                  </c:pt>
                  <c:pt idx="5">
                    <c:v>4,63% ogółu</c:v>
                  </c:pt>
                  <c:pt idx="6">
                    <c:v>3,69% ogółu</c:v>
                  </c:pt>
                  <c:pt idx="7">
                    <c:v>2,89% ogółu</c:v>
                  </c:pt>
                  <c:pt idx="8">
                    <c:v>2,74% ogółu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AB1-4005-9A34-DDDEF959CC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9587743"/>
        <c:axId val="497692527"/>
      </c:barChart>
      <c:catAx>
        <c:axId val="3895877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7692527"/>
        <c:crosses val="autoZero"/>
        <c:auto val="1"/>
        <c:lblAlgn val="ctr"/>
        <c:lblOffset val="100"/>
        <c:noMultiLvlLbl val="0"/>
      </c:catAx>
      <c:valAx>
        <c:axId val="49769252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9587743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WYPADKI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2536-420B-AEF4-238C9858DA30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2536-420B-AEF4-238C9858DA3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113</c:v>
                </c:pt>
                <c:pt idx="1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36-420B-AEF4-238C9858DA3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OFIARY ŚMIERTELNE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B1F1-41CE-A56D-B744666FD18C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B1F1-41CE-A56D-B744666FD18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F1-41CE-A56D-B744666FD1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RANNI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91A9-4BC3-A46C-BB5F067AB3D9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91A9-4BC3-A46C-BB5F067AB3D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145</c:v>
                </c:pt>
                <c:pt idx="1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A9-4BC3-A46C-BB5F067AB3D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FDB-48FE-BDC3-D3A3E789BFE2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DB-48FE-BDC3-D3A3E789BFE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+mn-cs"/>
                      </a:defRPr>
                    </a:pPr>
                    <a:r>
                      <a:rPr lang="en-US"/>
                      <a:t>WAKATY</a:t>
                    </a:r>
                  </a:p>
                  <a:p>
                    <a:pPr>
                      <a:defRPr sz="2000">
                        <a:solidFill>
                          <a:schemeClr val="bg1"/>
                        </a:solidFill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defRPr>
                    </a:pPr>
                    <a:fld id="{792DBD11-455B-4D4E-8994-7A2107F3E03F}" type="VALUE">
                      <a:rPr lang="en-US"/>
                      <a:pPr>
                        <a:defRPr sz="200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Champagne &amp; Limousines" panose="020B0502020202020204" pitchFamily="34" charset="0"/>
                      <a:ea typeface="Champagne &amp; Limousines" panose="020B0502020202020204" pitchFamily="34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FDB-48FE-BDC3-D3A3E789BFE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bg1"/>
                        </a:solidFill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+mn-cs"/>
                      </a:defRPr>
                    </a:pPr>
                    <a:r>
                      <a:rPr lang="en-US"/>
                      <a:t>ZATRUDNIENI</a:t>
                    </a:r>
                  </a:p>
                  <a:p>
                    <a:pPr>
                      <a:defRPr sz="2000">
                        <a:solidFill>
                          <a:schemeClr val="bg1"/>
                        </a:solidFill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defRPr>
                    </a:pPr>
                    <a:fld id="{98502A01-5F96-4FDF-B0A3-7C8A3E685E26}" type="VALUE">
                      <a:rPr lang="en-US"/>
                      <a:pPr>
                        <a:defRPr sz="200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Champagne &amp; Limousines" panose="020B0502020202020204" pitchFamily="34" charset="0"/>
                      <a:ea typeface="Champagne &amp; Limousines" panose="020B0502020202020204" pitchFamily="34" charset="0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FDB-48FE-BDC3-D3A3E789BF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Champagne &amp; Limousines" panose="020B0502020202020204" pitchFamily="34" charset="0"/>
                    <a:ea typeface="Champagne &amp; Limousines" panose="020B0502020202020204" pitchFamily="34" charset="0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Wakaty</c:v>
                </c:pt>
                <c:pt idx="1">
                  <c:v>Zatrudnieni</c:v>
                </c:pt>
              </c:strCache>
            </c:strRef>
          </c:cat>
          <c:val>
            <c:numRef>
              <c:f>Arkusz1!$B$2:$B$3</c:f>
              <c:numCache>
                <c:formatCode>0.00%</c:formatCode>
                <c:ptCount val="2"/>
                <c:pt idx="0">
                  <c:v>0.112</c:v>
                </c:pt>
                <c:pt idx="1">
                  <c:v>0.88800000000000001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DB-48FE-BDC3-D3A3E789BFE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KOLIZJE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2AAE-4694-BD09-3174E36A34BA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2AAE-4694-BD09-3174E36A34BA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AAE-4694-BD09-3174E36A34B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2AAE-4694-BD09-3174E36A34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913</c:v>
                </c:pt>
                <c:pt idx="1">
                  <c:v>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AE-4694-BD09-3174E36A34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WYPADKI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E488-4661-A588-0135449C9C47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E488-4661-A588-0135449C9C4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397</c:v>
                </c:pt>
                <c:pt idx="1">
                  <c:v>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88-4661-A588-0135449C9C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OFIARY ŚMIERTELNE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DEE4-4153-B679-1F0B17D5F94B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DEE4-4153-B679-1F0B17D5F94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E4-4153-B679-1F0B17D5F9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RANNI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39A9-4E4F-B757-6150E7B543FF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39A9-4E4F-B757-6150E7B543F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483</c:v>
                </c:pt>
                <c:pt idx="1">
                  <c:v>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A9-4E4F-B757-6150E7B543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KOLIZJE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14BB-4422-B0E6-E7F50D2B6640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14BB-4422-B0E6-E7F50D2B6640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14BB-4422-B0E6-E7F50D2B664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14BB-4422-B0E6-E7F50D2B66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3615</c:v>
                </c:pt>
                <c:pt idx="1">
                  <c:v>3564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BB-4422-B0E6-E7F50D2B66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WYPADKI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7C08-412B-873F-B795ABC4CC25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7C08-412B-873F-B795ABC4CC2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486</c:v>
                </c:pt>
                <c:pt idx="1">
                  <c:v>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08-412B-873F-B795ABC4CC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OFIARY ŚMIERTELNE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96D4-4B71-98F9-724D933A5C2C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96D4-4B71-98F9-724D933A5C2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42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D4-4B71-98F9-724D933A5C2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RANNI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A989-433F-B792-186A9116EEB8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A989-433F-B792-186A9116EEB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462</c:v>
                </c:pt>
                <c:pt idx="1">
                  <c:v>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89-433F-B792-186A9116EE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>
                <a:solidFill>
                  <a:schemeClr val="tx1"/>
                </a:solidFill>
              </a:rPr>
              <a:t>KOLIZJE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1-B6DF-4DA3-B794-C865D58FE78C}"/>
              </c:ext>
            </c:extLst>
          </c:dPt>
          <c:dPt>
            <c:idx val="1"/>
            <c:invertIfNegative val="0"/>
            <c:bubble3D val="0"/>
            <c:spPr>
              <a:solidFill>
                <a:srgbClr val="00468C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  <c:extLst>
              <c:ext xmlns:c16="http://schemas.microsoft.com/office/drawing/2014/chart" uri="{C3380CC4-5D6E-409C-BE32-E72D297353CC}">
                <c16:uniqueId val="{00000003-B6DF-4DA3-B794-C865D58FE78C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B6DF-4DA3-B794-C865D58FE78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B6DF-4DA3-B794-C865D58FE78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333</c:v>
                </c:pt>
                <c:pt idx="1">
                  <c:v>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DF-4DA3-B794-C865D58FE78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5570383"/>
        <c:axId val="834671295"/>
      </c:barChart>
      <c:catAx>
        <c:axId val="83557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4671295"/>
        <c:crosses val="autoZero"/>
        <c:auto val="1"/>
        <c:lblAlgn val="ctr"/>
        <c:lblOffset val="100"/>
        <c:noMultiLvlLbl val="0"/>
      </c:catAx>
      <c:valAx>
        <c:axId val="834671295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557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6015336844635E-2"/>
          <c:y val="6.5161445555091319E-2"/>
          <c:w val="0.9764398466315537"/>
          <c:h val="0.62916456994974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51D4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hampagne &amp; Limousines" panose="020B0502020202020204" pitchFamily="34" charset="0"/>
                    <a:ea typeface="Champagne &amp; Limousines" panose="020B0502020202020204" pitchFamily="34" charset="0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CZYNNA NAPAŚĆ NA POLICJANTA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6-4C23-B470-911931072B5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6265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hampagne &amp; Limousines" panose="020B0502020202020204" pitchFamily="34" charset="0"/>
                    <a:ea typeface="Champagne &amp; Limousines" panose="020B0502020202020204" pitchFamily="34" charset="0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CZYNNA NAPAŚĆ NA POLICJANTA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6-4C23-B470-911931072B5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B6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hampagne &amp; Limousines" panose="020B0502020202020204" pitchFamily="34" charset="0"/>
                    <a:ea typeface="Champagne &amp; Limousines" panose="020B0502020202020204" pitchFamily="34" charset="0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CZYNNA NAPAŚĆ NA POLICJANTA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46-4C23-B470-911931072B5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5"/>
        <c:axId val="152358912"/>
        <c:axId val="152360448"/>
      </c:barChart>
      <c:catAx>
        <c:axId val="1523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2360448"/>
        <c:crosses val="autoZero"/>
        <c:auto val="1"/>
        <c:lblAlgn val="ctr"/>
        <c:lblOffset val="100"/>
        <c:noMultiLvlLbl val="0"/>
      </c:catAx>
      <c:valAx>
        <c:axId val="15236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defRPr>
            </a:pPr>
            <a:endParaRPr lang="pl-PL"/>
          </a:p>
        </c:txPr>
        <c:crossAx val="15235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>
          <a:latin typeface="Champagne &amp; Limousines" panose="020B0502020202020204" pitchFamily="34" charset="0"/>
          <a:ea typeface="Champagne &amp; Limousines" panose="020B0502020202020204" pitchFamily="34" charset="0"/>
        </a:defRPr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6015336844635E-2"/>
          <c:y val="6.5161445555091319E-2"/>
          <c:w val="0.9764398466315537"/>
          <c:h val="0.62916456994974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51D4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hampagne &amp; Limousines" panose="020B0502020202020204" pitchFamily="34" charset="0"/>
                    <a:ea typeface="Champagne &amp; Limousines" panose="020B0502020202020204" pitchFamily="34" charset="0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CZYNNA NAPAŚĆ NA POLICJANTA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B-4D90-A0E1-3AF6E6E62AF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6265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hampagne &amp; Limousines" panose="020B0502020202020204" pitchFamily="34" charset="0"/>
                    <a:ea typeface="Champagne &amp; Limousines" panose="020B0502020202020204" pitchFamily="34" charset="0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CZYNNA NAPAŚĆ NA POLICJANTA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B-4D90-A0E1-3AF6E6E62AF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B6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hampagne &amp; Limousines" panose="020B0502020202020204" pitchFamily="34" charset="0"/>
                    <a:ea typeface="Champagne &amp; Limousines" panose="020B0502020202020204" pitchFamily="34" charset="0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CZYNNA NAPAŚĆ NA POLICJANTA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1270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5B-4D90-A0E1-3AF6E6E62AF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5"/>
        <c:axId val="152358912"/>
        <c:axId val="152360448"/>
      </c:barChart>
      <c:catAx>
        <c:axId val="1523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2360448"/>
        <c:crosses val="autoZero"/>
        <c:auto val="1"/>
        <c:lblAlgn val="ctr"/>
        <c:lblOffset val="100"/>
        <c:noMultiLvlLbl val="0"/>
      </c:catAx>
      <c:valAx>
        <c:axId val="15236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defRPr>
            </a:pPr>
            <a:endParaRPr lang="pl-PL"/>
          </a:p>
        </c:txPr>
        <c:crossAx val="15235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>
          <a:latin typeface="Champagne &amp; Limousines" panose="020B0502020202020204" pitchFamily="34" charset="0"/>
          <a:ea typeface="Champagne &amp; Limousines" panose="020B0502020202020204" pitchFamily="34" charset="0"/>
        </a:defRPr>
      </a:pPr>
      <a:endParaRPr lang="pl-P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6015336844635E-2"/>
          <c:y val="6.5161445555091319E-2"/>
          <c:w val="0.9764398466315537"/>
          <c:h val="0.62916456994974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51D4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hampagne &amp; Limousines" panose="020B0502020202020204" pitchFamily="34" charset="0"/>
                    <a:ea typeface="Champagne &amp; Limousines" panose="020B0502020202020204" pitchFamily="34" charset="0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CZYNNA NAPAŚĆ NA POLICJANTA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1-4EA8-A7F6-82531128461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6265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hampagne &amp; Limousines" panose="020B0502020202020204" pitchFamily="34" charset="0"/>
                    <a:ea typeface="Champagne &amp; Limousines" panose="020B0502020202020204" pitchFamily="34" charset="0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CZYNNA NAPAŚĆ NA POLICJANTA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1-4EA8-A7F6-825311284612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B6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hampagne &amp; Limousines" panose="020B0502020202020204" pitchFamily="34" charset="0"/>
                    <a:ea typeface="Champagne &amp; Limousines" panose="020B0502020202020204" pitchFamily="34" charset="0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CZYNNA NAPAŚĆ NA POLICJANTA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81-4EA8-A7F6-82531128461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5"/>
        <c:axId val="152358912"/>
        <c:axId val="152360448"/>
      </c:barChart>
      <c:catAx>
        <c:axId val="1523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2360448"/>
        <c:crosses val="autoZero"/>
        <c:auto val="1"/>
        <c:lblAlgn val="ctr"/>
        <c:lblOffset val="100"/>
        <c:noMultiLvlLbl val="0"/>
      </c:catAx>
      <c:valAx>
        <c:axId val="15236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defRPr>
            </a:pPr>
            <a:endParaRPr lang="pl-PL"/>
          </a:p>
        </c:txPr>
        <c:crossAx val="15235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>
          <a:latin typeface="Champagne &amp; Limousines" panose="020B0502020202020204" pitchFamily="34" charset="0"/>
          <a:ea typeface="Champagne &amp; Limousines" panose="020B0502020202020204" pitchFamily="34" charset="0"/>
        </a:defRPr>
      </a:pPr>
      <a:endParaRPr lang="pl-PL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6015336844635E-2"/>
          <c:y val="6.5161445555091319E-2"/>
          <c:w val="0.9764398466315537"/>
          <c:h val="0.629164569949743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51D4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hampagne &amp; Limousines" panose="020B0502020202020204" pitchFamily="34" charset="0"/>
                    <a:ea typeface="Champagne &amp; Limousines" panose="020B0502020202020204" pitchFamily="34" charset="0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CZYNNA NAPAŚĆ NA POLICJANTA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C-486D-84F6-F5E9E8F0916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6265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hampagne &amp; Limousines" panose="020B0502020202020204" pitchFamily="34" charset="0"/>
                    <a:ea typeface="Champagne &amp; Limousines" panose="020B0502020202020204" pitchFamily="34" charset="0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CZYNNA NAPAŚĆ NA POLICJANTA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CC-486D-84F6-F5E9E8F0916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2B6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hampagne &amp; Limousines" panose="020B0502020202020204" pitchFamily="34" charset="0"/>
                    <a:ea typeface="Champagne &amp; Limousines" panose="020B0502020202020204" pitchFamily="34" charset="0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CZYNNA NAPAŚĆ NA POLICJANTA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1270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CC-486D-84F6-F5E9E8F091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5"/>
        <c:axId val="152358912"/>
        <c:axId val="152360448"/>
      </c:barChart>
      <c:catAx>
        <c:axId val="1523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2360448"/>
        <c:crosses val="autoZero"/>
        <c:auto val="1"/>
        <c:lblAlgn val="ctr"/>
        <c:lblOffset val="100"/>
        <c:noMultiLvlLbl val="0"/>
      </c:catAx>
      <c:valAx>
        <c:axId val="15236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n-cs"/>
              </a:defRPr>
            </a:pPr>
            <a:endParaRPr lang="pl-PL"/>
          </a:p>
        </c:txPr>
        <c:crossAx val="15235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b="1">
          <a:latin typeface="Champagne &amp; Limousines" panose="020B0502020202020204" pitchFamily="34" charset="0"/>
          <a:ea typeface="Champagne &amp; Limousines" panose="020B0502020202020204" pitchFamily="34" charset="0"/>
        </a:defRPr>
      </a:pPr>
      <a:endParaRPr lang="pl-PL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931-485E-AB88-04B644AA88A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931-485E-AB88-04B644AA88AA}"/>
              </c:ext>
            </c:extLst>
          </c:dPt>
          <c:dPt>
            <c:idx val="2"/>
            <c:bubble3D val="0"/>
            <c:spPr>
              <a:solidFill>
                <a:srgbClr val="56AEFF"/>
              </a:solidFill>
              <a:ln>
                <a:solidFill>
                  <a:srgbClr val="051D4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931-485E-AB88-04B644AA88AA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36.909999999999997</c:v>
                </c:pt>
                <c:pt idx="1">
                  <c:v>43.24</c:v>
                </c:pt>
                <c:pt idx="2">
                  <c:v>19.850000000000001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31-485E-AB88-04B644AA88A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rgbClr val="051D40"/>
                </a:solidFill>
                <a:latin typeface="+mj-lt"/>
                <a:ea typeface="+mj-ea"/>
                <a:cs typeface="+mj-cs"/>
              </a:defRPr>
            </a:pPr>
            <a:r>
              <a:rPr lang="pl-PL">
                <a:solidFill>
                  <a:srgbClr val="051D40"/>
                </a:solidFill>
              </a:rPr>
              <a:t>Liczba wypadków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rgbClr val="051D40"/>
              </a:solidFill>
              <a:latin typeface="+mj-lt"/>
              <a:ea typeface="+mj-ea"/>
              <a:cs typeface="+mj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1541666666666667"/>
          <c:w val="0.93888888888888888"/>
          <c:h val="0.50009951881014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(2)'!$A$5</c:f>
              <c:strCache>
                <c:ptCount val="1"/>
                <c:pt idx="0">
                  <c:v>Droga powiatowa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(2)'!$B$4:$F$4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'Sheet1 (2)'!$B$5:$F$5</c:f>
              <c:numCache>
                <c:formatCode>General</c:formatCode>
                <c:ptCount val="5"/>
                <c:pt idx="0">
                  <c:v>1102</c:v>
                </c:pt>
                <c:pt idx="1">
                  <c:v>1045</c:v>
                </c:pt>
                <c:pt idx="2">
                  <c:v>1007</c:v>
                </c:pt>
                <c:pt idx="3">
                  <c:v>952</c:v>
                </c:pt>
                <c:pt idx="4">
                  <c:v>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9A-459C-AFD9-EB76E80EE602}"/>
            </c:ext>
          </c:extLst>
        </c:ser>
        <c:ser>
          <c:idx val="1"/>
          <c:order val="1"/>
          <c:tx>
            <c:strRef>
              <c:f>'Sheet1 (2)'!$A$6</c:f>
              <c:strCache>
                <c:ptCount val="1"/>
                <c:pt idx="0">
                  <c:v>Droga krajowa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(2)'!$B$4:$F$4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'Sheet1 (2)'!$B$6:$F$6</c:f>
              <c:numCache>
                <c:formatCode>General</c:formatCode>
                <c:ptCount val="5"/>
                <c:pt idx="0">
                  <c:v>619</c:v>
                </c:pt>
                <c:pt idx="1">
                  <c:v>533</c:v>
                </c:pt>
                <c:pt idx="2">
                  <c:v>494</c:v>
                </c:pt>
                <c:pt idx="3">
                  <c:v>497</c:v>
                </c:pt>
                <c:pt idx="4">
                  <c:v>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9A-459C-AFD9-EB76E80EE602}"/>
            </c:ext>
          </c:extLst>
        </c:ser>
        <c:ser>
          <c:idx val="2"/>
          <c:order val="2"/>
          <c:tx>
            <c:strRef>
              <c:f>'Sheet1 (2)'!$A$7</c:f>
              <c:strCache>
                <c:ptCount val="1"/>
                <c:pt idx="0">
                  <c:v>Droga gminna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(2)'!$B$4:$F$4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'Sheet1 (2)'!$B$7:$F$7</c:f>
              <c:numCache>
                <c:formatCode>General</c:formatCode>
                <c:ptCount val="5"/>
                <c:pt idx="0">
                  <c:v>302</c:v>
                </c:pt>
                <c:pt idx="1">
                  <c:v>338</c:v>
                </c:pt>
                <c:pt idx="2">
                  <c:v>322</c:v>
                </c:pt>
                <c:pt idx="3">
                  <c:v>313</c:v>
                </c:pt>
                <c:pt idx="4">
                  <c:v>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9A-459C-AFD9-EB76E80EE602}"/>
            </c:ext>
          </c:extLst>
        </c:ser>
        <c:ser>
          <c:idx val="3"/>
          <c:order val="3"/>
          <c:tx>
            <c:strRef>
              <c:f>'Sheet1 (2)'!$A$8</c:f>
              <c:strCache>
                <c:ptCount val="1"/>
                <c:pt idx="0">
                  <c:v>Droga wojewódzka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(2)'!$B$4:$F$4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'Sheet1 (2)'!$B$8:$F$8</c:f>
              <c:numCache>
                <c:formatCode>General</c:formatCode>
                <c:ptCount val="5"/>
                <c:pt idx="0">
                  <c:v>321</c:v>
                </c:pt>
                <c:pt idx="1">
                  <c:v>282</c:v>
                </c:pt>
                <c:pt idx="2">
                  <c:v>274</c:v>
                </c:pt>
                <c:pt idx="3">
                  <c:v>261</c:v>
                </c:pt>
                <c:pt idx="4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9A-459C-AFD9-EB76E80EE602}"/>
            </c:ext>
          </c:extLst>
        </c:ser>
        <c:ser>
          <c:idx val="4"/>
          <c:order val="4"/>
          <c:tx>
            <c:strRef>
              <c:f>'Sheet1 (2)'!$A$9</c:f>
              <c:strCache>
                <c:ptCount val="1"/>
                <c:pt idx="0">
                  <c:v>Autostrada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(2)'!$B$4:$F$4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'Sheet1 (2)'!$B$9:$F$9</c:f>
              <c:numCache>
                <c:formatCode>General</c:formatCode>
                <c:ptCount val="5"/>
                <c:pt idx="0">
                  <c:v>49</c:v>
                </c:pt>
                <c:pt idx="1">
                  <c:v>66</c:v>
                </c:pt>
                <c:pt idx="2">
                  <c:v>64</c:v>
                </c:pt>
                <c:pt idx="3">
                  <c:v>66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9A-459C-AFD9-EB76E80EE6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92046639"/>
        <c:axId val="44829631"/>
      </c:barChart>
      <c:catAx>
        <c:axId val="92046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829631"/>
        <c:crosses val="autoZero"/>
        <c:auto val="1"/>
        <c:lblAlgn val="ctr"/>
        <c:lblOffset val="100"/>
        <c:noMultiLvlLbl val="0"/>
      </c:catAx>
      <c:valAx>
        <c:axId val="4482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2046639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51D4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rgbClr val="051D40"/>
                </a:solidFill>
                <a:latin typeface="+mj-lt"/>
                <a:ea typeface="+mj-ea"/>
                <a:cs typeface="+mj-cs"/>
              </a:defRPr>
            </a:pPr>
            <a:r>
              <a:rPr lang="pl-PL">
                <a:solidFill>
                  <a:srgbClr val="051D40"/>
                </a:solidFill>
              </a:rPr>
              <a:t>Liczba ofiar śmiertelnych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rgbClr val="051D40"/>
              </a:solidFill>
              <a:latin typeface="+mj-lt"/>
              <a:ea typeface="+mj-ea"/>
              <a:cs typeface="+mj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1541666666666667"/>
          <c:w val="0.93888888888888888"/>
          <c:h val="0.50009951881014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(2)'!$A$5</c:f>
              <c:strCache>
                <c:ptCount val="1"/>
                <c:pt idx="0">
                  <c:v>Droga powiatowa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(2)'!$G$4:$K$4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'Sheet1 (2)'!$G$5:$K$5</c:f>
              <c:numCache>
                <c:formatCode>General</c:formatCode>
                <c:ptCount val="5"/>
                <c:pt idx="0">
                  <c:v>70</c:v>
                </c:pt>
                <c:pt idx="1">
                  <c:v>57</c:v>
                </c:pt>
                <c:pt idx="2">
                  <c:v>47</c:v>
                </c:pt>
                <c:pt idx="3">
                  <c:v>52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6-44DA-99BF-B258248F705D}"/>
            </c:ext>
          </c:extLst>
        </c:ser>
        <c:ser>
          <c:idx val="1"/>
          <c:order val="1"/>
          <c:tx>
            <c:strRef>
              <c:f>'Sheet1 (2)'!$A$6</c:f>
              <c:strCache>
                <c:ptCount val="1"/>
                <c:pt idx="0">
                  <c:v>Droga krajowa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(2)'!$G$4:$K$4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'Sheet1 (2)'!$G$6:$K$6</c:f>
              <c:numCache>
                <c:formatCode>General</c:formatCode>
                <c:ptCount val="5"/>
                <c:pt idx="0">
                  <c:v>84</c:v>
                </c:pt>
                <c:pt idx="1">
                  <c:v>65</c:v>
                </c:pt>
                <c:pt idx="2">
                  <c:v>64</c:v>
                </c:pt>
                <c:pt idx="3">
                  <c:v>51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6-44DA-99BF-B258248F705D}"/>
            </c:ext>
          </c:extLst>
        </c:ser>
        <c:ser>
          <c:idx val="2"/>
          <c:order val="2"/>
          <c:tx>
            <c:strRef>
              <c:f>'Sheet1 (2)'!$A$7</c:f>
              <c:strCache>
                <c:ptCount val="1"/>
                <c:pt idx="0">
                  <c:v>Droga gminna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(2)'!$G$4:$K$4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'Sheet1 (2)'!$G$7:$K$7</c:f>
              <c:numCache>
                <c:formatCode>General</c:formatCode>
                <c:ptCount val="5"/>
                <c:pt idx="0">
                  <c:v>16</c:v>
                </c:pt>
                <c:pt idx="1">
                  <c:v>21</c:v>
                </c:pt>
                <c:pt idx="2">
                  <c:v>17</c:v>
                </c:pt>
                <c:pt idx="3">
                  <c:v>16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D6-44DA-99BF-B258248F705D}"/>
            </c:ext>
          </c:extLst>
        </c:ser>
        <c:ser>
          <c:idx val="3"/>
          <c:order val="3"/>
          <c:tx>
            <c:strRef>
              <c:f>'Sheet1 (2)'!$A$8</c:f>
              <c:strCache>
                <c:ptCount val="1"/>
                <c:pt idx="0">
                  <c:v>Droga wojewódzka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(2)'!$G$4:$K$4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'Sheet1 (2)'!$G$8:$K$8</c:f>
              <c:numCache>
                <c:formatCode>General</c:formatCode>
                <c:ptCount val="5"/>
                <c:pt idx="0">
                  <c:v>37</c:v>
                </c:pt>
                <c:pt idx="1">
                  <c:v>37</c:v>
                </c:pt>
                <c:pt idx="2">
                  <c:v>27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D6-44DA-99BF-B258248F705D}"/>
            </c:ext>
          </c:extLst>
        </c:ser>
        <c:ser>
          <c:idx val="4"/>
          <c:order val="4"/>
          <c:tx>
            <c:strRef>
              <c:f>'Sheet1 (2)'!$A$9</c:f>
              <c:strCache>
                <c:ptCount val="1"/>
                <c:pt idx="0">
                  <c:v>Autostrada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(2)'!$G$4:$K$4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'Sheet1 (2)'!$G$9:$K$9</c:f>
              <c:numCache>
                <c:formatCode>General</c:formatCode>
                <c:ptCount val="5"/>
                <c:pt idx="0">
                  <c:v>11</c:v>
                </c:pt>
                <c:pt idx="1">
                  <c:v>11</c:v>
                </c:pt>
                <c:pt idx="2">
                  <c:v>8</c:v>
                </c:pt>
                <c:pt idx="3">
                  <c:v>14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D6-44DA-99BF-B258248F70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92046639"/>
        <c:axId val="44829631"/>
      </c:barChart>
      <c:catAx>
        <c:axId val="92046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4829631"/>
        <c:crosses val="autoZero"/>
        <c:auto val="1"/>
        <c:lblAlgn val="ctr"/>
        <c:lblOffset val="100"/>
        <c:noMultiLvlLbl val="0"/>
      </c:catAx>
      <c:valAx>
        <c:axId val="44829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2046639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51D40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0.28881</cdr:x>
      <cdr:y>0.69903</cdr:y>
    </cdr:from>
    <cdr:to>
      <cdr:x>0.3965</cdr:x>
      <cdr:y>0.75527</cdr:y>
    </cdr:to>
    <cdr:sp macro="" textlink="">
      <cdr:nvSpPr>
        <cdr:cNvPr id="5" name="pole tekstowe 1">
          <a:extLst xmlns:a="http://schemas.openxmlformats.org/drawingml/2006/main">
            <a:ext uri="{FF2B5EF4-FFF2-40B4-BE49-F238E27FC236}">
              <a16:creationId xmlns:a16="http://schemas.microsoft.com/office/drawing/2014/main" id="{36491A82-8884-BD4C-A4A6-CC2C96012DF4}"/>
            </a:ext>
          </a:extLst>
        </cdr:cNvPr>
        <cdr:cNvSpPr txBox="1"/>
      </cdr:nvSpPr>
      <cdr:spPr>
        <a:xfrm xmlns:a="http://schemas.openxmlformats.org/drawingml/2006/main">
          <a:off x="1831015" y="3521663"/>
          <a:ext cx="682735" cy="283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kern="1200" dirty="0"/>
            <a:t>2022</a:t>
          </a:r>
        </a:p>
      </cdr:txBody>
    </cdr:sp>
  </cdr:relSizeAnchor>
  <cdr:relSizeAnchor xmlns:cdr="http://schemas.openxmlformats.org/drawingml/2006/chartDrawing">
    <cdr:from>
      <cdr:x>0.49314</cdr:x>
      <cdr:y>0.70054</cdr:y>
    </cdr:from>
    <cdr:to>
      <cdr:x>0.60083</cdr:x>
      <cdr:y>0.75679</cdr:y>
    </cdr:to>
    <cdr:sp macro="" textlink="">
      <cdr:nvSpPr>
        <cdr:cNvPr id="6" name="pole tekstowe 1">
          <a:extLst xmlns:a="http://schemas.openxmlformats.org/drawingml/2006/main">
            <a:ext uri="{FF2B5EF4-FFF2-40B4-BE49-F238E27FC236}">
              <a16:creationId xmlns:a16="http://schemas.microsoft.com/office/drawing/2014/main" id="{36491A82-8884-BD4C-A4A6-CC2C96012DF4}"/>
            </a:ext>
          </a:extLst>
        </cdr:cNvPr>
        <cdr:cNvSpPr txBox="1"/>
      </cdr:nvSpPr>
      <cdr:spPr>
        <a:xfrm xmlns:a="http://schemas.openxmlformats.org/drawingml/2006/main">
          <a:off x="3126415" y="3529238"/>
          <a:ext cx="682735" cy="283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kern="1200" dirty="0"/>
            <a:t>2023</a:t>
          </a:r>
        </a:p>
      </cdr:txBody>
    </cdr:sp>
  </cdr:relSizeAnchor>
  <cdr:relSizeAnchor xmlns:cdr="http://schemas.openxmlformats.org/drawingml/2006/chartDrawing">
    <cdr:from>
      <cdr:x>0.69747</cdr:x>
      <cdr:y>0.69902</cdr:y>
    </cdr:from>
    <cdr:to>
      <cdr:x>0.80516</cdr:x>
      <cdr:y>0.75527</cdr:y>
    </cdr:to>
    <cdr:sp macro="" textlink="">
      <cdr:nvSpPr>
        <cdr:cNvPr id="7" name="pole tekstowe 1">
          <a:extLst xmlns:a="http://schemas.openxmlformats.org/drawingml/2006/main">
            <a:ext uri="{FF2B5EF4-FFF2-40B4-BE49-F238E27FC236}">
              <a16:creationId xmlns:a16="http://schemas.microsoft.com/office/drawing/2014/main" id="{36491A82-8884-BD4C-A4A6-CC2C96012DF4}"/>
            </a:ext>
          </a:extLst>
        </cdr:cNvPr>
        <cdr:cNvSpPr txBox="1"/>
      </cdr:nvSpPr>
      <cdr:spPr>
        <a:xfrm xmlns:a="http://schemas.openxmlformats.org/drawingml/2006/main">
          <a:off x="4421815" y="3521613"/>
          <a:ext cx="682735" cy="283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kern="1200" dirty="0"/>
            <a:t>2024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0.26827</cdr:x>
      <cdr:y>0.40695</cdr:y>
    </cdr:from>
    <cdr:to>
      <cdr:x>0.70405</cdr:x>
      <cdr:y>0.66332</cdr:y>
    </cdr:to>
    <cdr:sp macro="" textlink="">
      <cdr:nvSpPr>
        <cdr:cNvPr id="4" name="AutoShape 23">
          <a:extLst xmlns:a="http://schemas.openxmlformats.org/drawingml/2006/main">
            <a:ext uri="{FF2B5EF4-FFF2-40B4-BE49-F238E27FC236}">
              <a16:creationId xmlns:a16="http://schemas.microsoft.com/office/drawing/2014/main" id="{FC87ED57-B65D-47EC-8942-8B23CA341BFE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>
          <a:off x="664877" y="1714372"/>
          <a:ext cx="1080000" cy="1080000"/>
        </a:xfrm>
        <a:prstGeom xmlns:a="http://schemas.openxmlformats.org/drawingml/2006/main" prst="downArrow">
          <a:avLst>
            <a:gd name="adj1" fmla="val 50000"/>
            <a:gd name="adj2" fmla="val 49621"/>
          </a:avLst>
        </a:prstGeom>
        <a:solidFill xmlns:a="http://schemas.openxmlformats.org/drawingml/2006/main">
          <a:srgbClr val="C00000"/>
        </a:solidFill>
        <a:ln xmlns:a="http://schemas.openxmlformats.org/drawingml/2006/main" w="38100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endParaRPr lang="pl-PL" altLang="pl-PL" sz="1100" dirty="0">
            <a:solidFill>
              <a:srgbClr val="990033"/>
            </a:solidFill>
          </a:endParaRPr>
        </a:p>
      </cdr:txBody>
    </cdr:sp>
  </cdr:relSizeAnchor>
  <cdr:relSizeAnchor xmlns:cdr="http://schemas.openxmlformats.org/drawingml/2006/chartDrawing">
    <cdr:from>
      <cdr:x>0.32619</cdr:x>
      <cdr:y>0.48116</cdr:y>
    </cdr:from>
    <cdr:to>
      <cdr:x>0.64613</cdr:x>
      <cdr:y>0.58344</cdr:y>
    </cdr:to>
    <cdr:sp macro="" textlink="">
      <cdr:nvSpPr>
        <cdr:cNvPr id="5" name="Prostokąt 4">
          <a:extLst xmlns:a="http://schemas.openxmlformats.org/drawingml/2006/main">
            <a:ext uri="{FF2B5EF4-FFF2-40B4-BE49-F238E27FC236}">
              <a16:creationId xmlns:a16="http://schemas.microsoft.com/office/drawing/2014/main" id="{51C47B1D-839F-4204-963D-9FEA91725E7A}"/>
            </a:ext>
          </a:extLst>
        </cdr:cNvPr>
        <cdr:cNvSpPr/>
      </cdr:nvSpPr>
      <cdr:spPr>
        <a:xfrm xmlns:a="http://schemas.openxmlformats.org/drawingml/2006/main">
          <a:off x="808409" y="2026984"/>
          <a:ext cx="792935" cy="43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altLang="pl-PL" b="1" dirty="0">
              <a:solidFill>
                <a:schemeClr val="bg1"/>
              </a:solidFill>
            </a:rPr>
            <a:t>7,1%</a:t>
          </a:r>
        </a:p>
        <a:p xmlns:a="http://schemas.openxmlformats.org/drawingml/2006/main">
          <a:pPr algn="ctr"/>
          <a:r>
            <a:rPr lang="pl-PL" altLang="pl-PL" b="1" dirty="0">
              <a:solidFill>
                <a:schemeClr val="bg1"/>
              </a:solidFill>
            </a:rPr>
            <a:t>[+3]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0.26995</cdr:x>
      <cdr:y>0.40682</cdr:y>
    </cdr:from>
    <cdr:to>
      <cdr:x>0.70572</cdr:x>
      <cdr:y>0.66318</cdr:y>
    </cdr:to>
    <cdr:sp macro="" textlink="">
      <cdr:nvSpPr>
        <cdr:cNvPr id="2" name="AutoShape 23">
          <a:extLst xmlns:a="http://schemas.openxmlformats.org/drawingml/2006/main">
            <a:ext uri="{FF2B5EF4-FFF2-40B4-BE49-F238E27FC236}">
              <a16:creationId xmlns:a16="http://schemas.microsoft.com/office/drawing/2014/main" id="{6424B460-FAEF-4C7A-A827-6AE143C3362B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>
          <a:off x="669032" y="1713814"/>
          <a:ext cx="1080000" cy="1080000"/>
        </a:xfrm>
        <a:prstGeom xmlns:a="http://schemas.openxmlformats.org/drawingml/2006/main" prst="downArrow">
          <a:avLst>
            <a:gd name="adj1" fmla="val 50000"/>
            <a:gd name="adj2" fmla="val 49621"/>
          </a:avLst>
        </a:prstGeom>
        <a:solidFill xmlns:a="http://schemas.openxmlformats.org/drawingml/2006/main">
          <a:srgbClr val="C00000"/>
        </a:solidFill>
        <a:ln xmlns:a="http://schemas.openxmlformats.org/drawingml/2006/main" w="38100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endParaRPr lang="pl-PL" altLang="pl-PL" sz="1100" dirty="0">
            <a:solidFill>
              <a:srgbClr val="990033"/>
            </a:solidFill>
          </a:endParaRPr>
        </a:p>
      </cdr:txBody>
    </cdr:sp>
  </cdr:relSizeAnchor>
  <cdr:relSizeAnchor xmlns:cdr="http://schemas.openxmlformats.org/drawingml/2006/chartDrawing">
    <cdr:from>
      <cdr:x>0.32786</cdr:x>
      <cdr:y>0.48102</cdr:y>
    </cdr:from>
    <cdr:to>
      <cdr:x>0.64781</cdr:x>
      <cdr:y>0.58331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E3EB209C-2D5C-4601-B616-B0C2C289A56B}"/>
            </a:ext>
          </a:extLst>
        </cdr:cNvPr>
        <cdr:cNvSpPr/>
      </cdr:nvSpPr>
      <cdr:spPr>
        <a:xfrm xmlns:a="http://schemas.openxmlformats.org/drawingml/2006/main">
          <a:off x="812564" y="2026426"/>
          <a:ext cx="792935" cy="43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altLang="pl-PL" b="1" dirty="0">
              <a:solidFill>
                <a:schemeClr val="bg1"/>
              </a:solidFill>
            </a:rPr>
            <a:t>5,8%</a:t>
          </a:r>
        </a:p>
        <a:p xmlns:a="http://schemas.openxmlformats.org/drawingml/2006/main">
          <a:pPr algn="ctr"/>
          <a:r>
            <a:rPr lang="pl-PL" altLang="pl-PL" b="1" dirty="0">
              <a:solidFill>
                <a:schemeClr val="bg1"/>
              </a:solidFill>
            </a:rPr>
            <a:t>[+27]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0.27018</cdr:x>
      <cdr:y>0.40695</cdr:y>
    </cdr:from>
    <cdr:to>
      <cdr:x>0.70595</cdr:x>
      <cdr:y>0.66332</cdr:y>
    </cdr:to>
    <cdr:sp macro="" textlink="">
      <cdr:nvSpPr>
        <cdr:cNvPr id="4" name="AutoShape 23">
          <a:extLst xmlns:a="http://schemas.openxmlformats.org/drawingml/2006/main">
            <a:ext uri="{FF2B5EF4-FFF2-40B4-BE49-F238E27FC236}">
              <a16:creationId xmlns:a16="http://schemas.microsoft.com/office/drawing/2014/main" id="{FC87ED57-B65D-47EC-8942-8B23CA341BFE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>
          <a:off x="669590" y="1714372"/>
          <a:ext cx="1080000" cy="1080000"/>
        </a:xfrm>
        <a:prstGeom xmlns:a="http://schemas.openxmlformats.org/drawingml/2006/main" prst="downArrow">
          <a:avLst>
            <a:gd name="adj1" fmla="val 50000"/>
            <a:gd name="adj2" fmla="val 49621"/>
          </a:avLst>
        </a:prstGeom>
        <a:solidFill xmlns:a="http://schemas.openxmlformats.org/drawingml/2006/main">
          <a:srgbClr val="C00000"/>
        </a:solidFill>
        <a:ln xmlns:a="http://schemas.openxmlformats.org/drawingml/2006/main" w="38100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endParaRPr lang="pl-PL" altLang="pl-PL" sz="1100" dirty="0">
            <a:solidFill>
              <a:srgbClr val="990033"/>
            </a:solidFill>
          </a:endParaRPr>
        </a:p>
      </cdr:txBody>
    </cdr:sp>
  </cdr:relSizeAnchor>
  <cdr:relSizeAnchor xmlns:cdr="http://schemas.openxmlformats.org/drawingml/2006/chartDrawing">
    <cdr:from>
      <cdr:x>0.32809</cdr:x>
      <cdr:y>0.48116</cdr:y>
    </cdr:from>
    <cdr:to>
      <cdr:x>0.64803</cdr:x>
      <cdr:y>0.58344</cdr:y>
    </cdr:to>
    <cdr:sp macro="" textlink="">
      <cdr:nvSpPr>
        <cdr:cNvPr id="7" name="Prostokąt 6">
          <a:extLst xmlns:a="http://schemas.openxmlformats.org/drawingml/2006/main">
            <a:ext uri="{FF2B5EF4-FFF2-40B4-BE49-F238E27FC236}">
              <a16:creationId xmlns:a16="http://schemas.microsoft.com/office/drawing/2014/main" id="{51C47B1D-839F-4204-963D-9FEA91725E7A}"/>
            </a:ext>
          </a:extLst>
        </cdr:cNvPr>
        <cdr:cNvSpPr/>
      </cdr:nvSpPr>
      <cdr:spPr>
        <a:xfrm xmlns:a="http://schemas.openxmlformats.org/drawingml/2006/main">
          <a:off x="813122" y="2026984"/>
          <a:ext cx="792935" cy="43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altLang="pl-PL" b="1" dirty="0">
              <a:solidFill>
                <a:schemeClr val="bg1"/>
              </a:solidFill>
            </a:rPr>
            <a:t>14,7%</a:t>
          </a:r>
        </a:p>
        <a:p xmlns:a="http://schemas.openxmlformats.org/drawingml/2006/main">
          <a:pPr algn="ctr"/>
          <a:r>
            <a:rPr lang="pl-PL" altLang="pl-PL" b="1" dirty="0">
              <a:solidFill>
                <a:schemeClr val="bg1"/>
              </a:solidFill>
            </a:rPr>
            <a:t>[+49]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0.28881</cdr:x>
      <cdr:y>0.69903</cdr:y>
    </cdr:from>
    <cdr:to>
      <cdr:x>0.3965</cdr:x>
      <cdr:y>0.75527</cdr:y>
    </cdr:to>
    <cdr:sp macro="" textlink="">
      <cdr:nvSpPr>
        <cdr:cNvPr id="5" name="pole tekstowe 1">
          <a:extLst xmlns:a="http://schemas.openxmlformats.org/drawingml/2006/main">
            <a:ext uri="{FF2B5EF4-FFF2-40B4-BE49-F238E27FC236}">
              <a16:creationId xmlns:a16="http://schemas.microsoft.com/office/drawing/2014/main" id="{36491A82-8884-BD4C-A4A6-CC2C96012DF4}"/>
            </a:ext>
          </a:extLst>
        </cdr:cNvPr>
        <cdr:cNvSpPr txBox="1"/>
      </cdr:nvSpPr>
      <cdr:spPr>
        <a:xfrm xmlns:a="http://schemas.openxmlformats.org/drawingml/2006/main">
          <a:off x="1831015" y="3521663"/>
          <a:ext cx="682735" cy="283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kern="1200" dirty="0"/>
            <a:t>2022</a:t>
          </a:r>
        </a:p>
      </cdr:txBody>
    </cdr:sp>
  </cdr:relSizeAnchor>
  <cdr:relSizeAnchor xmlns:cdr="http://schemas.openxmlformats.org/drawingml/2006/chartDrawing">
    <cdr:from>
      <cdr:x>0.49314</cdr:x>
      <cdr:y>0.70054</cdr:y>
    </cdr:from>
    <cdr:to>
      <cdr:x>0.60083</cdr:x>
      <cdr:y>0.75679</cdr:y>
    </cdr:to>
    <cdr:sp macro="" textlink="">
      <cdr:nvSpPr>
        <cdr:cNvPr id="6" name="pole tekstowe 1">
          <a:extLst xmlns:a="http://schemas.openxmlformats.org/drawingml/2006/main">
            <a:ext uri="{FF2B5EF4-FFF2-40B4-BE49-F238E27FC236}">
              <a16:creationId xmlns:a16="http://schemas.microsoft.com/office/drawing/2014/main" id="{36491A82-8884-BD4C-A4A6-CC2C96012DF4}"/>
            </a:ext>
          </a:extLst>
        </cdr:cNvPr>
        <cdr:cNvSpPr txBox="1"/>
      </cdr:nvSpPr>
      <cdr:spPr>
        <a:xfrm xmlns:a="http://schemas.openxmlformats.org/drawingml/2006/main">
          <a:off x="3126415" y="3529238"/>
          <a:ext cx="682735" cy="283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kern="1200" dirty="0"/>
            <a:t>2023</a:t>
          </a:r>
        </a:p>
      </cdr:txBody>
    </cdr:sp>
  </cdr:relSizeAnchor>
  <cdr:relSizeAnchor xmlns:cdr="http://schemas.openxmlformats.org/drawingml/2006/chartDrawing">
    <cdr:from>
      <cdr:x>0.69747</cdr:x>
      <cdr:y>0.69902</cdr:y>
    </cdr:from>
    <cdr:to>
      <cdr:x>0.80516</cdr:x>
      <cdr:y>0.75527</cdr:y>
    </cdr:to>
    <cdr:sp macro="" textlink="">
      <cdr:nvSpPr>
        <cdr:cNvPr id="7" name="pole tekstowe 1">
          <a:extLst xmlns:a="http://schemas.openxmlformats.org/drawingml/2006/main">
            <a:ext uri="{FF2B5EF4-FFF2-40B4-BE49-F238E27FC236}">
              <a16:creationId xmlns:a16="http://schemas.microsoft.com/office/drawing/2014/main" id="{36491A82-8884-BD4C-A4A6-CC2C96012DF4}"/>
            </a:ext>
          </a:extLst>
        </cdr:cNvPr>
        <cdr:cNvSpPr txBox="1"/>
      </cdr:nvSpPr>
      <cdr:spPr>
        <a:xfrm xmlns:a="http://schemas.openxmlformats.org/drawingml/2006/main">
          <a:off x="4421815" y="3521613"/>
          <a:ext cx="682735" cy="283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kern="1200" dirty="0"/>
            <a:t>2024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0.28881</cdr:x>
      <cdr:y>0.69903</cdr:y>
    </cdr:from>
    <cdr:to>
      <cdr:x>0.3965</cdr:x>
      <cdr:y>0.75527</cdr:y>
    </cdr:to>
    <cdr:sp macro="" textlink="">
      <cdr:nvSpPr>
        <cdr:cNvPr id="5" name="pole tekstowe 1">
          <a:extLst xmlns:a="http://schemas.openxmlformats.org/drawingml/2006/main">
            <a:ext uri="{FF2B5EF4-FFF2-40B4-BE49-F238E27FC236}">
              <a16:creationId xmlns:a16="http://schemas.microsoft.com/office/drawing/2014/main" id="{36491A82-8884-BD4C-A4A6-CC2C96012DF4}"/>
            </a:ext>
          </a:extLst>
        </cdr:cNvPr>
        <cdr:cNvSpPr txBox="1"/>
      </cdr:nvSpPr>
      <cdr:spPr>
        <a:xfrm xmlns:a="http://schemas.openxmlformats.org/drawingml/2006/main">
          <a:off x="1831015" y="3521663"/>
          <a:ext cx="682735" cy="283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kern="1200" dirty="0"/>
            <a:t>2022</a:t>
          </a:r>
        </a:p>
      </cdr:txBody>
    </cdr:sp>
  </cdr:relSizeAnchor>
  <cdr:relSizeAnchor xmlns:cdr="http://schemas.openxmlformats.org/drawingml/2006/chartDrawing">
    <cdr:from>
      <cdr:x>0.49314</cdr:x>
      <cdr:y>0.70054</cdr:y>
    </cdr:from>
    <cdr:to>
      <cdr:x>0.60083</cdr:x>
      <cdr:y>0.75679</cdr:y>
    </cdr:to>
    <cdr:sp macro="" textlink="">
      <cdr:nvSpPr>
        <cdr:cNvPr id="6" name="pole tekstowe 1">
          <a:extLst xmlns:a="http://schemas.openxmlformats.org/drawingml/2006/main">
            <a:ext uri="{FF2B5EF4-FFF2-40B4-BE49-F238E27FC236}">
              <a16:creationId xmlns:a16="http://schemas.microsoft.com/office/drawing/2014/main" id="{36491A82-8884-BD4C-A4A6-CC2C96012DF4}"/>
            </a:ext>
          </a:extLst>
        </cdr:cNvPr>
        <cdr:cNvSpPr txBox="1"/>
      </cdr:nvSpPr>
      <cdr:spPr>
        <a:xfrm xmlns:a="http://schemas.openxmlformats.org/drawingml/2006/main">
          <a:off x="3126415" y="3529238"/>
          <a:ext cx="682735" cy="283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kern="1200" dirty="0"/>
            <a:t>2023</a:t>
          </a:r>
        </a:p>
      </cdr:txBody>
    </cdr:sp>
  </cdr:relSizeAnchor>
  <cdr:relSizeAnchor xmlns:cdr="http://schemas.openxmlformats.org/drawingml/2006/chartDrawing">
    <cdr:from>
      <cdr:x>0.69747</cdr:x>
      <cdr:y>0.69902</cdr:y>
    </cdr:from>
    <cdr:to>
      <cdr:x>0.80516</cdr:x>
      <cdr:y>0.75527</cdr:y>
    </cdr:to>
    <cdr:sp macro="" textlink="">
      <cdr:nvSpPr>
        <cdr:cNvPr id="7" name="pole tekstowe 1">
          <a:extLst xmlns:a="http://schemas.openxmlformats.org/drawingml/2006/main">
            <a:ext uri="{FF2B5EF4-FFF2-40B4-BE49-F238E27FC236}">
              <a16:creationId xmlns:a16="http://schemas.microsoft.com/office/drawing/2014/main" id="{36491A82-8884-BD4C-A4A6-CC2C96012DF4}"/>
            </a:ext>
          </a:extLst>
        </cdr:cNvPr>
        <cdr:cNvSpPr txBox="1"/>
      </cdr:nvSpPr>
      <cdr:spPr>
        <a:xfrm xmlns:a="http://schemas.openxmlformats.org/drawingml/2006/main">
          <a:off x="4421815" y="3521613"/>
          <a:ext cx="682735" cy="283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kern="1200" dirty="0"/>
            <a:t>2024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0.28881</cdr:x>
      <cdr:y>0.69903</cdr:y>
    </cdr:from>
    <cdr:to>
      <cdr:x>0.3965</cdr:x>
      <cdr:y>0.75527</cdr:y>
    </cdr:to>
    <cdr:sp macro="" textlink="">
      <cdr:nvSpPr>
        <cdr:cNvPr id="5" name="pole tekstowe 1">
          <a:extLst xmlns:a="http://schemas.openxmlformats.org/drawingml/2006/main">
            <a:ext uri="{FF2B5EF4-FFF2-40B4-BE49-F238E27FC236}">
              <a16:creationId xmlns:a16="http://schemas.microsoft.com/office/drawing/2014/main" id="{36491A82-8884-BD4C-A4A6-CC2C96012DF4}"/>
            </a:ext>
          </a:extLst>
        </cdr:cNvPr>
        <cdr:cNvSpPr txBox="1"/>
      </cdr:nvSpPr>
      <cdr:spPr>
        <a:xfrm xmlns:a="http://schemas.openxmlformats.org/drawingml/2006/main">
          <a:off x="1831015" y="3521663"/>
          <a:ext cx="682735" cy="283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kern="1200" dirty="0"/>
            <a:t>2022</a:t>
          </a:r>
        </a:p>
      </cdr:txBody>
    </cdr:sp>
  </cdr:relSizeAnchor>
  <cdr:relSizeAnchor xmlns:cdr="http://schemas.openxmlformats.org/drawingml/2006/chartDrawing">
    <cdr:from>
      <cdr:x>0.49314</cdr:x>
      <cdr:y>0.70054</cdr:y>
    </cdr:from>
    <cdr:to>
      <cdr:x>0.60083</cdr:x>
      <cdr:y>0.75679</cdr:y>
    </cdr:to>
    <cdr:sp macro="" textlink="">
      <cdr:nvSpPr>
        <cdr:cNvPr id="6" name="pole tekstowe 1">
          <a:extLst xmlns:a="http://schemas.openxmlformats.org/drawingml/2006/main">
            <a:ext uri="{FF2B5EF4-FFF2-40B4-BE49-F238E27FC236}">
              <a16:creationId xmlns:a16="http://schemas.microsoft.com/office/drawing/2014/main" id="{36491A82-8884-BD4C-A4A6-CC2C96012DF4}"/>
            </a:ext>
          </a:extLst>
        </cdr:cNvPr>
        <cdr:cNvSpPr txBox="1"/>
      </cdr:nvSpPr>
      <cdr:spPr>
        <a:xfrm xmlns:a="http://schemas.openxmlformats.org/drawingml/2006/main">
          <a:off x="3126415" y="3529238"/>
          <a:ext cx="682735" cy="283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kern="1200" dirty="0"/>
            <a:t>2023</a:t>
          </a:r>
        </a:p>
      </cdr:txBody>
    </cdr:sp>
  </cdr:relSizeAnchor>
  <cdr:relSizeAnchor xmlns:cdr="http://schemas.openxmlformats.org/drawingml/2006/chartDrawing">
    <cdr:from>
      <cdr:x>0.69747</cdr:x>
      <cdr:y>0.69902</cdr:y>
    </cdr:from>
    <cdr:to>
      <cdr:x>0.80516</cdr:x>
      <cdr:y>0.75527</cdr:y>
    </cdr:to>
    <cdr:sp macro="" textlink="">
      <cdr:nvSpPr>
        <cdr:cNvPr id="7" name="pole tekstowe 1">
          <a:extLst xmlns:a="http://schemas.openxmlformats.org/drawingml/2006/main">
            <a:ext uri="{FF2B5EF4-FFF2-40B4-BE49-F238E27FC236}">
              <a16:creationId xmlns:a16="http://schemas.microsoft.com/office/drawing/2014/main" id="{36491A82-8884-BD4C-A4A6-CC2C96012DF4}"/>
            </a:ext>
          </a:extLst>
        </cdr:cNvPr>
        <cdr:cNvSpPr txBox="1"/>
      </cdr:nvSpPr>
      <cdr:spPr>
        <a:xfrm xmlns:a="http://schemas.openxmlformats.org/drawingml/2006/main">
          <a:off x="4421815" y="3521613"/>
          <a:ext cx="682735" cy="283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kern="1200" dirty="0"/>
            <a:t>2024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0.28211</cdr:x>
      <cdr:y>0.40048</cdr:y>
    </cdr:from>
    <cdr:to>
      <cdr:x>0.71789</cdr:x>
      <cdr:y>0.65685</cdr:y>
    </cdr:to>
    <cdr:sp macro="" textlink="">
      <cdr:nvSpPr>
        <cdr:cNvPr id="2" name="AutoShape 23">
          <a:extLst xmlns:a="http://schemas.openxmlformats.org/drawingml/2006/main">
            <a:ext uri="{FF2B5EF4-FFF2-40B4-BE49-F238E27FC236}">
              <a16:creationId xmlns:a16="http://schemas.microsoft.com/office/drawing/2014/main" id="{B7EE6840-0006-46FA-8FF1-5F35CD0F5E40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9177" y="1687113"/>
          <a:ext cx="1080000" cy="1080000"/>
        </a:xfrm>
        <a:prstGeom xmlns:a="http://schemas.openxmlformats.org/drawingml/2006/main" prst="downArrow">
          <a:avLst>
            <a:gd name="adj1" fmla="val 50000"/>
            <a:gd name="adj2" fmla="val 49621"/>
          </a:avLst>
        </a:prstGeom>
        <a:solidFill xmlns:a="http://schemas.openxmlformats.org/drawingml/2006/main">
          <a:srgbClr val="006600"/>
        </a:solidFill>
        <a:ln xmlns:a="http://schemas.openxmlformats.org/drawingml/2006/main" w="38100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endParaRPr lang="pl-PL" altLang="pl-PL" sz="1100" dirty="0">
            <a:solidFill>
              <a:srgbClr val="990033"/>
            </a:solidFill>
          </a:endParaRPr>
        </a:p>
      </cdr:txBody>
    </cdr:sp>
  </cdr:relSizeAnchor>
  <cdr:relSizeAnchor xmlns:cdr="http://schemas.openxmlformats.org/drawingml/2006/chartDrawing">
    <cdr:from>
      <cdr:x>0.34406</cdr:x>
      <cdr:y>0.474</cdr:y>
    </cdr:from>
    <cdr:to>
      <cdr:x>0.65594</cdr:x>
      <cdr:y>0.58359</cdr:y>
    </cdr:to>
    <cdr:sp macro="" textlink="">
      <cdr:nvSpPr>
        <cdr:cNvPr id="4" name="Prostokąt 3">
          <a:extLst xmlns:a="http://schemas.openxmlformats.org/drawingml/2006/main">
            <a:ext uri="{FF2B5EF4-FFF2-40B4-BE49-F238E27FC236}">
              <a16:creationId xmlns:a16="http://schemas.microsoft.com/office/drawing/2014/main" id="{1999F946-3990-4833-9046-E287DD69E314}"/>
            </a:ext>
          </a:extLst>
        </cdr:cNvPr>
        <cdr:cNvSpPr/>
      </cdr:nvSpPr>
      <cdr:spPr>
        <a:xfrm xmlns:a="http://schemas.openxmlformats.org/drawingml/2006/main" rot="10800000" flipH="1" flipV="1">
          <a:off x="852704" y="1996839"/>
          <a:ext cx="772946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altLang="pl-PL" sz="1200" b="1" dirty="0">
              <a:solidFill>
                <a:schemeClr val="bg1"/>
              </a:solidFill>
              <a:latin typeface="+mn-lt"/>
            </a:rPr>
            <a:t>- 5,6 %</a:t>
          </a:r>
          <a:endParaRPr lang="pl-PL" altLang="pl-PL" sz="12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pl-PL" altLang="pl-PL" sz="1200" b="1" dirty="0">
              <a:solidFill>
                <a:schemeClr val="bg1"/>
              </a:solidFill>
            </a:rPr>
            <a:t>[- 57]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0.28211</cdr:x>
      <cdr:y>0.39966</cdr:y>
    </cdr:from>
    <cdr:to>
      <cdr:x>0.71789</cdr:x>
      <cdr:y>0.65603</cdr:y>
    </cdr:to>
    <cdr:sp macro="" textlink="">
      <cdr:nvSpPr>
        <cdr:cNvPr id="2" name="AutoShape 23">
          <a:extLst xmlns:a="http://schemas.openxmlformats.org/drawingml/2006/main">
            <a:ext uri="{FF2B5EF4-FFF2-40B4-BE49-F238E27FC236}">
              <a16:creationId xmlns:a16="http://schemas.microsoft.com/office/drawing/2014/main" id="{B7EE6840-0006-46FA-8FF1-5F35CD0F5E40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9177" y="1683669"/>
          <a:ext cx="1080000" cy="1080000"/>
        </a:xfrm>
        <a:prstGeom xmlns:a="http://schemas.openxmlformats.org/drawingml/2006/main" prst="downArrow">
          <a:avLst>
            <a:gd name="adj1" fmla="val 50000"/>
            <a:gd name="adj2" fmla="val 49621"/>
          </a:avLst>
        </a:prstGeom>
        <a:solidFill xmlns:a="http://schemas.openxmlformats.org/drawingml/2006/main">
          <a:srgbClr val="006600"/>
        </a:solidFill>
        <a:ln xmlns:a="http://schemas.openxmlformats.org/drawingml/2006/main" w="38100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endParaRPr lang="pl-PL" altLang="pl-PL" sz="1100" dirty="0">
            <a:solidFill>
              <a:srgbClr val="990033"/>
            </a:solidFill>
          </a:endParaRPr>
        </a:p>
      </cdr:txBody>
    </cdr:sp>
  </cdr:relSizeAnchor>
  <cdr:relSizeAnchor xmlns:cdr="http://schemas.openxmlformats.org/drawingml/2006/chartDrawing">
    <cdr:from>
      <cdr:x>0.33779</cdr:x>
      <cdr:y>0.47387</cdr:y>
    </cdr:from>
    <cdr:to>
      <cdr:x>0.66221</cdr:x>
      <cdr:y>0.58346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8DE77AA1-9650-4173-B5AC-6344F14C6259}"/>
            </a:ext>
          </a:extLst>
        </cdr:cNvPr>
        <cdr:cNvSpPr/>
      </cdr:nvSpPr>
      <cdr:spPr>
        <a:xfrm xmlns:a="http://schemas.openxmlformats.org/drawingml/2006/main">
          <a:off x="837156" y="1996280"/>
          <a:ext cx="804042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altLang="pl-PL" sz="1200" b="1" dirty="0">
              <a:solidFill>
                <a:schemeClr val="bg1"/>
              </a:solidFill>
            </a:rPr>
            <a:t>-45,3%</a:t>
          </a:r>
        </a:p>
        <a:p xmlns:a="http://schemas.openxmlformats.org/drawingml/2006/main">
          <a:pPr algn="ctr"/>
          <a:r>
            <a:rPr lang="pl-PL" altLang="pl-PL" sz="1200" b="1" dirty="0">
              <a:solidFill>
                <a:schemeClr val="bg1"/>
              </a:solidFill>
            </a:rPr>
            <a:t>[-29]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0.28211</cdr:x>
      <cdr:y>0.39966</cdr:y>
    </cdr:from>
    <cdr:to>
      <cdr:x>0.71789</cdr:x>
      <cdr:y>0.65603</cdr:y>
    </cdr:to>
    <cdr:sp macro="" textlink="">
      <cdr:nvSpPr>
        <cdr:cNvPr id="2" name="AutoShape 23">
          <a:extLst xmlns:a="http://schemas.openxmlformats.org/drawingml/2006/main">
            <a:ext uri="{FF2B5EF4-FFF2-40B4-BE49-F238E27FC236}">
              <a16:creationId xmlns:a16="http://schemas.microsoft.com/office/drawing/2014/main" id="{6424B460-FAEF-4C7A-A827-6AE143C3362B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>
          <a:off x="699177" y="1683669"/>
          <a:ext cx="1080000" cy="1080000"/>
        </a:xfrm>
        <a:prstGeom xmlns:a="http://schemas.openxmlformats.org/drawingml/2006/main" prst="downArrow">
          <a:avLst>
            <a:gd name="adj1" fmla="val 50000"/>
            <a:gd name="adj2" fmla="val 49621"/>
          </a:avLst>
        </a:prstGeom>
        <a:solidFill xmlns:a="http://schemas.openxmlformats.org/drawingml/2006/main">
          <a:srgbClr val="C00000"/>
        </a:solidFill>
        <a:ln xmlns:a="http://schemas.openxmlformats.org/drawingml/2006/main" w="38100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endParaRPr lang="pl-PL" altLang="pl-PL" sz="1100" dirty="0">
            <a:solidFill>
              <a:srgbClr val="990033"/>
            </a:solidFill>
          </a:endParaRPr>
        </a:p>
      </cdr:txBody>
    </cdr:sp>
  </cdr:relSizeAnchor>
  <cdr:relSizeAnchor xmlns:cdr="http://schemas.openxmlformats.org/drawingml/2006/chartDrawing">
    <cdr:from>
      <cdr:x>0.34003</cdr:x>
      <cdr:y>0.47387</cdr:y>
    </cdr:from>
    <cdr:to>
      <cdr:x>0.65997</cdr:x>
      <cdr:y>0.57615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E3EB209C-2D5C-4601-B616-B0C2C289A56B}"/>
            </a:ext>
          </a:extLst>
        </cdr:cNvPr>
        <cdr:cNvSpPr/>
      </cdr:nvSpPr>
      <cdr:spPr>
        <a:xfrm xmlns:a="http://schemas.openxmlformats.org/drawingml/2006/main">
          <a:off x="842709" y="1996281"/>
          <a:ext cx="792935" cy="43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altLang="pl-PL" b="1" dirty="0">
              <a:solidFill>
                <a:schemeClr val="bg1"/>
              </a:solidFill>
            </a:rPr>
            <a:t>0,8%</a:t>
          </a:r>
        </a:p>
        <a:p xmlns:a="http://schemas.openxmlformats.org/drawingml/2006/main">
          <a:pPr algn="ctr"/>
          <a:r>
            <a:rPr lang="pl-PL" altLang="pl-PL" b="1" dirty="0">
              <a:solidFill>
                <a:schemeClr val="bg1"/>
              </a:solidFill>
            </a:rPr>
            <a:t>[+4]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0.3023</cdr:x>
      <cdr:y>0.40076</cdr:y>
    </cdr:from>
    <cdr:to>
      <cdr:x>0.73807</cdr:x>
      <cdr:y>0.65713</cdr:y>
    </cdr:to>
    <cdr:sp macro="" textlink="">
      <cdr:nvSpPr>
        <cdr:cNvPr id="5" name="AutoShape 23">
          <a:extLst xmlns:a="http://schemas.openxmlformats.org/drawingml/2006/main">
            <a:ext uri="{FF2B5EF4-FFF2-40B4-BE49-F238E27FC236}">
              <a16:creationId xmlns:a16="http://schemas.microsoft.com/office/drawing/2014/main" id="{0523E225-AE58-4BF4-A92A-7F3283392796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9205" y="1688310"/>
          <a:ext cx="1080000" cy="1080000"/>
        </a:xfrm>
        <a:prstGeom xmlns:a="http://schemas.openxmlformats.org/drawingml/2006/main" prst="downArrow">
          <a:avLst>
            <a:gd name="adj1" fmla="val 50000"/>
            <a:gd name="adj2" fmla="val 49621"/>
          </a:avLst>
        </a:prstGeom>
        <a:solidFill xmlns:a="http://schemas.openxmlformats.org/drawingml/2006/main">
          <a:srgbClr val="006600"/>
        </a:solidFill>
        <a:ln xmlns:a="http://schemas.openxmlformats.org/drawingml/2006/main" w="38100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endParaRPr lang="pl-PL" altLang="pl-PL" sz="1100" dirty="0">
            <a:solidFill>
              <a:srgbClr val="990033"/>
            </a:solidFill>
          </a:endParaRPr>
        </a:p>
      </cdr:txBody>
    </cdr:sp>
  </cdr:relSizeAnchor>
  <cdr:relSizeAnchor xmlns:cdr="http://schemas.openxmlformats.org/drawingml/2006/chartDrawing">
    <cdr:from>
      <cdr:x>0.36905</cdr:x>
      <cdr:y>0.47387</cdr:y>
    </cdr:from>
    <cdr:to>
      <cdr:x>0.69347</cdr:x>
      <cdr:y>0.58346</cdr:y>
    </cdr:to>
    <cdr:sp macro="" textlink="">
      <cdr:nvSpPr>
        <cdr:cNvPr id="6" name="Prostokąt 5">
          <a:extLst xmlns:a="http://schemas.openxmlformats.org/drawingml/2006/main">
            <a:ext uri="{FF2B5EF4-FFF2-40B4-BE49-F238E27FC236}">
              <a16:creationId xmlns:a16="http://schemas.microsoft.com/office/drawing/2014/main" id="{CEF92077-4C4A-4B8B-8AB8-4EAFBD467903}"/>
            </a:ext>
          </a:extLst>
        </cdr:cNvPr>
        <cdr:cNvSpPr/>
      </cdr:nvSpPr>
      <cdr:spPr>
        <a:xfrm xmlns:a="http://schemas.openxmlformats.org/drawingml/2006/main">
          <a:off x="914631" y="1996280"/>
          <a:ext cx="804042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altLang="pl-PL" sz="1200" b="1" dirty="0">
              <a:solidFill>
                <a:schemeClr val="bg1"/>
              </a:solidFill>
            </a:rPr>
            <a:t>-1,4%</a:t>
          </a:r>
        </a:p>
        <a:p xmlns:a="http://schemas.openxmlformats.org/drawingml/2006/main">
          <a:pPr algn="ctr"/>
          <a:r>
            <a:rPr lang="pl-PL" altLang="pl-PL" sz="1200" b="1" dirty="0">
              <a:solidFill>
                <a:schemeClr val="bg1"/>
              </a:solidFill>
            </a:rPr>
            <a:t>[-55]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0.28211</cdr:x>
      <cdr:y>0.40934</cdr:y>
    </cdr:from>
    <cdr:to>
      <cdr:x>0.71789</cdr:x>
      <cdr:y>0.6657</cdr:y>
    </cdr:to>
    <cdr:sp macro="" textlink="">
      <cdr:nvSpPr>
        <cdr:cNvPr id="2" name="AutoShape 23">
          <a:extLst xmlns:a="http://schemas.openxmlformats.org/drawingml/2006/main">
            <a:ext uri="{FF2B5EF4-FFF2-40B4-BE49-F238E27FC236}">
              <a16:creationId xmlns:a16="http://schemas.microsoft.com/office/drawing/2014/main" id="{FC87ED57-B65D-47EC-8942-8B23CA341BFE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>
          <a:off x="699177" y="1724421"/>
          <a:ext cx="1080000" cy="1080000"/>
        </a:xfrm>
        <a:prstGeom xmlns:a="http://schemas.openxmlformats.org/drawingml/2006/main" prst="downArrow">
          <a:avLst>
            <a:gd name="adj1" fmla="val 50000"/>
            <a:gd name="adj2" fmla="val 49621"/>
          </a:avLst>
        </a:prstGeom>
        <a:solidFill xmlns:a="http://schemas.openxmlformats.org/drawingml/2006/main">
          <a:srgbClr val="C00000"/>
        </a:solidFill>
        <a:ln xmlns:a="http://schemas.openxmlformats.org/drawingml/2006/main" w="38100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>
            <a:spcBef>
              <a:spcPct val="0"/>
            </a:spcBef>
            <a:buFontTx/>
            <a:buNone/>
          </a:pPr>
          <a:endParaRPr lang="pl-PL" altLang="pl-PL" sz="1100" dirty="0">
            <a:solidFill>
              <a:srgbClr val="990033"/>
            </a:solidFill>
          </a:endParaRPr>
        </a:p>
      </cdr:txBody>
    </cdr:sp>
  </cdr:relSizeAnchor>
  <cdr:relSizeAnchor xmlns:cdr="http://schemas.openxmlformats.org/drawingml/2006/chartDrawing">
    <cdr:from>
      <cdr:x>0.34431</cdr:x>
      <cdr:y>0.48593</cdr:y>
    </cdr:from>
    <cdr:to>
      <cdr:x>0.66425</cdr:x>
      <cdr:y>0.58821</cdr:y>
    </cdr:to>
    <cdr:sp macro="" textlink="">
      <cdr:nvSpPr>
        <cdr:cNvPr id="3" name="Prostokąt 2">
          <a:extLst xmlns:a="http://schemas.openxmlformats.org/drawingml/2006/main">
            <a:ext uri="{FF2B5EF4-FFF2-40B4-BE49-F238E27FC236}">
              <a16:creationId xmlns:a16="http://schemas.microsoft.com/office/drawing/2014/main" id="{51C47B1D-839F-4204-963D-9FEA91725E7A}"/>
            </a:ext>
          </a:extLst>
        </cdr:cNvPr>
        <cdr:cNvSpPr/>
      </cdr:nvSpPr>
      <cdr:spPr>
        <a:xfrm xmlns:a="http://schemas.openxmlformats.org/drawingml/2006/main">
          <a:off x="853317" y="2047081"/>
          <a:ext cx="792935" cy="43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altLang="pl-PL" b="1" dirty="0">
              <a:solidFill>
                <a:schemeClr val="bg1"/>
              </a:solidFill>
            </a:rPr>
            <a:t>8,2%</a:t>
          </a:r>
        </a:p>
        <a:p xmlns:a="http://schemas.openxmlformats.org/drawingml/2006/main">
          <a:pPr algn="ctr"/>
          <a:r>
            <a:rPr lang="pl-PL" altLang="pl-PL" b="1" dirty="0">
              <a:solidFill>
                <a:schemeClr val="bg1"/>
              </a:solidFill>
            </a:rPr>
            <a:t>[+40]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90DC6-B8E7-4191-B95F-5ACDDDAEED44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6E01-8B5A-468C-9483-29B2D27C84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98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1.png"/><Relationship Id="rId16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4" Type="http://schemas.openxmlformats.org/officeDocument/2006/relationships/image" Target="../media/image25.svg"/><Relationship Id="rId9" Type="http://schemas.openxmlformats.org/officeDocument/2006/relationships/image" Target="../media/image30.jpeg"/><Relationship Id="rId1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1.png"/><Relationship Id="rId16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4" Type="http://schemas.openxmlformats.org/officeDocument/2006/relationships/image" Target="../media/image25.svg"/><Relationship Id="rId9" Type="http://schemas.openxmlformats.org/officeDocument/2006/relationships/image" Target="../media/image30.jpeg"/><Relationship Id="rId1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1.png"/><Relationship Id="rId16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4" Type="http://schemas.openxmlformats.org/officeDocument/2006/relationships/image" Target="../media/image25.svg"/><Relationship Id="rId9" Type="http://schemas.openxmlformats.org/officeDocument/2006/relationships/image" Target="../media/image30.jpeg"/><Relationship Id="rId1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1.png"/><Relationship Id="rId16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5" Type="http://schemas.openxmlformats.org/officeDocument/2006/relationships/image" Target="../media/image36.jpg"/><Relationship Id="rId10" Type="http://schemas.openxmlformats.org/officeDocument/2006/relationships/image" Target="../media/image31.jpg"/><Relationship Id="rId4" Type="http://schemas.openxmlformats.org/officeDocument/2006/relationships/image" Target="../media/image25.svg"/><Relationship Id="rId9" Type="http://schemas.openxmlformats.org/officeDocument/2006/relationships/image" Target="../media/image30.jpeg"/><Relationship Id="rId1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Users\827708\Desktop\5%20KMZB\2%20PREZENTACJA%20KMZB\6%20BAZA%20KMZB%20-%202023,%202024\BAZA.xlsx!SLAJD%2014!W3K2:W32K10" TargetMode="External"/><Relationship Id="rId5" Type="http://schemas.openxmlformats.org/officeDocument/2006/relationships/image" Target="../media/image38.emf"/><Relationship Id="rId4" Type="http://schemas.openxmlformats.org/officeDocument/2006/relationships/oleObject" Target="file:///C:\Users\827708\Desktop\5%20KMZB\2%20PREZENTACJA%20KMZB\6%20BAZA%20KMZB%20-%202023,%202024\BAZA.xlsx!SLAJD%203!W5K2:W23K10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.png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file:///C:\Users\827708\Desktop\5%20KMZB\2%20PREZENTACJA%20KMZB\6%20BAZA%20KMZB%20-%202023,%202024\BAZA.xlsx!SLAJD%203!W5K2:W23K10" TargetMode="External"/><Relationship Id="rId5" Type="http://schemas.openxmlformats.org/officeDocument/2006/relationships/image" Target="../media/image39.emf"/><Relationship Id="rId4" Type="http://schemas.openxmlformats.org/officeDocument/2006/relationships/oleObject" Target="file:///C:\Users\827708\Desktop\5%20KMZB\2%20PREZENTACJA%20KMZB\6%20BAZA%20KMZB%20-%202023,%202024\BAZA.xlsx!SLAJD%2014!W3K2:W32K10" TargetMode="External"/><Relationship Id="rId9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image" Target="../media/image10.jpeg"/><Relationship Id="rId5" Type="http://schemas.openxmlformats.org/officeDocument/2006/relationships/chart" Target="../charts/chart3.xm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5.xml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chart" Target="../charts/chart6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.jpeg"/><Relationship Id="rId18" Type="http://schemas.openxmlformats.org/officeDocument/2006/relationships/image" Target="../media/image1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image" Target="../media/image11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8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3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>
            <a:extLst>
              <a:ext uri="{FF2B5EF4-FFF2-40B4-BE49-F238E27FC236}">
                <a16:creationId xmlns:a16="http://schemas.microsoft.com/office/drawing/2014/main" id="{3ABFC104-625F-638E-AAC3-D0770CED9FA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0">
                <a:srgbClr val="051D40"/>
              </a:gs>
              <a:gs pos="100000">
                <a:srgbClr val="051D40"/>
              </a:gs>
            </a:gsLst>
            <a:lin ang="5400000" scaled="1"/>
          </a:gradFill>
        </p:spPr>
        <p:txBody>
          <a:bodyPr/>
          <a:lstStyle/>
          <a:p>
            <a:endParaRPr lang="pl-PL"/>
          </a:p>
        </p:txBody>
      </p:sp>
      <p:sp>
        <p:nvSpPr>
          <p:cNvPr id="14" name="Strzałka: pięciokąt 13">
            <a:extLst>
              <a:ext uri="{FF2B5EF4-FFF2-40B4-BE49-F238E27FC236}">
                <a16:creationId xmlns:a16="http://schemas.microsoft.com/office/drawing/2014/main" id="{13421D1F-A7EF-A282-32BF-F9DDF4BF8740}"/>
              </a:ext>
            </a:extLst>
          </p:cNvPr>
          <p:cNvSpPr/>
          <p:nvPr/>
        </p:nvSpPr>
        <p:spPr>
          <a:xfrm>
            <a:off x="14763751" y="2259322"/>
            <a:ext cx="5638799" cy="1706487"/>
          </a:xfrm>
          <a:prstGeom prst="homePlate">
            <a:avLst/>
          </a:prstGeom>
          <a:solidFill>
            <a:srgbClr val="56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02508"/>
              </p:ext>
            </p:extLst>
          </p:nvPr>
        </p:nvGraphicFramePr>
        <p:xfrm>
          <a:off x="1028700" y="8317417"/>
          <a:ext cx="16230600" cy="678636"/>
        </p:xfrm>
        <a:graphic>
          <a:graphicData uri="http://schemas.openxmlformats.org/drawingml/2006/table">
            <a:tbl>
              <a:tblPr/>
              <a:tblGrid>
                <a:gridCol w="541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636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b="1" spc="75" dirty="0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 Bold"/>
                          <a:sym typeface="TT Commons Pro Bold"/>
                        </a:rPr>
                        <a:t>insp. Arkadiusz </a:t>
                      </a:r>
                      <a:r>
                        <a:rPr lang="en-US" sz="2000" b="1" spc="75" dirty="0" err="1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 Bold"/>
                          <a:sym typeface="TT Commons Pro Bold"/>
                        </a:rPr>
                        <a:t>Sylwestrzak</a:t>
                      </a:r>
                      <a:endParaRPr lang="en-US" sz="2000" dirty="0"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  <a:p>
                      <a:pPr algn="l">
                        <a:lnSpc>
                          <a:spcPts val="2100"/>
                        </a:lnSpc>
                      </a:pPr>
                      <a:r>
                        <a:rPr lang="en-US" sz="2000" spc="75" dirty="0" err="1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"/>
                          <a:sym typeface="TT Commons Pro"/>
                        </a:rPr>
                        <a:t>Komendant</a:t>
                      </a:r>
                      <a:r>
                        <a:rPr lang="en-US" sz="2000" spc="75" dirty="0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"/>
                          <a:sym typeface="TT Commons Pro"/>
                        </a:rPr>
                        <a:t> </a:t>
                      </a:r>
                      <a:r>
                        <a:rPr lang="en-US" sz="2000" spc="75" dirty="0" err="1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"/>
                          <a:sym typeface="TT Commons Pro"/>
                        </a:rPr>
                        <a:t>Wojewódzki</a:t>
                      </a:r>
                      <a:r>
                        <a:rPr lang="en-US" sz="2000" spc="75" dirty="0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"/>
                          <a:sym typeface="TT Commons Pro"/>
                        </a:rPr>
                        <a:t> </a:t>
                      </a:r>
                      <a:r>
                        <a:rPr lang="en-US" sz="2000" spc="75" dirty="0" err="1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"/>
                          <a:sym typeface="TT Commons Pro"/>
                        </a:rPr>
                        <a:t>Policji</a:t>
                      </a:r>
                      <a:r>
                        <a:rPr lang="en-US" sz="2000" spc="75" dirty="0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"/>
                          <a:sym typeface="TT Commons Pro"/>
                        </a:rPr>
                        <a:t> w </a:t>
                      </a:r>
                      <a:r>
                        <a:rPr lang="en-US" sz="2000" spc="75" dirty="0" err="1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"/>
                          <a:sym typeface="TT Commons Pro"/>
                        </a:rPr>
                        <a:t>Łodzi</a:t>
                      </a:r>
                      <a:endParaRPr lang="en-US" sz="2000" spc="75" dirty="0">
                        <a:solidFill>
                          <a:srgbClr val="FFFFFF"/>
                        </a:solidFill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TT Commons Pro"/>
                        <a:sym typeface="TT Commons Pro"/>
                      </a:endParaRPr>
                    </a:p>
                  </a:txBody>
                  <a:tcPr marL="19050" marR="19050" marT="19050" marB="1905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b="1" spc="75" dirty="0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 Bold"/>
                          <a:sym typeface="TT Commons Pro Bold"/>
                        </a:rPr>
                        <a:t>Data:</a:t>
                      </a:r>
                      <a:endParaRPr lang="en-US" sz="2000" dirty="0"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  <a:p>
                      <a:pPr algn="l">
                        <a:lnSpc>
                          <a:spcPts val="2100"/>
                        </a:lnSpc>
                      </a:pPr>
                      <a:r>
                        <a:rPr lang="pl-PL" sz="2000" spc="75" dirty="0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"/>
                          <a:sym typeface="TT Commons Pro"/>
                        </a:rPr>
                        <a:t>18 marca 2025 </a:t>
                      </a:r>
                      <a:r>
                        <a:rPr lang="en-US" sz="2000" spc="75" dirty="0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"/>
                          <a:sym typeface="TT Commons Pro"/>
                        </a:rPr>
                        <a:t>r.</a:t>
                      </a:r>
                    </a:p>
                  </a:txBody>
                  <a:tcPr marL="19050" marR="19050" marT="19050" marB="1905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defRPr/>
                      </a:pPr>
                      <a:r>
                        <a:rPr lang="en-US" sz="2000" b="1" spc="75" dirty="0" err="1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 Bold"/>
                          <a:sym typeface="TT Commons Pro Bold"/>
                        </a:rPr>
                        <a:t>Strona</a:t>
                      </a:r>
                      <a:r>
                        <a:rPr lang="en-US" sz="2000" b="1" spc="75" dirty="0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 Bold"/>
                          <a:sym typeface="TT Commons Pro Bold"/>
                        </a:rPr>
                        <a:t>:</a:t>
                      </a:r>
                      <a:endParaRPr lang="en-US" sz="2000" dirty="0"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  <a:p>
                      <a:pPr algn="l">
                        <a:lnSpc>
                          <a:spcPts val="2100"/>
                        </a:lnSpc>
                      </a:pPr>
                      <a:r>
                        <a:rPr lang="en-US" sz="2000" spc="75" dirty="0">
                          <a:solidFill>
                            <a:srgbClr val="FFFFFF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TT Commons Pro"/>
                          <a:sym typeface="TT Commons Pro"/>
                        </a:rPr>
                        <a:t>www.lodzka.policja.gov.pl</a:t>
                      </a:r>
                    </a:p>
                  </a:txBody>
                  <a:tcPr marL="19050" marR="19050" marT="19050" marB="19050" anchor="ctr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1028700" y="5143500"/>
            <a:ext cx="17805523" cy="2362826"/>
            <a:chOff x="0" y="3857417"/>
            <a:chExt cx="23740698" cy="3150435"/>
          </a:xfrm>
        </p:grpSpPr>
        <p:sp>
          <p:nvSpPr>
            <p:cNvPr id="5" name="TextBox 5"/>
            <p:cNvSpPr txBox="1"/>
            <p:nvPr/>
          </p:nvSpPr>
          <p:spPr>
            <a:xfrm>
              <a:off x="254000" y="3857417"/>
              <a:ext cx="23486698" cy="3150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479"/>
                </a:lnSpc>
              </a:pPr>
              <a:r>
                <a:rPr lang="pl-PL" sz="8000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XII SESJA</a:t>
              </a:r>
              <a:endParaRPr lang="en-US" sz="80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  <a:p>
              <a:pPr algn="l">
                <a:lnSpc>
                  <a:spcPts val="9479"/>
                </a:lnSpc>
              </a:pPr>
              <a:r>
                <a:rPr lang="pl-PL" sz="6000" dirty="0">
                  <a:solidFill>
                    <a:srgbClr val="56AE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SEJMIKU WOJEWÓDZTWA ŁÓDZKIEGO</a:t>
              </a:r>
              <a:endParaRPr lang="en-US" sz="6000" dirty="0">
                <a:solidFill>
                  <a:srgbClr val="56AEFF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317187"/>
              <a:ext cx="23486698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99"/>
                </a:lnSpc>
              </a:pPr>
              <a:endParaRPr lang="en-US" sz="3999" dirty="0">
                <a:solidFill>
                  <a:srgbClr val="FFFFFF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T Commons Pro"/>
                <a:sym typeface="TT Commons Pro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2192000" y="612401"/>
            <a:ext cx="4876800" cy="4876800"/>
          </a:xfrm>
          <a:custGeom>
            <a:avLst/>
            <a:gdLst/>
            <a:ahLst/>
            <a:cxnLst/>
            <a:rect l="l" t="t" r="r" b="b"/>
            <a:pathLst>
              <a:path w="1062534" h="1062534">
                <a:moveTo>
                  <a:pt x="0" y="0"/>
                </a:moveTo>
                <a:lnTo>
                  <a:pt x="1062534" y="0"/>
                </a:lnTo>
                <a:lnTo>
                  <a:pt x="1062534" y="1062534"/>
                </a:lnTo>
                <a:lnTo>
                  <a:pt x="0" y="1062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7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C94AE-05FF-D62E-8E37-A08F3D812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AutoShape 2">
            <a:extLst>
              <a:ext uri="{FF2B5EF4-FFF2-40B4-BE49-F238E27FC236}">
                <a16:creationId xmlns:a16="http://schemas.microsoft.com/office/drawing/2014/main" id="{FF046DB8-2AC0-E329-EEF9-25246AD4A75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:a16="http://schemas.microsoft.com/office/drawing/2014/main" id="{2ED61E8E-2022-FECE-9CCE-85C1A34DABC7}"/>
              </a:ext>
            </a:extLst>
          </p:cNvPr>
          <p:cNvGrpSpPr/>
          <p:nvPr/>
        </p:nvGrpSpPr>
        <p:grpSpPr>
          <a:xfrm>
            <a:off x="4599567" y="2211494"/>
            <a:ext cx="12515925" cy="13766381"/>
            <a:chOff x="-1478815" y="-672448"/>
            <a:chExt cx="4022578" cy="3381781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447E9F2C-9640-4A76-7899-49379B14D1A8}"/>
                </a:ext>
              </a:extLst>
            </p:cNvPr>
            <p:cNvSpPr/>
            <p:nvPr/>
          </p:nvSpPr>
          <p:spPr>
            <a:xfrm>
              <a:off x="-1478815" y="-672448"/>
              <a:ext cx="2543763" cy="2709333"/>
            </a:xfrm>
            <a:custGeom>
              <a:avLst/>
              <a:gdLst/>
              <a:ahLst/>
              <a:cxnLst/>
              <a:rect l="l" t="t" r="r" b="b"/>
              <a:pathLst>
                <a:path w="2543763" h="2709333">
                  <a:moveTo>
                    <a:pt x="0" y="0"/>
                  </a:moveTo>
                  <a:lnTo>
                    <a:pt x="2543763" y="0"/>
                  </a:lnTo>
                  <a:lnTo>
                    <a:pt x="254376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chemeClr val="bg1">
                <a:lumMod val="95000"/>
                <a:alpha val="80000"/>
              </a:schemeClr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62A719DE-A949-9AF6-6A24-A3343BEB93F8}"/>
                </a:ext>
              </a:extLst>
            </p:cNvPr>
            <p:cNvSpPr txBox="1"/>
            <p:nvPr/>
          </p:nvSpPr>
          <p:spPr>
            <a:xfrm>
              <a:off x="0" y="-38100"/>
              <a:ext cx="2543763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D8464C4-C7A2-70FB-2DB2-70A1F6B4232E}"/>
              </a:ext>
            </a:extLst>
          </p:cNvPr>
          <p:cNvSpPr txBox="1"/>
          <p:nvPr/>
        </p:nvSpPr>
        <p:spPr>
          <a:xfrm>
            <a:off x="4777224" y="2579344"/>
            <a:ext cx="755939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b="1" dirty="0">
                <a:solidFill>
                  <a:srgbClr val="051D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 ramach kampanii nawiązano współpracę z prawie</a:t>
            </a:r>
          </a:p>
          <a:p>
            <a:pPr algn="ctr">
              <a:spcBef>
                <a:spcPts val="1800"/>
              </a:spcBef>
            </a:pPr>
            <a:r>
              <a:rPr lang="pl-PL" sz="4000" b="1" dirty="0">
                <a:solidFill>
                  <a:srgbClr val="051D41"/>
                </a:solidFill>
                <a:latin typeface="League Spartan" panose="020B0604020202020204" charset="-18"/>
                <a:ea typeface="Champagne &amp; Limousines" panose="020B0502020202020204" pitchFamily="34" charset="0"/>
              </a:rPr>
              <a:t>80 INSTYTUCJAMI</a:t>
            </a:r>
          </a:p>
          <a:p>
            <a:pPr algn="ctr"/>
            <a:endParaRPr lang="pl-PL" sz="2500" b="1" dirty="0">
              <a:solidFill>
                <a:srgbClr val="051D4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endParaRPr lang="pl-PL" sz="900" dirty="0">
              <a:solidFill>
                <a:srgbClr val="051D4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just"/>
            <a:r>
              <a:rPr lang="pl-PL" sz="2300" dirty="0">
                <a:solidFill>
                  <a:srgbClr val="051D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Funkcjonariusze garnizonu łódzkiego systematycznie współpracują z lokalnymi organizacjami zrzeszającymi młodzież w celu promocji zawodu policjanta. Prowadzą między innymi spotkania z uczniami szkół średnich, studentami, osobami, które należą do klubów/związków sportowych, różnych stowarzyszeń, są druhami </a:t>
            </a:r>
            <a:br>
              <a:rPr lang="pl-PL" sz="2300" dirty="0">
                <a:solidFill>
                  <a:srgbClr val="051D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pl-PL" sz="2300" dirty="0">
                <a:solidFill>
                  <a:srgbClr val="051D4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z OSP, harcerzami na terenie całego województwa. Policjanci podczas takich spotkań wyjaśniają jak wygląda procedura rekrutacyjna oraz jakie warunki musi spełnić kandydat do służby w Policji. Funkcjonariusze Wydziału Doboru utrzymują stałą, cykliczną współpracę ze szkołami/klasami o profilu policyjnym. Dodatkowo na terenie całego województwa prowadzona jest ścisła współpraca z Powiatowymi Urzędami Pracy. </a:t>
            </a:r>
          </a:p>
          <a:p>
            <a:endParaRPr lang="pl-PL" dirty="0">
              <a:solidFill>
                <a:srgbClr val="051D4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06BB7ACC-A7B3-0C90-BE8C-859A428AB7E3}"/>
              </a:ext>
            </a:extLst>
          </p:cNvPr>
          <p:cNvCxnSpPr/>
          <p:nvPr/>
        </p:nvCxnSpPr>
        <p:spPr>
          <a:xfrm>
            <a:off x="5813061" y="4076700"/>
            <a:ext cx="5562600" cy="0"/>
          </a:xfrm>
          <a:prstGeom prst="line">
            <a:avLst/>
          </a:prstGeom>
          <a:ln w="47625">
            <a:solidFill>
              <a:srgbClr val="051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Prostokąt: zaokrąglone rogi 72">
            <a:extLst>
              <a:ext uri="{FF2B5EF4-FFF2-40B4-BE49-F238E27FC236}">
                <a16:creationId xmlns:a16="http://schemas.microsoft.com/office/drawing/2014/main" id="{393B37A1-0656-80A2-F10F-1B1ADA54EFDE}"/>
              </a:ext>
            </a:extLst>
          </p:cNvPr>
          <p:cNvSpPr/>
          <p:nvPr/>
        </p:nvSpPr>
        <p:spPr>
          <a:xfrm>
            <a:off x="13115175" y="-18097500"/>
            <a:ext cx="4855374" cy="30158348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4" name="Obraz 73">
            <a:extLst>
              <a:ext uri="{FF2B5EF4-FFF2-40B4-BE49-F238E27FC236}">
                <a16:creationId xmlns:a16="http://schemas.microsoft.com/office/drawing/2014/main" id="{750A7330-5A71-762E-418F-D4EF25CF9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-13603390"/>
            <a:ext cx="5078654" cy="3384942"/>
          </a:xfrm>
          <a:prstGeom prst="roundRect">
            <a:avLst/>
          </a:prstGeom>
        </p:spPr>
      </p:pic>
      <p:pic>
        <p:nvPicPr>
          <p:cNvPr id="75" name="Obraz 74">
            <a:extLst>
              <a:ext uri="{FF2B5EF4-FFF2-40B4-BE49-F238E27FC236}">
                <a16:creationId xmlns:a16="http://schemas.microsoft.com/office/drawing/2014/main" id="{64EC4C1F-C4B5-C16A-0843-D2AAAD1A9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-10030775"/>
            <a:ext cx="5078654" cy="3384942"/>
          </a:xfrm>
          <a:prstGeom prst="roundRect">
            <a:avLst/>
          </a:prstGeom>
        </p:spPr>
      </p:pic>
      <p:pic>
        <p:nvPicPr>
          <p:cNvPr id="76" name="Obraz 75">
            <a:extLst>
              <a:ext uri="{FF2B5EF4-FFF2-40B4-BE49-F238E27FC236}">
                <a16:creationId xmlns:a16="http://schemas.microsoft.com/office/drawing/2014/main" id="{AE44E0AE-B7FD-C4F1-0583-F03083374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-6129832"/>
            <a:ext cx="5078654" cy="3384942"/>
          </a:xfrm>
          <a:prstGeom prst="roundRect">
            <a:avLst/>
          </a:prstGeom>
        </p:spPr>
      </p:pic>
      <p:pic>
        <p:nvPicPr>
          <p:cNvPr id="77" name="Obraz 76">
            <a:extLst>
              <a:ext uri="{FF2B5EF4-FFF2-40B4-BE49-F238E27FC236}">
                <a16:creationId xmlns:a16="http://schemas.microsoft.com/office/drawing/2014/main" id="{A92D5E3A-CB10-3D08-5A46-FF1E5F3B3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-2228889"/>
            <a:ext cx="5078654" cy="3384942"/>
          </a:xfrm>
          <a:prstGeom prst="roundRect">
            <a:avLst/>
          </a:prstGeom>
        </p:spPr>
      </p:pic>
      <p:pic>
        <p:nvPicPr>
          <p:cNvPr id="78" name="Obraz 77">
            <a:extLst>
              <a:ext uri="{FF2B5EF4-FFF2-40B4-BE49-F238E27FC236}">
                <a16:creationId xmlns:a16="http://schemas.microsoft.com/office/drawing/2014/main" id="{58135BB6-E86E-712F-C357-5C27C4B117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/>
        </p:blipFill>
        <p:spPr>
          <a:xfrm>
            <a:off x="13003535" y="1672054"/>
            <a:ext cx="5078654" cy="3384942"/>
          </a:xfrm>
          <a:prstGeom prst="roundRect">
            <a:avLst/>
          </a:prstGeom>
        </p:spPr>
      </p:pic>
      <p:pic>
        <p:nvPicPr>
          <p:cNvPr id="79" name="Obraz 78">
            <a:extLst>
              <a:ext uri="{FF2B5EF4-FFF2-40B4-BE49-F238E27FC236}">
                <a16:creationId xmlns:a16="http://schemas.microsoft.com/office/drawing/2014/main" id="{9B799EE9-B91D-F993-E178-3702E8AE06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5572997"/>
            <a:ext cx="5078654" cy="3384942"/>
          </a:xfrm>
          <a:prstGeom prst="roundRect">
            <a:avLst/>
          </a:prstGeom>
        </p:spPr>
      </p:pic>
      <p:sp>
        <p:nvSpPr>
          <p:cNvPr id="7" name="AutoShape 12">
            <a:extLst>
              <a:ext uri="{FF2B5EF4-FFF2-40B4-BE49-F238E27FC236}">
                <a16:creationId xmlns:a16="http://schemas.microsoft.com/office/drawing/2014/main" id="{1B61D271-B54A-FDA9-56AA-F2B903F62D98}"/>
              </a:ext>
            </a:extLst>
          </p:cNvPr>
          <p:cNvSpPr/>
          <p:nvPr/>
        </p:nvSpPr>
        <p:spPr>
          <a:xfrm flipV="1">
            <a:off x="7621792" y="9840871"/>
            <a:ext cx="0" cy="3819943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id="{F04954E8-D3BD-D5E9-E0A5-99DD86016346}"/>
              </a:ext>
            </a:extLst>
          </p:cNvPr>
          <p:cNvSpPr/>
          <p:nvPr/>
        </p:nvSpPr>
        <p:spPr>
          <a:xfrm flipV="1">
            <a:off x="10883665" y="9930879"/>
            <a:ext cx="0" cy="3819943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4FED518E-AE38-7B72-7263-C2E5448CEE73}"/>
              </a:ext>
            </a:extLst>
          </p:cNvPr>
          <p:cNvSpPr/>
          <p:nvPr/>
        </p:nvSpPr>
        <p:spPr>
          <a:xfrm flipV="1">
            <a:off x="14704675" y="10782300"/>
            <a:ext cx="0" cy="3819943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D858282-6635-A06C-5B19-CD60DC688BEA}"/>
              </a:ext>
            </a:extLst>
          </p:cNvPr>
          <p:cNvSpPr txBox="1"/>
          <p:nvPr/>
        </p:nvSpPr>
        <p:spPr>
          <a:xfrm>
            <a:off x="621537" y="410451"/>
            <a:ext cx="132336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  <a:spcBef>
                <a:spcPts val="1200"/>
              </a:spcBef>
            </a:pPr>
            <a:r>
              <a:rPr lang="pl-PL" sz="3200" b="1" dirty="0">
                <a:solidFill>
                  <a:srgbClr val="FFFFFF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KAMPANIA PROMOCYJNA-INFORMACYJNA</a:t>
            </a:r>
          </a:p>
          <a:p>
            <a:pPr>
              <a:lnSpc>
                <a:spcPts val="4799"/>
              </a:lnSpc>
            </a:pPr>
            <a:r>
              <a:rPr lang="pl-PL" sz="3200" b="1" dirty="0">
                <a:solidFill>
                  <a:srgbClr val="FFFFFF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„ZOSTAŃ ŁÓDZKIM POLICJANTEM”</a:t>
            </a:r>
            <a:endParaRPr lang="en-US" sz="3200" b="1" dirty="0">
              <a:solidFill>
                <a:srgbClr val="FFFFFF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36A14BA-7CB6-4700-C3E1-05563D604603}"/>
              </a:ext>
            </a:extLst>
          </p:cNvPr>
          <p:cNvSpPr/>
          <p:nvPr/>
        </p:nvSpPr>
        <p:spPr>
          <a:xfrm>
            <a:off x="301406" y="302785"/>
            <a:ext cx="155793" cy="1489810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A680333-534A-58F3-4990-283F8B9C1E3B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88CB1EE-4FA0-1F5B-7A47-0E4FD10AD4F8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C3A0CAB-2492-DCDB-E798-B52E1E7DB64D}"/>
              </a:ext>
            </a:extLst>
          </p:cNvPr>
          <p:cNvSpPr txBox="1"/>
          <p:nvPr/>
        </p:nvSpPr>
        <p:spPr>
          <a:xfrm>
            <a:off x="13410617" y="13860611"/>
            <a:ext cx="257634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>
                <a:solidFill>
                  <a:srgbClr val="FFFF00"/>
                </a:solidFill>
                <a:latin typeface="Calibri"/>
              </a:rPr>
              <a:t>917.272.917 zł </a:t>
            </a:r>
          </a:p>
          <a:p>
            <a:pPr algn="ctr"/>
            <a:r>
              <a:rPr lang="pl-PL" sz="25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płace i pochodne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0AA03C1-8607-4E30-4A7D-67B5DCA651F1}"/>
              </a:ext>
            </a:extLst>
          </p:cNvPr>
          <p:cNvSpPr txBox="1"/>
          <p:nvPr/>
        </p:nvSpPr>
        <p:spPr>
          <a:xfrm>
            <a:off x="13434479" y="15305122"/>
            <a:ext cx="257634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>
                <a:solidFill>
                  <a:srgbClr val="FFFF00"/>
                </a:solidFill>
                <a:latin typeface="Calibri"/>
              </a:rPr>
              <a:t>107.134.830 zł </a:t>
            </a:r>
          </a:p>
          <a:p>
            <a:pPr algn="ctr"/>
            <a:r>
              <a:rPr lang="pl-PL" sz="2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wydatki rzeczowe</a:t>
            </a:r>
            <a:endParaRPr lang="pl-PL" sz="25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B59D184-4997-BFBA-DFB2-EE4FA01B8DF4}"/>
              </a:ext>
            </a:extLst>
          </p:cNvPr>
          <p:cNvSpPr txBox="1"/>
          <p:nvPr/>
        </p:nvSpPr>
        <p:spPr>
          <a:xfrm>
            <a:off x="13207837" y="16731417"/>
            <a:ext cx="298190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>
                <a:solidFill>
                  <a:srgbClr val="FFFF00"/>
                </a:solidFill>
                <a:latin typeface="Calibri"/>
              </a:rPr>
              <a:t>42.226.021 zł </a:t>
            </a:r>
          </a:p>
          <a:p>
            <a:pPr algn="ctr"/>
            <a:r>
              <a:rPr lang="pl-PL" sz="2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świadczenia oraz ZFŚS</a:t>
            </a:r>
            <a:endParaRPr lang="pl-PL" sz="25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94FBC0F-6116-E2AF-DEAE-12CC931F8937}"/>
              </a:ext>
            </a:extLst>
          </p:cNvPr>
          <p:cNvSpPr txBox="1"/>
          <p:nvPr/>
        </p:nvSpPr>
        <p:spPr>
          <a:xfrm>
            <a:off x="13315857" y="18124192"/>
            <a:ext cx="281359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>
                <a:solidFill>
                  <a:srgbClr val="FFFF00"/>
                </a:solidFill>
                <a:latin typeface="Calibri"/>
              </a:rPr>
              <a:t>67.851.404 zł </a:t>
            </a:r>
          </a:p>
          <a:p>
            <a:pPr algn="ctr"/>
            <a:r>
              <a:rPr lang="pl-PL" sz="2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inwestycje budowlane</a:t>
            </a:r>
            <a:endParaRPr lang="pl-PL" sz="25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EC48FCA-35C4-7F5D-7812-9F2F86CADA42}"/>
              </a:ext>
            </a:extLst>
          </p:cNvPr>
          <p:cNvSpPr txBox="1"/>
          <p:nvPr/>
        </p:nvSpPr>
        <p:spPr>
          <a:xfrm>
            <a:off x="11954366" y="19588917"/>
            <a:ext cx="553658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>
                <a:solidFill>
                  <a:srgbClr val="FFFF00"/>
                </a:solidFill>
              </a:rPr>
              <a:t>11.405.306,75 zł </a:t>
            </a:r>
          </a:p>
          <a:p>
            <a:pPr algn="ctr"/>
            <a:r>
              <a:rPr lang="pl-PL" sz="2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zakupy majątkowe (środki transportu, sprzęty)</a:t>
            </a:r>
            <a:endParaRPr lang="pl-PL" sz="25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5973504A-BA7D-1056-6163-15F655F0B1E2}"/>
              </a:ext>
            </a:extLst>
          </p:cNvPr>
          <p:cNvSpPr txBox="1"/>
          <p:nvPr/>
        </p:nvSpPr>
        <p:spPr>
          <a:xfrm>
            <a:off x="11825083" y="21033428"/>
            <a:ext cx="579517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>
                <a:solidFill>
                  <a:srgbClr val="FFFF00"/>
                </a:solidFill>
              </a:rPr>
              <a:t>882.543 zł </a:t>
            </a:r>
          </a:p>
          <a:p>
            <a:pPr algn="ctr"/>
            <a:r>
              <a:rPr lang="pl-PL" sz="2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wydatki na projekty realizowane z udziałem EU</a:t>
            </a:r>
            <a:endParaRPr lang="pl-PL" sz="25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B638A21F-D555-338E-A59A-B5E30F8A1B37}"/>
              </a:ext>
            </a:extLst>
          </p:cNvPr>
          <p:cNvCxnSpPr>
            <a:cxnSpLocks/>
          </p:cNvCxnSpPr>
          <p:nvPr/>
        </p:nvCxnSpPr>
        <p:spPr>
          <a:xfrm>
            <a:off x="14698790" y="20533363"/>
            <a:ext cx="0" cy="48957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1B4B316D-D42F-5D5B-F4CF-F8E5FA8EB967}"/>
              </a:ext>
            </a:extLst>
          </p:cNvPr>
          <p:cNvCxnSpPr>
            <a:cxnSpLocks/>
          </p:cNvCxnSpPr>
          <p:nvPr/>
        </p:nvCxnSpPr>
        <p:spPr>
          <a:xfrm>
            <a:off x="14698790" y="19099344"/>
            <a:ext cx="0" cy="48957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A0B222D4-61F5-3F80-448F-46268087B232}"/>
              </a:ext>
            </a:extLst>
          </p:cNvPr>
          <p:cNvCxnSpPr>
            <a:cxnSpLocks/>
          </p:cNvCxnSpPr>
          <p:nvPr/>
        </p:nvCxnSpPr>
        <p:spPr>
          <a:xfrm>
            <a:off x="14698790" y="17670136"/>
            <a:ext cx="0" cy="48957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4C96F3B0-5654-4B56-7870-798104A287DB}"/>
              </a:ext>
            </a:extLst>
          </p:cNvPr>
          <p:cNvCxnSpPr>
            <a:cxnSpLocks/>
          </p:cNvCxnSpPr>
          <p:nvPr/>
        </p:nvCxnSpPr>
        <p:spPr>
          <a:xfrm>
            <a:off x="14698790" y="16241844"/>
            <a:ext cx="0" cy="48957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AF6A2500-8199-A461-C3A8-209736833EA9}"/>
              </a:ext>
            </a:extLst>
          </p:cNvPr>
          <p:cNvCxnSpPr>
            <a:cxnSpLocks/>
          </p:cNvCxnSpPr>
          <p:nvPr/>
        </p:nvCxnSpPr>
        <p:spPr>
          <a:xfrm>
            <a:off x="14698790" y="14815549"/>
            <a:ext cx="0" cy="48957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790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06476-3FD7-1D02-A2C4-9E04BE8DD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0A8E1D52-D63B-0F8D-2B0E-438774C23FD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77" name="pole tekstowe 76">
            <a:extLst>
              <a:ext uri="{FF2B5EF4-FFF2-40B4-BE49-F238E27FC236}">
                <a16:creationId xmlns:a16="http://schemas.microsoft.com/office/drawing/2014/main" id="{F69ABF6C-C111-13E4-B69D-FB9EBA323EBF}"/>
              </a:ext>
            </a:extLst>
          </p:cNvPr>
          <p:cNvSpPr txBox="1"/>
          <p:nvPr/>
        </p:nvSpPr>
        <p:spPr>
          <a:xfrm>
            <a:off x="12039600" y="1146739"/>
            <a:ext cx="257634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>
                <a:solidFill>
                  <a:srgbClr val="FFFF00"/>
                </a:solidFill>
                <a:latin typeface="Calibri"/>
              </a:rPr>
              <a:t>917.272.917 zł </a:t>
            </a:r>
          </a:p>
          <a:p>
            <a:pPr algn="ctr"/>
            <a:r>
              <a:rPr lang="pl-PL" sz="25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płace i pochodne</a:t>
            </a:r>
          </a:p>
        </p:txBody>
      </p:sp>
      <p:sp>
        <p:nvSpPr>
          <p:cNvPr id="78" name="pole tekstowe 77">
            <a:extLst>
              <a:ext uri="{FF2B5EF4-FFF2-40B4-BE49-F238E27FC236}">
                <a16:creationId xmlns:a16="http://schemas.microsoft.com/office/drawing/2014/main" id="{94B260F7-E76A-D5C3-00D5-EFA3F73C70C0}"/>
              </a:ext>
            </a:extLst>
          </p:cNvPr>
          <p:cNvSpPr txBox="1"/>
          <p:nvPr/>
        </p:nvSpPr>
        <p:spPr>
          <a:xfrm>
            <a:off x="12063462" y="2591250"/>
            <a:ext cx="257634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>
                <a:solidFill>
                  <a:srgbClr val="FFFF00"/>
                </a:solidFill>
                <a:latin typeface="Calibri"/>
              </a:rPr>
              <a:t>107.134.830 zł </a:t>
            </a:r>
          </a:p>
          <a:p>
            <a:pPr algn="ctr"/>
            <a:r>
              <a:rPr lang="pl-PL" sz="2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wydatki rzeczowe</a:t>
            </a:r>
            <a:endParaRPr lang="pl-PL" sz="25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pole tekstowe 78">
            <a:extLst>
              <a:ext uri="{FF2B5EF4-FFF2-40B4-BE49-F238E27FC236}">
                <a16:creationId xmlns:a16="http://schemas.microsoft.com/office/drawing/2014/main" id="{D3928148-F461-989D-ACE8-6B108629A355}"/>
              </a:ext>
            </a:extLst>
          </p:cNvPr>
          <p:cNvSpPr txBox="1"/>
          <p:nvPr/>
        </p:nvSpPr>
        <p:spPr>
          <a:xfrm>
            <a:off x="11836820" y="4017545"/>
            <a:ext cx="298190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>
                <a:solidFill>
                  <a:srgbClr val="FFFF00"/>
                </a:solidFill>
                <a:latin typeface="Calibri"/>
              </a:rPr>
              <a:t>42.226.021 zł </a:t>
            </a:r>
          </a:p>
          <a:p>
            <a:pPr algn="ctr"/>
            <a:r>
              <a:rPr lang="pl-PL" sz="2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świadczenia oraz ZFŚS</a:t>
            </a:r>
            <a:endParaRPr lang="pl-PL" sz="25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A9F41537-320A-9332-E60B-005696C2CEF6}"/>
              </a:ext>
            </a:extLst>
          </p:cNvPr>
          <p:cNvSpPr txBox="1"/>
          <p:nvPr/>
        </p:nvSpPr>
        <p:spPr>
          <a:xfrm>
            <a:off x="11944840" y="5410320"/>
            <a:ext cx="2813591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>
                <a:solidFill>
                  <a:srgbClr val="FFFF00"/>
                </a:solidFill>
                <a:latin typeface="Calibri"/>
              </a:rPr>
              <a:t>67.851.404 zł </a:t>
            </a:r>
          </a:p>
          <a:p>
            <a:pPr algn="ctr"/>
            <a:r>
              <a:rPr lang="pl-PL" sz="2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inwestycje budowlane</a:t>
            </a:r>
            <a:endParaRPr lang="pl-PL" sz="25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49AC4F2-2FDB-8697-18CA-50037BFBDC0F}"/>
              </a:ext>
            </a:extLst>
          </p:cNvPr>
          <p:cNvSpPr txBox="1"/>
          <p:nvPr/>
        </p:nvSpPr>
        <p:spPr>
          <a:xfrm>
            <a:off x="621537" y="469631"/>
            <a:ext cx="7379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99"/>
              </a:lnSpc>
              <a:spcBef>
                <a:spcPts val="1200"/>
              </a:spcBef>
            </a:pPr>
            <a:r>
              <a:rPr lang="pl-PL" sz="3200" b="1" dirty="0">
                <a:solidFill>
                  <a:srgbClr val="FFFFFF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BUDŻET GARNIZONU ŁÓDZKIEGO</a:t>
            </a:r>
            <a:endParaRPr lang="en-US" sz="3200" b="1" dirty="0">
              <a:solidFill>
                <a:srgbClr val="FFFFFF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476F2DCE-4A3A-FB86-212E-1FF68A08FCB7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FE57D40-D81F-75D9-A7ED-E79518718B4F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FD06D26-A96C-19D4-C1A8-E59B580A6E60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C3244FC-0B07-DB89-5650-648914D6442D}"/>
              </a:ext>
            </a:extLst>
          </p:cNvPr>
          <p:cNvSpPr txBox="1"/>
          <p:nvPr/>
        </p:nvSpPr>
        <p:spPr>
          <a:xfrm>
            <a:off x="10583349" y="6875045"/>
            <a:ext cx="553658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>
                <a:solidFill>
                  <a:srgbClr val="FFFF00"/>
                </a:solidFill>
              </a:rPr>
              <a:t>11.405.306,75 zł </a:t>
            </a:r>
          </a:p>
          <a:p>
            <a:pPr algn="ctr"/>
            <a:r>
              <a:rPr lang="pl-PL" sz="2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zakupy majątkowe (środki transportu, sprzęty)</a:t>
            </a:r>
            <a:endParaRPr lang="pl-PL" sz="25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1C58B89-F2C1-7F22-C393-E5C1B8D5381B}"/>
              </a:ext>
            </a:extLst>
          </p:cNvPr>
          <p:cNvSpPr txBox="1"/>
          <p:nvPr/>
        </p:nvSpPr>
        <p:spPr>
          <a:xfrm>
            <a:off x="10454066" y="8319556"/>
            <a:ext cx="579517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>
                <a:solidFill>
                  <a:srgbClr val="FFFF00"/>
                </a:solidFill>
              </a:rPr>
              <a:t>882.543 zł </a:t>
            </a:r>
          </a:p>
          <a:p>
            <a:pPr algn="ctr"/>
            <a:r>
              <a:rPr lang="pl-PL" sz="2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wydatki na projekty realizowane z udziałem EU</a:t>
            </a:r>
            <a:endParaRPr lang="pl-PL" sz="25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253FA33B-09A6-AFE5-F398-BF83D655331B}"/>
              </a:ext>
            </a:extLst>
          </p:cNvPr>
          <p:cNvSpPr/>
          <p:nvPr/>
        </p:nvSpPr>
        <p:spPr>
          <a:xfrm>
            <a:off x="974850" y="3121200"/>
            <a:ext cx="8994233" cy="36701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911A5BF-78AB-9A42-7811-5585D2F84AF4}"/>
              </a:ext>
            </a:extLst>
          </p:cNvPr>
          <p:cNvSpPr txBox="1"/>
          <p:nvPr/>
        </p:nvSpPr>
        <p:spPr>
          <a:xfrm>
            <a:off x="1158163" y="4267939"/>
            <a:ext cx="86469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8000" b="1" dirty="0">
                <a:solidFill>
                  <a:srgbClr val="051D40"/>
                </a:solidFill>
                <a:latin typeface="+mj-lt"/>
              </a:rPr>
              <a:t>1.146.773.021,75 zł</a:t>
            </a:r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363BDA5F-37D7-7595-D049-6E5CD887556D}"/>
              </a:ext>
            </a:extLst>
          </p:cNvPr>
          <p:cNvCxnSpPr>
            <a:cxnSpLocks/>
          </p:cNvCxnSpPr>
          <p:nvPr/>
        </p:nvCxnSpPr>
        <p:spPr>
          <a:xfrm>
            <a:off x="13327773" y="7819491"/>
            <a:ext cx="0" cy="48957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DB6627A2-1966-3D9C-40A0-88E81E9E0D66}"/>
              </a:ext>
            </a:extLst>
          </p:cNvPr>
          <p:cNvCxnSpPr>
            <a:cxnSpLocks/>
          </p:cNvCxnSpPr>
          <p:nvPr/>
        </p:nvCxnSpPr>
        <p:spPr>
          <a:xfrm>
            <a:off x="13327773" y="6385472"/>
            <a:ext cx="0" cy="48957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3054BFB0-BED7-EE3A-2575-1C5E988714A9}"/>
              </a:ext>
            </a:extLst>
          </p:cNvPr>
          <p:cNvCxnSpPr>
            <a:cxnSpLocks/>
          </p:cNvCxnSpPr>
          <p:nvPr/>
        </p:nvCxnSpPr>
        <p:spPr>
          <a:xfrm>
            <a:off x="13327773" y="4956264"/>
            <a:ext cx="0" cy="48957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59D75484-CF3A-4903-A25E-1DDECE7D1CE0}"/>
              </a:ext>
            </a:extLst>
          </p:cNvPr>
          <p:cNvCxnSpPr>
            <a:cxnSpLocks/>
          </p:cNvCxnSpPr>
          <p:nvPr/>
        </p:nvCxnSpPr>
        <p:spPr>
          <a:xfrm>
            <a:off x="13327773" y="3527972"/>
            <a:ext cx="0" cy="48957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B4F233D8-A5BB-0632-526A-8C1282563DF3}"/>
              </a:ext>
            </a:extLst>
          </p:cNvPr>
          <p:cNvCxnSpPr>
            <a:cxnSpLocks/>
          </p:cNvCxnSpPr>
          <p:nvPr/>
        </p:nvCxnSpPr>
        <p:spPr>
          <a:xfrm>
            <a:off x="13327773" y="2101677"/>
            <a:ext cx="0" cy="48957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37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C9360-3DC0-29BD-4B7C-C1C31C253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D6CC9F24-80B1-D4FB-4313-178F7B9F495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5455CA0D-5164-EC32-31F1-DA43ADF0AB03}"/>
              </a:ext>
            </a:extLst>
          </p:cNvPr>
          <p:cNvSpPr/>
          <p:nvPr/>
        </p:nvSpPr>
        <p:spPr>
          <a:xfrm>
            <a:off x="6856226" y="2939805"/>
            <a:ext cx="9115293" cy="6529978"/>
          </a:xfrm>
          <a:prstGeom prst="roundRect">
            <a:avLst/>
          </a:prstGeom>
          <a:solidFill>
            <a:schemeClr val="bg1"/>
          </a:solidFill>
          <a:effectLst>
            <a:outerShdw blurRad="406400" dist="38100" dir="3600000" sx="101000" sy="101000" algn="tl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4AA0A2ED-1EDC-1141-D5CC-90A8424AA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145261"/>
              </p:ext>
            </p:extLst>
          </p:nvPr>
        </p:nvGraphicFramePr>
        <p:xfrm>
          <a:off x="2346972" y="1966786"/>
          <a:ext cx="8965023" cy="6196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wal 8">
            <a:extLst>
              <a:ext uri="{FF2B5EF4-FFF2-40B4-BE49-F238E27FC236}">
                <a16:creationId xmlns:a16="http://schemas.microsoft.com/office/drawing/2014/main" id="{9114A55D-3B36-DC8B-397D-A396FFFA57D0}"/>
              </a:ext>
            </a:extLst>
          </p:cNvPr>
          <p:cNvSpPr/>
          <p:nvPr/>
        </p:nvSpPr>
        <p:spPr>
          <a:xfrm>
            <a:off x="10232268" y="4932494"/>
            <a:ext cx="533400" cy="533400"/>
          </a:xfrm>
          <a:prstGeom prst="ellipse">
            <a:avLst/>
          </a:prstGeom>
          <a:solidFill>
            <a:srgbClr val="2B47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86C4439B-A823-1EFD-4FBA-BF06FB59569B}"/>
              </a:ext>
            </a:extLst>
          </p:cNvPr>
          <p:cNvSpPr/>
          <p:nvPr/>
        </p:nvSpPr>
        <p:spPr>
          <a:xfrm>
            <a:off x="10232268" y="3395384"/>
            <a:ext cx="533400" cy="533400"/>
          </a:xfrm>
          <a:prstGeom prst="ellipse">
            <a:avLst/>
          </a:prstGeom>
          <a:solidFill>
            <a:srgbClr val="3D69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F9572CF-AD23-75A7-F8F2-8FF0D31DE388}"/>
              </a:ext>
            </a:extLst>
          </p:cNvPr>
          <p:cNvSpPr txBox="1"/>
          <p:nvPr/>
        </p:nvSpPr>
        <p:spPr>
          <a:xfrm>
            <a:off x="10799011" y="3414201"/>
            <a:ext cx="43482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Lato Black" panose="020F0502020204030203" pitchFamily="34" charset="0"/>
              </a:rPr>
              <a:t>SŁUŻBY PONADNORMATYWNE</a:t>
            </a:r>
          </a:p>
          <a:p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Lato Black" panose="020F0502020204030203" pitchFamily="34" charset="0"/>
              </a:rPr>
              <a:t>1 291 220,00 ZŁ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F000EF4-186D-B94D-9CF4-1907908F53A7}"/>
              </a:ext>
            </a:extLst>
          </p:cNvPr>
          <p:cNvSpPr txBox="1"/>
          <p:nvPr/>
        </p:nvSpPr>
        <p:spPr>
          <a:xfrm>
            <a:off x="10799011" y="4932494"/>
            <a:ext cx="433881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Lato Black" panose="020F0502020204030203" pitchFamily="34" charset="0"/>
              </a:rPr>
              <a:t>POJAZDY SŁUŻBOWE I ZAKUPY</a:t>
            </a:r>
          </a:p>
          <a:p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Lato Black" panose="020F0502020204030203" pitchFamily="34" charset="0"/>
              </a:rPr>
              <a:t>INWESTYCYJNE</a:t>
            </a:r>
          </a:p>
          <a:p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Lato Black" panose="020F0502020204030203" pitchFamily="34" charset="0"/>
              </a:rPr>
              <a:t>1 512 755,00 ZŁ</a:t>
            </a: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84A53E56-39EE-48C2-29DF-0F9A350CA9E3}"/>
              </a:ext>
            </a:extLst>
          </p:cNvPr>
          <p:cNvSpPr/>
          <p:nvPr/>
        </p:nvSpPr>
        <p:spPr>
          <a:xfrm>
            <a:off x="10232268" y="6634355"/>
            <a:ext cx="533400" cy="533400"/>
          </a:xfrm>
          <a:prstGeom prst="ellipse">
            <a:avLst/>
          </a:prstGeom>
          <a:solidFill>
            <a:srgbClr val="5EB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8D9110B8-8215-62A7-2037-20A556AFD888}"/>
              </a:ext>
            </a:extLst>
          </p:cNvPr>
          <p:cNvSpPr txBox="1"/>
          <p:nvPr/>
        </p:nvSpPr>
        <p:spPr>
          <a:xfrm>
            <a:off x="10789585" y="6601665"/>
            <a:ext cx="23407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Lato Black" panose="020F0502020204030203" pitchFamily="34" charset="0"/>
              </a:rPr>
              <a:t>INNE</a:t>
            </a:r>
          </a:p>
          <a:p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  <a:cs typeface="Lato Black" panose="020F0502020204030203" pitchFamily="34" charset="0"/>
              </a:rPr>
              <a:t>694 445,OO ZŁ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04CD3A9-5CCC-2BF3-24D7-253719525C26}"/>
              </a:ext>
            </a:extLst>
          </p:cNvPr>
          <p:cNvSpPr txBox="1"/>
          <p:nvPr/>
        </p:nvSpPr>
        <p:spPr>
          <a:xfrm>
            <a:off x="7888513" y="8149986"/>
            <a:ext cx="7820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>
                <a:latin typeface="League Spartan" panose="020B0604020202020204" charset="-18"/>
              </a:rPr>
              <a:t>ŚRODKI POZYSKANE W 2024 ROKU</a:t>
            </a:r>
          </a:p>
          <a:p>
            <a:pPr algn="ctr"/>
            <a:r>
              <a:rPr lang="pl-PL" sz="3000" dirty="0">
                <a:latin typeface="League Spartan" panose="020B0604020202020204" charset="-18"/>
              </a:rPr>
              <a:t>3 498 420,00 ZŁ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52A9158-94C2-C2B3-80D4-585C704B57FA}"/>
              </a:ext>
            </a:extLst>
          </p:cNvPr>
          <p:cNvSpPr txBox="1"/>
          <p:nvPr/>
        </p:nvSpPr>
        <p:spPr>
          <a:xfrm>
            <a:off x="621536" y="410451"/>
            <a:ext cx="153804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  <a:spcBef>
                <a:spcPts val="1200"/>
              </a:spcBef>
            </a:pPr>
            <a:r>
              <a:rPr lang="pl-PL" sz="3200" b="1" dirty="0">
                <a:solidFill>
                  <a:srgbClr val="FFFFFF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ŚRODKI FINANSOWE POZYSKANE PRZEZ ŁÓDZKI GARNIZON POLICJI NA PODSTAWIE PODPISANYCH POROZUMIEŃ</a:t>
            </a:r>
            <a:endParaRPr lang="en-US" sz="3200" b="1" dirty="0">
              <a:solidFill>
                <a:srgbClr val="FFFFFF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F589455-4D94-481F-5200-999001A27EA8}"/>
              </a:ext>
            </a:extLst>
          </p:cNvPr>
          <p:cNvSpPr/>
          <p:nvPr/>
        </p:nvSpPr>
        <p:spPr>
          <a:xfrm>
            <a:off x="301406" y="302785"/>
            <a:ext cx="155793" cy="1489810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5E09DBC2-46A0-39E8-3BE4-5CA668E518BD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4F216B-1735-22B6-868F-7D7F3C5C144D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2A4879DA-1930-C603-0B20-F39D8E1DCDB3}"/>
              </a:ext>
            </a:extLst>
          </p:cNvPr>
          <p:cNvSpPr/>
          <p:nvPr/>
        </p:nvSpPr>
        <p:spPr>
          <a:xfrm>
            <a:off x="2057400" y="10951139"/>
            <a:ext cx="10137637" cy="879117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TYTUŁ PROJEKTU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8BE4A861-BD03-BC7A-2787-50590A3361A8}"/>
              </a:ext>
            </a:extLst>
          </p:cNvPr>
          <p:cNvSpPr/>
          <p:nvPr/>
        </p:nvSpPr>
        <p:spPr>
          <a:xfrm>
            <a:off x="12420600" y="10959294"/>
            <a:ext cx="3200400" cy="879117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WARTOŚĆ BUDŻETU KWP W ŁODZI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5E55D913-CBE5-7636-5DF4-F0C8F4DA4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492201"/>
              </p:ext>
            </p:extLst>
          </p:nvPr>
        </p:nvGraphicFramePr>
        <p:xfrm>
          <a:off x="2057400" y="11956518"/>
          <a:ext cx="13563600" cy="5430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10800">
                  <a:extLst>
                    <a:ext uri="{9D8B030D-6E8A-4147-A177-3AD203B41FA5}">
                      <a16:colId xmlns:a16="http://schemas.microsoft.com/office/drawing/2014/main" val="159008058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62675318"/>
                    </a:ext>
                  </a:extLst>
                </a:gridCol>
              </a:tblGrid>
              <a:tr h="711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Zakup 26 pojazdów elektrycznych typu </a:t>
                      </a:r>
                      <a:r>
                        <a:rPr lang="pl-PL" sz="2200" b="1" dirty="0" err="1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combivan</a:t>
                      </a: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 dla techników kryminalistyki (</a:t>
                      </a:r>
                      <a:r>
                        <a:rPr lang="pl-PL" sz="2200" b="1" dirty="0" err="1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WFOŚiGW</a:t>
                      </a: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 w Łodzi)</a:t>
                      </a:r>
                    </a:p>
                  </a:txBody>
                  <a:tcPr marL="138434" marR="138434" marT="69217" marB="69217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3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4 235 294 PLN</a:t>
                      </a:r>
                    </a:p>
                  </a:txBody>
                  <a:tcPr marL="10110" marR="10110" marT="101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852818"/>
                  </a:ext>
                </a:extLst>
              </a:tr>
              <a:tr h="831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Zakup 5 pojazdów elektrycznych wraz z wiatami fotowoltaicznymi (</a:t>
                      </a:r>
                      <a:r>
                        <a:rPr lang="pl-PL" sz="2200" b="1" dirty="0" err="1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WFOŚiGW</a:t>
                      </a: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 w Łodzi)</a:t>
                      </a:r>
                    </a:p>
                  </a:txBody>
                  <a:tcPr marL="138434" marR="138434" marT="69217" marB="69217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1 550 000 PLN</a:t>
                      </a:r>
                    </a:p>
                  </a:txBody>
                  <a:tcPr marL="10110" marR="10110" marT="101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442253"/>
                  </a:ext>
                </a:extLst>
              </a:tr>
              <a:tr h="831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Poszukiwanie osób ukrywających się przed wymiarem sprawiedliwości (NMF) – (system do rozpoznawania twarzy, aparaty fotograficzne, lornetki termowizyjne, szperacze, kamery samochodowe, umundurowanie specjalistyczne i materiały uzbrojenia)</a:t>
                      </a:r>
                    </a:p>
                  </a:txBody>
                  <a:tcPr marL="138434" marR="138434" marT="69217" marB="69217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3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155 259 EURO</a:t>
                      </a:r>
                    </a:p>
                  </a:txBody>
                  <a:tcPr marL="10110" marR="10110" marT="101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775299"/>
                  </a:ext>
                </a:extLst>
              </a:tr>
              <a:tr h="831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SAFE STADIUM – zintegrowany system ochrony obiektów sportowych wspierający bezpieczeństwo CBRN-E imprez masowych (ISF – Police, lider projektu UŁ) – dron </a:t>
                      </a:r>
                      <a:b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</a:b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z oprzyrządowaniem, namiot dekontaminacyjny, detektor radiologiczny, sprzęt wyważeniowy, odzież taktyczna, plecaki, apteczki, słuchawki aktywne i okulary balistyczne</a:t>
                      </a:r>
                    </a:p>
                  </a:txBody>
                  <a:tcPr marL="138434" marR="138434" marT="69217" marB="69217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3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250 808 EURO</a:t>
                      </a:r>
                    </a:p>
                  </a:txBody>
                  <a:tcPr marL="10110" marR="10110" marT="101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16852"/>
                  </a:ext>
                </a:extLst>
              </a:tr>
              <a:tr h="831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HOTHREAT – opracowanie systemu wspierającego bezpieczeństwo CBRN hoteli </a:t>
                      </a:r>
                      <a:b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</a:b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i centrów konferencyjnych (ISF – Police, lider UŁ) – mobilne stanowisko kierowania</a:t>
                      </a:r>
                    </a:p>
                  </a:txBody>
                  <a:tcPr marL="138434" marR="138434" marT="69217" marB="69217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3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150 000 EURO</a:t>
                      </a:r>
                    </a:p>
                  </a:txBody>
                  <a:tcPr marL="10110" marR="10110" marT="101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270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711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EE03B-EBB0-E95E-CC0F-28B3AC2D4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097F22F0-F7BD-67E2-6A0D-A2ED949DABE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68861FA-112D-8A2C-D97E-BC228AF7D5F2}"/>
              </a:ext>
            </a:extLst>
          </p:cNvPr>
          <p:cNvSpPr txBox="1"/>
          <p:nvPr/>
        </p:nvSpPr>
        <p:spPr>
          <a:xfrm>
            <a:off x="639825" y="451475"/>
            <a:ext cx="129420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  <a:spcBef>
                <a:spcPts val="1200"/>
              </a:spcBef>
            </a:pPr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PROJEKTY ORAZ ZADANIA DOFINANSOWANE</a:t>
            </a:r>
            <a:b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</a:br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ZE ŚRODKÓW ZEWNĘTRZNYCH REALIZOWANE W 2024 R.</a:t>
            </a:r>
            <a:endParaRPr lang="en-US" sz="32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A68D386-9B15-14E9-4E34-7FE8ADE94C3B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3E0B811-E4B5-6AB0-63F2-AB02A7C3E6D8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695166DF-CA12-1812-0EB6-3A33336C962A}"/>
              </a:ext>
            </a:extLst>
          </p:cNvPr>
          <p:cNvSpPr/>
          <p:nvPr/>
        </p:nvSpPr>
        <p:spPr>
          <a:xfrm>
            <a:off x="2057400" y="2451619"/>
            <a:ext cx="10137637" cy="879117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TYTUŁ PROJEKTU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7C595EC-0526-58F8-11AF-37C355C9C322}"/>
              </a:ext>
            </a:extLst>
          </p:cNvPr>
          <p:cNvSpPr/>
          <p:nvPr/>
        </p:nvSpPr>
        <p:spPr>
          <a:xfrm>
            <a:off x="12420600" y="2459774"/>
            <a:ext cx="3200400" cy="879117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WARTOŚĆ BUDŻETU KWP W ŁODZI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CAD5CD0B-7AD8-1D11-66E5-83E61E890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98939"/>
              </p:ext>
            </p:extLst>
          </p:nvPr>
        </p:nvGraphicFramePr>
        <p:xfrm>
          <a:off x="2057400" y="3456998"/>
          <a:ext cx="13563600" cy="5430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10800">
                  <a:extLst>
                    <a:ext uri="{9D8B030D-6E8A-4147-A177-3AD203B41FA5}">
                      <a16:colId xmlns:a16="http://schemas.microsoft.com/office/drawing/2014/main" val="159008058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62675318"/>
                    </a:ext>
                  </a:extLst>
                </a:gridCol>
              </a:tblGrid>
              <a:tr h="711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Zakup 26 pojazdów elektrycznych typu </a:t>
                      </a:r>
                      <a:r>
                        <a:rPr lang="pl-PL" sz="2200" b="1" dirty="0" err="1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combivan</a:t>
                      </a: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 dla techników kryminalistyki (</a:t>
                      </a:r>
                      <a:r>
                        <a:rPr lang="pl-PL" sz="2200" b="1" dirty="0" err="1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WFOŚiGW</a:t>
                      </a: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 w Łodzi)</a:t>
                      </a:r>
                    </a:p>
                  </a:txBody>
                  <a:tcPr marL="138434" marR="138434" marT="69217" marB="69217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3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4 235 294 PLN</a:t>
                      </a:r>
                    </a:p>
                  </a:txBody>
                  <a:tcPr marL="10110" marR="10110" marT="101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852818"/>
                  </a:ext>
                </a:extLst>
              </a:tr>
              <a:tr h="831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Zakup 5 pojazdów elektrycznych wraz z wiatami fotowoltaicznymi (</a:t>
                      </a:r>
                      <a:r>
                        <a:rPr lang="pl-PL" sz="2200" b="1" dirty="0" err="1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WFOŚiGW</a:t>
                      </a: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 w Łodzi)</a:t>
                      </a:r>
                    </a:p>
                  </a:txBody>
                  <a:tcPr marL="138434" marR="138434" marT="69217" marB="69217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3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1 550 000 PLN</a:t>
                      </a:r>
                    </a:p>
                  </a:txBody>
                  <a:tcPr marL="10110" marR="10110" marT="101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442253"/>
                  </a:ext>
                </a:extLst>
              </a:tr>
              <a:tr h="831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Poszukiwanie osób ukrywających się przed wymiarem sprawiedliwości (NMF) – (system do rozpoznawania twarzy, aparaty fotograficzne, lornetki termowizyjne, szperacze, kamery samochodowe, umundurowanie specjalistyczne i materiały uzbrojenia)</a:t>
                      </a:r>
                    </a:p>
                  </a:txBody>
                  <a:tcPr marL="138434" marR="138434" marT="69217" marB="69217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3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155 259 EURO</a:t>
                      </a:r>
                    </a:p>
                  </a:txBody>
                  <a:tcPr marL="10110" marR="10110" marT="101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775299"/>
                  </a:ext>
                </a:extLst>
              </a:tr>
              <a:tr h="831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SAFE STADIUM – zintegrowany system ochrony obiektów sportowych wspierający bezpieczeństwo CBRN-E imprez masowych (ISF – Police, lider projektu UŁ) – dron </a:t>
                      </a:r>
                      <a:b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</a:b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z oprzyrządowaniem, namiot dekontaminacyjny, detektor radiologiczny, sprzęt wyważeniowy, odzież taktyczna, plecaki, apteczki, słuchawki aktywne i okulary balistyczne</a:t>
                      </a:r>
                    </a:p>
                  </a:txBody>
                  <a:tcPr marL="138434" marR="138434" marT="69217" marB="69217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3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250 808 EURO</a:t>
                      </a:r>
                    </a:p>
                  </a:txBody>
                  <a:tcPr marL="10110" marR="10110" marT="101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16852"/>
                  </a:ext>
                </a:extLst>
              </a:tr>
              <a:tr h="831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HOTHREAT – opracowanie systemu wspierającego bezpieczeństwo CBRN hoteli </a:t>
                      </a:r>
                      <a:b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</a:br>
                      <a:r>
                        <a:rPr lang="pl-PL" sz="22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i centrów konferencyjnych (ISF – Police, lider UŁ) – mobilne stanowisko kierowania</a:t>
                      </a:r>
                    </a:p>
                  </a:txBody>
                  <a:tcPr marL="138434" marR="138434" marT="69217" marB="69217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3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150 000 EURO</a:t>
                      </a:r>
                    </a:p>
                  </a:txBody>
                  <a:tcPr marL="10110" marR="10110" marT="101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270349"/>
                  </a:ext>
                </a:extLst>
              </a:tr>
            </a:tbl>
          </a:graphicData>
        </a:graphic>
      </p:graphicFrame>
      <p:sp>
        <p:nvSpPr>
          <p:cNvPr id="25" name="Prostokąt 24">
            <a:extLst>
              <a:ext uri="{FF2B5EF4-FFF2-40B4-BE49-F238E27FC236}">
                <a16:creationId xmlns:a16="http://schemas.microsoft.com/office/drawing/2014/main" id="{8389BF9D-2C4E-D59D-09A4-43D5842A752E}"/>
              </a:ext>
            </a:extLst>
          </p:cNvPr>
          <p:cNvSpPr/>
          <p:nvPr/>
        </p:nvSpPr>
        <p:spPr>
          <a:xfrm>
            <a:off x="301406" y="302785"/>
            <a:ext cx="155793" cy="1489810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BEE7C698-596C-8AA1-BA73-78C8B229C54A}"/>
              </a:ext>
            </a:extLst>
          </p:cNvPr>
          <p:cNvSpPr/>
          <p:nvPr/>
        </p:nvSpPr>
        <p:spPr>
          <a:xfrm>
            <a:off x="12566271" y="11271196"/>
            <a:ext cx="4855374" cy="30158348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484A7AE-3E24-760B-7BFC-ACBD06387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473" y="14057112"/>
            <a:ext cx="6689648" cy="549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307D72B-E7DA-7B8F-14B0-3540A1CF20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53854" y="20568941"/>
            <a:ext cx="4547042" cy="290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CE529D2-BE47-1658-8543-852B1C3B4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90808" y="20286084"/>
            <a:ext cx="4783153" cy="358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1591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9F066-DE64-EFAA-4319-58CC8B857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11497A5C-98C2-B3F2-DEC3-7E3645FBF4C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4F695AB-B2BC-C8A4-5810-CD1D61ECFDE4}"/>
              </a:ext>
            </a:extLst>
          </p:cNvPr>
          <p:cNvSpPr txBox="1"/>
          <p:nvPr/>
        </p:nvSpPr>
        <p:spPr>
          <a:xfrm>
            <a:off x="365760" y="469631"/>
            <a:ext cx="70798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799"/>
              </a:lnSpc>
              <a:spcBef>
                <a:spcPts val="1200"/>
              </a:spcBef>
            </a:pPr>
            <a:r>
              <a:rPr lang="pl-PL" sz="3200" b="1" dirty="0">
                <a:solidFill>
                  <a:srgbClr val="FFFFFF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NAJWAŻNIEJSZA INWESTYCJA</a:t>
            </a:r>
            <a:endParaRPr lang="en-US" sz="3200" b="1" dirty="0">
              <a:solidFill>
                <a:srgbClr val="FFFFFF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FF4A63C8-B0E6-88D8-BE4A-B86E1230FC15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41B720B-8A29-3736-B2FB-23C22BBB55A2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68891BC-579F-6DD1-D9EA-1BDC353CE5CC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70224D6-0066-D401-5A9B-E5F3D115C3F8}"/>
              </a:ext>
            </a:extLst>
          </p:cNvPr>
          <p:cNvSpPr txBox="1"/>
          <p:nvPr/>
        </p:nvSpPr>
        <p:spPr>
          <a:xfrm>
            <a:off x="766357" y="3288622"/>
            <a:ext cx="1063576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Centralne Biuro Zwalczania </a:t>
            </a:r>
            <a:r>
              <a:rPr kumimoji="0" lang="pl-PL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Cyberprze</a:t>
            </a:r>
            <a:r>
              <a:rPr lang="pl-PL" sz="4000" b="1" dirty="0" err="1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stępczości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budowa nowej siedziby Zarządu w Łodzi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6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pl-PL" sz="26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Wartość inwestycji:</a:t>
            </a:r>
          </a:p>
          <a:p>
            <a:r>
              <a:rPr lang="pl-PL" sz="26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57 446 492 zł</a:t>
            </a:r>
          </a:p>
          <a:p>
            <a:endParaRPr lang="pl-PL" sz="26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r>
              <a:rPr lang="pl-PL" sz="26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Termin zakończenia:</a:t>
            </a:r>
          </a:p>
          <a:p>
            <a:r>
              <a:rPr lang="pl-PL" sz="26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lipiec 2024 r.</a:t>
            </a:r>
            <a:endParaRPr kumimoji="0" lang="pl-PL" sz="2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700AA0C6-EE01-6EFC-4263-6E65B5315A92}"/>
              </a:ext>
            </a:extLst>
          </p:cNvPr>
          <p:cNvSpPr/>
          <p:nvPr/>
        </p:nvSpPr>
        <p:spPr>
          <a:xfrm>
            <a:off x="12566271" y="-2785916"/>
            <a:ext cx="4855374" cy="30158348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43E789AF-77C3-B907-4571-D8EA5F0200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473" y="0"/>
            <a:ext cx="6689648" cy="549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17B3B163-69DF-D9C0-7C7E-4FFEF0F60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53854" y="6511829"/>
            <a:ext cx="4547042" cy="290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724C4046-C294-5714-256F-107A21BDF4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90808" y="6228972"/>
            <a:ext cx="4783153" cy="358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62854832-715A-9779-F048-5C54483C4F0F}"/>
              </a:ext>
            </a:extLst>
          </p:cNvPr>
          <p:cNvSpPr/>
          <p:nvPr/>
        </p:nvSpPr>
        <p:spPr>
          <a:xfrm>
            <a:off x="4747614" y="11650654"/>
            <a:ext cx="3345428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PATROLOWA,</a:t>
            </a:r>
          </a:p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PATROLOWO-INTERWENCYJNA</a:t>
            </a: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370A74F0-7884-DE18-39FA-8A337F959319}"/>
              </a:ext>
            </a:extLst>
          </p:cNvPr>
          <p:cNvSpPr/>
          <p:nvPr/>
        </p:nvSpPr>
        <p:spPr>
          <a:xfrm>
            <a:off x="8237227" y="11650654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DZIELNICOWI</a:t>
            </a:r>
          </a:p>
        </p:txBody>
      </p:sp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76A49D7A-22CB-4F63-D94E-C694C9931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769758"/>
              </p:ext>
            </p:extLst>
          </p:nvPr>
        </p:nvGraphicFramePr>
        <p:xfrm>
          <a:off x="4747614" y="12791744"/>
          <a:ext cx="8881965" cy="69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6269">
                  <a:extLst>
                    <a:ext uri="{9D8B030D-6E8A-4147-A177-3AD203B41FA5}">
                      <a16:colId xmlns:a16="http://schemas.microsoft.com/office/drawing/2014/main" val="1590080588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62675318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4108536301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936248568"/>
                    </a:ext>
                  </a:extLst>
                </a:gridCol>
              </a:tblGrid>
              <a:tr h="623375">
                <a:tc>
                  <a:txBody>
                    <a:bodyPr/>
                    <a:lstStyle/>
                    <a:p>
                      <a:pPr algn="ctr"/>
                      <a:r>
                        <a:rPr lang="pl-PL" sz="40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932</a:t>
                      </a:r>
                    </a:p>
                  </a:txBody>
                  <a:tcPr marL="83312" marR="83312" marT="41656" marB="4165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447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33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4000" b="1" i="0" u="none" strike="noStrike" dirty="0">
                          <a:solidFill>
                            <a:srgbClr val="FFFF00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1412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636540"/>
                  </a:ext>
                </a:extLst>
              </a:tr>
            </a:tbl>
          </a:graphicData>
        </a:graphic>
      </p:graphicFrame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593BA535-3E99-40EC-75FC-E70CA8A23276}"/>
              </a:ext>
            </a:extLst>
          </p:cNvPr>
          <p:cNvSpPr/>
          <p:nvPr/>
        </p:nvSpPr>
        <p:spPr>
          <a:xfrm>
            <a:off x="10053582" y="11650654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WYWIADOWCY</a:t>
            </a:r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D3704F60-20AF-CC09-D00A-9B27E45E24F2}"/>
              </a:ext>
            </a:extLst>
          </p:cNvPr>
          <p:cNvSpPr/>
          <p:nvPr/>
        </p:nvSpPr>
        <p:spPr>
          <a:xfrm>
            <a:off x="11871888" y="11650654"/>
            <a:ext cx="1696003" cy="77822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rgbClr val="051D4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RAZEM</a:t>
            </a:r>
          </a:p>
        </p:txBody>
      </p:sp>
    </p:spTree>
    <p:extLst>
      <p:ext uri="{BB962C8B-B14F-4D97-AF65-F5344CB8AC3E}">
        <p14:creationId xmlns:p14="http://schemas.microsoft.com/office/powerpoint/2010/main" val="2283752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5DAE8-2540-FF91-BE85-D4C9BEC25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6D0FF69B-7C59-4DB2-AB4A-FFCE14DE990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EC7B3FB-E98D-3DFB-8106-50124B36BCE9}"/>
              </a:ext>
            </a:extLst>
          </p:cNvPr>
          <p:cNvSpPr txBox="1"/>
          <p:nvPr/>
        </p:nvSpPr>
        <p:spPr>
          <a:xfrm>
            <a:off x="639825" y="642914"/>
            <a:ext cx="16696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ZATRUDNIENIE W PODSTAWOWYCH KOMÓRKACH SŁUŻBY PREWENCYJNEJ GARNIZONU ŁÓDZKIEGO - STAN NA 01.01.2025 ROKU</a:t>
            </a:r>
            <a:endParaRPr lang="pl-PL" sz="3200" dirty="0">
              <a:solidFill>
                <a:schemeClr val="bg1"/>
              </a:solidFill>
              <a:latin typeface="League Spartan" panose="020B0604020202020204" charset="-1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E73F56C5-BF1A-0D95-EA4A-773AA459FAC7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A283C19-0C98-AB12-C066-A1FFC5B78981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4728027C-C04D-2CB6-50C9-FA6816A4608A}"/>
              </a:ext>
            </a:extLst>
          </p:cNvPr>
          <p:cNvSpPr/>
          <p:nvPr/>
        </p:nvSpPr>
        <p:spPr>
          <a:xfrm>
            <a:off x="301406" y="302785"/>
            <a:ext cx="155793" cy="1489810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9C7F0D6F-C2DF-DACF-AFE6-612EB1013C0D}"/>
              </a:ext>
            </a:extLst>
          </p:cNvPr>
          <p:cNvSpPr/>
          <p:nvPr/>
        </p:nvSpPr>
        <p:spPr>
          <a:xfrm>
            <a:off x="4747614" y="4229869"/>
            <a:ext cx="3345428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PATROLOWA,</a:t>
            </a:r>
          </a:p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PATROLOWO-INTERWENCYJNA</a:t>
            </a: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E42C713E-D577-1E38-E39F-A271FE74E425}"/>
              </a:ext>
            </a:extLst>
          </p:cNvPr>
          <p:cNvSpPr/>
          <p:nvPr/>
        </p:nvSpPr>
        <p:spPr>
          <a:xfrm>
            <a:off x="8237227" y="4229869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DZIELNICOWI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E794C316-7BEE-BEC9-423E-EC35047DA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391130"/>
              </p:ext>
            </p:extLst>
          </p:nvPr>
        </p:nvGraphicFramePr>
        <p:xfrm>
          <a:off x="4747614" y="5370959"/>
          <a:ext cx="8881965" cy="69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6269">
                  <a:extLst>
                    <a:ext uri="{9D8B030D-6E8A-4147-A177-3AD203B41FA5}">
                      <a16:colId xmlns:a16="http://schemas.microsoft.com/office/drawing/2014/main" val="1590080588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62675318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4108536301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936248568"/>
                    </a:ext>
                  </a:extLst>
                </a:gridCol>
              </a:tblGrid>
              <a:tr h="623375">
                <a:tc>
                  <a:txBody>
                    <a:bodyPr/>
                    <a:lstStyle/>
                    <a:p>
                      <a:pPr algn="ctr"/>
                      <a:r>
                        <a:rPr lang="pl-PL" sz="40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932</a:t>
                      </a:r>
                    </a:p>
                  </a:txBody>
                  <a:tcPr marL="83312" marR="83312" marT="41656" marB="4165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447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33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4000" b="1" i="0" u="none" strike="noStrike" dirty="0">
                          <a:solidFill>
                            <a:srgbClr val="FFFF00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1412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636540"/>
                  </a:ext>
                </a:extLst>
              </a:tr>
            </a:tbl>
          </a:graphicData>
        </a:graphic>
      </p:graphicFrame>
      <p:sp>
        <p:nvSpPr>
          <p:cNvPr id="35" name="Prostokąt: zaokrąglone rogi 34">
            <a:extLst>
              <a:ext uri="{FF2B5EF4-FFF2-40B4-BE49-F238E27FC236}">
                <a16:creationId xmlns:a16="http://schemas.microsoft.com/office/drawing/2014/main" id="{F96A7F4B-E1F3-6EA0-4B73-B3C2A647CB0B}"/>
              </a:ext>
            </a:extLst>
          </p:cNvPr>
          <p:cNvSpPr/>
          <p:nvPr/>
        </p:nvSpPr>
        <p:spPr>
          <a:xfrm>
            <a:off x="10053582" y="4229869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WYWIADOWCY</a:t>
            </a:r>
          </a:p>
        </p:txBody>
      </p:sp>
      <p:sp>
        <p:nvSpPr>
          <p:cNvPr id="36" name="Prostokąt: zaokrąglone rogi 35">
            <a:extLst>
              <a:ext uri="{FF2B5EF4-FFF2-40B4-BE49-F238E27FC236}">
                <a16:creationId xmlns:a16="http://schemas.microsoft.com/office/drawing/2014/main" id="{5712855D-7CBD-6641-EE7B-394AD9915BDC}"/>
              </a:ext>
            </a:extLst>
          </p:cNvPr>
          <p:cNvSpPr/>
          <p:nvPr/>
        </p:nvSpPr>
        <p:spPr>
          <a:xfrm>
            <a:off x="11871888" y="4229869"/>
            <a:ext cx="1696003" cy="77822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solidFill>
                  <a:srgbClr val="051D4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RAZEM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E25140E9-C528-731D-BA0E-578B6CD75CAA}"/>
              </a:ext>
            </a:extLst>
          </p:cNvPr>
          <p:cNvSpPr/>
          <p:nvPr/>
        </p:nvSpPr>
        <p:spPr>
          <a:xfrm>
            <a:off x="4393544" y="14529411"/>
            <a:ext cx="2514600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Z SAMORZADEM LOKALNYM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162D484-F9C3-1A0E-55FD-A681D305991D}"/>
              </a:ext>
            </a:extLst>
          </p:cNvPr>
          <p:cNvSpPr/>
          <p:nvPr/>
        </p:nvSpPr>
        <p:spPr>
          <a:xfrm>
            <a:off x="7123135" y="14529411"/>
            <a:ext cx="1816355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Z MŁODZIEŻĄ LUB WYCHOWANKAMI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B407018-4A2E-0406-BAE7-0623ED06D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36750"/>
              </p:ext>
            </p:extLst>
          </p:nvPr>
        </p:nvGraphicFramePr>
        <p:xfrm>
          <a:off x="4393544" y="15670501"/>
          <a:ext cx="9555225" cy="69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9008058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6267531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108536301"/>
                    </a:ext>
                  </a:extLst>
                </a:gridCol>
                <a:gridCol w="2392425">
                  <a:extLst>
                    <a:ext uri="{9D8B030D-6E8A-4147-A177-3AD203B41FA5}">
                      <a16:colId xmlns:a16="http://schemas.microsoft.com/office/drawing/2014/main" val="936248568"/>
                    </a:ext>
                  </a:extLst>
                </a:gridCol>
              </a:tblGrid>
              <a:tr h="623375">
                <a:tc>
                  <a:txBody>
                    <a:bodyPr/>
                    <a:lstStyle/>
                    <a:p>
                      <a:pPr algn="ctr"/>
                      <a:r>
                        <a:rPr lang="pl-PL" sz="40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1628</a:t>
                      </a:r>
                    </a:p>
                  </a:txBody>
                  <a:tcPr marL="83312" marR="83312" marT="41656" marB="4165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4231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1162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143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636540"/>
                  </a:ext>
                </a:extLst>
              </a:tr>
            </a:tbl>
          </a:graphicData>
        </a:graphic>
      </p:graphicFrame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EBD61AEE-FB45-88A7-F275-FE822D9342F5}"/>
              </a:ext>
            </a:extLst>
          </p:cNvPr>
          <p:cNvSpPr/>
          <p:nvPr/>
        </p:nvSpPr>
        <p:spPr>
          <a:xfrm>
            <a:off x="9144000" y="14529411"/>
            <a:ext cx="2300129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 RAMACH KONSULTACJI SPOŁECZNYCH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6DF4699-B6D4-6EAC-0FF3-080942CBFB91}"/>
              </a:ext>
            </a:extLst>
          </p:cNvPr>
          <p:cNvSpPr txBox="1"/>
          <p:nvPr/>
        </p:nvSpPr>
        <p:spPr>
          <a:xfrm>
            <a:off x="9221813" y="12305768"/>
            <a:ext cx="28800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</a:t>
            </a:r>
            <a:r>
              <a:rPr lang="pl-PL" sz="2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gólna liczba spotkań</a:t>
            </a:r>
            <a:endParaRPr lang="pl-PL" sz="25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EC4B6A4-67CF-EA64-0BD7-DDF23844EA3D}"/>
              </a:ext>
            </a:extLst>
          </p:cNvPr>
          <p:cNvSpPr txBox="1"/>
          <p:nvPr/>
        </p:nvSpPr>
        <p:spPr>
          <a:xfrm>
            <a:off x="5897625" y="11963331"/>
            <a:ext cx="27815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8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14484</a:t>
            </a:r>
            <a:endParaRPr lang="pl-PL" sz="8000" dirty="0">
              <a:solidFill>
                <a:schemeClr val="bg1"/>
              </a:solidFill>
              <a:effectLst/>
              <a:latin typeface="League Spartan" panose="020B0604020202020204" charset="-18"/>
              <a:ea typeface="Times New Roman" panose="02020603050405020304" pitchFamily="18" charset="0"/>
            </a:endParaRP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783372AF-A3DE-B36D-82F3-E0BE57EA9C9A}"/>
              </a:ext>
            </a:extLst>
          </p:cNvPr>
          <p:cNvSpPr/>
          <p:nvPr/>
        </p:nvSpPr>
        <p:spPr>
          <a:xfrm flipV="1">
            <a:off x="8915400" y="11418262"/>
            <a:ext cx="0" cy="2162817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36E8CE7-5E8F-3366-43BF-64D5F7745C05}"/>
              </a:ext>
            </a:extLst>
          </p:cNvPr>
          <p:cNvSpPr txBox="1"/>
          <p:nvPr/>
        </p:nvSpPr>
        <p:spPr>
          <a:xfrm>
            <a:off x="8486436" y="13705413"/>
            <a:ext cx="8579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 tym: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C0A81E12-337C-329A-80AB-ADD4DAB190C1}"/>
              </a:ext>
            </a:extLst>
          </p:cNvPr>
          <p:cNvSpPr/>
          <p:nvPr/>
        </p:nvSpPr>
        <p:spPr>
          <a:xfrm>
            <a:off x="11648639" y="14529411"/>
            <a:ext cx="2300129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 RAMACH DEBATY SPOŁECZNEJ</a:t>
            </a:r>
          </a:p>
        </p:txBody>
      </p:sp>
    </p:spTree>
    <p:extLst>
      <p:ext uri="{BB962C8B-B14F-4D97-AF65-F5344CB8AC3E}">
        <p14:creationId xmlns:p14="http://schemas.microsoft.com/office/powerpoint/2010/main" val="3109972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96FAF-D02B-4048-705D-86E593334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BA66201B-E694-7984-B8FE-D3EA6DA527F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636194C-4968-5E5E-79A3-AA95CC436684}"/>
              </a:ext>
            </a:extLst>
          </p:cNvPr>
          <p:cNvSpPr txBox="1"/>
          <p:nvPr/>
        </p:nvSpPr>
        <p:spPr>
          <a:xfrm>
            <a:off x="639825" y="619218"/>
            <a:ext cx="1669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DZIAŁANIA PROFILAKTYCZNE</a:t>
            </a:r>
            <a:endParaRPr lang="pl-PL" sz="3200" dirty="0">
              <a:solidFill>
                <a:schemeClr val="bg1"/>
              </a:solidFill>
              <a:latin typeface="League Spartan" panose="020B0604020202020204" charset="-1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07063BBB-CE9D-0FD7-801F-7630CA51FAAC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4223F80-408E-369F-5E56-A40614982827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50D0F0E-C82B-D1D0-8533-8360771A1982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3975AD09-6F22-B1C2-7F69-DF0FD58CA60D}"/>
              </a:ext>
            </a:extLst>
          </p:cNvPr>
          <p:cNvSpPr/>
          <p:nvPr/>
        </p:nvSpPr>
        <p:spPr>
          <a:xfrm>
            <a:off x="5539677" y="2247900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DE6366B9-E030-A1A2-9516-84E08292F801}"/>
              </a:ext>
            </a:extLst>
          </p:cNvPr>
          <p:cNvSpPr/>
          <p:nvPr/>
        </p:nvSpPr>
        <p:spPr>
          <a:xfrm>
            <a:off x="5614034" y="2302193"/>
            <a:ext cx="1295302" cy="129530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>
            <a:gsLst>
              <a:gs pos="0">
                <a:srgbClr val="023374">
                  <a:shade val="30000"/>
                  <a:satMod val="115000"/>
                </a:srgbClr>
              </a:gs>
              <a:gs pos="50000">
                <a:srgbClr val="023374">
                  <a:shade val="67500"/>
                  <a:satMod val="115000"/>
                </a:srgbClr>
              </a:gs>
              <a:gs pos="100000">
                <a:srgbClr val="023374">
                  <a:shade val="100000"/>
                  <a:satMod val="115000"/>
                </a:srgbClr>
              </a:gs>
            </a:gsLst>
            <a:lin ang="0" scaled="1"/>
          </a:gradFill>
          <a:ln w="38100" cap="sq">
            <a:noFill/>
            <a:prstDash val="solid"/>
            <a:miter/>
          </a:ln>
        </p:spPr>
        <p:txBody>
          <a:bodyPr/>
          <a:lstStyle/>
          <a:p>
            <a:pPr algn="just"/>
            <a:endParaRPr lang="pl-PL" dirty="0"/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9434BD33-A375-C73E-50D1-59B9BC17A497}"/>
              </a:ext>
            </a:extLst>
          </p:cNvPr>
          <p:cNvSpPr txBox="1"/>
          <p:nvPr/>
        </p:nvSpPr>
        <p:spPr>
          <a:xfrm>
            <a:off x="7391400" y="2457768"/>
            <a:ext cx="92945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Noworoczny Turniej Piłki Halowej im. Jana Kuropatwy</a:t>
            </a:r>
            <a:b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IPA CUP - PIKNIK PROFILAKTYCZNY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6187C74D-C1BE-3704-AA2C-9D4BAD4BB67B}"/>
              </a:ext>
            </a:extLst>
          </p:cNvPr>
          <p:cNvSpPr txBox="1"/>
          <p:nvPr/>
        </p:nvSpPr>
        <p:spPr>
          <a:xfrm>
            <a:off x="5718246" y="2530793"/>
            <a:ext cx="1134140" cy="76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rPr>
              <a:t>01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5ACC1F2D-07FE-F1A0-F390-9A43DDAEC72E}"/>
              </a:ext>
            </a:extLst>
          </p:cNvPr>
          <p:cNvGrpSpPr/>
          <p:nvPr/>
        </p:nvGrpSpPr>
        <p:grpSpPr>
          <a:xfrm>
            <a:off x="5590588" y="4733989"/>
            <a:ext cx="11410840" cy="1424256"/>
            <a:chOff x="8767272" y="1880447"/>
            <a:chExt cx="11410840" cy="1424256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ADE87FDD-9FD6-0493-869B-7D5064AC94E3}"/>
                </a:ext>
              </a:extLst>
            </p:cNvPr>
            <p:cNvSpPr/>
            <p:nvPr/>
          </p:nvSpPr>
          <p:spPr>
            <a:xfrm>
              <a:off x="8767272" y="1880447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D8A5DA23-97AE-7863-71B3-F3D420CF38AB}"/>
                </a:ext>
              </a:extLst>
            </p:cNvPr>
            <p:cNvSpPr/>
            <p:nvPr/>
          </p:nvSpPr>
          <p:spPr>
            <a:xfrm>
              <a:off x="8827636" y="1940844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6DD414AE-33AE-8342-118F-3DF90ED0B36A}"/>
                </a:ext>
              </a:extLst>
            </p:cNvPr>
            <p:cNvSpPr txBox="1"/>
            <p:nvPr/>
          </p:nvSpPr>
          <p:spPr>
            <a:xfrm>
              <a:off x="10578380" y="2073990"/>
              <a:ext cx="95997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Ferie zimowe pod czujnym okiem funkcjonariuszy Policji </a:t>
              </a:r>
            </a:p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Kręci mnie bezpieczeństwo na stoku”</a:t>
              </a: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D4301827-8414-93D2-3519-A9BEEE386E08}"/>
                </a:ext>
              </a:extLst>
            </p:cNvPr>
            <p:cNvSpPr txBox="1"/>
            <p:nvPr/>
          </p:nvSpPr>
          <p:spPr>
            <a:xfrm>
              <a:off x="8912330" y="2153659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02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131C4D06-2973-AD19-5D89-BB11363C8CEF}"/>
              </a:ext>
            </a:extLst>
          </p:cNvPr>
          <p:cNvGrpSpPr/>
          <p:nvPr/>
        </p:nvGrpSpPr>
        <p:grpSpPr>
          <a:xfrm>
            <a:off x="5590588" y="7181978"/>
            <a:ext cx="10490751" cy="1424256"/>
            <a:chOff x="9152033" y="3572511"/>
            <a:chExt cx="10490751" cy="1424256"/>
          </a:xfrm>
        </p:grpSpPr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D27F5D5-86BA-8F7D-53BE-7A4D19BC72FD}"/>
                </a:ext>
              </a:extLst>
            </p:cNvPr>
            <p:cNvSpPr/>
            <p:nvPr/>
          </p:nvSpPr>
          <p:spPr>
            <a:xfrm>
              <a:off x="9152033" y="3572511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2A6D1779-9F3C-A059-FCDB-FD7F7C6B648B}"/>
                </a:ext>
              </a:extLst>
            </p:cNvPr>
            <p:cNvSpPr/>
            <p:nvPr/>
          </p:nvSpPr>
          <p:spPr>
            <a:xfrm>
              <a:off x="9216510" y="3630738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28" name="TextBox 17">
              <a:extLst>
                <a:ext uri="{FF2B5EF4-FFF2-40B4-BE49-F238E27FC236}">
                  <a16:creationId xmlns:a16="http://schemas.microsoft.com/office/drawing/2014/main" id="{24D225D1-2119-33ED-2A3F-58103BF1E9C2}"/>
                </a:ext>
              </a:extLst>
            </p:cNvPr>
            <p:cNvSpPr txBox="1"/>
            <p:nvPr/>
          </p:nvSpPr>
          <p:spPr>
            <a:xfrm>
              <a:off x="10952845" y="3766054"/>
              <a:ext cx="868993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„Kręci mnie bezpieczeństwo nad wodą” - kolonie </a:t>
              </a:r>
              <a:b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</a:br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w Jarosławcu pod czujnym okiem policjantów</a:t>
              </a:r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A7B3A520-9AF6-498E-3E46-F9527B4D2C97}"/>
                </a:ext>
              </a:extLst>
            </p:cNvPr>
            <p:cNvSpPr txBox="1"/>
            <p:nvPr/>
          </p:nvSpPr>
          <p:spPr>
            <a:xfrm>
              <a:off x="9297091" y="3845723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b="1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03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4F855124-3003-D9C8-F69A-4BCC092CBE66}"/>
              </a:ext>
            </a:extLst>
          </p:cNvPr>
          <p:cNvGrpSpPr/>
          <p:nvPr/>
        </p:nvGrpSpPr>
        <p:grpSpPr>
          <a:xfrm>
            <a:off x="5588040" y="10078965"/>
            <a:ext cx="11748039" cy="1424256"/>
            <a:chOff x="8992514" y="5275452"/>
            <a:chExt cx="11748039" cy="1424256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B697159C-5667-0507-A68F-389D0420BAF3}"/>
                </a:ext>
              </a:extLst>
            </p:cNvPr>
            <p:cNvSpPr/>
            <p:nvPr/>
          </p:nvSpPr>
          <p:spPr>
            <a:xfrm>
              <a:off x="8992514" y="527545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945625C5-7455-4CA8-10E5-133BEC387F3C}"/>
                </a:ext>
              </a:extLst>
            </p:cNvPr>
            <p:cNvSpPr/>
            <p:nvPr/>
          </p:nvSpPr>
          <p:spPr>
            <a:xfrm>
              <a:off x="9056991" y="5344210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C35CD1C8-167D-3B36-3CA2-D4DB24D24658}"/>
                </a:ext>
              </a:extLst>
            </p:cNvPr>
            <p:cNvSpPr txBox="1"/>
            <p:nvPr/>
          </p:nvSpPr>
          <p:spPr>
            <a:xfrm>
              <a:off x="10827829" y="5690864"/>
              <a:ext cx="9912724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„Łódzkie Forum Seniora 2024 w Uniejowie”</a:t>
              </a:r>
            </a:p>
          </p:txBody>
        </p: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FC1A3E6E-3D4D-50C0-BE83-CFFC455A0583}"/>
                </a:ext>
              </a:extLst>
            </p:cNvPr>
            <p:cNvSpPr txBox="1"/>
            <p:nvPr/>
          </p:nvSpPr>
          <p:spPr>
            <a:xfrm>
              <a:off x="9137572" y="554866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b="1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04</a:t>
              </a:r>
            </a:p>
          </p:txBody>
        </p: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385EF64E-0C0A-0E29-77BC-AC435F768BA8}"/>
              </a:ext>
            </a:extLst>
          </p:cNvPr>
          <p:cNvGrpSpPr/>
          <p:nvPr/>
        </p:nvGrpSpPr>
        <p:grpSpPr>
          <a:xfrm>
            <a:off x="5588040" y="11786503"/>
            <a:ext cx="1424256" cy="1424256"/>
            <a:chOff x="8588765" y="6965112"/>
            <a:chExt cx="1424256" cy="1424256"/>
          </a:xfrm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0BFE1006-0052-5572-778D-EB53A23EAAA7}"/>
                </a:ext>
              </a:extLst>
            </p:cNvPr>
            <p:cNvSpPr/>
            <p:nvPr/>
          </p:nvSpPr>
          <p:spPr>
            <a:xfrm>
              <a:off x="8588765" y="696511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03D18377-603A-C78E-3104-FE30D8274CE7}"/>
                </a:ext>
              </a:extLst>
            </p:cNvPr>
            <p:cNvSpPr/>
            <p:nvPr/>
          </p:nvSpPr>
          <p:spPr>
            <a:xfrm>
              <a:off x="8651775" y="7036119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F8FAE951-1D96-B4E9-4C6F-A248E5708969}"/>
                </a:ext>
              </a:extLst>
            </p:cNvPr>
            <p:cNvSpPr txBox="1"/>
            <p:nvPr/>
          </p:nvSpPr>
          <p:spPr>
            <a:xfrm>
              <a:off x="8733823" y="723832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05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sp>
        <p:nvSpPr>
          <p:cNvPr id="44" name="Freeform 10">
            <a:extLst>
              <a:ext uri="{FF2B5EF4-FFF2-40B4-BE49-F238E27FC236}">
                <a16:creationId xmlns:a16="http://schemas.microsoft.com/office/drawing/2014/main" id="{F529F828-FEEB-7790-46AC-51CD132DBDE6}"/>
              </a:ext>
            </a:extLst>
          </p:cNvPr>
          <p:cNvSpPr/>
          <p:nvPr/>
        </p:nvSpPr>
        <p:spPr>
          <a:xfrm>
            <a:off x="5610225" y="13881299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58CBA80E-69E1-A460-F09A-C50A8F4507D9}"/>
              </a:ext>
            </a:extLst>
          </p:cNvPr>
          <p:cNvSpPr/>
          <p:nvPr/>
        </p:nvSpPr>
        <p:spPr>
          <a:xfrm>
            <a:off x="5684582" y="13935592"/>
            <a:ext cx="1295302" cy="129530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>
            <a:gsLst>
              <a:gs pos="0">
                <a:srgbClr val="023374">
                  <a:shade val="30000"/>
                  <a:satMod val="115000"/>
                </a:srgbClr>
              </a:gs>
              <a:gs pos="50000">
                <a:srgbClr val="023374">
                  <a:shade val="67500"/>
                  <a:satMod val="115000"/>
                </a:srgbClr>
              </a:gs>
              <a:gs pos="100000">
                <a:srgbClr val="023374">
                  <a:shade val="100000"/>
                  <a:satMod val="115000"/>
                </a:srgbClr>
              </a:gs>
            </a:gsLst>
            <a:lin ang="0" scaled="1"/>
          </a:gradFill>
          <a:ln w="38100" cap="sq">
            <a:noFill/>
            <a:prstDash val="solid"/>
            <a:miter/>
          </a:ln>
        </p:spPr>
        <p:txBody>
          <a:bodyPr/>
          <a:lstStyle/>
          <a:p>
            <a:pPr algn="just"/>
            <a:endParaRPr lang="pl-PL" dirty="0"/>
          </a:p>
        </p:txBody>
      </p:sp>
      <p:sp>
        <p:nvSpPr>
          <p:cNvPr id="47" name="TextBox 12">
            <a:extLst>
              <a:ext uri="{FF2B5EF4-FFF2-40B4-BE49-F238E27FC236}">
                <a16:creationId xmlns:a16="http://schemas.microsoft.com/office/drawing/2014/main" id="{24DF83BF-2AC1-2AB7-9F19-2C7F7155A461}"/>
              </a:ext>
            </a:extLst>
          </p:cNvPr>
          <p:cNvSpPr txBox="1"/>
          <p:nvPr/>
        </p:nvSpPr>
        <p:spPr>
          <a:xfrm>
            <a:off x="5788794" y="14164192"/>
            <a:ext cx="1134140" cy="76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pl-PL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rPr>
              <a:t>06</a:t>
            </a:r>
            <a:endParaRPr lang="en-US" sz="4784" b="1" dirty="0">
              <a:solidFill>
                <a:srgbClr val="FDFDFD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Open Sans Extra Bold"/>
              <a:sym typeface="Open Sans Extra Bold"/>
            </a:endParaRPr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3810189A-96F9-4ECF-76EC-5206AB0E0350}"/>
              </a:ext>
            </a:extLst>
          </p:cNvPr>
          <p:cNvGrpSpPr/>
          <p:nvPr/>
        </p:nvGrpSpPr>
        <p:grpSpPr>
          <a:xfrm>
            <a:off x="5661136" y="15589230"/>
            <a:ext cx="1424256" cy="1424256"/>
            <a:chOff x="8767272" y="1880447"/>
            <a:chExt cx="1424256" cy="1424256"/>
          </a:xfrm>
        </p:grpSpPr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E5213277-C193-81C0-0876-044D9906B8B4}"/>
                </a:ext>
              </a:extLst>
            </p:cNvPr>
            <p:cNvSpPr/>
            <p:nvPr/>
          </p:nvSpPr>
          <p:spPr>
            <a:xfrm>
              <a:off x="8767272" y="1880447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A9B33A2F-DFA7-C3FC-CF42-1B7F37C1060E}"/>
                </a:ext>
              </a:extLst>
            </p:cNvPr>
            <p:cNvSpPr/>
            <p:nvPr/>
          </p:nvSpPr>
          <p:spPr>
            <a:xfrm>
              <a:off x="8827636" y="1940844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52" name="TextBox 15">
              <a:extLst>
                <a:ext uri="{FF2B5EF4-FFF2-40B4-BE49-F238E27FC236}">
                  <a16:creationId xmlns:a16="http://schemas.microsoft.com/office/drawing/2014/main" id="{B8CC217A-970C-A93E-AB32-B29EF6AF8C49}"/>
                </a:ext>
              </a:extLst>
            </p:cNvPr>
            <p:cNvSpPr txBox="1"/>
            <p:nvPr/>
          </p:nvSpPr>
          <p:spPr>
            <a:xfrm>
              <a:off x="8912330" y="2153659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07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AE936FED-7B95-2CCE-A8FA-5D7EEF507EAE}"/>
              </a:ext>
            </a:extLst>
          </p:cNvPr>
          <p:cNvGrpSpPr/>
          <p:nvPr/>
        </p:nvGrpSpPr>
        <p:grpSpPr>
          <a:xfrm>
            <a:off x="5661136" y="17296768"/>
            <a:ext cx="1424256" cy="1424256"/>
            <a:chOff x="9152033" y="3572511"/>
            <a:chExt cx="1424256" cy="1424256"/>
          </a:xfrm>
        </p:grpSpPr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A6E5B6CD-8C4A-1244-0928-FF78FA3FE8CC}"/>
                </a:ext>
              </a:extLst>
            </p:cNvPr>
            <p:cNvSpPr/>
            <p:nvPr/>
          </p:nvSpPr>
          <p:spPr>
            <a:xfrm>
              <a:off x="9152033" y="3572511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Freeform 3">
              <a:extLst>
                <a:ext uri="{FF2B5EF4-FFF2-40B4-BE49-F238E27FC236}">
                  <a16:creationId xmlns:a16="http://schemas.microsoft.com/office/drawing/2014/main" id="{956E1E1B-66DE-899F-A858-610533E1541B}"/>
                </a:ext>
              </a:extLst>
            </p:cNvPr>
            <p:cNvSpPr/>
            <p:nvPr/>
          </p:nvSpPr>
          <p:spPr>
            <a:xfrm>
              <a:off x="9216510" y="3630738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57" name="TextBox 18">
              <a:extLst>
                <a:ext uri="{FF2B5EF4-FFF2-40B4-BE49-F238E27FC236}">
                  <a16:creationId xmlns:a16="http://schemas.microsoft.com/office/drawing/2014/main" id="{F7DFCC72-EFB1-0F28-5EDC-6FCDAC10376F}"/>
                </a:ext>
              </a:extLst>
            </p:cNvPr>
            <p:cNvSpPr txBox="1"/>
            <p:nvPr/>
          </p:nvSpPr>
          <p:spPr>
            <a:xfrm>
              <a:off x="9297091" y="3845723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08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BC94997C-44C9-A44C-FB92-03CB48A895FC}"/>
              </a:ext>
            </a:extLst>
          </p:cNvPr>
          <p:cNvGrpSpPr/>
          <p:nvPr/>
        </p:nvGrpSpPr>
        <p:grpSpPr>
          <a:xfrm>
            <a:off x="5658588" y="19004306"/>
            <a:ext cx="1424256" cy="1424256"/>
            <a:chOff x="8992514" y="5275452"/>
            <a:chExt cx="1424256" cy="1424256"/>
          </a:xfrm>
        </p:grpSpPr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4A9F51F4-1CB5-6280-E228-E019917CBB3B}"/>
                </a:ext>
              </a:extLst>
            </p:cNvPr>
            <p:cNvSpPr/>
            <p:nvPr/>
          </p:nvSpPr>
          <p:spPr>
            <a:xfrm>
              <a:off x="8992514" y="527545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Freeform 3">
              <a:extLst>
                <a:ext uri="{FF2B5EF4-FFF2-40B4-BE49-F238E27FC236}">
                  <a16:creationId xmlns:a16="http://schemas.microsoft.com/office/drawing/2014/main" id="{E6802F46-7522-DDE9-2D00-71B69D78746E}"/>
                </a:ext>
              </a:extLst>
            </p:cNvPr>
            <p:cNvSpPr/>
            <p:nvPr/>
          </p:nvSpPr>
          <p:spPr>
            <a:xfrm>
              <a:off x="9056991" y="5344210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62" name="TextBox 21">
              <a:extLst>
                <a:ext uri="{FF2B5EF4-FFF2-40B4-BE49-F238E27FC236}">
                  <a16:creationId xmlns:a16="http://schemas.microsoft.com/office/drawing/2014/main" id="{C514D859-9581-0CF6-0D83-5CEC281AF745}"/>
                </a:ext>
              </a:extLst>
            </p:cNvPr>
            <p:cNvSpPr txBox="1"/>
            <p:nvPr/>
          </p:nvSpPr>
          <p:spPr>
            <a:xfrm>
              <a:off x="9137572" y="554866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09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0929797E-E5BF-D2DC-0A19-53A8EB15CBE9}"/>
              </a:ext>
            </a:extLst>
          </p:cNvPr>
          <p:cNvGrpSpPr/>
          <p:nvPr/>
        </p:nvGrpSpPr>
        <p:grpSpPr>
          <a:xfrm>
            <a:off x="5658588" y="20711844"/>
            <a:ext cx="1424256" cy="1424256"/>
            <a:chOff x="8588765" y="6965112"/>
            <a:chExt cx="1424256" cy="1424256"/>
          </a:xfrm>
        </p:grpSpPr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E1E5B9E1-A339-D088-4C9D-9A4BC1CA1C44}"/>
                </a:ext>
              </a:extLst>
            </p:cNvPr>
            <p:cNvSpPr/>
            <p:nvPr/>
          </p:nvSpPr>
          <p:spPr>
            <a:xfrm>
              <a:off x="8588765" y="696511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Freeform 3">
              <a:extLst>
                <a:ext uri="{FF2B5EF4-FFF2-40B4-BE49-F238E27FC236}">
                  <a16:creationId xmlns:a16="http://schemas.microsoft.com/office/drawing/2014/main" id="{76C29A43-317B-B51F-FA7E-2420AD91D535}"/>
                </a:ext>
              </a:extLst>
            </p:cNvPr>
            <p:cNvSpPr/>
            <p:nvPr/>
          </p:nvSpPr>
          <p:spPr>
            <a:xfrm>
              <a:off x="8651775" y="7036119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66" name="TextBox 21">
              <a:extLst>
                <a:ext uri="{FF2B5EF4-FFF2-40B4-BE49-F238E27FC236}">
                  <a16:creationId xmlns:a16="http://schemas.microsoft.com/office/drawing/2014/main" id="{A2C03979-E7CA-6FD7-D857-CA6C7268B768}"/>
                </a:ext>
              </a:extLst>
            </p:cNvPr>
            <p:cNvSpPr txBox="1"/>
            <p:nvPr/>
          </p:nvSpPr>
          <p:spPr>
            <a:xfrm>
              <a:off x="8733823" y="723832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10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pic>
        <p:nvPicPr>
          <p:cNvPr id="68" name="Obraz 67">
            <a:extLst>
              <a:ext uri="{FF2B5EF4-FFF2-40B4-BE49-F238E27FC236}">
                <a16:creationId xmlns:a16="http://schemas.microsoft.com/office/drawing/2014/main" id="{B6836C82-8AF5-C95B-1320-37179C4333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47" y="1815922"/>
            <a:ext cx="3249608" cy="226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Obraz 68">
            <a:extLst>
              <a:ext uri="{FF2B5EF4-FFF2-40B4-BE49-F238E27FC236}">
                <a16:creationId xmlns:a16="http://schemas.microsoft.com/office/drawing/2014/main" id="{1F6CFF7F-97E5-FDE3-BF94-04CF3A2B47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18" y="4291096"/>
            <a:ext cx="3249608" cy="231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Obraz 69">
            <a:extLst>
              <a:ext uri="{FF2B5EF4-FFF2-40B4-BE49-F238E27FC236}">
                <a16:creationId xmlns:a16="http://schemas.microsoft.com/office/drawing/2014/main" id="{412D9418-1578-0067-8B62-639812E870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9" y="6893532"/>
            <a:ext cx="3250143" cy="198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" name="TextBox 20">
            <a:extLst>
              <a:ext uri="{FF2B5EF4-FFF2-40B4-BE49-F238E27FC236}">
                <a16:creationId xmlns:a16="http://schemas.microsoft.com/office/drawing/2014/main" id="{7D4FEA6D-C24F-057B-2D82-738D4BDCD33A}"/>
              </a:ext>
            </a:extLst>
          </p:cNvPr>
          <p:cNvSpPr txBox="1"/>
          <p:nvPr/>
        </p:nvSpPr>
        <p:spPr>
          <a:xfrm>
            <a:off x="7422116" y="12034612"/>
            <a:ext cx="991272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Szkolenia dla kadry pomocy społecznej</a:t>
            </a:r>
          </a:p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Województwa łódzkiego</a:t>
            </a:r>
          </a:p>
        </p:txBody>
      </p:sp>
      <p:sp>
        <p:nvSpPr>
          <p:cNvPr id="72" name="TextBox 20">
            <a:extLst>
              <a:ext uri="{FF2B5EF4-FFF2-40B4-BE49-F238E27FC236}">
                <a16:creationId xmlns:a16="http://schemas.microsoft.com/office/drawing/2014/main" id="{61B7CF08-BCE9-DE8B-03F1-42671EBFE2B9}"/>
              </a:ext>
            </a:extLst>
          </p:cNvPr>
          <p:cNvSpPr txBox="1"/>
          <p:nvPr/>
        </p:nvSpPr>
        <p:spPr>
          <a:xfrm>
            <a:off x="7401696" y="14317964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Mundurowy Dzień Dziecka w Uniejowie</a:t>
            </a:r>
          </a:p>
        </p:txBody>
      </p:sp>
      <p:pic>
        <p:nvPicPr>
          <p:cNvPr id="73" name="Obraz 72">
            <a:extLst>
              <a:ext uri="{FF2B5EF4-FFF2-40B4-BE49-F238E27FC236}">
                <a16:creationId xmlns:a16="http://schemas.microsoft.com/office/drawing/2014/main" id="{EC638BD3-10A1-7969-7183-17F2989FD5B8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32" y="9981328"/>
            <a:ext cx="3523835" cy="201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Obraz 73">
            <a:extLst>
              <a:ext uri="{FF2B5EF4-FFF2-40B4-BE49-F238E27FC236}">
                <a16:creationId xmlns:a16="http://schemas.microsoft.com/office/drawing/2014/main" id="{041ED1FB-F4F0-8421-BD66-96131CB7A9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32" y="12059715"/>
            <a:ext cx="3523836" cy="201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Obraz 74">
            <a:extLst>
              <a:ext uri="{FF2B5EF4-FFF2-40B4-BE49-F238E27FC236}">
                <a16:creationId xmlns:a16="http://schemas.microsoft.com/office/drawing/2014/main" id="{79FD85D9-9EC3-803C-F1DE-6F429D1384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70" y="14075880"/>
            <a:ext cx="3406157" cy="201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" name="TextBox 20">
            <a:extLst>
              <a:ext uri="{FF2B5EF4-FFF2-40B4-BE49-F238E27FC236}">
                <a16:creationId xmlns:a16="http://schemas.microsoft.com/office/drawing/2014/main" id="{AFE56E97-BF81-924D-64BC-0B3E6BC323B9}"/>
              </a:ext>
            </a:extLst>
          </p:cNvPr>
          <p:cNvSpPr txBox="1"/>
          <p:nvPr/>
        </p:nvSpPr>
        <p:spPr>
          <a:xfrm>
            <a:off x="7401696" y="16013605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Otwarcie sezonu wodnego – Bezpieczne Wakacje 2024</a:t>
            </a:r>
          </a:p>
        </p:txBody>
      </p:sp>
      <p:sp>
        <p:nvSpPr>
          <p:cNvPr id="77" name="TextBox 20">
            <a:extLst>
              <a:ext uri="{FF2B5EF4-FFF2-40B4-BE49-F238E27FC236}">
                <a16:creationId xmlns:a16="http://schemas.microsoft.com/office/drawing/2014/main" id="{52BE0F79-8562-71AD-1D10-F5361DA86A04}"/>
              </a:ext>
            </a:extLst>
          </p:cNvPr>
          <p:cNvSpPr txBox="1"/>
          <p:nvPr/>
        </p:nvSpPr>
        <p:spPr>
          <a:xfrm>
            <a:off x="7401696" y="17771813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Piknik z okazji Święta Policji – Bezpieczne Wakacje z Mundurem</a:t>
            </a:r>
          </a:p>
        </p:txBody>
      </p:sp>
      <p:sp>
        <p:nvSpPr>
          <p:cNvPr id="78" name="TextBox 20">
            <a:extLst>
              <a:ext uri="{FF2B5EF4-FFF2-40B4-BE49-F238E27FC236}">
                <a16:creationId xmlns:a16="http://schemas.microsoft.com/office/drawing/2014/main" id="{C580F518-DAD4-BE70-12DA-E55A37DE7A4A}"/>
              </a:ext>
            </a:extLst>
          </p:cNvPr>
          <p:cNvSpPr txBox="1"/>
          <p:nvPr/>
        </p:nvSpPr>
        <p:spPr>
          <a:xfrm>
            <a:off x="7401696" y="19428681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Konkurs plastyczny pn.  „112 – numer, który uratuje życie”</a:t>
            </a:r>
          </a:p>
        </p:txBody>
      </p:sp>
      <p:sp>
        <p:nvSpPr>
          <p:cNvPr id="79" name="TextBox 20">
            <a:extLst>
              <a:ext uri="{FF2B5EF4-FFF2-40B4-BE49-F238E27FC236}">
                <a16:creationId xmlns:a16="http://schemas.microsoft.com/office/drawing/2014/main" id="{81637A88-1EDC-89F2-3C6C-D1C4EB855B83}"/>
              </a:ext>
            </a:extLst>
          </p:cNvPr>
          <p:cNvSpPr txBox="1"/>
          <p:nvPr/>
        </p:nvSpPr>
        <p:spPr>
          <a:xfrm>
            <a:off x="7401696" y="21199669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Policyjna Akademia Bezpieczeństwa</a:t>
            </a:r>
          </a:p>
        </p:txBody>
      </p:sp>
      <p:grpSp>
        <p:nvGrpSpPr>
          <p:cNvPr id="80" name="Grupa 79">
            <a:extLst>
              <a:ext uri="{FF2B5EF4-FFF2-40B4-BE49-F238E27FC236}">
                <a16:creationId xmlns:a16="http://schemas.microsoft.com/office/drawing/2014/main" id="{A55A01AA-22EE-4918-5E87-81748B269935}"/>
              </a:ext>
            </a:extLst>
          </p:cNvPr>
          <p:cNvGrpSpPr/>
          <p:nvPr/>
        </p:nvGrpSpPr>
        <p:grpSpPr>
          <a:xfrm>
            <a:off x="5648292" y="22501436"/>
            <a:ext cx="1424256" cy="1424256"/>
            <a:chOff x="8992514" y="5275452"/>
            <a:chExt cx="1424256" cy="1424256"/>
          </a:xfrm>
        </p:grpSpPr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625CDB74-0963-4842-A8E0-D2D13E69F3BB}"/>
                </a:ext>
              </a:extLst>
            </p:cNvPr>
            <p:cNvSpPr/>
            <p:nvPr/>
          </p:nvSpPr>
          <p:spPr>
            <a:xfrm>
              <a:off x="8992514" y="527545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Freeform 3">
              <a:extLst>
                <a:ext uri="{FF2B5EF4-FFF2-40B4-BE49-F238E27FC236}">
                  <a16:creationId xmlns:a16="http://schemas.microsoft.com/office/drawing/2014/main" id="{CEC0C312-20E8-8007-5933-AB9B78842E59}"/>
                </a:ext>
              </a:extLst>
            </p:cNvPr>
            <p:cNvSpPr/>
            <p:nvPr/>
          </p:nvSpPr>
          <p:spPr>
            <a:xfrm>
              <a:off x="9056991" y="5344210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83" name="TextBox 21">
              <a:extLst>
                <a:ext uri="{FF2B5EF4-FFF2-40B4-BE49-F238E27FC236}">
                  <a16:creationId xmlns:a16="http://schemas.microsoft.com/office/drawing/2014/main" id="{FFBDFE59-D3D8-4113-75BC-916E4EE7843E}"/>
                </a:ext>
              </a:extLst>
            </p:cNvPr>
            <p:cNvSpPr txBox="1"/>
            <p:nvPr/>
          </p:nvSpPr>
          <p:spPr>
            <a:xfrm>
              <a:off x="9137572" y="554866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11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F4ADF097-0507-EA30-1CBA-A22A0EE6E9CE}"/>
              </a:ext>
            </a:extLst>
          </p:cNvPr>
          <p:cNvGrpSpPr/>
          <p:nvPr/>
        </p:nvGrpSpPr>
        <p:grpSpPr>
          <a:xfrm>
            <a:off x="5648292" y="24208974"/>
            <a:ext cx="1424256" cy="1424256"/>
            <a:chOff x="8588765" y="6965112"/>
            <a:chExt cx="1424256" cy="1424256"/>
          </a:xfrm>
        </p:grpSpPr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CC2BA1C5-986C-76A1-BB81-98D369F7FDFB}"/>
                </a:ext>
              </a:extLst>
            </p:cNvPr>
            <p:cNvSpPr/>
            <p:nvPr/>
          </p:nvSpPr>
          <p:spPr>
            <a:xfrm>
              <a:off x="8588765" y="696511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AA20CC5A-AA0F-326C-7DC2-6D87A3BB44C8}"/>
                </a:ext>
              </a:extLst>
            </p:cNvPr>
            <p:cNvSpPr/>
            <p:nvPr/>
          </p:nvSpPr>
          <p:spPr>
            <a:xfrm>
              <a:off x="8651775" y="7036119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87" name="TextBox 21">
              <a:extLst>
                <a:ext uri="{FF2B5EF4-FFF2-40B4-BE49-F238E27FC236}">
                  <a16:creationId xmlns:a16="http://schemas.microsoft.com/office/drawing/2014/main" id="{07C85EA6-E552-FC67-C5AD-0CDD43C05EE2}"/>
                </a:ext>
              </a:extLst>
            </p:cNvPr>
            <p:cNvSpPr txBox="1"/>
            <p:nvPr/>
          </p:nvSpPr>
          <p:spPr>
            <a:xfrm>
              <a:off x="8733823" y="723832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12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sp>
        <p:nvSpPr>
          <p:cNvPr id="88" name="TextBox 20">
            <a:extLst>
              <a:ext uri="{FF2B5EF4-FFF2-40B4-BE49-F238E27FC236}">
                <a16:creationId xmlns:a16="http://schemas.microsoft.com/office/drawing/2014/main" id="{B5491094-9369-2180-1A49-3AC3F7790DDB}"/>
              </a:ext>
            </a:extLst>
          </p:cNvPr>
          <p:cNvSpPr txBox="1"/>
          <p:nvPr/>
        </p:nvSpPr>
        <p:spPr>
          <a:xfrm>
            <a:off x="7391400" y="22925811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Niebieskie Mikołajki</a:t>
            </a:r>
          </a:p>
        </p:txBody>
      </p:sp>
      <p:sp>
        <p:nvSpPr>
          <p:cNvPr id="89" name="TextBox 20">
            <a:extLst>
              <a:ext uri="{FF2B5EF4-FFF2-40B4-BE49-F238E27FC236}">
                <a16:creationId xmlns:a16="http://schemas.microsoft.com/office/drawing/2014/main" id="{D6554208-5D21-637B-844F-2F25E0119B33}"/>
              </a:ext>
            </a:extLst>
          </p:cNvPr>
          <p:cNvSpPr txBox="1"/>
          <p:nvPr/>
        </p:nvSpPr>
        <p:spPr>
          <a:xfrm>
            <a:off x="7391400" y="24696799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Mundurowy Mikołaj</a:t>
            </a:r>
          </a:p>
        </p:txBody>
      </p:sp>
      <p:pic>
        <p:nvPicPr>
          <p:cNvPr id="90" name="Obraz 89">
            <a:extLst>
              <a:ext uri="{FF2B5EF4-FFF2-40B4-BE49-F238E27FC236}">
                <a16:creationId xmlns:a16="http://schemas.microsoft.com/office/drawing/2014/main" id="{A5BDFEA6-2120-ECA2-4481-5FAB12BE21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9" y="16429100"/>
            <a:ext cx="3250143" cy="243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Obraz 90">
            <a:extLst>
              <a:ext uri="{FF2B5EF4-FFF2-40B4-BE49-F238E27FC236}">
                <a16:creationId xmlns:a16="http://schemas.microsoft.com/office/drawing/2014/main" id="{251D38DD-0A9E-62FC-388C-35490AEFF0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6" y="19040053"/>
            <a:ext cx="3450026" cy="230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Obraz 91">
            <a:extLst>
              <a:ext uri="{FF2B5EF4-FFF2-40B4-BE49-F238E27FC236}">
                <a16:creationId xmlns:a16="http://schemas.microsoft.com/office/drawing/2014/main" id="{62EB21CE-C4E0-1AFC-DE25-234CE4C0EB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43" y="24208974"/>
            <a:ext cx="3502931" cy="257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" name="Obraz 92">
            <a:extLst>
              <a:ext uri="{FF2B5EF4-FFF2-40B4-BE49-F238E27FC236}">
                <a16:creationId xmlns:a16="http://schemas.microsoft.com/office/drawing/2014/main" id="{8CCA30B9-B20E-6112-FA50-71D64E6C4F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2" y="26985114"/>
            <a:ext cx="3466040" cy="255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" name="Obraz 93">
            <a:extLst>
              <a:ext uri="{FF2B5EF4-FFF2-40B4-BE49-F238E27FC236}">
                <a16:creationId xmlns:a16="http://schemas.microsoft.com/office/drawing/2014/main" id="{BDC541A8-431F-A7D6-537C-0EB105D2F4F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17" y="29737785"/>
            <a:ext cx="3600525" cy="246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" name="Obraz 94">
            <a:extLst>
              <a:ext uri="{FF2B5EF4-FFF2-40B4-BE49-F238E27FC236}">
                <a16:creationId xmlns:a16="http://schemas.microsoft.com/office/drawing/2014/main" id="{2987C920-A5D7-E98A-9B37-3750521785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15" y="21612824"/>
            <a:ext cx="3499727" cy="2496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6343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B8D4E-2D72-8767-5868-4B2E21E70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E0B4B148-67F9-F61A-9757-AFCC12A5935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BED27AF-F4AA-0532-4346-A0C450FC29D3}"/>
              </a:ext>
            </a:extLst>
          </p:cNvPr>
          <p:cNvSpPr txBox="1"/>
          <p:nvPr/>
        </p:nvSpPr>
        <p:spPr>
          <a:xfrm>
            <a:off x="639825" y="619218"/>
            <a:ext cx="1669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DZIAŁANIA PROFILAKTYCZNE</a:t>
            </a:r>
            <a:endParaRPr lang="pl-PL" sz="3200" dirty="0">
              <a:solidFill>
                <a:schemeClr val="bg1"/>
              </a:solidFill>
              <a:latin typeface="League Spartan" panose="020B0604020202020204" charset="-1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15B7A211-5662-9FE8-5B85-3BE9C7D16806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3361FEC6-A9E8-7ADE-BC83-2D0B44D2C18B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B363BC3-2807-FA0C-2119-5B79E3DC29BE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DBFA51F9-CE38-7357-3E3E-299A0921BF45}"/>
              </a:ext>
            </a:extLst>
          </p:cNvPr>
          <p:cNvSpPr/>
          <p:nvPr/>
        </p:nvSpPr>
        <p:spPr>
          <a:xfrm>
            <a:off x="5539677" y="-8554952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3A14DC96-84BC-32CE-905F-5A18FD4DDE9C}"/>
              </a:ext>
            </a:extLst>
          </p:cNvPr>
          <p:cNvSpPr/>
          <p:nvPr/>
        </p:nvSpPr>
        <p:spPr>
          <a:xfrm>
            <a:off x="5614034" y="-8500659"/>
            <a:ext cx="1295302" cy="129530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>
            <a:gsLst>
              <a:gs pos="0">
                <a:srgbClr val="023374">
                  <a:shade val="30000"/>
                  <a:satMod val="115000"/>
                </a:srgbClr>
              </a:gs>
              <a:gs pos="50000">
                <a:srgbClr val="023374">
                  <a:shade val="67500"/>
                  <a:satMod val="115000"/>
                </a:srgbClr>
              </a:gs>
              <a:gs pos="100000">
                <a:srgbClr val="023374">
                  <a:shade val="100000"/>
                  <a:satMod val="115000"/>
                </a:srgbClr>
              </a:gs>
            </a:gsLst>
            <a:lin ang="0" scaled="1"/>
          </a:gradFill>
          <a:ln w="38100" cap="sq">
            <a:noFill/>
            <a:prstDash val="solid"/>
            <a:miter/>
          </a:ln>
        </p:spPr>
        <p:txBody>
          <a:bodyPr/>
          <a:lstStyle/>
          <a:p>
            <a:pPr algn="just"/>
            <a:endParaRPr lang="pl-PL" dirty="0"/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3B6081C8-03B8-F0C9-EC2A-544F9E22857F}"/>
              </a:ext>
            </a:extLst>
          </p:cNvPr>
          <p:cNvSpPr txBox="1"/>
          <p:nvPr/>
        </p:nvSpPr>
        <p:spPr>
          <a:xfrm>
            <a:off x="7391400" y="-8345084"/>
            <a:ext cx="92945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Noworoczny Turniej Piłki Halowej im. Jana Kuropatwy</a:t>
            </a:r>
            <a:b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IPA CUP - PIKNIK PROFILAKTYCZNY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43CA37F7-5AF3-ABC4-0D11-D5773CA1CE72}"/>
              </a:ext>
            </a:extLst>
          </p:cNvPr>
          <p:cNvSpPr txBox="1"/>
          <p:nvPr/>
        </p:nvSpPr>
        <p:spPr>
          <a:xfrm>
            <a:off x="5718246" y="-8272059"/>
            <a:ext cx="1134140" cy="76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rPr>
              <a:t>01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3FB5BB2A-8C85-704E-0982-9F0EDDEA2134}"/>
              </a:ext>
            </a:extLst>
          </p:cNvPr>
          <p:cNvGrpSpPr/>
          <p:nvPr/>
        </p:nvGrpSpPr>
        <p:grpSpPr>
          <a:xfrm>
            <a:off x="5590588" y="-6068863"/>
            <a:ext cx="11410840" cy="1424256"/>
            <a:chOff x="8767272" y="1880447"/>
            <a:chExt cx="11410840" cy="1424256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3DEEA205-9D04-251A-A1D6-154D823C52CF}"/>
                </a:ext>
              </a:extLst>
            </p:cNvPr>
            <p:cNvSpPr/>
            <p:nvPr/>
          </p:nvSpPr>
          <p:spPr>
            <a:xfrm>
              <a:off x="8767272" y="1880447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2B73152C-F64D-B2AF-7AEF-D3FBFCC499C5}"/>
                </a:ext>
              </a:extLst>
            </p:cNvPr>
            <p:cNvSpPr/>
            <p:nvPr/>
          </p:nvSpPr>
          <p:spPr>
            <a:xfrm>
              <a:off x="8827636" y="1940844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0F25970D-534F-4F66-ED8D-EE153B30C15C}"/>
                </a:ext>
              </a:extLst>
            </p:cNvPr>
            <p:cNvSpPr txBox="1"/>
            <p:nvPr/>
          </p:nvSpPr>
          <p:spPr>
            <a:xfrm>
              <a:off x="10578380" y="2073990"/>
              <a:ext cx="95997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Ferie zimowe pod czujnym okiem funkcjonariuszy Policji </a:t>
              </a:r>
            </a:p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Kręci mnie bezpieczeństwo na stoku”</a:t>
              </a: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AA6355D4-32DE-3559-5EBD-2E4507EC9B4C}"/>
                </a:ext>
              </a:extLst>
            </p:cNvPr>
            <p:cNvSpPr txBox="1"/>
            <p:nvPr/>
          </p:nvSpPr>
          <p:spPr>
            <a:xfrm>
              <a:off x="8912330" y="2153659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02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B98AF206-843C-8B57-58A6-69DD95320B24}"/>
              </a:ext>
            </a:extLst>
          </p:cNvPr>
          <p:cNvGrpSpPr/>
          <p:nvPr/>
        </p:nvGrpSpPr>
        <p:grpSpPr>
          <a:xfrm>
            <a:off x="5590588" y="-3620874"/>
            <a:ext cx="10490751" cy="1424256"/>
            <a:chOff x="9152033" y="3572511"/>
            <a:chExt cx="10490751" cy="1424256"/>
          </a:xfrm>
        </p:grpSpPr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7B94B3D-469A-2601-3CB9-D24A5E5964E0}"/>
                </a:ext>
              </a:extLst>
            </p:cNvPr>
            <p:cNvSpPr/>
            <p:nvPr/>
          </p:nvSpPr>
          <p:spPr>
            <a:xfrm>
              <a:off x="9152033" y="3572511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446B1665-B2A3-E6C3-F1A1-0F0A976FC270}"/>
                </a:ext>
              </a:extLst>
            </p:cNvPr>
            <p:cNvSpPr/>
            <p:nvPr/>
          </p:nvSpPr>
          <p:spPr>
            <a:xfrm>
              <a:off x="9216510" y="3630738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28" name="TextBox 17">
              <a:extLst>
                <a:ext uri="{FF2B5EF4-FFF2-40B4-BE49-F238E27FC236}">
                  <a16:creationId xmlns:a16="http://schemas.microsoft.com/office/drawing/2014/main" id="{D0F0BB42-6C13-48F4-C5B1-769CF48138EE}"/>
                </a:ext>
              </a:extLst>
            </p:cNvPr>
            <p:cNvSpPr txBox="1"/>
            <p:nvPr/>
          </p:nvSpPr>
          <p:spPr>
            <a:xfrm>
              <a:off x="10952845" y="3766054"/>
              <a:ext cx="868993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„Kręci mnie bezpieczeństwo nad wodą” - kolonie </a:t>
              </a:r>
              <a:b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</a:br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w Jarosławcu pod czujnym okiem policjantów</a:t>
              </a:r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6709EF10-6987-3944-918F-EA8298A68964}"/>
                </a:ext>
              </a:extLst>
            </p:cNvPr>
            <p:cNvSpPr txBox="1"/>
            <p:nvPr/>
          </p:nvSpPr>
          <p:spPr>
            <a:xfrm>
              <a:off x="9297091" y="3845723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b="1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03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135B8AC3-CF15-F682-0729-6866D74E4914}"/>
              </a:ext>
            </a:extLst>
          </p:cNvPr>
          <p:cNvGrpSpPr/>
          <p:nvPr/>
        </p:nvGrpSpPr>
        <p:grpSpPr>
          <a:xfrm>
            <a:off x="5588040" y="1905433"/>
            <a:ext cx="11748039" cy="1424256"/>
            <a:chOff x="8992514" y="5275452"/>
            <a:chExt cx="11748039" cy="1424256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CF47042-51DA-263E-5504-E0F61DD29FFF}"/>
                </a:ext>
              </a:extLst>
            </p:cNvPr>
            <p:cNvSpPr/>
            <p:nvPr/>
          </p:nvSpPr>
          <p:spPr>
            <a:xfrm>
              <a:off x="8992514" y="527545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E4003F43-958D-8CDE-B9FC-149A17C60E1B}"/>
                </a:ext>
              </a:extLst>
            </p:cNvPr>
            <p:cNvSpPr/>
            <p:nvPr/>
          </p:nvSpPr>
          <p:spPr>
            <a:xfrm>
              <a:off x="9056991" y="5344210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6648AE39-3BE4-516E-0B98-F1B6A2516BC6}"/>
                </a:ext>
              </a:extLst>
            </p:cNvPr>
            <p:cNvSpPr txBox="1"/>
            <p:nvPr/>
          </p:nvSpPr>
          <p:spPr>
            <a:xfrm>
              <a:off x="10827829" y="5690864"/>
              <a:ext cx="9912724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„Łódzkie Forum Seniora 2024 w Uniejowie”</a:t>
              </a:r>
            </a:p>
          </p:txBody>
        </p: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FA3E9181-4E12-62C8-DDE7-9C342592ADBE}"/>
                </a:ext>
              </a:extLst>
            </p:cNvPr>
            <p:cNvSpPr txBox="1"/>
            <p:nvPr/>
          </p:nvSpPr>
          <p:spPr>
            <a:xfrm>
              <a:off x="9137572" y="554866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b="1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04</a:t>
              </a:r>
            </a:p>
          </p:txBody>
        </p: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93619268-81E8-E09A-F0E6-7A3CF8B317DB}"/>
              </a:ext>
            </a:extLst>
          </p:cNvPr>
          <p:cNvGrpSpPr/>
          <p:nvPr/>
        </p:nvGrpSpPr>
        <p:grpSpPr>
          <a:xfrm>
            <a:off x="5588040" y="4549761"/>
            <a:ext cx="1424256" cy="1424256"/>
            <a:chOff x="8588765" y="6965112"/>
            <a:chExt cx="1424256" cy="1424256"/>
          </a:xfrm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E54BCBBF-1DFD-8CC2-581C-E486D55F8B33}"/>
                </a:ext>
              </a:extLst>
            </p:cNvPr>
            <p:cNvSpPr/>
            <p:nvPr/>
          </p:nvSpPr>
          <p:spPr>
            <a:xfrm>
              <a:off x="8588765" y="696511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C5E77358-D648-19F2-078B-A506536FA8A1}"/>
                </a:ext>
              </a:extLst>
            </p:cNvPr>
            <p:cNvSpPr/>
            <p:nvPr/>
          </p:nvSpPr>
          <p:spPr>
            <a:xfrm>
              <a:off x="8651775" y="7036119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B063FBBF-4F6E-7A22-7CCC-B19B7BA0225A}"/>
                </a:ext>
              </a:extLst>
            </p:cNvPr>
            <p:cNvSpPr txBox="1"/>
            <p:nvPr/>
          </p:nvSpPr>
          <p:spPr>
            <a:xfrm>
              <a:off x="8733823" y="723832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05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sp>
        <p:nvSpPr>
          <p:cNvPr id="44" name="Freeform 10">
            <a:extLst>
              <a:ext uri="{FF2B5EF4-FFF2-40B4-BE49-F238E27FC236}">
                <a16:creationId xmlns:a16="http://schemas.microsoft.com/office/drawing/2014/main" id="{6880E7B7-B67E-4469-CB9B-ADAFE348157C}"/>
              </a:ext>
            </a:extLst>
          </p:cNvPr>
          <p:cNvSpPr/>
          <p:nvPr/>
        </p:nvSpPr>
        <p:spPr>
          <a:xfrm>
            <a:off x="5610225" y="7113170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F960A98B-F316-04F5-0F77-4EF453F98607}"/>
              </a:ext>
            </a:extLst>
          </p:cNvPr>
          <p:cNvSpPr/>
          <p:nvPr/>
        </p:nvSpPr>
        <p:spPr>
          <a:xfrm>
            <a:off x="5684582" y="7167463"/>
            <a:ext cx="1295302" cy="129530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>
            <a:gsLst>
              <a:gs pos="0">
                <a:srgbClr val="023374">
                  <a:shade val="30000"/>
                  <a:satMod val="115000"/>
                </a:srgbClr>
              </a:gs>
              <a:gs pos="50000">
                <a:srgbClr val="023374">
                  <a:shade val="67500"/>
                  <a:satMod val="115000"/>
                </a:srgbClr>
              </a:gs>
              <a:gs pos="100000">
                <a:srgbClr val="023374">
                  <a:shade val="100000"/>
                  <a:satMod val="115000"/>
                </a:srgbClr>
              </a:gs>
            </a:gsLst>
            <a:lin ang="0" scaled="1"/>
          </a:gradFill>
          <a:ln w="38100" cap="sq">
            <a:noFill/>
            <a:prstDash val="solid"/>
            <a:miter/>
          </a:ln>
        </p:spPr>
        <p:txBody>
          <a:bodyPr/>
          <a:lstStyle/>
          <a:p>
            <a:pPr algn="just"/>
            <a:endParaRPr lang="pl-PL" dirty="0"/>
          </a:p>
        </p:txBody>
      </p:sp>
      <p:sp>
        <p:nvSpPr>
          <p:cNvPr id="47" name="TextBox 12">
            <a:extLst>
              <a:ext uri="{FF2B5EF4-FFF2-40B4-BE49-F238E27FC236}">
                <a16:creationId xmlns:a16="http://schemas.microsoft.com/office/drawing/2014/main" id="{0A623549-A10A-0121-F197-C351C611F76C}"/>
              </a:ext>
            </a:extLst>
          </p:cNvPr>
          <p:cNvSpPr txBox="1"/>
          <p:nvPr/>
        </p:nvSpPr>
        <p:spPr>
          <a:xfrm>
            <a:off x="5788794" y="7396063"/>
            <a:ext cx="1134140" cy="76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pl-PL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rPr>
              <a:t>06</a:t>
            </a:r>
            <a:endParaRPr lang="en-US" sz="4784" b="1" dirty="0">
              <a:solidFill>
                <a:srgbClr val="FDFDFD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Open Sans Extra Bold"/>
              <a:sym typeface="Open Sans Extra Bold"/>
            </a:endParaRPr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D475D76F-B078-D138-5582-4DBC5028FF05}"/>
              </a:ext>
            </a:extLst>
          </p:cNvPr>
          <p:cNvGrpSpPr/>
          <p:nvPr/>
        </p:nvGrpSpPr>
        <p:grpSpPr>
          <a:xfrm>
            <a:off x="5661136" y="10006752"/>
            <a:ext cx="1424256" cy="1424256"/>
            <a:chOff x="8767272" y="1880447"/>
            <a:chExt cx="1424256" cy="1424256"/>
          </a:xfrm>
        </p:grpSpPr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A2E2B7E3-09D4-2223-253B-EAB2093014FB}"/>
                </a:ext>
              </a:extLst>
            </p:cNvPr>
            <p:cNvSpPr/>
            <p:nvPr/>
          </p:nvSpPr>
          <p:spPr>
            <a:xfrm>
              <a:off x="8767272" y="1880447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99C774B5-ED08-2137-6338-28FCC7F96B3E}"/>
                </a:ext>
              </a:extLst>
            </p:cNvPr>
            <p:cNvSpPr/>
            <p:nvPr/>
          </p:nvSpPr>
          <p:spPr>
            <a:xfrm>
              <a:off x="8827636" y="1940844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52" name="TextBox 15">
              <a:extLst>
                <a:ext uri="{FF2B5EF4-FFF2-40B4-BE49-F238E27FC236}">
                  <a16:creationId xmlns:a16="http://schemas.microsoft.com/office/drawing/2014/main" id="{BB695F42-ABFF-77E5-A336-10A929F3A828}"/>
                </a:ext>
              </a:extLst>
            </p:cNvPr>
            <p:cNvSpPr txBox="1"/>
            <p:nvPr/>
          </p:nvSpPr>
          <p:spPr>
            <a:xfrm>
              <a:off x="8912330" y="2153659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07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5A87F8EC-E105-D9E9-C5C4-4C2F392DD488}"/>
              </a:ext>
            </a:extLst>
          </p:cNvPr>
          <p:cNvGrpSpPr/>
          <p:nvPr/>
        </p:nvGrpSpPr>
        <p:grpSpPr>
          <a:xfrm>
            <a:off x="5661136" y="11714290"/>
            <a:ext cx="1424256" cy="1424256"/>
            <a:chOff x="9152033" y="3572511"/>
            <a:chExt cx="1424256" cy="1424256"/>
          </a:xfrm>
        </p:grpSpPr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8F515E0A-0CFA-7D72-EEAB-F48DE682ADF7}"/>
                </a:ext>
              </a:extLst>
            </p:cNvPr>
            <p:cNvSpPr/>
            <p:nvPr/>
          </p:nvSpPr>
          <p:spPr>
            <a:xfrm>
              <a:off x="9152033" y="3572511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Freeform 3">
              <a:extLst>
                <a:ext uri="{FF2B5EF4-FFF2-40B4-BE49-F238E27FC236}">
                  <a16:creationId xmlns:a16="http://schemas.microsoft.com/office/drawing/2014/main" id="{0B692375-CEB8-C9BB-9569-0EF2D18229C2}"/>
                </a:ext>
              </a:extLst>
            </p:cNvPr>
            <p:cNvSpPr/>
            <p:nvPr/>
          </p:nvSpPr>
          <p:spPr>
            <a:xfrm>
              <a:off x="9216510" y="3630738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57" name="TextBox 18">
              <a:extLst>
                <a:ext uri="{FF2B5EF4-FFF2-40B4-BE49-F238E27FC236}">
                  <a16:creationId xmlns:a16="http://schemas.microsoft.com/office/drawing/2014/main" id="{A2972E3E-2235-108E-3DAC-821C251E0FAA}"/>
                </a:ext>
              </a:extLst>
            </p:cNvPr>
            <p:cNvSpPr txBox="1"/>
            <p:nvPr/>
          </p:nvSpPr>
          <p:spPr>
            <a:xfrm>
              <a:off x="9297091" y="3845723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08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402CFE2D-C800-1D77-CD1C-03AAF19C6EFD}"/>
              </a:ext>
            </a:extLst>
          </p:cNvPr>
          <p:cNvGrpSpPr/>
          <p:nvPr/>
        </p:nvGrpSpPr>
        <p:grpSpPr>
          <a:xfrm>
            <a:off x="5658588" y="13421828"/>
            <a:ext cx="1424256" cy="1424256"/>
            <a:chOff x="8992514" y="5275452"/>
            <a:chExt cx="1424256" cy="1424256"/>
          </a:xfrm>
        </p:grpSpPr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EC5D9A3A-265E-1A4C-2A88-60A90B84FAEC}"/>
                </a:ext>
              </a:extLst>
            </p:cNvPr>
            <p:cNvSpPr/>
            <p:nvPr/>
          </p:nvSpPr>
          <p:spPr>
            <a:xfrm>
              <a:off x="8992514" y="527545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Freeform 3">
              <a:extLst>
                <a:ext uri="{FF2B5EF4-FFF2-40B4-BE49-F238E27FC236}">
                  <a16:creationId xmlns:a16="http://schemas.microsoft.com/office/drawing/2014/main" id="{8FEC7F4E-6430-6282-F523-00BD0AB72F12}"/>
                </a:ext>
              </a:extLst>
            </p:cNvPr>
            <p:cNvSpPr/>
            <p:nvPr/>
          </p:nvSpPr>
          <p:spPr>
            <a:xfrm>
              <a:off x="9056991" y="5344210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62" name="TextBox 21">
              <a:extLst>
                <a:ext uri="{FF2B5EF4-FFF2-40B4-BE49-F238E27FC236}">
                  <a16:creationId xmlns:a16="http://schemas.microsoft.com/office/drawing/2014/main" id="{BD4F8071-86D4-7D42-FC6D-6BA08F328211}"/>
                </a:ext>
              </a:extLst>
            </p:cNvPr>
            <p:cNvSpPr txBox="1"/>
            <p:nvPr/>
          </p:nvSpPr>
          <p:spPr>
            <a:xfrm>
              <a:off x="9137572" y="554866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09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EEEEFF5A-BF28-03F5-4F5C-FDAB65B71575}"/>
              </a:ext>
            </a:extLst>
          </p:cNvPr>
          <p:cNvGrpSpPr/>
          <p:nvPr/>
        </p:nvGrpSpPr>
        <p:grpSpPr>
          <a:xfrm>
            <a:off x="5658588" y="15129366"/>
            <a:ext cx="1424256" cy="1424256"/>
            <a:chOff x="8588765" y="6965112"/>
            <a:chExt cx="1424256" cy="1424256"/>
          </a:xfrm>
        </p:grpSpPr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EED5E709-E628-AE87-3306-4DDAE43E6FAD}"/>
                </a:ext>
              </a:extLst>
            </p:cNvPr>
            <p:cNvSpPr/>
            <p:nvPr/>
          </p:nvSpPr>
          <p:spPr>
            <a:xfrm>
              <a:off x="8588765" y="696511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Freeform 3">
              <a:extLst>
                <a:ext uri="{FF2B5EF4-FFF2-40B4-BE49-F238E27FC236}">
                  <a16:creationId xmlns:a16="http://schemas.microsoft.com/office/drawing/2014/main" id="{FC9A2F76-71BC-8C44-8F40-931AD835EBF9}"/>
                </a:ext>
              </a:extLst>
            </p:cNvPr>
            <p:cNvSpPr/>
            <p:nvPr/>
          </p:nvSpPr>
          <p:spPr>
            <a:xfrm>
              <a:off x="8651775" y="7036119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66" name="TextBox 21">
              <a:extLst>
                <a:ext uri="{FF2B5EF4-FFF2-40B4-BE49-F238E27FC236}">
                  <a16:creationId xmlns:a16="http://schemas.microsoft.com/office/drawing/2014/main" id="{FD67926D-ACE9-7008-7F6D-BB10AC9F3F2A}"/>
                </a:ext>
              </a:extLst>
            </p:cNvPr>
            <p:cNvSpPr txBox="1"/>
            <p:nvPr/>
          </p:nvSpPr>
          <p:spPr>
            <a:xfrm>
              <a:off x="8733823" y="723832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10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pic>
        <p:nvPicPr>
          <p:cNvPr id="68" name="Obraz 67">
            <a:extLst>
              <a:ext uri="{FF2B5EF4-FFF2-40B4-BE49-F238E27FC236}">
                <a16:creationId xmlns:a16="http://schemas.microsoft.com/office/drawing/2014/main" id="{28E713A5-1EE7-BD2C-4466-8840CEE02B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0" y="1815922"/>
            <a:ext cx="3249608" cy="226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Obraz 68">
            <a:extLst>
              <a:ext uri="{FF2B5EF4-FFF2-40B4-BE49-F238E27FC236}">
                <a16:creationId xmlns:a16="http://schemas.microsoft.com/office/drawing/2014/main" id="{908E3820-541C-5DA4-BCDA-DCC7810CB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9929" y="4291096"/>
            <a:ext cx="3249608" cy="231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Obraz 69">
            <a:extLst>
              <a:ext uri="{FF2B5EF4-FFF2-40B4-BE49-F238E27FC236}">
                <a16:creationId xmlns:a16="http://schemas.microsoft.com/office/drawing/2014/main" id="{34867BDD-A51E-6081-8F78-510A503F7B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0868" y="6893532"/>
            <a:ext cx="3250143" cy="198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" name="TextBox 20">
            <a:extLst>
              <a:ext uri="{FF2B5EF4-FFF2-40B4-BE49-F238E27FC236}">
                <a16:creationId xmlns:a16="http://schemas.microsoft.com/office/drawing/2014/main" id="{CA1CE43A-962C-1BCB-FF12-19892E66A0A6}"/>
              </a:ext>
            </a:extLst>
          </p:cNvPr>
          <p:cNvSpPr txBox="1"/>
          <p:nvPr/>
        </p:nvSpPr>
        <p:spPr>
          <a:xfrm>
            <a:off x="7422116" y="4797870"/>
            <a:ext cx="991272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Szkolenia dla kadry pomocy społecznej</a:t>
            </a:r>
          </a:p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Województwa łódzkiego</a:t>
            </a:r>
          </a:p>
        </p:txBody>
      </p:sp>
      <p:sp>
        <p:nvSpPr>
          <p:cNvPr id="72" name="TextBox 20">
            <a:extLst>
              <a:ext uri="{FF2B5EF4-FFF2-40B4-BE49-F238E27FC236}">
                <a16:creationId xmlns:a16="http://schemas.microsoft.com/office/drawing/2014/main" id="{F90BB6C1-EA79-0234-244A-9A30682FDDEB}"/>
              </a:ext>
            </a:extLst>
          </p:cNvPr>
          <p:cNvSpPr txBox="1"/>
          <p:nvPr/>
        </p:nvSpPr>
        <p:spPr>
          <a:xfrm>
            <a:off x="7401696" y="7549835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Mundurowy Dzień Dziecka w Uniejowie</a:t>
            </a:r>
          </a:p>
        </p:txBody>
      </p:sp>
      <p:pic>
        <p:nvPicPr>
          <p:cNvPr id="73" name="Obraz 72">
            <a:extLst>
              <a:ext uri="{FF2B5EF4-FFF2-40B4-BE49-F238E27FC236}">
                <a16:creationId xmlns:a16="http://schemas.microsoft.com/office/drawing/2014/main" id="{8BF0902F-8524-1D2E-90E6-6A1936AD841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32" y="1807796"/>
            <a:ext cx="3523835" cy="201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Obraz 73">
            <a:extLst>
              <a:ext uri="{FF2B5EF4-FFF2-40B4-BE49-F238E27FC236}">
                <a16:creationId xmlns:a16="http://schemas.microsoft.com/office/drawing/2014/main" id="{7D7E0446-DEEF-FE87-4467-0688C8BF88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32" y="4283314"/>
            <a:ext cx="3523836" cy="201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Obraz 74">
            <a:extLst>
              <a:ext uri="{FF2B5EF4-FFF2-40B4-BE49-F238E27FC236}">
                <a16:creationId xmlns:a16="http://schemas.microsoft.com/office/drawing/2014/main" id="{7B89F4C2-B96B-D53C-B646-13602500C9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70" y="6861936"/>
            <a:ext cx="3406157" cy="201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" name="TextBox 20">
            <a:extLst>
              <a:ext uri="{FF2B5EF4-FFF2-40B4-BE49-F238E27FC236}">
                <a16:creationId xmlns:a16="http://schemas.microsoft.com/office/drawing/2014/main" id="{F6F23BCA-0A11-2F45-39D5-5AE26F5F2EB6}"/>
              </a:ext>
            </a:extLst>
          </p:cNvPr>
          <p:cNvSpPr txBox="1"/>
          <p:nvPr/>
        </p:nvSpPr>
        <p:spPr>
          <a:xfrm>
            <a:off x="7401696" y="10431127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Otwarcie sezonu wodnego – Bezpieczne Wakacje 2024</a:t>
            </a:r>
          </a:p>
        </p:txBody>
      </p:sp>
      <p:sp>
        <p:nvSpPr>
          <p:cNvPr id="77" name="TextBox 20">
            <a:extLst>
              <a:ext uri="{FF2B5EF4-FFF2-40B4-BE49-F238E27FC236}">
                <a16:creationId xmlns:a16="http://schemas.microsoft.com/office/drawing/2014/main" id="{ABAD7EB2-F01B-106D-7DF6-BC2F21B1AE4D}"/>
              </a:ext>
            </a:extLst>
          </p:cNvPr>
          <p:cNvSpPr txBox="1"/>
          <p:nvPr/>
        </p:nvSpPr>
        <p:spPr>
          <a:xfrm>
            <a:off x="7401696" y="12189335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Piknik z okazji Święta Policji – Bezpieczne Wakacje z Mundurem</a:t>
            </a:r>
          </a:p>
        </p:txBody>
      </p:sp>
      <p:sp>
        <p:nvSpPr>
          <p:cNvPr id="78" name="TextBox 20">
            <a:extLst>
              <a:ext uri="{FF2B5EF4-FFF2-40B4-BE49-F238E27FC236}">
                <a16:creationId xmlns:a16="http://schemas.microsoft.com/office/drawing/2014/main" id="{C82302D6-7CFE-6BC3-9D24-D6D708BB96DA}"/>
              </a:ext>
            </a:extLst>
          </p:cNvPr>
          <p:cNvSpPr txBox="1"/>
          <p:nvPr/>
        </p:nvSpPr>
        <p:spPr>
          <a:xfrm>
            <a:off x="7401696" y="13846203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Konkurs plastyczny pn.  „112 – numer, który uratuje życie”</a:t>
            </a:r>
          </a:p>
        </p:txBody>
      </p:sp>
      <p:sp>
        <p:nvSpPr>
          <p:cNvPr id="79" name="TextBox 20">
            <a:extLst>
              <a:ext uri="{FF2B5EF4-FFF2-40B4-BE49-F238E27FC236}">
                <a16:creationId xmlns:a16="http://schemas.microsoft.com/office/drawing/2014/main" id="{B0CAEAAD-54DE-C22A-3FAD-7E0C73DF45EE}"/>
              </a:ext>
            </a:extLst>
          </p:cNvPr>
          <p:cNvSpPr txBox="1"/>
          <p:nvPr/>
        </p:nvSpPr>
        <p:spPr>
          <a:xfrm>
            <a:off x="7401696" y="15617191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Policyjna Akademia Bezpieczeństwa</a:t>
            </a:r>
          </a:p>
        </p:txBody>
      </p:sp>
      <p:grpSp>
        <p:nvGrpSpPr>
          <p:cNvPr id="80" name="Grupa 79">
            <a:extLst>
              <a:ext uri="{FF2B5EF4-FFF2-40B4-BE49-F238E27FC236}">
                <a16:creationId xmlns:a16="http://schemas.microsoft.com/office/drawing/2014/main" id="{FDEC03FA-D260-5738-FE85-2D1891F4E540}"/>
              </a:ext>
            </a:extLst>
          </p:cNvPr>
          <p:cNvGrpSpPr/>
          <p:nvPr/>
        </p:nvGrpSpPr>
        <p:grpSpPr>
          <a:xfrm>
            <a:off x="5648292" y="16918958"/>
            <a:ext cx="1424256" cy="1424256"/>
            <a:chOff x="8992514" y="5275452"/>
            <a:chExt cx="1424256" cy="1424256"/>
          </a:xfrm>
        </p:grpSpPr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0506777D-86A4-C391-D848-5484FC28E5CB}"/>
                </a:ext>
              </a:extLst>
            </p:cNvPr>
            <p:cNvSpPr/>
            <p:nvPr/>
          </p:nvSpPr>
          <p:spPr>
            <a:xfrm>
              <a:off x="8992514" y="527545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Freeform 3">
              <a:extLst>
                <a:ext uri="{FF2B5EF4-FFF2-40B4-BE49-F238E27FC236}">
                  <a16:creationId xmlns:a16="http://schemas.microsoft.com/office/drawing/2014/main" id="{AE62A97B-D75F-2875-549B-357364EB677E}"/>
                </a:ext>
              </a:extLst>
            </p:cNvPr>
            <p:cNvSpPr/>
            <p:nvPr/>
          </p:nvSpPr>
          <p:spPr>
            <a:xfrm>
              <a:off x="9056991" y="5344210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83" name="TextBox 21">
              <a:extLst>
                <a:ext uri="{FF2B5EF4-FFF2-40B4-BE49-F238E27FC236}">
                  <a16:creationId xmlns:a16="http://schemas.microsoft.com/office/drawing/2014/main" id="{55A12EEE-901A-8C32-69B8-72EAB3A9709A}"/>
                </a:ext>
              </a:extLst>
            </p:cNvPr>
            <p:cNvSpPr txBox="1"/>
            <p:nvPr/>
          </p:nvSpPr>
          <p:spPr>
            <a:xfrm>
              <a:off x="9137572" y="554866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11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838A0718-4583-86E5-529A-32B787B02898}"/>
              </a:ext>
            </a:extLst>
          </p:cNvPr>
          <p:cNvGrpSpPr/>
          <p:nvPr/>
        </p:nvGrpSpPr>
        <p:grpSpPr>
          <a:xfrm>
            <a:off x="5648292" y="18626496"/>
            <a:ext cx="1424256" cy="1424256"/>
            <a:chOff x="8588765" y="6965112"/>
            <a:chExt cx="1424256" cy="1424256"/>
          </a:xfrm>
        </p:grpSpPr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9F08072A-731D-512A-63A9-2C6B3803A774}"/>
                </a:ext>
              </a:extLst>
            </p:cNvPr>
            <p:cNvSpPr/>
            <p:nvPr/>
          </p:nvSpPr>
          <p:spPr>
            <a:xfrm>
              <a:off x="8588765" y="696511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D1A25796-E1A9-0583-865E-8A929EB4776D}"/>
                </a:ext>
              </a:extLst>
            </p:cNvPr>
            <p:cNvSpPr/>
            <p:nvPr/>
          </p:nvSpPr>
          <p:spPr>
            <a:xfrm>
              <a:off x="8651775" y="7036119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87" name="TextBox 21">
              <a:extLst>
                <a:ext uri="{FF2B5EF4-FFF2-40B4-BE49-F238E27FC236}">
                  <a16:creationId xmlns:a16="http://schemas.microsoft.com/office/drawing/2014/main" id="{15C7030C-A2EF-9917-D26E-5089AA7B2909}"/>
                </a:ext>
              </a:extLst>
            </p:cNvPr>
            <p:cNvSpPr txBox="1"/>
            <p:nvPr/>
          </p:nvSpPr>
          <p:spPr>
            <a:xfrm>
              <a:off x="8733823" y="723832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12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sp>
        <p:nvSpPr>
          <p:cNvPr id="88" name="TextBox 20">
            <a:extLst>
              <a:ext uri="{FF2B5EF4-FFF2-40B4-BE49-F238E27FC236}">
                <a16:creationId xmlns:a16="http://schemas.microsoft.com/office/drawing/2014/main" id="{93C2EFDF-B80F-F53C-36E9-ADB714AEDD3D}"/>
              </a:ext>
            </a:extLst>
          </p:cNvPr>
          <p:cNvSpPr txBox="1"/>
          <p:nvPr/>
        </p:nvSpPr>
        <p:spPr>
          <a:xfrm>
            <a:off x="7391400" y="17343333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Niebieskie Mikołajki</a:t>
            </a:r>
          </a:p>
        </p:txBody>
      </p:sp>
      <p:sp>
        <p:nvSpPr>
          <p:cNvPr id="89" name="TextBox 20">
            <a:extLst>
              <a:ext uri="{FF2B5EF4-FFF2-40B4-BE49-F238E27FC236}">
                <a16:creationId xmlns:a16="http://schemas.microsoft.com/office/drawing/2014/main" id="{7FA3A9BC-0A88-2D20-3CB8-3E1422B2E260}"/>
              </a:ext>
            </a:extLst>
          </p:cNvPr>
          <p:cNvSpPr txBox="1"/>
          <p:nvPr/>
        </p:nvSpPr>
        <p:spPr>
          <a:xfrm>
            <a:off x="7391400" y="19114321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Mundurowy Mikołaj</a:t>
            </a:r>
          </a:p>
        </p:txBody>
      </p:sp>
      <p:pic>
        <p:nvPicPr>
          <p:cNvPr id="90" name="Obraz 89">
            <a:extLst>
              <a:ext uri="{FF2B5EF4-FFF2-40B4-BE49-F238E27FC236}">
                <a16:creationId xmlns:a16="http://schemas.microsoft.com/office/drawing/2014/main" id="{68A29172-2D2D-817D-F93C-86E8490C0D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9" y="10120329"/>
            <a:ext cx="3250143" cy="243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Obraz 90">
            <a:extLst>
              <a:ext uri="{FF2B5EF4-FFF2-40B4-BE49-F238E27FC236}">
                <a16:creationId xmlns:a16="http://schemas.microsoft.com/office/drawing/2014/main" id="{6D4AF43D-6EA9-6561-2EF2-C6558A9FA7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96" y="12731282"/>
            <a:ext cx="3450026" cy="230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Obraz 91">
            <a:extLst>
              <a:ext uri="{FF2B5EF4-FFF2-40B4-BE49-F238E27FC236}">
                <a16:creationId xmlns:a16="http://schemas.microsoft.com/office/drawing/2014/main" id="{C5EE38AF-433E-5699-8AD1-E212BFB528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43" y="17737257"/>
            <a:ext cx="3502931" cy="257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" name="Obraz 92">
            <a:extLst>
              <a:ext uri="{FF2B5EF4-FFF2-40B4-BE49-F238E27FC236}">
                <a16:creationId xmlns:a16="http://schemas.microsoft.com/office/drawing/2014/main" id="{AAAB8CA9-5483-AEAE-47DE-AD98DBFC36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2" y="20513397"/>
            <a:ext cx="3466040" cy="255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" name="Obraz 93">
            <a:extLst>
              <a:ext uri="{FF2B5EF4-FFF2-40B4-BE49-F238E27FC236}">
                <a16:creationId xmlns:a16="http://schemas.microsoft.com/office/drawing/2014/main" id="{98679F62-9274-DB7A-031F-A86B54BC01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17" y="23266068"/>
            <a:ext cx="3600525" cy="246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8358EBD-C2A2-32A2-9452-52E8FD09DC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15" y="14978466"/>
            <a:ext cx="3499727" cy="2496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0121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D46C1-EC61-017A-1308-38340390E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4ED942F4-FC61-B342-EED5-A2F92F84B25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62D14CF-297B-3D1B-3E79-A2DE6E6F0B01}"/>
              </a:ext>
            </a:extLst>
          </p:cNvPr>
          <p:cNvSpPr txBox="1"/>
          <p:nvPr/>
        </p:nvSpPr>
        <p:spPr>
          <a:xfrm>
            <a:off x="639825" y="619218"/>
            <a:ext cx="1669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DZIAŁANIA PROFILAKTYCZNE</a:t>
            </a:r>
            <a:endParaRPr lang="pl-PL" sz="3200" dirty="0">
              <a:solidFill>
                <a:schemeClr val="bg1"/>
              </a:solidFill>
              <a:latin typeface="League Spartan" panose="020B0604020202020204" charset="-1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AB484994-6C4C-2E02-CAF6-3BFEF40E8918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3886121-9A1A-18B7-2CE2-BA842AFE50D3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8E26855-5617-EEB1-0AC8-38DCEC4D314D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8002033F-EBFE-FFAB-9B55-2E8EF0EEE43A}"/>
              </a:ext>
            </a:extLst>
          </p:cNvPr>
          <p:cNvSpPr/>
          <p:nvPr/>
        </p:nvSpPr>
        <p:spPr>
          <a:xfrm>
            <a:off x="5539677" y="-18546139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486733DA-085F-5539-0C58-4F0CC3AEE25B}"/>
              </a:ext>
            </a:extLst>
          </p:cNvPr>
          <p:cNvSpPr/>
          <p:nvPr/>
        </p:nvSpPr>
        <p:spPr>
          <a:xfrm>
            <a:off x="5614034" y="-18491846"/>
            <a:ext cx="1295302" cy="129530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>
            <a:gsLst>
              <a:gs pos="0">
                <a:srgbClr val="023374">
                  <a:shade val="30000"/>
                  <a:satMod val="115000"/>
                </a:srgbClr>
              </a:gs>
              <a:gs pos="50000">
                <a:srgbClr val="023374">
                  <a:shade val="67500"/>
                  <a:satMod val="115000"/>
                </a:srgbClr>
              </a:gs>
              <a:gs pos="100000">
                <a:srgbClr val="023374">
                  <a:shade val="100000"/>
                  <a:satMod val="115000"/>
                </a:srgbClr>
              </a:gs>
            </a:gsLst>
            <a:lin ang="0" scaled="1"/>
          </a:gradFill>
          <a:ln w="38100" cap="sq">
            <a:noFill/>
            <a:prstDash val="solid"/>
            <a:miter/>
          </a:ln>
        </p:spPr>
        <p:txBody>
          <a:bodyPr/>
          <a:lstStyle/>
          <a:p>
            <a:pPr algn="just"/>
            <a:endParaRPr lang="pl-PL" dirty="0"/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E53E5192-477D-497E-F729-312EDA3AF9F6}"/>
              </a:ext>
            </a:extLst>
          </p:cNvPr>
          <p:cNvSpPr txBox="1"/>
          <p:nvPr/>
        </p:nvSpPr>
        <p:spPr>
          <a:xfrm>
            <a:off x="7391400" y="-18336271"/>
            <a:ext cx="92945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Noworoczny Turniej Piłki Halowej im. Jana Kuropatwy</a:t>
            </a:r>
            <a:b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IPA CUP - PIKNIK PROFILAKTYCZNY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5C47FF95-AE9B-7A99-D3A7-D6D51F1B5912}"/>
              </a:ext>
            </a:extLst>
          </p:cNvPr>
          <p:cNvSpPr txBox="1"/>
          <p:nvPr/>
        </p:nvSpPr>
        <p:spPr>
          <a:xfrm>
            <a:off x="5718246" y="-18263246"/>
            <a:ext cx="1134140" cy="76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rPr>
              <a:t>01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3396A6DA-9BEC-8E29-67EF-B3AF43C2C2CF}"/>
              </a:ext>
            </a:extLst>
          </p:cNvPr>
          <p:cNvGrpSpPr/>
          <p:nvPr/>
        </p:nvGrpSpPr>
        <p:grpSpPr>
          <a:xfrm>
            <a:off x="5590588" y="-16060050"/>
            <a:ext cx="11410840" cy="1424256"/>
            <a:chOff x="8767272" y="1880447"/>
            <a:chExt cx="11410840" cy="1424256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DB91FA99-6FBC-8459-7302-980DB9FC8D91}"/>
                </a:ext>
              </a:extLst>
            </p:cNvPr>
            <p:cNvSpPr/>
            <p:nvPr/>
          </p:nvSpPr>
          <p:spPr>
            <a:xfrm>
              <a:off x="8767272" y="1880447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5D3EAC16-A330-CD48-C063-4A8202A8BA1D}"/>
                </a:ext>
              </a:extLst>
            </p:cNvPr>
            <p:cNvSpPr/>
            <p:nvPr/>
          </p:nvSpPr>
          <p:spPr>
            <a:xfrm>
              <a:off x="8827636" y="1940844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CD465B63-4F85-7050-55FC-4C453D4B6BE9}"/>
                </a:ext>
              </a:extLst>
            </p:cNvPr>
            <p:cNvSpPr txBox="1"/>
            <p:nvPr/>
          </p:nvSpPr>
          <p:spPr>
            <a:xfrm>
              <a:off x="10578380" y="2073990"/>
              <a:ext cx="95997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Ferie zimowe pod czujnym okiem funkcjonariuszy Policji </a:t>
              </a:r>
            </a:p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Kręci mnie bezpieczeństwo na stoku”</a:t>
              </a: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8433407F-5B3E-ECDC-A1E5-A119BC040D61}"/>
                </a:ext>
              </a:extLst>
            </p:cNvPr>
            <p:cNvSpPr txBox="1"/>
            <p:nvPr/>
          </p:nvSpPr>
          <p:spPr>
            <a:xfrm>
              <a:off x="8912330" y="2153659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02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AF5732A7-B816-BA02-519F-C634FD2763FF}"/>
              </a:ext>
            </a:extLst>
          </p:cNvPr>
          <p:cNvGrpSpPr/>
          <p:nvPr/>
        </p:nvGrpSpPr>
        <p:grpSpPr>
          <a:xfrm>
            <a:off x="5590588" y="-13612061"/>
            <a:ext cx="10490751" cy="1424256"/>
            <a:chOff x="9152033" y="3572511"/>
            <a:chExt cx="10490751" cy="1424256"/>
          </a:xfrm>
        </p:grpSpPr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788F5BD-E1D2-A8FC-B34C-3F02EA2838D2}"/>
                </a:ext>
              </a:extLst>
            </p:cNvPr>
            <p:cNvSpPr/>
            <p:nvPr/>
          </p:nvSpPr>
          <p:spPr>
            <a:xfrm>
              <a:off x="9152033" y="3572511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0EAC8E69-44D3-09F1-2F30-46197DB190CB}"/>
                </a:ext>
              </a:extLst>
            </p:cNvPr>
            <p:cNvSpPr/>
            <p:nvPr/>
          </p:nvSpPr>
          <p:spPr>
            <a:xfrm>
              <a:off x="9216510" y="3630738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28" name="TextBox 17">
              <a:extLst>
                <a:ext uri="{FF2B5EF4-FFF2-40B4-BE49-F238E27FC236}">
                  <a16:creationId xmlns:a16="http://schemas.microsoft.com/office/drawing/2014/main" id="{FFE011EA-6EFE-E4F3-1625-9B04E103E883}"/>
                </a:ext>
              </a:extLst>
            </p:cNvPr>
            <p:cNvSpPr txBox="1"/>
            <p:nvPr/>
          </p:nvSpPr>
          <p:spPr>
            <a:xfrm>
              <a:off x="10952845" y="3766054"/>
              <a:ext cx="868993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„Kręci mnie bezpieczeństwo nad wodą” - kolonie </a:t>
              </a:r>
              <a:b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</a:br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w Jarosławcu pod czujnym okiem policjantów</a:t>
              </a:r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4F415F67-4339-AADF-D851-71A6D5D91475}"/>
                </a:ext>
              </a:extLst>
            </p:cNvPr>
            <p:cNvSpPr txBox="1"/>
            <p:nvPr/>
          </p:nvSpPr>
          <p:spPr>
            <a:xfrm>
              <a:off x="9297091" y="3845723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b="1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03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8A1129A8-EB54-94BF-BF0D-F06088643A49}"/>
              </a:ext>
            </a:extLst>
          </p:cNvPr>
          <p:cNvGrpSpPr/>
          <p:nvPr/>
        </p:nvGrpSpPr>
        <p:grpSpPr>
          <a:xfrm>
            <a:off x="5588040" y="-8085754"/>
            <a:ext cx="11748039" cy="1424256"/>
            <a:chOff x="8992514" y="5275452"/>
            <a:chExt cx="11748039" cy="1424256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A82D1733-24A0-1672-C0B6-3BA4705FF13A}"/>
                </a:ext>
              </a:extLst>
            </p:cNvPr>
            <p:cNvSpPr/>
            <p:nvPr/>
          </p:nvSpPr>
          <p:spPr>
            <a:xfrm>
              <a:off x="8992514" y="527545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26405523-6730-8ECB-2802-4E39787DECCD}"/>
                </a:ext>
              </a:extLst>
            </p:cNvPr>
            <p:cNvSpPr/>
            <p:nvPr/>
          </p:nvSpPr>
          <p:spPr>
            <a:xfrm>
              <a:off x="9056991" y="5344210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177CAA86-7018-E6E9-723D-125F3C9AD08F}"/>
                </a:ext>
              </a:extLst>
            </p:cNvPr>
            <p:cNvSpPr txBox="1"/>
            <p:nvPr/>
          </p:nvSpPr>
          <p:spPr>
            <a:xfrm>
              <a:off x="10827829" y="5690864"/>
              <a:ext cx="9912724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„Łódzkie Forum Seniora 2024 w Uniejowie”</a:t>
              </a:r>
            </a:p>
          </p:txBody>
        </p: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7BBCDCF6-E2E1-3F87-11B7-9BA68262D6B5}"/>
                </a:ext>
              </a:extLst>
            </p:cNvPr>
            <p:cNvSpPr txBox="1"/>
            <p:nvPr/>
          </p:nvSpPr>
          <p:spPr>
            <a:xfrm>
              <a:off x="9137572" y="554866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b="1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04</a:t>
              </a:r>
            </a:p>
          </p:txBody>
        </p: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45D63CF0-996B-6840-5F03-42BAE0B8F743}"/>
              </a:ext>
            </a:extLst>
          </p:cNvPr>
          <p:cNvGrpSpPr/>
          <p:nvPr/>
        </p:nvGrpSpPr>
        <p:grpSpPr>
          <a:xfrm>
            <a:off x="5588040" y="-5441426"/>
            <a:ext cx="1424256" cy="1424256"/>
            <a:chOff x="8588765" y="6965112"/>
            <a:chExt cx="1424256" cy="1424256"/>
          </a:xfrm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6724FFF4-D131-39AF-B9BB-BB6CE23568F2}"/>
                </a:ext>
              </a:extLst>
            </p:cNvPr>
            <p:cNvSpPr/>
            <p:nvPr/>
          </p:nvSpPr>
          <p:spPr>
            <a:xfrm>
              <a:off x="8588765" y="696511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A2E2EC93-CD6E-F86E-F40B-306279734121}"/>
                </a:ext>
              </a:extLst>
            </p:cNvPr>
            <p:cNvSpPr/>
            <p:nvPr/>
          </p:nvSpPr>
          <p:spPr>
            <a:xfrm>
              <a:off x="8651775" y="7036119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4569E688-861E-9AE2-4104-6E0A486F9717}"/>
                </a:ext>
              </a:extLst>
            </p:cNvPr>
            <p:cNvSpPr txBox="1"/>
            <p:nvPr/>
          </p:nvSpPr>
          <p:spPr>
            <a:xfrm>
              <a:off x="8733823" y="723832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05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sp>
        <p:nvSpPr>
          <p:cNvPr id="44" name="Freeform 10">
            <a:extLst>
              <a:ext uri="{FF2B5EF4-FFF2-40B4-BE49-F238E27FC236}">
                <a16:creationId xmlns:a16="http://schemas.microsoft.com/office/drawing/2014/main" id="{BE2EB0CE-A4B8-BE7D-D9A1-C08C673D0287}"/>
              </a:ext>
            </a:extLst>
          </p:cNvPr>
          <p:cNvSpPr/>
          <p:nvPr/>
        </p:nvSpPr>
        <p:spPr>
          <a:xfrm>
            <a:off x="5610225" y="-2878017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817DFE1D-9AB5-3D0C-356E-E6795C80B0CE}"/>
              </a:ext>
            </a:extLst>
          </p:cNvPr>
          <p:cNvSpPr/>
          <p:nvPr/>
        </p:nvSpPr>
        <p:spPr>
          <a:xfrm>
            <a:off x="5684582" y="-2823724"/>
            <a:ext cx="1295302" cy="129530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>
            <a:gsLst>
              <a:gs pos="0">
                <a:srgbClr val="023374">
                  <a:shade val="30000"/>
                  <a:satMod val="115000"/>
                </a:srgbClr>
              </a:gs>
              <a:gs pos="50000">
                <a:srgbClr val="023374">
                  <a:shade val="67500"/>
                  <a:satMod val="115000"/>
                </a:srgbClr>
              </a:gs>
              <a:gs pos="100000">
                <a:srgbClr val="023374">
                  <a:shade val="100000"/>
                  <a:satMod val="115000"/>
                </a:srgbClr>
              </a:gs>
            </a:gsLst>
            <a:lin ang="0" scaled="1"/>
          </a:gradFill>
          <a:ln w="38100" cap="sq">
            <a:noFill/>
            <a:prstDash val="solid"/>
            <a:miter/>
          </a:ln>
        </p:spPr>
        <p:txBody>
          <a:bodyPr/>
          <a:lstStyle/>
          <a:p>
            <a:pPr algn="just"/>
            <a:endParaRPr lang="pl-PL" dirty="0"/>
          </a:p>
        </p:txBody>
      </p:sp>
      <p:sp>
        <p:nvSpPr>
          <p:cNvPr id="47" name="TextBox 12">
            <a:extLst>
              <a:ext uri="{FF2B5EF4-FFF2-40B4-BE49-F238E27FC236}">
                <a16:creationId xmlns:a16="http://schemas.microsoft.com/office/drawing/2014/main" id="{CB7B3178-EBF3-57FB-874B-8BDB7BFD60F6}"/>
              </a:ext>
            </a:extLst>
          </p:cNvPr>
          <p:cNvSpPr txBox="1"/>
          <p:nvPr/>
        </p:nvSpPr>
        <p:spPr>
          <a:xfrm>
            <a:off x="5788794" y="-2595124"/>
            <a:ext cx="1134140" cy="76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pl-PL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rPr>
              <a:t>06</a:t>
            </a:r>
            <a:endParaRPr lang="en-US" sz="4784" b="1" dirty="0">
              <a:solidFill>
                <a:srgbClr val="FDFDFD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Open Sans Extra Bold"/>
              <a:sym typeface="Open Sans Extra Bold"/>
            </a:endParaRPr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235F512D-469A-E463-8409-33945C5901C4}"/>
              </a:ext>
            </a:extLst>
          </p:cNvPr>
          <p:cNvGrpSpPr/>
          <p:nvPr/>
        </p:nvGrpSpPr>
        <p:grpSpPr>
          <a:xfrm>
            <a:off x="5661136" y="2149247"/>
            <a:ext cx="1424256" cy="1424256"/>
            <a:chOff x="8767272" y="1880447"/>
            <a:chExt cx="1424256" cy="1424256"/>
          </a:xfrm>
        </p:grpSpPr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2F17C5C6-C936-C512-883F-3ADEE2A21630}"/>
                </a:ext>
              </a:extLst>
            </p:cNvPr>
            <p:cNvSpPr/>
            <p:nvPr/>
          </p:nvSpPr>
          <p:spPr>
            <a:xfrm>
              <a:off x="8767272" y="1880447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4A9D89EB-473B-B929-DAF5-697D97749782}"/>
                </a:ext>
              </a:extLst>
            </p:cNvPr>
            <p:cNvSpPr/>
            <p:nvPr/>
          </p:nvSpPr>
          <p:spPr>
            <a:xfrm>
              <a:off x="8827636" y="1940844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52" name="TextBox 15">
              <a:extLst>
                <a:ext uri="{FF2B5EF4-FFF2-40B4-BE49-F238E27FC236}">
                  <a16:creationId xmlns:a16="http://schemas.microsoft.com/office/drawing/2014/main" id="{ED8891E5-185A-95A7-C624-0777B3A4D211}"/>
                </a:ext>
              </a:extLst>
            </p:cNvPr>
            <p:cNvSpPr txBox="1"/>
            <p:nvPr/>
          </p:nvSpPr>
          <p:spPr>
            <a:xfrm>
              <a:off x="8912330" y="2153659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07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7B4764B2-ECAB-50A8-4F0A-68461F3FD64A}"/>
              </a:ext>
            </a:extLst>
          </p:cNvPr>
          <p:cNvGrpSpPr/>
          <p:nvPr/>
        </p:nvGrpSpPr>
        <p:grpSpPr>
          <a:xfrm>
            <a:off x="5661136" y="4560793"/>
            <a:ext cx="1424256" cy="1424256"/>
            <a:chOff x="9152033" y="3572511"/>
            <a:chExt cx="1424256" cy="1424256"/>
          </a:xfrm>
        </p:grpSpPr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298724FD-C3C0-EE5E-C065-81220A9A9BC1}"/>
                </a:ext>
              </a:extLst>
            </p:cNvPr>
            <p:cNvSpPr/>
            <p:nvPr/>
          </p:nvSpPr>
          <p:spPr>
            <a:xfrm>
              <a:off x="9152033" y="3572511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Freeform 3">
              <a:extLst>
                <a:ext uri="{FF2B5EF4-FFF2-40B4-BE49-F238E27FC236}">
                  <a16:creationId xmlns:a16="http://schemas.microsoft.com/office/drawing/2014/main" id="{8AA2DF57-4236-4B62-B7AC-445D8D97C33E}"/>
                </a:ext>
              </a:extLst>
            </p:cNvPr>
            <p:cNvSpPr/>
            <p:nvPr/>
          </p:nvSpPr>
          <p:spPr>
            <a:xfrm>
              <a:off x="9216510" y="3630738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57" name="TextBox 18">
              <a:extLst>
                <a:ext uri="{FF2B5EF4-FFF2-40B4-BE49-F238E27FC236}">
                  <a16:creationId xmlns:a16="http://schemas.microsoft.com/office/drawing/2014/main" id="{2097861E-5279-55B9-C582-5257E936B07F}"/>
                </a:ext>
              </a:extLst>
            </p:cNvPr>
            <p:cNvSpPr txBox="1"/>
            <p:nvPr/>
          </p:nvSpPr>
          <p:spPr>
            <a:xfrm>
              <a:off x="9297091" y="3845723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08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404BC784-10EC-B011-B85D-5CBC3EA66034}"/>
              </a:ext>
            </a:extLst>
          </p:cNvPr>
          <p:cNvGrpSpPr/>
          <p:nvPr/>
        </p:nvGrpSpPr>
        <p:grpSpPr>
          <a:xfrm>
            <a:off x="5658588" y="7213941"/>
            <a:ext cx="1424256" cy="1424256"/>
            <a:chOff x="8992514" y="5275452"/>
            <a:chExt cx="1424256" cy="1424256"/>
          </a:xfrm>
        </p:grpSpPr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41733DF3-EC70-4DF8-4DF9-D47AD9666CE0}"/>
                </a:ext>
              </a:extLst>
            </p:cNvPr>
            <p:cNvSpPr/>
            <p:nvPr/>
          </p:nvSpPr>
          <p:spPr>
            <a:xfrm>
              <a:off x="8992514" y="527545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Freeform 3">
              <a:extLst>
                <a:ext uri="{FF2B5EF4-FFF2-40B4-BE49-F238E27FC236}">
                  <a16:creationId xmlns:a16="http://schemas.microsoft.com/office/drawing/2014/main" id="{D252C8F6-6CA0-9254-1EF1-8A9A88D73053}"/>
                </a:ext>
              </a:extLst>
            </p:cNvPr>
            <p:cNvSpPr/>
            <p:nvPr/>
          </p:nvSpPr>
          <p:spPr>
            <a:xfrm>
              <a:off x="9056991" y="5344210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62" name="TextBox 21">
              <a:extLst>
                <a:ext uri="{FF2B5EF4-FFF2-40B4-BE49-F238E27FC236}">
                  <a16:creationId xmlns:a16="http://schemas.microsoft.com/office/drawing/2014/main" id="{12524819-61E1-F357-7481-4AF9B6D19F7A}"/>
                </a:ext>
              </a:extLst>
            </p:cNvPr>
            <p:cNvSpPr txBox="1"/>
            <p:nvPr/>
          </p:nvSpPr>
          <p:spPr>
            <a:xfrm>
              <a:off x="9137572" y="554866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09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152CAE0B-007E-9D90-5E6E-0506A83A263D}"/>
              </a:ext>
            </a:extLst>
          </p:cNvPr>
          <p:cNvGrpSpPr/>
          <p:nvPr/>
        </p:nvGrpSpPr>
        <p:grpSpPr>
          <a:xfrm>
            <a:off x="5658588" y="10073482"/>
            <a:ext cx="1424256" cy="1424256"/>
            <a:chOff x="8588765" y="6965112"/>
            <a:chExt cx="1424256" cy="1424256"/>
          </a:xfrm>
        </p:grpSpPr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B2C6B6A5-D253-6993-499D-25553AE8645E}"/>
                </a:ext>
              </a:extLst>
            </p:cNvPr>
            <p:cNvSpPr/>
            <p:nvPr/>
          </p:nvSpPr>
          <p:spPr>
            <a:xfrm>
              <a:off x="8588765" y="696511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Freeform 3">
              <a:extLst>
                <a:ext uri="{FF2B5EF4-FFF2-40B4-BE49-F238E27FC236}">
                  <a16:creationId xmlns:a16="http://schemas.microsoft.com/office/drawing/2014/main" id="{BAE18782-614C-9A6D-5B3F-6D73B42009F5}"/>
                </a:ext>
              </a:extLst>
            </p:cNvPr>
            <p:cNvSpPr/>
            <p:nvPr/>
          </p:nvSpPr>
          <p:spPr>
            <a:xfrm>
              <a:off x="8651775" y="7036119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66" name="TextBox 21">
              <a:extLst>
                <a:ext uri="{FF2B5EF4-FFF2-40B4-BE49-F238E27FC236}">
                  <a16:creationId xmlns:a16="http://schemas.microsoft.com/office/drawing/2014/main" id="{9F743F3E-110E-09DE-CF2C-78CCC84C702B}"/>
                </a:ext>
              </a:extLst>
            </p:cNvPr>
            <p:cNvSpPr txBox="1"/>
            <p:nvPr/>
          </p:nvSpPr>
          <p:spPr>
            <a:xfrm>
              <a:off x="8733823" y="723832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10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pic>
        <p:nvPicPr>
          <p:cNvPr id="68" name="Obraz 67">
            <a:extLst>
              <a:ext uri="{FF2B5EF4-FFF2-40B4-BE49-F238E27FC236}">
                <a16:creationId xmlns:a16="http://schemas.microsoft.com/office/drawing/2014/main" id="{BD25213E-1796-B949-5030-C161581D6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9254" y="1815922"/>
            <a:ext cx="3249608" cy="226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Obraz 68">
            <a:extLst>
              <a:ext uri="{FF2B5EF4-FFF2-40B4-BE49-F238E27FC236}">
                <a16:creationId xmlns:a16="http://schemas.microsoft.com/office/drawing/2014/main" id="{90F1DDB8-8083-1897-3DD4-701BCCE69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4383" y="4291096"/>
            <a:ext cx="3249608" cy="231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Obraz 69">
            <a:extLst>
              <a:ext uri="{FF2B5EF4-FFF2-40B4-BE49-F238E27FC236}">
                <a16:creationId xmlns:a16="http://schemas.microsoft.com/office/drawing/2014/main" id="{4836BE84-79C2-3281-86A7-AEFC25BD9C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5322" y="6893532"/>
            <a:ext cx="3250143" cy="198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" name="TextBox 20">
            <a:extLst>
              <a:ext uri="{FF2B5EF4-FFF2-40B4-BE49-F238E27FC236}">
                <a16:creationId xmlns:a16="http://schemas.microsoft.com/office/drawing/2014/main" id="{8F0C0BB2-8FC3-6D06-9430-BF8EE010663F}"/>
              </a:ext>
            </a:extLst>
          </p:cNvPr>
          <p:cNvSpPr txBox="1"/>
          <p:nvPr/>
        </p:nvSpPr>
        <p:spPr>
          <a:xfrm>
            <a:off x="7422116" y="-5193317"/>
            <a:ext cx="991272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Szkolenia dla kadry pomocy społecznej</a:t>
            </a:r>
          </a:p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Województwa łódzkiego</a:t>
            </a:r>
          </a:p>
        </p:txBody>
      </p:sp>
      <p:sp>
        <p:nvSpPr>
          <p:cNvPr id="72" name="TextBox 20">
            <a:extLst>
              <a:ext uri="{FF2B5EF4-FFF2-40B4-BE49-F238E27FC236}">
                <a16:creationId xmlns:a16="http://schemas.microsoft.com/office/drawing/2014/main" id="{6FF53D9B-1819-04FD-B710-F9EC0D0FB1F0}"/>
              </a:ext>
            </a:extLst>
          </p:cNvPr>
          <p:cNvSpPr txBox="1"/>
          <p:nvPr/>
        </p:nvSpPr>
        <p:spPr>
          <a:xfrm>
            <a:off x="7401696" y="-2441352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Mundurowy Dzień Dziecka w Uniejowie</a:t>
            </a:r>
          </a:p>
        </p:txBody>
      </p:sp>
      <p:pic>
        <p:nvPicPr>
          <p:cNvPr id="73" name="Obraz 72">
            <a:extLst>
              <a:ext uri="{FF2B5EF4-FFF2-40B4-BE49-F238E27FC236}">
                <a16:creationId xmlns:a16="http://schemas.microsoft.com/office/drawing/2014/main" id="{563B555E-A4DC-6A2D-1CDC-166DC13E730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5222" y="1807796"/>
            <a:ext cx="3523835" cy="201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Obraz 73">
            <a:extLst>
              <a:ext uri="{FF2B5EF4-FFF2-40B4-BE49-F238E27FC236}">
                <a16:creationId xmlns:a16="http://schemas.microsoft.com/office/drawing/2014/main" id="{C658BB18-FFDF-6286-218B-E9164979F5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5222" y="4283314"/>
            <a:ext cx="3523836" cy="201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Obraz 74">
            <a:extLst>
              <a:ext uri="{FF2B5EF4-FFF2-40B4-BE49-F238E27FC236}">
                <a16:creationId xmlns:a16="http://schemas.microsoft.com/office/drawing/2014/main" id="{9B40CB40-07D5-F4E6-DD85-AC1D166CF1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6384" y="6861936"/>
            <a:ext cx="3406157" cy="201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" name="TextBox 20">
            <a:extLst>
              <a:ext uri="{FF2B5EF4-FFF2-40B4-BE49-F238E27FC236}">
                <a16:creationId xmlns:a16="http://schemas.microsoft.com/office/drawing/2014/main" id="{8E59329C-133E-AE9C-B74A-A5DCC70B6684}"/>
              </a:ext>
            </a:extLst>
          </p:cNvPr>
          <p:cNvSpPr txBox="1"/>
          <p:nvPr/>
        </p:nvSpPr>
        <p:spPr>
          <a:xfrm>
            <a:off x="7401696" y="2573622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Otwarcie sezonu wodnego – Bezpieczne Wakacje 2024</a:t>
            </a:r>
          </a:p>
        </p:txBody>
      </p:sp>
      <p:sp>
        <p:nvSpPr>
          <p:cNvPr id="77" name="TextBox 20">
            <a:extLst>
              <a:ext uri="{FF2B5EF4-FFF2-40B4-BE49-F238E27FC236}">
                <a16:creationId xmlns:a16="http://schemas.microsoft.com/office/drawing/2014/main" id="{B25CD19A-E535-3828-C61C-09F1BDFC681B}"/>
              </a:ext>
            </a:extLst>
          </p:cNvPr>
          <p:cNvSpPr txBox="1"/>
          <p:nvPr/>
        </p:nvSpPr>
        <p:spPr>
          <a:xfrm>
            <a:off x="7401696" y="5035838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Piknik z okazji Święta Policji – Bezpieczne Wakacje z Mundurem</a:t>
            </a:r>
          </a:p>
        </p:txBody>
      </p:sp>
      <p:sp>
        <p:nvSpPr>
          <p:cNvPr id="78" name="TextBox 20">
            <a:extLst>
              <a:ext uri="{FF2B5EF4-FFF2-40B4-BE49-F238E27FC236}">
                <a16:creationId xmlns:a16="http://schemas.microsoft.com/office/drawing/2014/main" id="{4DADEA62-0753-4B31-09BC-3E3956BA269A}"/>
              </a:ext>
            </a:extLst>
          </p:cNvPr>
          <p:cNvSpPr txBox="1"/>
          <p:nvPr/>
        </p:nvSpPr>
        <p:spPr>
          <a:xfrm>
            <a:off x="7401696" y="7638316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Konkurs plastyczny pn.  „112 – numer, który uratuje życie”</a:t>
            </a:r>
          </a:p>
        </p:txBody>
      </p:sp>
      <p:sp>
        <p:nvSpPr>
          <p:cNvPr id="79" name="TextBox 20">
            <a:extLst>
              <a:ext uri="{FF2B5EF4-FFF2-40B4-BE49-F238E27FC236}">
                <a16:creationId xmlns:a16="http://schemas.microsoft.com/office/drawing/2014/main" id="{AA9C92F7-5570-8AF6-8E74-D2DA6625202C}"/>
              </a:ext>
            </a:extLst>
          </p:cNvPr>
          <p:cNvSpPr txBox="1"/>
          <p:nvPr/>
        </p:nvSpPr>
        <p:spPr>
          <a:xfrm>
            <a:off x="7401696" y="10561307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Policyjna Akademia Bezpieczeństwa</a:t>
            </a:r>
          </a:p>
        </p:txBody>
      </p:sp>
      <p:grpSp>
        <p:nvGrpSpPr>
          <p:cNvPr id="80" name="Grupa 79">
            <a:extLst>
              <a:ext uri="{FF2B5EF4-FFF2-40B4-BE49-F238E27FC236}">
                <a16:creationId xmlns:a16="http://schemas.microsoft.com/office/drawing/2014/main" id="{39A831BD-3A62-66C3-E05A-9B53CB2EAB46}"/>
              </a:ext>
            </a:extLst>
          </p:cNvPr>
          <p:cNvGrpSpPr/>
          <p:nvPr/>
        </p:nvGrpSpPr>
        <p:grpSpPr>
          <a:xfrm>
            <a:off x="5648292" y="11863074"/>
            <a:ext cx="1424256" cy="1424256"/>
            <a:chOff x="8992514" y="5275452"/>
            <a:chExt cx="1424256" cy="1424256"/>
          </a:xfrm>
        </p:grpSpPr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A09EA644-94E0-88E9-F6A4-F588787F43D8}"/>
                </a:ext>
              </a:extLst>
            </p:cNvPr>
            <p:cNvSpPr/>
            <p:nvPr/>
          </p:nvSpPr>
          <p:spPr>
            <a:xfrm>
              <a:off x="8992514" y="527545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Freeform 3">
              <a:extLst>
                <a:ext uri="{FF2B5EF4-FFF2-40B4-BE49-F238E27FC236}">
                  <a16:creationId xmlns:a16="http://schemas.microsoft.com/office/drawing/2014/main" id="{FF0A074E-CA71-A64D-59A4-D6AE2294E18E}"/>
                </a:ext>
              </a:extLst>
            </p:cNvPr>
            <p:cNvSpPr/>
            <p:nvPr/>
          </p:nvSpPr>
          <p:spPr>
            <a:xfrm>
              <a:off x="9056991" y="5344210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83" name="TextBox 21">
              <a:extLst>
                <a:ext uri="{FF2B5EF4-FFF2-40B4-BE49-F238E27FC236}">
                  <a16:creationId xmlns:a16="http://schemas.microsoft.com/office/drawing/2014/main" id="{FB3F80E5-F2A6-2C3F-D182-F63ABFE8CF18}"/>
                </a:ext>
              </a:extLst>
            </p:cNvPr>
            <p:cNvSpPr txBox="1"/>
            <p:nvPr/>
          </p:nvSpPr>
          <p:spPr>
            <a:xfrm>
              <a:off x="9137572" y="554866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11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7752CF53-D301-8C83-8482-EF1290A18AD5}"/>
              </a:ext>
            </a:extLst>
          </p:cNvPr>
          <p:cNvGrpSpPr/>
          <p:nvPr/>
        </p:nvGrpSpPr>
        <p:grpSpPr>
          <a:xfrm>
            <a:off x="5648292" y="13570612"/>
            <a:ext cx="1424256" cy="1424256"/>
            <a:chOff x="8588765" y="6965112"/>
            <a:chExt cx="1424256" cy="1424256"/>
          </a:xfrm>
        </p:grpSpPr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9BDCD0EE-E0A6-8E73-F10C-462BC8D17D1F}"/>
                </a:ext>
              </a:extLst>
            </p:cNvPr>
            <p:cNvSpPr/>
            <p:nvPr/>
          </p:nvSpPr>
          <p:spPr>
            <a:xfrm>
              <a:off x="8588765" y="696511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FE06D71B-7C69-EB7F-AD0A-CDD2B20415A4}"/>
                </a:ext>
              </a:extLst>
            </p:cNvPr>
            <p:cNvSpPr/>
            <p:nvPr/>
          </p:nvSpPr>
          <p:spPr>
            <a:xfrm>
              <a:off x="8651775" y="7036119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87" name="TextBox 21">
              <a:extLst>
                <a:ext uri="{FF2B5EF4-FFF2-40B4-BE49-F238E27FC236}">
                  <a16:creationId xmlns:a16="http://schemas.microsoft.com/office/drawing/2014/main" id="{00AC4E4C-AE5E-7B29-2D4B-9F005B7E7468}"/>
                </a:ext>
              </a:extLst>
            </p:cNvPr>
            <p:cNvSpPr txBox="1"/>
            <p:nvPr/>
          </p:nvSpPr>
          <p:spPr>
            <a:xfrm>
              <a:off x="8733823" y="723832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12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sp>
        <p:nvSpPr>
          <p:cNvPr id="88" name="TextBox 20">
            <a:extLst>
              <a:ext uri="{FF2B5EF4-FFF2-40B4-BE49-F238E27FC236}">
                <a16:creationId xmlns:a16="http://schemas.microsoft.com/office/drawing/2014/main" id="{828BBAAC-9ED7-BB8F-9571-9C18C9B2CDE8}"/>
              </a:ext>
            </a:extLst>
          </p:cNvPr>
          <p:cNvSpPr txBox="1"/>
          <p:nvPr/>
        </p:nvSpPr>
        <p:spPr>
          <a:xfrm>
            <a:off x="7391400" y="12287449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Niebieskie Mikołajki</a:t>
            </a:r>
          </a:p>
        </p:txBody>
      </p:sp>
      <p:sp>
        <p:nvSpPr>
          <p:cNvPr id="89" name="TextBox 20">
            <a:extLst>
              <a:ext uri="{FF2B5EF4-FFF2-40B4-BE49-F238E27FC236}">
                <a16:creationId xmlns:a16="http://schemas.microsoft.com/office/drawing/2014/main" id="{E586959B-0779-1F4F-C5F6-BF59CCD4DB18}"/>
              </a:ext>
            </a:extLst>
          </p:cNvPr>
          <p:cNvSpPr txBox="1"/>
          <p:nvPr/>
        </p:nvSpPr>
        <p:spPr>
          <a:xfrm>
            <a:off x="7391400" y="14058437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Mundurowy Mikołaj</a:t>
            </a:r>
          </a:p>
        </p:txBody>
      </p:sp>
      <p:pic>
        <p:nvPicPr>
          <p:cNvPr id="90" name="Obraz 89">
            <a:extLst>
              <a:ext uri="{FF2B5EF4-FFF2-40B4-BE49-F238E27FC236}">
                <a16:creationId xmlns:a16="http://schemas.microsoft.com/office/drawing/2014/main" id="{F2D05DD1-579C-3325-E93C-84F7900063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9" y="1621876"/>
            <a:ext cx="3250143" cy="243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Obraz 90">
            <a:extLst>
              <a:ext uri="{FF2B5EF4-FFF2-40B4-BE49-F238E27FC236}">
                <a16:creationId xmlns:a16="http://schemas.microsoft.com/office/drawing/2014/main" id="{A25D2D18-A769-D025-7F49-C203652664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76" y="4258837"/>
            <a:ext cx="3246998" cy="216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Obraz 91">
            <a:extLst>
              <a:ext uri="{FF2B5EF4-FFF2-40B4-BE49-F238E27FC236}">
                <a16:creationId xmlns:a16="http://schemas.microsoft.com/office/drawing/2014/main" id="{9DC49828-B907-C4B7-FA46-EAD79E0A37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43" y="10208581"/>
            <a:ext cx="3502931" cy="257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" name="Obraz 92">
            <a:extLst>
              <a:ext uri="{FF2B5EF4-FFF2-40B4-BE49-F238E27FC236}">
                <a16:creationId xmlns:a16="http://schemas.microsoft.com/office/drawing/2014/main" id="{8AC4D7D2-3372-F10D-EA47-B6097909F0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2" y="12984721"/>
            <a:ext cx="3466040" cy="255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" name="Obraz 93">
            <a:extLst>
              <a:ext uri="{FF2B5EF4-FFF2-40B4-BE49-F238E27FC236}">
                <a16:creationId xmlns:a16="http://schemas.microsoft.com/office/drawing/2014/main" id="{C26ABCE2-77A7-FF98-4F85-548694A67E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17" y="15737392"/>
            <a:ext cx="3600525" cy="246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4358A4C-D20F-42E4-A505-671547A050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79" y="6757204"/>
            <a:ext cx="3123469" cy="222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8732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7B59C-9444-F39F-038B-A4EDBA27B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0C3C1369-27F2-9B8E-B05F-9712A69D698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87DB76A-3985-7DAE-A60F-110D24A7D4D3}"/>
              </a:ext>
            </a:extLst>
          </p:cNvPr>
          <p:cNvSpPr txBox="1"/>
          <p:nvPr/>
        </p:nvSpPr>
        <p:spPr>
          <a:xfrm>
            <a:off x="639825" y="619218"/>
            <a:ext cx="16696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DZIAŁANIA PROFILAKTYCZNE</a:t>
            </a:r>
            <a:endParaRPr lang="pl-PL" sz="3200" dirty="0">
              <a:solidFill>
                <a:schemeClr val="bg1"/>
              </a:solidFill>
              <a:latin typeface="League Spartan" panose="020B0604020202020204" charset="-1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EB8B8FD7-55C5-99F0-9F2A-B7EB43567B12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0BFF36DF-46F9-4C28-65D0-7BFF241E6D80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D4B4FBD-47B0-11FB-8C91-93D57702B091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FA4EA23B-2E00-40BB-1B6A-2974837E5938}"/>
              </a:ext>
            </a:extLst>
          </p:cNvPr>
          <p:cNvSpPr/>
          <p:nvPr/>
        </p:nvSpPr>
        <p:spPr>
          <a:xfrm>
            <a:off x="5539677" y="-27847644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B1877EC3-F666-660D-614C-B41D4A6CE5BA}"/>
              </a:ext>
            </a:extLst>
          </p:cNvPr>
          <p:cNvSpPr/>
          <p:nvPr/>
        </p:nvSpPr>
        <p:spPr>
          <a:xfrm>
            <a:off x="5614034" y="-27793351"/>
            <a:ext cx="1295302" cy="129530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>
            <a:gsLst>
              <a:gs pos="0">
                <a:srgbClr val="023374">
                  <a:shade val="30000"/>
                  <a:satMod val="115000"/>
                </a:srgbClr>
              </a:gs>
              <a:gs pos="50000">
                <a:srgbClr val="023374">
                  <a:shade val="67500"/>
                  <a:satMod val="115000"/>
                </a:srgbClr>
              </a:gs>
              <a:gs pos="100000">
                <a:srgbClr val="023374">
                  <a:shade val="100000"/>
                  <a:satMod val="115000"/>
                </a:srgbClr>
              </a:gs>
            </a:gsLst>
            <a:lin ang="0" scaled="1"/>
          </a:gradFill>
          <a:ln w="38100" cap="sq">
            <a:noFill/>
            <a:prstDash val="solid"/>
            <a:miter/>
          </a:ln>
        </p:spPr>
        <p:txBody>
          <a:bodyPr/>
          <a:lstStyle/>
          <a:p>
            <a:pPr algn="just"/>
            <a:endParaRPr lang="pl-PL" dirty="0"/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04EDA026-3E62-B18E-7D68-59EDBEECCEB2}"/>
              </a:ext>
            </a:extLst>
          </p:cNvPr>
          <p:cNvSpPr txBox="1"/>
          <p:nvPr/>
        </p:nvSpPr>
        <p:spPr>
          <a:xfrm>
            <a:off x="7391400" y="-27637776"/>
            <a:ext cx="92945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Noworoczny Turniej Piłki Halowej im. Jana Kuropatwy</a:t>
            </a:r>
            <a:b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</a:br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IPA CUP - PIKNIK PROFILAKTYCZNY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87473291-88A9-7A8A-192A-1C1004B7A909}"/>
              </a:ext>
            </a:extLst>
          </p:cNvPr>
          <p:cNvSpPr txBox="1"/>
          <p:nvPr/>
        </p:nvSpPr>
        <p:spPr>
          <a:xfrm>
            <a:off x="5718246" y="-27564751"/>
            <a:ext cx="1134140" cy="76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rPr>
              <a:t>01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8EF49F54-6FCF-1E17-B57D-BB3C38CFDB5D}"/>
              </a:ext>
            </a:extLst>
          </p:cNvPr>
          <p:cNvGrpSpPr/>
          <p:nvPr/>
        </p:nvGrpSpPr>
        <p:grpSpPr>
          <a:xfrm>
            <a:off x="5590588" y="-25361555"/>
            <a:ext cx="11410840" cy="1424256"/>
            <a:chOff x="8767272" y="1880447"/>
            <a:chExt cx="11410840" cy="1424256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EC9D82AF-3253-123F-6A15-5450F49FD6C9}"/>
                </a:ext>
              </a:extLst>
            </p:cNvPr>
            <p:cNvSpPr/>
            <p:nvPr/>
          </p:nvSpPr>
          <p:spPr>
            <a:xfrm>
              <a:off x="8767272" y="1880447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84CE42BB-1198-2539-8BDE-5761C722A36D}"/>
                </a:ext>
              </a:extLst>
            </p:cNvPr>
            <p:cNvSpPr/>
            <p:nvPr/>
          </p:nvSpPr>
          <p:spPr>
            <a:xfrm>
              <a:off x="8827636" y="1940844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3ED994D6-72D1-5327-EA16-0E25DE5FE852}"/>
                </a:ext>
              </a:extLst>
            </p:cNvPr>
            <p:cNvSpPr txBox="1"/>
            <p:nvPr/>
          </p:nvSpPr>
          <p:spPr>
            <a:xfrm>
              <a:off x="10578380" y="2073990"/>
              <a:ext cx="9599732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Ferie zimowe pod czujnym okiem funkcjonariuszy Policji </a:t>
              </a:r>
            </a:p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Kręci mnie bezpieczeństwo na stoku”</a:t>
              </a: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28DD62C8-6001-661F-F595-3C0C78B49830}"/>
                </a:ext>
              </a:extLst>
            </p:cNvPr>
            <p:cNvSpPr txBox="1"/>
            <p:nvPr/>
          </p:nvSpPr>
          <p:spPr>
            <a:xfrm>
              <a:off x="8912330" y="2153659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02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C15356ED-1D08-8F50-0D29-B65326C36980}"/>
              </a:ext>
            </a:extLst>
          </p:cNvPr>
          <p:cNvGrpSpPr/>
          <p:nvPr/>
        </p:nvGrpSpPr>
        <p:grpSpPr>
          <a:xfrm>
            <a:off x="5590588" y="-22913566"/>
            <a:ext cx="10490751" cy="1424256"/>
            <a:chOff x="9152033" y="3572511"/>
            <a:chExt cx="10490751" cy="1424256"/>
          </a:xfrm>
        </p:grpSpPr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D78F6E6-A49F-D0B2-A1B6-0B2F896C73E1}"/>
                </a:ext>
              </a:extLst>
            </p:cNvPr>
            <p:cNvSpPr/>
            <p:nvPr/>
          </p:nvSpPr>
          <p:spPr>
            <a:xfrm>
              <a:off x="9152033" y="3572511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BDFC1E28-40CA-E46D-8EE5-318DC907D9BC}"/>
                </a:ext>
              </a:extLst>
            </p:cNvPr>
            <p:cNvSpPr/>
            <p:nvPr/>
          </p:nvSpPr>
          <p:spPr>
            <a:xfrm>
              <a:off x="9216510" y="3630738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28" name="TextBox 17">
              <a:extLst>
                <a:ext uri="{FF2B5EF4-FFF2-40B4-BE49-F238E27FC236}">
                  <a16:creationId xmlns:a16="http://schemas.microsoft.com/office/drawing/2014/main" id="{32355409-D8FA-5939-4E3D-2285A110EA3D}"/>
                </a:ext>
              </a:extLst>
            </p:cNvPr>
            <p:cNvSpPr txBox="1"/>
            <p:nvPr/>
          </p:nvSpPr>
          <p:spPr>
            <a:xfrm>
              <a:off x="10952845" y="3766054"/>
              <a:ext cx="868993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„Kręci mnie bezpieczeństwo nad wodą” - kolonie </a:t>
              </a:r>
              <a:b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</a:br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w Jarosławcu pod czujnym okiem policjantów</a:t>
              </a:r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8792B5E7-C83A-0D1F-FAB2-30777931AC54}"/>
                </a:ext>
              </a:extLst>
            </p:cNvPr>
            <p:cNvSpPr txBox="1"/>
            <p:nvPr/>
          </p:nvSpPr>
          <p:spPr>
            <a:xfrm>
              <a:off x="9297091" y="3845723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b="1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03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C36A7A39-3EFC-5AFD-1880-3C847A7B2E52}"/>
              </a:ext>
            </a:extLst>
          </p:cNvPr>
          <p:cNvGrpSpPr/>
          <p:nvPr/>
        </p:nvGrpSpPr>
        <p:grpSpPr>
          <a:xfrm>
            <a:off x="5588040" y="-17387259"/>
            <a:ext cx="11748039" cy="1424256"/>
            <a:chOff x="8992514" y="5275452"/>
            <a:chExt cx="11748039" cy="1424256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CDBFEB92-1A30-730C-D664-74962CECE2D8}"/>
                </a:ext>
              </a:extLst>
            </p:cNvPr>
            <p:cNvSpPr/>
            <p:nvPr/>
          </p:nvSpPr>
          <p:spPr>
            <a:xfrm>
              <a:off x="8992514" y="527545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A0C26B8D-7F6F-3810-4592-A16D697D735D}"/>
                </a:ext>
              </a:extLst>
            </p:cNvPr>
            <p:cNvSpPr/>
            <p:nvPr/>
          </p:nvSpPr>
          <p:spPr>
            <a:xfrm>
              <a:off x="9056991" y="5344210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AF820FC9-3AE9-86D6-6C7E-9BFA6A6ADD4C}"/>
                </a:ext>
              </a:extLst>
            </p:cNvPr>
            <p:cNvSpPr txBox="1"/>
            <p:nvPr/>
          </p:nvSpPr>
          <p:spPr>
            <a:xfrm>
              <a:off x="10827829" y="5690864"/>
              <a:ext cx="9912724" cy="461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l-PL" sz="3000" b="1" dirty="0">
                  <a:solidFill>
                    <a:schemeClr val="bg1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</a:rPr>
                <a:t>„Łódzkie Forum Seniora 2024 w Uniejowie”</a:t>
              </a:r>
            </a:p>
          </p:txBody>
        </p:sp>
        <p:sp>
          <p:nvSpPr>
            <p:cNvPr id="38" name="TextBox 21">
              <a:extLst>
                <a:ext uri="{FF2B5EF4-FFF2-40B4-BE49-F238E27FC236}">
                  <a16:creationId xmlns:a16="http://schemas.microsoft.com/office/drawing/2014/main" id="{B8B4FD1E-370A-79C1-5CB5-A2B342739947}"/>
                </a:ext>
              </a:extLst>
            </p:cNvPr>
            <p:cNvSpPr txBox="1"/>
            <p:nvPr/>
          </p:nvSpPr>
          <p:spPr>
            <a:xfrm>
              <a:off x="9137572" y="554866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en-US" sz="4784" b="1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04</a:t>
              </a:r>
            </a:p>
          </p:txBody>
        </p:sp>
      </p:grpSp>
      <p:grpSp>
        <p:nvGrpSpPr>
          <p:cNvPr id="39" name="Grupa 38">
            <a:extLst>
              <a:ext uri="{FF2B5EF4-FFF2-40B4-BE49-F238E27FC236}">
                <a16:creationId xmlns:a16="http://schemas.microsoft.com/office/drawing/2014/main" id="{B03287BB-57EA-80A5-C7A7-4E9EBDF8FD1B}"/>
              </a:ext>
            </a:extLst>
          </p:cNvPr>
          <p:cNvGrpSpPr/>
          <p:nvPr/>
        </p:nvGrpSpPr>
        <p:grpSpPr>
          <a:xfrm>
            <a:off x="5588040" y="-14742931"/>
            <a:ext cx="1424256" cy="1424256"/>
            <a:chOff x="8588765" y="6965112"/>
            <a:chExt cx="1424256" cy="1424256"/>
          </a:xfrm>
        </p:grpSpPr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D19F183E-5C20-416E-0738-EED4A71195AB}"/>
                </a:ext>
              </a:extLst>
            </p:cNvPr>
            <p:cNvSpPr/>
            <p:nvPr/>
          </p:nvSpPr>
          <p:spPr>
            <a:xfrm>
              <a:off x="8588765" y="696511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4BD8CE9E-899F-FB80-60C5-123517E60C99}"/>
                </a:ext>
              </a:extLst>
            </p:cNvPr>
            <p:cNvSpPr/>
            <p:nvPr/>
          </p:nvSpPr>
          <p:spPr>
            <a:xfrm>
              <a:off x="8651775" y="7036119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903C58FF-392F-165E-3F14-EF221D80F81D}"/>
                </a:ext>
              </a:extLst>
            </p:cNvPr>
            <p:cNvSpPr txBox="1"/>
            <p:nvPr/>
          </p:nvSpPr>
          <p:spPr>
            <a:xfrm>
              <a:off x="8733823" y="723832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05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sp>
        <p:nvSpPr>
          <p:cNvPr id="44" name="Freeform 10">
            <a:extLst>
              <a:ext uri="{FF2B5EF4-FFF2-40B4-BE49-F238E27FC236}">
                <a16:creationId xmlns:a16="http://schemas.microsoft.com/office/drawing/2014/main" id="{783605C1-15E1-517D-97F7-346B2A5A1129}"/>
              </a:ext>
            </a:extLst>
          </p:cNvPr>
          <p:cNvSpPr/>
          <p:nvPr/>
        </p:nvSpPr>
        <p:spPr>
          <a:xfrm>
            <a:off x="5610225" y="-12179522"/>
            <a:ext cx="1424256" cy="1424256"/>
          </a:xfrm>
          <a:custGeom>
            <a:avLst/>
            <a:gdLst/>
            <a:ahLst/>
            <a:cxnLst/>
            <a:rect l="l" t="t" r="r" b="b"/>
            <a:pathLst>
              <a:path w="1424256" h="1424256">
                <a:moveTo>
                  <a:pt x="0" y="0"/>
                </a:moveTo>
                <a:lnTo>
                  <a:pt x="1424255" y="0"/>
                </a:lnTo>
                <a:lnTo>
                  <a:pt x="1424255" y="1424256"/>
                </a:lnTo>
                <a:lnTo>
                  <a:pt x="0" y="14242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1DB3E406-9248-16AF-3B5D-D2E3FCEB91C7}"/>
              </a:ext>
            </a:extLst>
          </p:cNvPr>
          <p:cNvSpPr/>
          <p:nvPr/>
        </p:nvSpPr>
        <p:spPr>
          <a:xfrm>
            <a:off x="5684582" y="-12125229"/>
            <a:ext cx="1295302" cy="129530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gradFill>
            <a:gsLst>
              <a:gs pos="0">
                <a:srgbClr val="023374">
                  <a:shade val="30000"/>
                  <a:satMod val="115000"/>
                </a:srgbClr>
              </a:gs>
              <a:gs pos="50000">
                <a:srgbClr val="023374">
                  <a:shade val="67500"/>
                  <a:satMod val="115000"/>
                </a:srgbClr>
              </a:gs>
              <a:gs pos="100000">
                <a:srgbClr val="023374">
                  <a:shade val="100000"/>
                  <a:satMod val="115000"/>
                </a:srgbClr>
              </a:gs>
            </a:gsLst>
            <a:lin ang="0" scaled="1"/>
          </a:gradFill>
          <a:ln w="38100" cap="sq">
            <a:noFill/>
            <a:prstDash val="solid"/>
            <a:miter/>
          </a:ln>
        </p:spPr>
        <p:txBody>
          <a:bodyPr/>
          <a:lstStyle/>
          <a:p>
            <a:pPr algn="just"/>
            <a:endParaRPr lang="pl-PL" dirty="0"/>
          </a:p>
        </p:txBody>
      </p:sp>
      <p:sp>
        <p:nvSpPr>
          <p:cNvPr id="47" name="TextBox 12">
            <a:extLst>
              <a:ext uri="{FF2B5EF4-FFF2-40B4-BE49-F238E27FC236}">
                <a16:creationId xmlns:a16="http://schemas.microsoft.com/office/drawing/2014/main" id="{227CB3FD-3B3C-D993-8A69-D562416DA96A}"/>
              </a:ext>
            </a:extLst>
          </p:cNvPr>
          <p:cNvSpPr txBox="1"/>
          <p:nvPr/>
        </p:nvSpPr>
        <p:spPr>
          <a:xfrm>
            <a:off x="5788794" y="-11896629"/>
            <a:ext cx="1134140" cy="763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97"/>
              </a:lnSpc>
              <a:spcBef>
                <a:spcPct val="0"/>
              </a:spcBef>
            </a:pPr>
            <a:r>
              <a:rPr lang="pl-PL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rPr>
              <a:t>06</a:t>
            </a:r>
            <a:endParaRPr lang="en-US" sz="4784" b="1" dirty="0">
              <a:solidFill>
                <a:srgbClr val="FDFDFD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Open Sans Extra Bold"/>
              <a:sym typeface="Open Sans Extra Bold"/>
            </a:endParaRPr>
          </a:p>
        </p:txBody>
      </p:sp>
      <p:grpSp>
        <p:nvGrpSpPr>
          <p:cNvPr id="48" name="Grupa 47">
            <a:extLst>
              <a:ext uri="{FF2B5EF4-FFF2-40B4-BE49-F238E27FC236}">
                <a16:creationId xmlns:a16="http://schemas.microsoft.com/office/drawing/2014/main" id="{E0F11A28-50F1-BECE-E6EF-B8AB60B57E1B}"/>
              </a:ext>
            </a:extLst>
          </p:cNvPr>
          <p:cNvGrpSpPr/>
          <p:nvPr/>
        </p:nvGrpSpPr>
        <p:grpSpPr>
          <a:xfrm>
            <a:off x="5661136" y="-7152258"/>
            <a:ext cx="1424256" cy="1424256"/>
            <a:chOff x="8767272" y="1880447"/>
            <a:chExt cx="1424256" cy="1424256"/>
          </a:xfrm>
        </p:grpSpPr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35D90472-51E6-37D6-A79A-A7914D490923}"/>
                </a:ext>
              </a:extLst>
            </p:cNvPr>
            <p:cNvSpPr/>
            <p:nvPr/>
          </p:nvSpPr>
          <p:spPr>
            <a:xfrm>
              <a:off x="8767272" y="1880447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4E8D71B9-AE3A-480C-E543-8E294CFF354A}"/>
                </a:ext>
              </a:extLst>
            </p:cNvPr>
            <p:cNvSpPr/>
            <p:nvPr/>
          </p:nvSpPr>
          <p:spPr>
            <a:xfrm>
              <a:off x="8827636" y="1940844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52" name="TextBox 15">
              <a:extLst>
                <a:ext uri="{FF2B5EF4-FFF2-40B4-BE49-F238E27FC236}">
                  <a16:creationId xmlns:a16="http://schemas.microsoft.com/office/drawing/2014/main" id="{AFD504A7-9536-4A79-05CF-20DEB6A267A4}"/>
                </a:ext>
              </a:extLst>
            </p:cNvPr>
            <p:cNvSpPr txBox="1"/>
            <p:nvPr/>
          </p:nvSpPr>
          <p:spPr>
            <a:xfrm>
              <a:off x="8912330" y="2153659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07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53" name="Grupa 52">
            <a:extLst>
              <a:ext uri="{FF2B5EF4-FFF2-40B4-BE49-F238E27FC236}">
                <a16:creationId xmlns:a16="http://schemas.microsoft.com/office/drawing/2014/main" id="{F7378FB6-C118-E366-5913-DC8D58F24100}"/>
              </a:ext>
            </a:extLst>
          </p:cNvPr>
          <p:cNvGrpSpPr/>
          <p:nvPr/>
        </p:nvGrpSpPr>
        <p:grpSpPr>
          <a:xfrm>
            <a:off x="5661136" y="-4740712"/>
            <a:ext cx="1424256" cy="1424256"/>
            <a:chOff x="9152033" y="3572511"/>
            <a:chExt cx="1424256" cy="1424256"/>
          </a:xfrm>
        </p:grpSpPr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AFE0DC95-2D6D-2808-A6B9-B43681A19888}"/>
                </a:ext>
              </a:extLst>
            </p:cNvPr>
            <p:cNvSpPr/>
            <p:nvPr/>
          </p:nvSpPr>
          <p:spPr>
            <a:xfrm>
              <a:off x="9152033" y="3572511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6" y="0"/>
                  </a:lnTo>
                  <a:lnTo>
                    <a:pt x="1424256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Freeform 3">
              <a:extLst>
                <a:ext uri="{FF2B5EF4-FFF2-40B4-BE49-F238E27FC236}">
                  <a16:creationId xmlns:a16="http://schemas.microsoft.com/office/drawing/2014/main" id="{D8C3896C-FF79-32AB-9F36-465DAE1DDEB4}"/>
                </a:ext>
              </a:extLst>
            </p:cNvPr>
            <p:cNvSpPr/>
            <p:nvPr/>
          </p:nvSpPr>
          <p:spPr>
            <a:xfrm>
              <a:off x="9216510" y="3630738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57" name="TextBox 18">
              <a:extLst>
                <a:ext uri="{FF2B5EF4-FFF2-40B4-BE49-F238E27FC236}">
                  <a16:creationId xmlns:a16="http://schemas.microsoft.com/office/drawing/2014/main" id="{E5E37BA3-1E64-52B8-C111-E6BBD94190B4}"/>
                </a:ext>
              </a:extLst>
            </p:cNvPr>
            <p:cNvSpPr txBox="1"/>
            <p:nvPr/>
          </p:nvSpPr>
          <p:spPr>
            <a:xfrm>
              <a:off x="9297091" y="3845723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08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09F954D8-19D4-C60E-BF5D-72F1D81FB100}"/>
              </a:ext>
            </a:extLst>
          </p:cNvPr>
          <p:cNvGrpSpPr/>
          <p:nvPr/>
        </p:nvGrpSpPr>
        <p:grpSpPr>
          <a:xfrm>
            <a:off x="5658588" y="-2087564"/>
            <a:ext cx="1424256" cy="1424256"/>
            <a:chOff x="8992514" y="5275452"/>
            <a:chExt cx="1424256" cy="1424256"/>
          </a:xfrm>
        </p:grpSpPr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1A4378AA-F1D9-1942-A008-8FEC3F449B47}"/>
                </a:ext>
              </a:extLst>
            </p:cNvPr>
            <p:cNvSpPr/>
            <p:nvPr/>
          </p:nvSpPr>
          <p:spPr>
            <a:xfrm>
              <a:off x="8992514" y="527545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Freeform 3">
              <a:extLst>
                <a:ext uri="{FF2B5EF4-FFF2-40B4-BE49-F238E27FC236}">
                  <a16:creationId xmlns:a16="http://schemas.microsoft.com/office/drawing/2014/main" id="{B62B4E32-73F4-919C-7267-9D3613A3B445}"/>
                </a:ext>
              </a:extLst>
            </p:cNvPr>
            <p:cNvSpPr/>
            <p:nvPr/>
          </p:nvSpPr>
          <p:spPr>
            <a:xfrm>
              <a:off x="9056991" y="5344210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62" name="TextBox 21">
              <a:extLst>
                <a:ext uri="{FF2B5EF4-FFF2-40B4-BE49-F238E27FC236}">
                  <a16:creationId xmlns:a16="http://schemas.microsoft.com/office/drawing/2014/main" id="{E2B6A290-7248-0E04-417B-236AA8DB5078}"/>
                </a:ext>
              </a:extLst>
            </p:cNvPr>
            <p:cNvSpPr txBox="1"/>
            <p:nvPr/>
          </p:nvSpPr>
          <p:spPr>
            <a:xfrm>
              <a:off x="9137572" y="554866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09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ED56D76A-B016-DAA6-9F70-594C6331F2B4}"/>
              </a:ext>
            </a:extLst>
          </p:cNvPr>
          <p:cNvGrpSpPr/>
          <p:nvPr/>
        </p:nvGrpSpPr>
        <p:grpSpPr>
          <a:xfrm>
            <a:off x="5658588" y="2150466"/>
            <a:ext cx="1424256" cy="1424256"/>
            <a:chOff x="8588765" y="6965112"/>
            <a:chExt cx="1424256" cy="1424256"/>
          </a:xfrm>
        </p:grpSpPr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23379523-5512-4100-C71D-D41F5FF4902D}"/>
                </a:ext>
              </a:extLst>
            </p:cNvPr>
            <p:cNvSpPr/>
            <p:nvPr/>
          </p:nvSpPr>
          <p:spPr>
            <a:xfrm>
              <a:off x="8588765" y="696511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Freeform 3">
              <a:extLst>
                <a:ext uri="{FF2B5EF4-FFF2-40B4-BE49-F238E27FC236}">
                  <a16:creationId xmlns:a16="http://schemas.microsoft.com/office/drawing/2014/main" id="{D3EAE306-BB58-3E05-9FD7-1F0403D22B8C}"/>
                </a:ext>
              </a:extLst>
            </p:cNvPr>
            <p:cNvSpPr/>
            <p:nvPr/>
          </p:nvSpPr>
          <p:spPr>
            <a:xfrm>
              <a:off x="8651775" y="7036119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66" name="TextBox 21">
              <a:extLst>
                <a:ext uri="{FF2B5EF4-FFF2-40B4-BE49-F238E27FC236}">
                  <a16:creationId xmlns:a16="http://schemas.microsoft.com/office/drawing/2014/main" id="{22E6435B-CF62-0D5F-B113-C26663312FC1}"/>
                </a:ext>
              </a:extLst>
            </p:cNvPr>
            <p:cNvSpPr txBox="1"/>
            <p:nvPr/>
          </p:nvSpPr>
          <p:spPr>
            <a:xfrm>
              <a:off x="8733823" y="723832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10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pic>
        <p:nvPicPr>
          <p:cNvPr id="68" name="Obraz 67">
            <a:extLst>
              <a:ext uri="{FF2B5EF4-FFF2-40B4-BE49-F238E27FC236}">
                <a16:creationId xmlns:a16="http://schemas.microsoft.com/office/drawing/2014/main" id="{A9545E65-5320-E06F-6DE3-1CC5CEA1A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6859" y="1815922"/>
            <a:ext cx="3249608" cy="226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Obraz 68">
            <a:extLst>
              <a:ext uri="{FF2B5EF4-FFF2-40B4-BE49-F238E27FC236}">
                <a16:creationId xmlns:a16="http://schemas.microsoft.com/office/drawing/2014/main" id="{39E35E08-C5D4-2050-FE55-11048327A3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1988" y="4291096"/>
            <a:ext cx="3249608" cy="231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Obraz 69">
            <a:extLst>
              <a:ext uri="{FF2B5EF4-FFF2-40B4-BE49-F238E27FC236}">
                <a16:creationId xmlns:a16="http://schemas.microsoft.com/office/drawing/2014/main" id="{96634D47-834E-7A56-7095-55B7834B9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2927" y="6893532"/>
            <a:ext cx="3250143" cy="1988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" name="TextBox 20">
            <a:extLst>
              <a:ext uri="{FF2B5EF4-FFF2-40B4-BE49-F238E27FC236}">
                <a16:creationId xmlns:a16="http://schemas.microsoft.com/office/drawing/2014/main" id="{42C45614-C3C6-2C32-F7CD-C909999E0833}"/>
              </a:ext>
            </a:extLst>
          </p:cNvPr>
          <p:cNvSpPr txBox="1"/>
          <p:nvPr/>
        </p:nvSpPr>
        <p:spPr>
          <a:xfrm>
            <a:off x="7422116" y="-14494822"/>
            <a:ext cx="991272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Szkolenia dla kadry pomocy społecznej</a:t>
            </a:r>
          </a:p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Województwa łódzkiego</a:t>
            </a:r>
          </a:p>
        </p:txBody>
      </p:sp>
      <p:sp>
        <p:nvSpPr>
          <p:cNvPr id="72" name="TextBox 20">
            <a:extLst>
              <a:ext uri="{FF2B5EF4-FFF2-40B4-BE49-F238E27FC236}">
                <a16:creationId xmlns:a16="http://schemas.microsoft.com/office/drawing/2014/main" id="{59E5BB40-2CD5-4B08-8A31-EFA6D62A7B64}"/>
              </a:ext>
            </a:extLst>
          </p:cNvPr>
          <p:cNvSpPr txBox="1"/>
          <p:nvPr/>
        </p:nvSpPr>
        <p:spPr>
          <a:xfrm>
            <a:off x="7401696" y="-11742857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Mundurowy Dzień Dziecka w Uniejowie</a:t>
            </a:r>
          </a:p>
        </p:txBody>
      </p:sp>
      <p:pic>
        <p:nvPicPr>
          <p:cNvPr id="73" name="Obraz 72">
            <a:extLst>
              <a:ext uri="{FF2B5EF4-FFF2-40B4-BE49-F238E27FC236}">
                <a16:creationId xmlns:a16="http://schemas.microsoft.com/office/drawing/2014/main" id="{4137E38A-022C-9B77-7DE0-77C49502D7E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2827" y="1807796"/>
            <a:ext cx="3523835" cy="201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Obraz 73">
            <a:extLst>
              <a:ext uri="{FF2B5EF4-FFF2-40B4-BE49-F238E27FC236}">
                <a16:creationId xmlns:a16="http://schemas.microsoft.com/office/drawing/2014/main" id="{9D54BE5B-1948-DF7A-5AEE-23D290A14D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2827" y="4283314"/>
            <a:ext cx="3523836" cy="201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Obraz 74">
            <a:extLst>
              <a:ext uri="{FF2B5EF4-FFF2-40B4-BE49-F238E27FC236}">
                <a16:creationId xmlns:a16="http://schemas.microsoft.com/office/drawing/2014/main" id="{9065B2EE-7F4F-C63A-99E7-81BF0A29E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3989" y="6861936"/>
            <a:ext cx="3406157" cy="201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" name="TextBox 20">
            <a:extLst>
              <a:ext uri="{FF2B5EF4-FFF2-40B4-BE49-F238E27FC236}">
                <a16:creationId xmlns:a16="http://schemas.microsoft.com/office/drawing/2014/main" id="{3F6F24C6-8057-D4A7-4FC7-DBC97074E6D5}"/>
              </a:ext>
            </a:extLst>
          </p:cNvPr>
          <p:cNvSpPr txBox="1"/>
          <p:nvPr/>
        </p:nvSpPr>
        <p:spPr>
          <a:xfrm>
            <a:off x="7401696" y="-6727883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Otwarcie sezonu wodnego – Bezpieczne Wakacje 2024</a:t>
            </a:r>
          </a:p>
        </p:txBody>
      </p:sp>
      <p:sp>
        <p:nvSpPr>
          <p:cNvPr id="77" name="TextBox 20">
            <a:extLst>
              <a:ext uri="{FF2B5EF4-FFF2-40B4-BE49-F238E27FC236}">
                <a16:creationId xmlns:a16="http://schemas.microsoft.com/office/drawing/2014/main" id="{88509EE1-F001-5840-C0E1-BDD0EA454577}"/>
              </a:ext>
            </a:extLst>
          </p:cNvPr>
          <p:cNvSpPr txBox="1"/>
          <p:nvPr/>
        </p:nvSpPr>
        <p:spPr>
          <a:xfrm>
            <a:off x="7401696" y="-4265667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Piknik z okazji Święta Policji – Bezpieczne Wakacje z Mundurem</a:t>
            </a:r>
          </a:p>
        </p:txBody>
      </p:sp>
      <p:sp>
        <p:nvSpPr>
          <p:cNvPr id="78" name="TextBox 20">
            <a:extLst>
              <a:ext uri="{FF2B5EF4-FFF2-40B4-BE49-F238E27FC236}">
                <a16:creationId xmlns:a16="http://schemas.microsoft.com/office/drawing/2014/main" id="{7835E463-9C64-6AF9-B8E3-723BCC1AB925}"/>
              </a:ext>
            </a:extLst>
          </p:cNvPr>
          <p:cNvSpPr txBox="1"/>
          <p:nvPr/>
        </p:nvSpPr>
        <p:spPr>
          <a:xfrm>
            <a:off x="7401696" y="-1663189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Konkurs plastyczny pn.  „112 – numer, który uratuje życie”</a:t>
            </a:r>
          </a:p>
        </p:txBody>
      </p:sp>
      <p:sp>
        <p:nvSpPr>
          <p:cNvPr id="79" name="TextBox 20">
            <a:extLst>
              <a:ext uri="{FF2B5EF4-FFF2-40B4-BE49-F238E27FC236}">
                <a16:creationId xmlns:a16="http://schemas.microsoft.com/office/drawing/2014/main" id="{13BDAC43-F2E8-98AF-2A43-3E8C2F995C04}"/>
              </a:ext>
            </a:extLst>
          </p:cNvPr>
          <p:cNvSpPr txBox="1"/>
          <p:nvPr/>
        </p:nvSpPr>
        <p:spPr>
          <a:xfrm>
            <a:off x="7401696" y="2638291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Policyjna Akademia Bezpieczeństwa</a:t>
            </a:r>
          </a:p>
        </p:txBody>
      </p:sp>
      <p:grpSp>
        <p:nvGrpSpPr>
          <p:cNvPr id="80" name="Grupa 79">
            <a:extLst>
              <a:ext uri="{FF2B5EF4-FFF2-40B4-BE49-F238E27FC236}">
                <a16:creationId xmlns:a16="http://schemas.microsoft.com/office/drawing/2014/main" id="{9E15BE05-4725-7F8D-616F-00262246CD9C}"/>
              </a:ext>
            </a:extLst>
          </p:cNvPr>
          <p:cNvGrpSpPr/>
          <p:nvPr/>
        </p:nvGrpSpPr>
        <p:grpSpPr>
          <a:xfrm>
            <a:off x="5648292" y="4829425"/>
            <a:ext cx="1424256" cy="1424256"/>
            <a:chOff x="8992514" y="5275452"/>
            <a:chExt cx="1424256" cy="1424256"/>
          </a:xfrm>
        </p:grpSpPr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8E77F9A1-FDAF-F197-B4A1-A59A16F5521B}"/>
                </a:ext>
              </a:extLst>
            </p:cNvPr>
            <p:cNvSpPr/>
            <p:nvPr/>
          </p:nvSpPr>
          <p:spPr>
            <a:xfrm>
              <a:off x="8992514" y="527545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2" name="Freeform 3">
              <a:extLst>
                <a:ext uri="{FF2B5EF4-FFF2-40B4-BE49-F238E27FC236}">
                  <a16:creationId xmlns:a16="http://schemas.microsoft.com/office/drawing/2014/main" id="{78E39F6F-E1E0-6ABA-8AA4-9D39F977076E}"/>
                </a:ext>
              </a:extLst>
            </p:cNvPr>
            <p:cNvSpPr/>
            <p:nvPr/>
          </p:nvSpPr>
          <p:spPr>
            <a:xfrm>
              <a:off x="9056991" y="5344210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83" name="TextBox 21">
              <a:extLst>
                <a:ext uri="{FF2B5EF4-FFF2-40B4-BE49-F238E27FC236}">
                  <a16:creationId xmlns:a16="http://schemas.microsoft.com/office/drawing/2014/main" id="{405765AE-B62A-3CFA-93BD-B4A2DB032780}"/>
                </a:ext>
              </a:extLst>
            </p:cNvPr>
            <p:cNvSpPr txBox="1"/>
            <p:nvPr/>
          </p:nvSpPr>
          <p:spPr>
            <a:xfrm>
              <a:off x="9137572" y="554866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11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8E3D8207-5292-DC09-7877-D61377E98990}"/>
              </a:ext>
            </a:extLst>
          </p:cNvPr>
          <p:cNvGrpSpPr/>
          <p:nvPr/>
        </p:nvGrpSpPr>
        <p:grpSpPr>
          <a:xfrm>
            <a:off x="5648292" y="7195442"/>
            <a:ext cx="1424256" cy="1424256"/>
            <a:chOff x="8588765" y="6965112"/>
            <a:chExt cx="1424256" cy="1424256"/>
          </a:xfrm>
        </p:grpSpPr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77D99881-AA62-3CFD-5525-FC0CE1ABA094}"/>
                </a:ext>
              </a:extLst>
            </p:cNvPr>
            <p:cNvSpPr/>
            <p:nvPr/>
          </p:nvSpPr>
          <p:spPr>
            <a:xfrm>
              <a:off x="8588765" y="6965112"/>
              <a:ext cx="1424256" cy="1424256"/>
            </a:xfrm>
            <a:custGeom>
              <a:avLst/>
              <a:gdLst/>
              <a:ahLst/>
              <a:cxnLst/>
              <a:rect l="l" t="t" r="r" b="b"/>
              <a:pathLst>
                <a:path w="1424256" h="1424256">
                  <a:moveTo>
                    <a:pt x="0" y="0"/>
                  </a:moveTo>
                  <a:lnTo>
                    <a:pt x="1424255" y="0"/>
                  </a:lnTo>
                  <a:lnTo>
                    <a:pt x="1424255" y="1424256"/>
                  </a:lnTo>
                  <a:lnTo>
                    <a:pt x="0" y="14242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EF20D4F6-E990-A68B-B453-42A17B2A054D}"/>
                </a:ext>
              </a:extLst>
            </p:cNvPr>
            <p:cNvSpPr/>
            <p:nvPr/>
          </p:nvSpPr>
          <p:spPr>
            <a:xfrm>
              <a:off x="8651775" y="7036119"/>
              <a:ext cx="1295302" cy="129530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>
              <a:gsLst>
                <a:gs pos="0">
                  <a:srgbClr val="023374">
                    <a:shade val="30000"/>
                    <a:satMod val="115000"/>
                  </a:srgbClr>
                </a:gs>
                <a:gs pos="50000">
                  <a:srgbClr val="023374">
                    <a:shade val="67500"/>
                    <a:satMod val="115000"/>
                  </a:srgbClr>
                </a:gs>
                <a:gs pos="100000">
                  <a:srgbClr val="023374">
                    <a:shade val="100000"/>
                    <a:satMod val="115000"/>
                  </a:srgbClr>
                </a:gs>
              </a:gsLst>
              <a:lin ang="0" scaled="1"/>
            </a:gradFill>
            <a:ln w="38100" cap="sq">
              <a:noFill/>
              <a:prstDash val="solid"/>
              <a:miter/>
            </a:ln>
          </p:spPr>
          <p:txBody>
            <a:bodyPr/>
            <a:lstStyle/>
            <a:p>
              <a:pPr algn="just"/>
              <a:endParaRPr lang="pl-PL" dirty="0"/>
            </a:p>
          </p:txBody>
        </p:sp>
        <p:sp>
          <p:nvSpPr>
            <p:cNvPr id="87" name="TextBox 21">
              <a:extLst>
                <a:ext uri="{FF2B5EF4-FFF2-40B4-BE49-F238E27FC236}">
                  <a16:creationId xmlns:a16="http://schemas.microsoft.com/office/drawing/2014/main" id="{5E835F08-F312-0464-DD56-BB69B52EB412}"/>
                </a:ext>
              </a:extLst>
            </p:cNvPr>
            <p:cNvSpPr txBox="1"/>
            <p:nvPr/>
          </p:nvSpPr>
          <p:spPr>
            <a:xfrm>
              <a:off x="8733823" y="7238324"/>
              <a:ext cx="1134140" cy="763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697"/>
                </a:lnSpc>
                <a:spcBef>
                  <a:spcPct val="0"/>
                </a:spcBef>
              </a:pPr>
              <a:r>
                <a:rPr lang="pl-PL" sz="4784" b="1" dirty="0">
                  <a:solidFill>
                    <a:srgbClr val="FDFDFD"/>
                  </a:solidFill>
                  <a:latin typeface="Champagne &amp; Limousines" panose="020B0502020202020204" pitchFamily="34" charset="0"/>
                  <a:ea typeface="Champagne &amp; Limousines" panose="020B0502020202020204" pitchFamily="34" charset="0"/>
                  <a:cs typeface="Open Sans Extra Bold"/>
                  <a:sym typeface="Open Sans Extra Bold"/>
                </a:rPr>
                <a:t>12</a:t>
              </a:r>
              <a:endParaRPr lang="en-US" sz="4784" b="1" dirty="0">
                <a:solidFill>
                  <a:srgbClr val="FDFDFD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Open Sans Extra Bold"/>
                <a:sym typeface="Open Sans Extra Bold"/>
              </a:endParaRPr>
            </a:p>
          </p:txBody>
        </p:sp>
      </p:grpSp>
      <p:sp>
        <p:nvSpPr>
          <p:cNvPr id="88" name="TextBox 20">
            <a:extLst>
              <a:ext uri="{FF2B5EF4-FFF2-40B4-BE49-F238E27FC236}">
                <a16:creationId xmlns:a16="http://schemas.microsoft.com/office/drawing/2014/main" id="{20532396-E926-0443-BCFE-AC73B1DFBFA8}"/>
              </a:ext>
            </a:extLst>
          </p:cNvPr>
          <p:cNvSpPr txBox="1"/>
          <p:nvPr/>
        </p:nvSpPr>
        <p:spPr>
          <a:xfrm>
            <a:off x="7391400" y="5253800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Niebieskie Mikołajki</a:t>
            </a:r>
          </a:p>
        </p:txBody>
      </p:sp>
      <p:sp>
        <p:nvSpPr>
          <p:cNvPr id="89" name="TextBox 20">
            <a:extLst>
              <a:ext uri="{FF2B5EF4-FFF2-40B4-BE49-F238E27FC236}">
                <a16:creationId xmlns:a16="http://schemas.microsoft.com/office/drawing/2014/main" id="{1D3870DA-77FF-82B3-EAAD-DAC00B21FFA9}"/>
              </a:ext>
            </a:extLst>
          </p:cNvPr>
          <p:cNvSpPr txBox="1"/>
          <p:nvPr/>
        </p:nvSpPr>
        <p:spPr>
          <a:xfrm>
            <a:off x="7391400" y="7683267"/>
            <a:ext cx="991272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0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Mundurowy Mikołaj</a:t>
            </a:r>
          </a:p>
        </p:txBody>
      </p:sp>
      <p:pic>
        <p:nvPicPr>
          <p:cNvPr id="90" name="Obraz 89">
            <a:extLst>
              <a:ext uri="{FF2B5EF4-FFF2-40B4-BE49-F238E27FC236}">
                <a16:creationId xmlns:a16="http://schemas.microsoft.com/office/drawing/2014/main" id="{D467A305-BEF8-0489-D450-F046BCFAD6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1526" y="1621876"/>
            <a:ext cx="3250143" cy="243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Obraz 90">
            <a:extLst>
              <a:ext uri="{FF2B5EF4-FFF2-40B4-BE49-F238E27FC236}">
                <a16:creationId xmlns:a16="http://schemas.microsoft.com/office/drawing/2014/main" id="{2EA06E83-5808-71AD-8FFE-AC26725BF3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1929" y="4258837"/>
            <a:ext cx="3246998" cy="216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" name="Obraz 91">
            <a:extLst>
              <a:ext uri="{FF2B5EF4-FFF2-40B4-BE49-F238E27FC236}">
                <a16:creationId xmlns:a16="http://schemas.microsoft.com/office/drawing/2014/main" id="{A8292844-6FFE-E6B2-A8D1-4956CE77B0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11" y="1538618"/>
            <a:ext cx="3502931" cy="257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3" name="Obraz 92">
            <a:extLst>
              <a:ext uri="{FF2B5EF4-FFF2-40B4-BE49-F238E27FC236}">
                <a16:creationId xmlns:a16="http://schemas.microsoft.com/office/drawing/2014/main" id="{F494A6C6-3E73-B7EB-3D3B-7DCD7922F8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54" y="4264975"/>
            <a:ext cx="3369417" cy="248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" name="Obraz 93">
            <a:extLst>
              <a:ext uri="{FF2B5EF4-FFF2-40B4-BE49-F238E27FC236}">
                <a16:creationId xmlns:a16="http://schemas.microsoft.com/office/drawing/2014/main" id="{10951649-684F-7BFF-518B-6F567CFFBE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45" y="6879268"/>
            <a:ext cx="3231794" cy="221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FBA0862-4B29-D617-F13A-3CBBEED5FB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1526" y="6757204"/>
            <a:ext cx="3123469" cy="222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7691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63A80-9F63-01C0-FC59-28AD19D2E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BABFAB77-CC20-3D63-AADC-E3752049E58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72585A3-992F-E13D-5A76-7681D6B58AE5}"/>
              </a:ext>
            </a:extLst>
          </p:cNvPr>
          <p:cNvSpPr txBox="1"/>
          <p:nvPr/>
        </p:nvSpPr>
        <p:spPr>
          <a:xfrm>
            <a:off x="3643646" y="2109653"/>
            <a:ext cx="1481922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5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endParaRPr lang="pl-PL" sz="2500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endParaRPr lang="pl-PL" sz="2500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A8E4583-ED57-8878-3D2E-D73B8FEEC4B2}"/>
              </a:ext>
            </a:extLst>
          </p:cNvPr>
          <p:cNvSpPr txBox="1"/>
          <p:nvPr/>
        </p:nvSpPr>
        <p:spPr>
          <a:xfrm>
            <a:off x="4154578" y="2640597"/>
            <a:ext cx="1481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altLang="pl-PL" sz="2000" dirty="0">
                <a:solidFill>
                  <a:srgbClr val="FFFFFF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policjantów ruchu drogowego (RD) skierowanych do służby na drogach 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A9CDE393-1342-FAB7-4DE5-F82B7A2B4349}"/>
              </a:ext>
            </a:extLst>
          </p:cNvPr>
          <p:cNvCxnSpPr>
            <a:cxnSpLocks/>
          </p:cNvCxnSpPr>
          <p:nvPr/>
        </p:nvCxnSpPr>
        <p:spPr>
          <a:xfrm>
            <a:off x="7434007" y="1954720"/>
            <a:ext cx="0" cy="533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531E2D3-41AB-550E-0ED3-64B1F1CF4C01}"/>
              </a:ext>
            </a:extLst>
          </p:cNvPr>
          <p:cNvSpPr txBox="1"/>
          <p:nvPr/>
        </p:nvSpPr>
        <p:spPr>
          <a:xfrm>
            <a:off x="6909763" y="1017953"/>
            <a:ext cx="102221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5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policjantów prewencji skierowanych do służby patrolowej i obchodowej (bez RD)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9770E62-4357-5426-7A42-D5C089DEBB0A}"/>
              </a:ext>
            </a:extLst>
          </p:cNvPr>
          <p:cNvSpPr txBox="1"/>
          <p:nvPr/>
        </p:nvSpPr>
        <p:spPr>
          <a:xfrm>
            <a:off x="2249578" y="3810058"/>
            <a:ext cx="1481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altLang="pl-PL" sz="2000" dirty="0">
                <a:solidFill>
                  <a:srgbClr val="FFFFFF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przeprowadzone interwencje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2C7C27A-5537-9AE6-6299-A3401D1A377C}"/>
              </a:ext>
            </a:extLst>
          </p:cNvPr>
          <p:cNvSpPr txBox="1"/>
          <p:nvPr/>
        </p:nvSpPr>
        <p:spPr>
          <a:xfrm>
            <a:off x="4495808" y="5048259"/>
            <a:ext cx="163067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zatrzymań dokonanych na gorącym uczynku przestępstwa w ramach służby prewencyjnej (bez RD)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09BC6D9-F6A7-E834-A370-C6B71DFE7CF3}"/>
              </a:ext>
            </a:extLst>
          </p:cNvPr>
          <p:cNvSpPr txBox="1"/>
          <p:nvPr/>
        </p:nvSpPr>
        <p:spPr>
          <a:xfrm>
            <a:off x="5811012" y="6245837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sz="2000" dirty="0">
                <a:solidFill>
                  <a:schemeClr val="bg1">
                    <a:lumMod val="9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ustalonych podejrzanych (w tym </a:t>
            </a:r>
            <a:r>
              <a:rPr lang="pl-PL" sz="2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834</a:t>
            </a:r>
            <a:r>
              <a:rPr lang="pl-PL" sz="2000" dirty="0">
                <a:solidFill>
                  <a:schemeClr val="bg1">
                    <a:lumMod val="9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nieletnich)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B3E7C10-5906-76DD-23C1-BA30D9F8F624}"/>
              </a:ext>
            </a:extLst>
          </p:cNvPr>
          <p:cNvSpPr txBox="1"/>
          <p:nvPr/>
        </p:nvSpPr>
        <p:spPr>
          <a:xfrm>
            <a:off x="3760844" y="7430919"/>
            <a:ext cx="109962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sz="2000" dirty="0">
                <a:solidFill>
                  <a:schemeClr val="bg1">
                    <a:lumMod val="9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ujawnionych wykroczeń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C82EE2D-5ED0-0F85-71A8-F98EF22BEAD4}"/>
              </a:ext>
            </a:extLst>
          </p:cNvPr>
          <p:cNvSpPr txBox="1"/>
          <p:nvPr/>
        </p:nvSpPr>
        <p:spPr>
          <a:xfrm>
            <a:off x="7962900" y="8666661"/>
            <a:ext cx="236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2000" dirty="0">
                <a:solidFill>
                  <a:srgbClr val="FFFFFF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wykrytych przestępstw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5DB4D5DD-E33A-ADC3-6536-F2EFC4668461}"/>
              </a:ext>
            </a:extLst>
          </p:cNvPr>
          <p:cNvCxnSpPr>
            <a:cxnSpLocks/>
          </p:cNvCxnSpPr>
          <p:nvPr/>
        </p:nvCxnSpPr>
        <p:spPr>
          <a:xfrm>
            <a:off x="7434007" y="3165445"/>
            <a:ext cx="0" cy="533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85F36305-0C38-3847-ECB4-633581699514}"/>
              </a:ext>
            </a:extLst>
          </p:cNvPr>
          <p:cNvSpPr txBox="1"/>
          <p:nvPr/>
        </p:nvSpPr>
        <p:spPr>
          <a:xfrm>
            <a:off x="6608215" y="1324840"/>
            <a:ext cx="1622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313 162</a:t>
            </a:r>
            <a:endParaRPr lang="pl-PL" sz="3000" dirty="0"/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B8C70764-3716-A31F-FB30-8619C1ADF2F9}"/>
              </a:ext>
            </a:extLst>
          </p:cNvPr>
          <p:cNvSpPr txBox="1"/>
          <p:nvPr/>
        </p:nvSpPr>
        <p:spPr>
          <a:xfrm>
            <a:off x="6757385" y="2560015"/>
            <a:ext cx="1354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86 354</a:t>
            </a:r>
            <a:endParaRPr lang="pl-PL" sz="3000" dirty="0"/>
          </a:p>
        </p:txBody>
      </p:sp>
      <p:cxnSp>
        <p:nvCxnSpPr>
          <p:cNvPr id="54" name="Łącznik prosty 53">
            <a:extLst>
              <a:ext uri="{FF2B5EF4-FFF2-40B4-BE49-F238E27FC236}">
                <a16:creationId xmlns:a16="http://schemas.microsoft.com/office/drawing/2014/main" id="{CF5D3A85-BBB0-FA8E-DC60-FC5102D8A967}"/>
              </a:ext>
            </a:extLst>
          </p:cNvPr>
          <p:cNvCxnSpPr>
            <a:cxnSpLocks/>
          </p:cNvCxnSpPr>
          <p:nvPr/>
        </p:nvCxnSpPr>
        <p:spPr>
          <a:xfrm>
            <a:off x="7434007" y="4364820"/>
            <a:ext cx="0" cy="533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CAA6DFD4-D5F3-98FF-3C1A-BC7C4E99A45E}"/>
              </a:ext>
            </a:extLst>
          </p:cNvPr>
          <p:cNvCxnSpPr>
            <a:cxnSpLocks/>
          </p:cNvCxnSpPr>
          <p:nvPr/>
        </p:nvCxnSpPr>
        <p:spPr>
          <a:xfrm>
            <a:off x="7434007" y="5575545"/>
            <a:ext cx="0" cy="533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78780725-D3AB-7A5F-EABF-9F9340B32FB5}"/>
              </a:ext>
            </a:extLst>
          </p:cNvPr>
          <p:cNvSpPr txBox="1"/>
          <p:nvPr/>
        </p:nvSpPr>
        <p:spPr>
          <a:xfrm>
            <a:off x="6679726" y="3750277"/>
            <a:ext cx="1566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295 931</a:t>
            </a:r>
            <a:endParaRPr lang="pl-PL" sz="3000" dirty="0"/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DE575EE1-590C-6CA7-657E-7A29323D1628}"/>
              </a:ext>
            </a:extLst>
          </p:cNvPr>
          <p:cNvSpPr txBox="1"/>
          <p:nvPr/>
        </p:nvSpPr>
        <p:spPr>
          <a:xfrm>
            <a:off x="6832773" y="4971013"/>
            <a:ext cx="1260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5 005</a:t>
            </a:r>
            <a:endParaRPr lang="pl-PL" sz="3000" dirty="0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12C05A33-1C34-3A6B-3E57-B2347EFC27D2}"/>
              </a:ext>
            </a:extLst>
          </p:cNvPr>
          <p:cNvCxnSpPr>
            <a:cxnSpLocks/>
          </p:cNvCxnSpPr>
          <p:nvPr/>
        </p:nvCxnSpPr>
        <p:spPr>
          <a:xfrm>
            <a:off x="7434007" y="6785992"/>
            <a:ext cx="0" cy="533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>
            <a:extLst>
              <a:ext uri="{FF2B5EF4-FFF2-40B4-BE49-F238E27FC236}">
                <a16:creationId xmlns:a16="http://schemas.microsoft.com/office/drawing/2014/main" id="{C152B4FC-D0FF-6F38-934D-01385360A1EC}"/>
              </a:ext>
            </a:extLst>
          </p:cNvPr>
          <p:cNvCxnSpPr>
            <a:cxnSpLocks/>
          </p:cNvCxnSpPr>
          <p:nvPr/>
        </p:nvCxnSpPr>
        <p:spPr>
          <a:xfrm>
            <a:off x="7434007" y="7996717"/>
            <a:ext cx="0" cy="533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535BE67-A843-3FB6-50F3-408DAA6A0E9D}"/>
              </a:ext>
            </a:extLst>
          </p:cNvPr>
          <p:cNvSpPr txBox="1"/>
          <p:nvPr/>
        </p:nvSpPr>
        <p:spPr>
          <a:xfrm>
            <a:off x="6721044" y="6159479"/>
            <a:ext cx="1407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16 654</a:t>
            </a:r>
            <a:endParaRPr lang="pl-PL" sz="3000" dirty="0"/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1DF9B590-8ACC-B190-8619-59A53FD68FD2}"/>
              </a:ext>
            </a:extLst>
          </p:cNvPr>
          <p:cNvSpPr txBox="1"/>
          <p:nvPr/>
        </p:nvSpPr>
        <p:spPr>
          <a:xfrm>
            <a:off x="6554367" y="7362839"/>
            <a:ext cx="1760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506 280</a:t>
            </a:r>
            <a:endParaRPr lang="pl-PL" sz="3000" dirty="0"/>
          </a:p>
        </p:txBody>
      </p:sp>
      <p:cxnSp>
        <p:nvCxnSpPr>
          <p:cNvPr id="62" name="Łącznik prosty 61">
            <a:extLst>
              <a:ext uri="{FF2B5EF4-FFF2-40B4-BE49-F238E27FC236}">
                <a16:creationId xmlns:a16="http://schemas.microsoft.com/office/drawing/2014/main" id="{3CD34916-0B8C-9383-4A5E-7AB511C88433}"/>
              </a:ext>
            </a:extLst>
          </p:cNvPr>
          <p:cNvCxnSpPr>
            <a:cxnSpLocks/>
          </p:cNvCxnSpPr>
          <p:nvPr/>
        </p:nvCxnSpPr>
        <p:spPr>
          <a:xfrm>
            <a:off x="7434007" y="9196092"/>
            <a:ext cx="0" cy="109090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67FBC63C-32DC-BC93-DEA1-2DD476746088}"/>
              </a:ext>
            </a:extLst>
          </p:cNvPr>
          <p:cNvSpPr txBox="1"/>
          <p:nvPr/>
        </p:nvSpPr>
        <p:spPr>
          <a:xfrm>
            <a:off x="6776121" y="8609997"/>
            <a:ext cx="13548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31 915</a:t>
            </a:r>
            <a:endParaRPr lang="pl-PL" sz="3000" dirty="0"/>
          </a:p>
        </p:txBody>
      </p:sp>
      <p:cxnSp>
        <p:nvCxnSpPr>
          <p:cNvPr id="66" name="Łącznik prosty 65">
            <a:extLst>
              <a:ext uri="{FF2B5EF4-FFF2-40B4-BE49-F238E27FC236}">
                <a16:creationId xmlns:a16="http://schemas.microsoft.com/office/drawing/2014/main" id="{1F2BE21D-B2D6-1E0E-DA97-2213241FAAD3}"/>
              </a:ext>
            </a:extLst>
          </p:cNvPr>
          <p:cNvCxnSpPr>
            <a:cxnSpLocks/>
          </p:cNvCxnSpPr>
          <p:nvPr/>
        </p:nvCxnSpPr>
        <p:spPr>
          <a:xfrm>
            <a:off x="7424950" y="0"/>
            <a:ext cx="0" cy="126044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9FB3DCDE-3FE5-A3C3-7A9E-96B332F8C487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9A70EA2A-C597-E677-F811-731928952DBA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7AFCC62-2A0F-8618-1C0A-2E7C04A5B4D1}"/>
              </a:ext>
            </a:extLst>
          </p:cNvPr>
          <p:cNvSpPr txBox="1"/>
          <p:nvPr/>
        </p:nvSpPr>
        <p:spPr>
          <a:xfrm>
            <a:off x="561006" y="564380"/>
            <a:ext cx="5192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>
                <a:solidFill>
                  <a:schemeClr val="bg1"/>
                </a:solidFill>
                <a:latin typeface="League Spartan" panose="020B0604020202020204" charset="-18"/>
              </a:rPr>
              <a:t>ROK 2024 W LICZBACH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2C0BEB56-FC74-D6D1-3CB4-328421FDE981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2603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BEDD0-CB41-2DC7-91FA-C544F63C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310CA893-AF17-D127-7C76-F030F736B8C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4C4B292-C209-9715-EEC2-803136A2414A}"/>
              </a:ext>
            </a:extLst>
          </p:cNvPr>
          <p:cNvSpPr txBox="1"/>
          <p:nvPr/>
        </p:nvSpPr>
        <p:spPr>
          <a:xfrm>
            <a:off x="639824" y="619218"/>
            <a:ext cx="17190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ZGŁOSZENIA ZAGROŻEŃ NA KRAJOWĄ MAPĘ ZAGROŻEŃ BEZPIECZEŃSTWA</a:t>
            </a:r>
          </a:p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W LATACH 2016 - 2024</a:t>
            </a:r>
            <a:endParaRPr lang="pl-PL" sz="3200" dirty="0">
              <a:solidFill>
                <a:schemeClr val="bg1"/>
              </a:solidFill>
              <a:latin typeface="League Spartan" panose="020B0604020202020204" charset="-1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FA13BB37-0FEF-E857-DA30-159B4A1F0D74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D41C5750-4C36-85B5-EC27-915F25BB0375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9804019-0EE9-1581-7787-063F1D19BC46}"/>
              </a:ext>
            </a:extLst>
          </p:cNvPr>
          <p:cNvSpPr/>
          <p:nvPr/>
        </p:nvSpPr>
        <p:spPr>
          <a:xfrm>
            <a:off x="301406" y="302785"/>
            <a:ext cx="155793" cy="1489810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4B5896A0-E9E7-9556-3EF8-243D94E950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2623" y="1733910"/>
          <a:ext cx="15199656" cy="773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rkusz" r:id="rId4" imgW="8534310" imgH="4200660" progId="Excel.Sheet.12">
                  <p:link updateAutomatic="1"/>
                </p:oleObj>
              </mc:Choice>
              <mc:Fallback>
                <p:oleObj name="Arkusz" r:id="rId4" imgW="8534310" imgH="4200660" progId="Excel.Sheet.12">
                  <p:link updateAutomatic="1"/>
                  <p:pic>
                    <p:nvPicPr>
                      <p:cNvPr id="4" name="Obiek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623" y="1733910"/>
                        <a:ext cx="15199656" cy="7737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7F689F8B-469A-A3BC-2FFB-215A2FCE8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770814"/>
              </p:ext>
            </p:extLst>
          </p:nvPr>
        </p:nvGraphicFramePr>
        <p:xfrm>
          <a:off x="2514600" y="11205714"/>
          <a:ext cx="14693607" cy="767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rkusz" r:id="rId6" imgW="11058432" imgH="6305580" progId="Excel.Sheet.12">
                  <p:link updateAutomatic="1"/>
                </p:oleObj>
              </mc:Choice>
              <mc:Fallback>
                <p:oleObj name="Arkusz" r:id="rId6" imgW="11058432" imgH="6305580" progId="Excel.Sheet.12">
                  <p:link updateAutomatic="1"/>
                  <p:pic>
                    <p:nvPicPr>
                      <p:cNvPr id="8" name="Obiekt 7">
                        <a:extLst>
                          <a:ext uri="{FF2B5EF4-FFF2-40B4-BE49-F238E27FC236}">
                            <a16:creationId xmlns:a16="http://schemas.microsoft.com/office/drawing/2014/main" id="{DBF41ED9-C485-B209-D6A3-D7BD0F8243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0" y="11205714"/>
                        <a:ext cx="14693607" cy="7673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222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5FD1E-47D1-86C3-CD96-722576342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1893A88D-519F-C075-5194-133F107A3D1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FDD20A4-44F3-E51D-A870-03C17D45C2CD}"/>
              </a:ext>
            </a:extLst>
          </p:cNvPr>
          <p:cNvSpPr txBox="1"/>
          <p:nvPr/>
        </p:nvSpPr>
        <p:spPr>
          <a:xfrm>
            <a:off x="639824" y="619218"/>
            <a:ext cx="17190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ZGŁOSZENIA NANIESIONE NA KRAJOWĄ MAPĘ ZAGROŻEŃ BEZPIECZEŃSTWA</a:t>
            </a:r>
          </a:p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W LATACH 2016 - 2024</a:t>
            </a:r>
            <a:endParaRPr lang="pl-PL" sz="3200" dirty="0">
              <a:solidFill>
                <a:schemeClr val="bg1"/>
              </a:solidFill>
              <a:latin typeface="League Spartan" panose="020B0604020202020204" charset="-1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A338EF3D-AC3C-D0E2-75F3-CB6C96861CCC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34CA4AFE-762D-C030-9622-C16E35A6460C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F8E85EC-5876-CC2F-2090-0EE941AB6445}"/>
              </a:ext>
            </a:extLst>
          </p:cNvPr>
          <p:cNvSpPr/>
          <p:nvPr/>
        </p:nvSpPr>
        <p:spPr>
          <a:xfrm>
            <a:off x="301406" y="302785"/>
            <a:ext cx="155793" cy="1489810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DBF41ED9-C485-B209-D6A3-D7BD0F8243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857414"/>
              </p:ext>
            </p:extLst>
          </p:nvPr>
        </p:nvGraphicFramePr>
        <p:xfrm>
          <a:off x="2514600" y="1786119"/>
          <a:ext cx="14693607" cy="767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rkusz" r:id="rId4" imgW="11058432" imgH="6305580" progId="Excel.Sheet.12">
                  <p:link updateAutomatic="1"/>
                </p:oleObj>
              </mc:Choice>
              <mc:Fallback>
                <p:oleObj name="Arkusz" r:id="rId4" imgW="11058432" imgH="6305580" progId="Excel.Sheet.12">
                  <p:link updateAutomatic="1"/>
                  <p:pic>
                    <p:nvPicPr>
                      <p:cNvPr id="4" name="Obiek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600" y="1786119"/>
                        <a:ext cx="14693607" cy="7673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2C7A34FF-0014-6FFE-F4CD-C53EE376F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041740"/>
              </p:ext>
            </p:extLst>
          </p:nvPr>
        </p:nvGraphicFramePr>
        <p:xfrm>
          <a:off x="19827750" y="1733910"/>
          <a:ext cx="15199656" cy="7737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rkusz" r:id="rId6" imgW="8534310" imgH="4200660" progId="Excel.Sheet.12">
                  <p:link updateAutomatic="1"/>
                </p:oleObj>
              </mc:Choice>
              <mc:Fallback>
                <p:oleObj name="Arkusz" r:id="rId6" imgW="8534310" imgH="4200660" progId="Excel.Sheet.12">
                  <p:link updateAutomatic="1"/>
                  <p:pic>
                    <p:nvPicPr>
                      <p:cNvPr id="7" name="Obiekt 6">
                        <a:extLst>
                          <a:ext uri="{FF2B5EF4-FFF2-40B4-BE49-F238E27FC236}">
                            <a16:creationId xmlns:a16="http://schemas.microsoft.com/office/drawing/2014/main" id="{4B5896A0-E9E7-9556-3EF8-243D94E950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27750" y="1733910"/>
                        <a:ext cx="15199656" cy="7737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A7CC370F-17DE-45B9-2010-558556CE78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459454"/>
              </p:ext>
            </p:extLst>
          </p:nvPr>
        </p:nvGraphicFramePr>
        <p:xfrm>
          <a:off x="2514600" y="10832882"/>
          <a:ext cx="13943178" cy="382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5E62EEB2-5879-A5CB-5D3E-B86EDBFF2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6031810"/>
              </p:ext>
            </p:extLst>
          </p:nvPr>
        </p:nvGraphicFramePr>
        <p:xfrm>
          <a:off x="2514600" y="15134701"/>
          <a:ext cx="13943178" cy="382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27522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C1666-31DB-F59E-0AF9-152BBF65B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C9F4E398-C83D-CA8B-804A-1D205A7ECFF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951982A-D002-5B34-C894-FE16B7363229}"/>
              </a:ext>
            </a:extLst>
          </p:cNvPr>
          <p:cNvSpPr txBox="1"/>
          <p:nvPr/>
        </p:nvSpPr>
        <p:spPr>
          <a:xfrm>
            <a:off x="639824" y="619218"/>
            <a:ext cx="176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ZAGROŻENIE WEDŁUG KATEGORII DROGI</a:t>
            </a:r>
            <a:endParaRPr lang="pl-PL" sz="3200" dirty="0">
              <a:solidFill>
                <a:schemeClr val="bg1"/>
              </a:solidFill>
              <a:latin typeface="League Spartan" panose="020B0604020202020204" charset="-1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99ABEFFF-46A6-C586-67D8-5497E1A7084D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A4F6461-F6D4-FF32-837E-9EA7FE90E6B2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6300C77-4EF1-29A7-3B14-73C039A4097B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011C7BB1-7870-D7AE-2446-973B9DBDA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474666"/>
              </p:ext>
            </p:extLst>
          </p:nvPr>
        </p:nvGraphicFramePr>
        <p:xfrm>
          <a:off x="10667943" y="5465089"/>
          <a:ext cx="5233678" cy="384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637F80F0-1491-CCB1-419C-74DB25057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59152"/>
              </p:ext>
            </p:extLst>
          </p:nvPr>
        </p:nvGraphicFramePr>
        <p:xfrm>
          <a:off x="2667000" y="5437767"/>
          <a:ext cx="5968753" cy="384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D0432E0F-F7E0-DECF-197D-A8EE5F329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968043"/>
              </p:ext>
            </p:extLst>
          </p:nvPr>
        </p:nvGraphicFramePr>
        <p:xfrm>
          <a:off x="4143127" y="1621083"/>
          <a:ext cx="10641567" cy="3177968"/>
        </p:xfrm>
        <a:graphic>
          <a:graphicData uri="http://schemas.openxmlformats.org/drawingml/2006/table">
            <a:tbl>
              <a:tblPr/>
              <a:tblGrid>
                <a:gridCol w="2384456">
                  <a:extLst>
                    <a:ext uri="{9D8B030D-6E8A-4147-A177-3AD203B41FA5}">
                      <a16:colId xmlns:a16="http://schemas.microsoft.com/office/drawing/2014/main" val="374727774"/>
                    </a:ext>
                  </a:extLst>
                </a:gridCol>
                <a:gridCol w="2384456">
                  <a:extLst>
                    <a:ext uri="{9D8B030D-6E8A-4147-A177-3AD203B41FA5}">
                      <a16:colId xmlns:a16="http://schemas.microsoft.com/office/drawing/2014/main" val="3648815447"/>
                    </a:ext>
                  </a:extLst>
                </a:gridCol>
                <a:gridCol w="2011884">
                  <a:extLst>
                    <a:ext uri="{9D8B030D-6E8A-4147-A177-3AD203B41FA5}">
                      <a16:colId xmlns:a16="http://schemas.microsoft.com/office/drawing/2014/main" val="1132717326"/>
                    </a:ext>
                  </a:extLst>
                </a:gridCol>
                <a:gridCol w="1550828">
                  <a:extLst>
                    <a:ext uri="{9D8B030D-6E8A-4147-A177-3AD203B41FA5}">
                      <a16:colId xmlns:a16="http://schemas.microsoft.com/office/drawing/2014/main" val="302148952"/>
                    </a:ext>
                  </a:extLst>
                </a:gridCol>
                <a:gridCol w="2309943">
                  <a:extLst>
                    <a:ext uri="{9D8B030D-6E8A-4147-A177-3AD203B41FA5}">
                      <a16:colId xmlns:a16="http://schemas.microsoft.com/office/drawing/2014/main" val="3287187593"/>
                    </a:ext>
                  </a:extLst>
                </a:gridCol>
              </a:tblGrid>
              <a:tr h="1061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Kategoria drogi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F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Długość </a:t>
                      </a:r>
                    </a:p>
                    <a:p>
                      <a:pPr algn="ctr" rtl="0" fontAlgn="ctr"/>
                      <a:r>
                        <a:rPr lang="pl-PL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 kilometrach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F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Procent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F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Liczba wypadków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F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Liczba wypadków </a:t>
                      </a:r>
                    </a:p>
                    <a:p>
                      <a:pPr algn="ctr" rtl="0" fontAlgn="ctr"/>
                      <a:r>
                        <a:rPr lang="pl-PL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 kilometr drogi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F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175106"/>
                  </a:ext>
                </a:extLst>
              </a:tr>
              <a:tr h="353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Autostrady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283582"/>
                  </a:ext>
                </a:extLst>
              </a:tr>
              <a:tr h="353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Krajowe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1099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032182"/>
                  </a:ext>
                </a:extLst>
              </a:tr>
              <a:tr h="348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Wojewódzkie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1369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0,21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06883"/>
                  </a:ext>
                </a:extLst>
              </a:tr>
              <a:tr h="353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Powiatowe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7790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56018"/>
                  </a:ext>
                </a:extLst>
              </a:tr>
              <a:tr h="353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Gminne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15661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A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519722"/>
                  </a:ext>
                </a:extLst>
              </a:tr>
              <a:tr h="353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Ogółem: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F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26182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F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F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2192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F8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3014" marR="13014" marT="13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F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354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942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BB083-5027-0BD7-3CA4-6BD53CC7E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7C6ED19F-104B-53B1-C3FF-57B55F6EFE3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1637B24-94B0-001D-7C47-C077DB913739}"/>
              </a:ext>
            </a:extLst>
          </p:cNvPr>
          <p:cNvSpPr txBox="1"/>
          <p:nvPr/>
        </p:nvSpPr>
        <p:spPr>
          <a:xfrm>
            <a:off x="639824" y="619218"/>
            <a:ext cx="176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STAN BEZPIECZEŃSTWA W WOJEWÓDZTWIE ŁÓDZKIM</a:t>
            </a:r>
            <a:endParaRPr lang="pl-PL" sz="3200" dirty="0">
              <a:solidFill>
                <a:schemeClr val="bg1"/>
              </a:solidFill>
              <a:latin typeface="League Spartan" panose="020B0604020202020204" charset="-1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3D457E69-3629-B625-08FB-69E6DA8736CD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A6AC31A-5BBA-AFB5-EFFE-1C64A296CEE2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EB8BFE7-8E61-411C-AEDD-BDCEAE64E19F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8954A105-802E-C8CE-DD85-051502062E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104495"/>
              </p:ext>
            </p:extLst>
          </p:nvPr>
        </p:nvGraphicFramePr>
        <p:xfrm>
          <a:off x="1502524" y="2118371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EBB75D88-08C1-BFEF-CBB5-F6B9F1B40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078555"/>
              </p:ext>
            </p:extLst>
          </p:nvPr>
        </p:nvGraphicFramePr>
        <p:xfrm>
          <a:off x="5426467" y="2118371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D8D5C46C-8753-9FCC-B37A-7CEFDE518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9685272"/>
              </p:ext>
            </p:extLst>
          </p:nvPr>
        </p:nvGraphicFramePr>
        <p:xfrm>
          <a:off x="9350410" y="2118371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8D5317C8-D4D7-7A46-B39C-7A2014A54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986959"/>
              </p:ext>
            </p:extLst>
          </p:nvPr>
        </p:nvGraphicFramePr>
        <p:xfrm>
          <a:off x="13267646" y="2118371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AutoShape 23">
            <a:extLst>
              <a:ext uri="{FF2B5EF4-FFF2-40B4-BE49-F238E27FC236}">
                <a16:creationId xmlns:a16="http://schemas.microsoft.com/office/drawing/2014/main" id="{B4F98BB4-2437-C44B-D4F4-3D2E215C180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51289" y="4650836"/>
            <a:ext cx="1620000" cy="1620000"/>
          </a:xfrm>
          <a:prstGeom prst="downArrow">
            <a:avLst>
              <a:gd name="adj1" fmla="val 50000"/>
              <a:gd name="adj2" fmla="val 49621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50" dirty="0">
              <a:solidFill>
                <a:srgbClr val="990033"/>
              </a:solidFill>
            </a:endParaRPr>
          </a:p>
        </p:txBody>
      </p:sp>
      <p:sp>
        <p:nvSpPr>
          <p:cNvPr id="15" name="AutoShape 23">
            <a:extLst>
              <a:ext uri="{FF2B5EF4-FFF2-40B4-BE49-F238E27FC236}">
                <a16:creationId xmlns:a16="http://schemas.microsoft.com/office/drawing/2014/main" id="{6B04C822-5EBF-EAF1-F097-9A545C4979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399175" y="4650836"/>
            <a:ext cx="1620000" cy="1620000"/>
          </a:xfrm>
          <a:prstGeom prst="downArrow">
            <a:avLst>
              <a:gd name="adj1" fmla="val 50000"/>
              <a:gd name="adj2" fmla="val 49621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50" dirty="0">
              <a:solidFill>
                <a:srgbClr val="990033"/>
              </a:solidFill>
            </a:endParaRPr>
          </a:p>
        </p:txBody>
      </p:sp>
      <p:sp>
        <p:nvSpPr>
          <p:cNvPr id="16" name="AutoShape 23">
            <a:extLst>
              <a:ext uri="{FF2B5EF4-FFF2-40B4-BE49-F238E27FC236}">
                <a16:creationId xmlns:a16="http://schemas.microsoft.com/office/drawing/2014/main" id="{0591D611-2F8A-5CF8-A9A1-6AC18DCD2E8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91453" y="4650836"/>
            <a:ext cx="1620000" cy="1620000"/>
          </a:xfrm>
          <a:prstGeom prst="downArrow">
            <a:avLst>
              <a:gd name="adj1" fmla="val 50000"/>
              <a:gd name="adj2" fmla="val 49621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50" dirty="0">
              <a:solidFill>
                <a:srgbClr val="990033"/>
              </a:solidFill>
            </a:endParaRPr>
          </a:p>
        </p:txBody>
      </p:sp>
      <p:sp>
        <p:nvSpPr>
          <p:cNvPr id="17" name="AutoShape 23">
            <a:extLst>
              <a:ext uri="{FF2B5EF4-FFF2-40B4-BE49-F238E27FC236}">
                <a16:creationId xmlns:a16="http://schemas.microsoft.com/office/drawing/2014/main" id="{628F80CA-BA1C-7FBA-7CBB-9D81FD78F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232" y="4650836"/>
            <a:ext cx="1620000" cy="1620000"/>
          </a:xfrm>
          <a:prstGeom prst="downArrow">
            <a:avLst>
              <a:gd name="adj1" fmla="val 50000"/>
              <a:gd name="adj2" fmla="val 49621"/>
            </a:avLst>
          </a:prstGeom>
          <a:solidFill>
            <a:srgbClr val="0066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50" dirty="0">
              <a:solidFill>
                <a:srgbClr val="990033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FC775A2A-DC30-8004-2AF7-C893BAA3DF4C}"/>
              </a:ext>
            </a:extLst>
          </p:cNvPr>
          <p:cNvSpPr/>
          <p:nvPr/>
        </p:nvSpPr>
        <p:spPr>
          <a:xfrm>
            <a:off x="2766587" y="5137668"/>
            <a:ext cx="11894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1650" b="1" dirty="0">
                <a:solidFill>
                  <a:schemeClr val="bg1"/>
                </a:solidFill>
              </a:rPr>
              <a:t>+5,4%</a:t>
            </a:r>
          </a:p>
          <a:p>
            <a:pPr algn="ctr">
              <a:spcBef>
                <a:spcPct val="0"/>
              </a:spcBef>
            </a:pPr>
            <a:r>
              <a:rPr lang="pl-PL" altLang="pl-PL" sz="1650" b="1" dirty="0">
                <a:solidFill>
                  <a:schemeClr val="bg1"/>
                </a:solidFill>
              </a:rPr>
              <a:t>[+115]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7263BA3D-A048-1E3D-511A-8D2A32B905B0}"/>
              </a:ext>
            </a:extLst>
          </p:cNvPr>
          <p:cNvSpPr/>
          <p:nvPr/>
        </p:nvSpPr>
        <p:spPr>
          <a:xfrm>
            <a:off x="6715832" y="5109668"/>
            <a:ext cx="11894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1650" b="1" dirty="0">
                <a:solidFill>
                  <a:schemeClr val="bg1"/>
                </a:solidFill>
              </a:rPr>
              <a:t>-15,8%</a:t>
            </a:r>
          </a:p>
          <a:p>
            <a:pPr algn="ctr">
              <a:spcBef>
                <a:spcPct val="0"/>
              </a:spcBef>
            </a:pPr>
            <a:r>
              <a:rPr lang="pl-PL" altLang="pl-PL" sz="1650" b="1" dirty="0">
                <a:solidFill>
                  <a:schemeClr val="bg1"/>
                </a:solidFill>
              </a:rPr>
              <a:t>[-26]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F0D9F090-1280-727A-34FD-BCF53DE86C8A}"/>
              </a:ext>
            </a:extLst>
          </p:cNvPr>
          <p:cNvSpPr/>
          <p:nvPr/>
        </p:nvSpPr>
        <p:spPr>
          <a:xfrm>
            <a:off x="10614473" y="5137668"/>
            <a:ext cx="11894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1650" b="1" dirty="0">
                <a:solidFill>
                  <a:schemeClr val="bg1"/>
                </a:solidFill>
              </a:rPr>
              <a:t>+5,4%</a:t>
            </a:r>
          </a:p>
          <a:p>
            <a:pPr algn="ctr">
              <a:spcBef>
                <a:spcPct val="0"/>
              </a:spcBef>
            </a:pPr>
            <a:r>
              <a:rPr lang="pl-PL" altLang="pl-PL" sz="1650" b="1" dirty="0">
                <a:solidFill>
                  <a:schemeClr val="bg1"/>
                </a:solidFill>
              </a:rPr>
              <a:t>[+132]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FCFB958C-EDFB-D7A0-799F-E3CDD6B39D82}"/>
              </a:ext>
            </a:extLst>
          </p:cNvPr>
          <p:cNvSpPr/>
          <p:nvPr/>
        </p:nvSpPr>
        <p:spPr>
          <a:xfrm>
            <a:off x="14591681" y="5158959"/>
            <a:ext cx="11894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1650" b="1" dirty="0">
                <a:solidFill>
                  <a:schemeClr val="bg1"/>
                </a:solidFill>
              </a:rPr>
              <a:t>+4,6%</a:t>
            </a:r>
          </a:p>
          <a:p>
            <a:pPr algn="ctr">
              <a:spcBef>
                <a:spcPct val="0"/>
              </a:spcBef>
            </a:pPr>
            <a:r>
              <a:rPr lang="pl-PL" altLang="pl-PL" sz="1650" b="1" dirty="0">
                <a:solidFill>
                  <a:schemeClr val="bg1"/>
                </a:solidFill>
              </a:rPr>
              <a:t>[+1 058]</a:t>
            </a:r>
          </a:p>
        </p:txBody>
      </p:sp>
    </p:spTree>
    <p:extLst>
      <p:ext uri="{BB962C8B-B14F-4D97-AF65-F5344CB8AC3E}">
        <p14:creationId xmlns:p14="http://schemas.microsoft.com/office/powerpoint/2010/main" val="3025864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F9AB8-AD7D-0C18-3E8B-75271C106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1045F26C-69DA-BC5A-9987-E6C0A72EE3F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0C8D0D6-264E-8DE3-35FA-00F89056FBAE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CD9D942-03D2-ED1E-02F7-470A7FE709B3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6A140EC-B667-FF26-6B91-588B633357ED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9B847006-C70A-B8F0-E66C-8C9BA4179F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502498"/>
              </p:ext>
            </p:extLst>
          </p:nvPr>
        </p:nvGraphicFramePr>
        <p:xfrm>
          <a:off x="2115505" y="1306395"/>
          <a:ext cx="15055286" cy="804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A140A90D-20BD-6AD7-A189-0E72F39233A9}"/>
              </a:ext>
            </a:extLst>
          </p:cNvPr>
          <p:cNvSpPr txBox="1"/>
          <p:nvPr/>
        </p:nvSpPr>
        <p:spPr>
          <a:xfrm>
            <a:off x="639824" y="619218"/>
            <a:ext cx="176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GŁÓWNE PRZYCZYNY WYPADKÓW DROGOWYCH Z WINY KIERUJĄCEGO</a:t>
            </a:r>
            <a:endParaRPr lang="pl-PL" sz="3200" dirty="0">
              <a:solidFill>
                <a:schemeClr val="bg1"/>
              </a:solidFill>
              <a:latin typeface="League Spartan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31304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A05B3-9F28-70E7-AD3D-9086DB975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10692568-D7A9-282B-3F13-A240354258F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224849A-957E-A075-3409-E29F10544223}"/>
              </a:ext>
            </a:extLst>
          </p:cNvPr>
          <p:cNvSpPr txBox="1"/>
          <p:nvPr/>
        </p:nvSpPr>
        <p:spPr>
          <a:xfrm>
            <a:off x="639824" y="619218"/>
            <a:ext cx="176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STAN BEZPIECZEŃSTWA – SPRAWCA NIETRZEŹWY KIERUJĄCY</a:t>
            </a:r>
            <a:endParaRPr lang="pl-PL" sz="3200" dirty="0">
              <a:solidFill>
                <a:schemeClr val="bg1"/>
              </a:solidFill>
              <a:latin typeface="League Spartan" panose="020B0604020202020204" charset="-1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E0F16D73-9AE3-43D1-D3F1-325BBFD798CE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AC4770E0-50B5-C8FD-6E5F-3212417E63EB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D4720E4-B145-8D12-93A4-22C46C354A6C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76C1C6A7-CFFF-4218-22D3-13D276DFD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589872"/>
              </p:ext>
            </p:extLst>
          </p:nvPr>
        </p:nvGraphicFramePr>
        <p:xfrm>
          <a:off x="1371600" y="1983955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23748C88-0652-A5ED-EBA7-83EF772B5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417155"/>
              </p:ext>
            </p:extLst>
          </p:nvPr>
        </p:nvGraphicFramePr>
        <p:xfrm>
          <a:off x="5295543" y="1983955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6818A74F-5EE9-FA87-FDB4-D154F83BD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351416"/>
              </p:ext>
            </p:extLst>
          </p:nvPr>
        </p:nvGraphicFramePr>
        <p:xfrm>
          <a:off x="9219486" y="1983955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Wykres 21">
            <a:extLst>
              <a:ext uri="{FF2B5EF4-FFF2-40B4-BE49-F238E27FC236}">
                <a16:creationId xmlns:a16="http://schemas.microsoft.com/office/drawing/2014/main" id="{17B5AC0C-1626-6F84-6B4F-2558565968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580150"/>
              </p:ext>
            </p:extLst>
          </p:nvPr>
        </p:nvGraphicFramePr>
        <p:xfrm>
          <a:off x="13136722" y="1983955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AutoShape 23">
            <a:extLst>
              <a:ext uri="{FF2B5EF4-FFF2-40B4-BE49-F238E27FC236}">
                <a16:creationId xmlns:a16="http://schemas.microsoft.com/office/drawing/2014/main" id="{0541E50B-7C0A-5646-2CBC-135683BD8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365" y="4516420"/>
            <a:ext cx="1620000" cy="1620000"/>
          </a:xfrm>
          <a:prstGeom prst="downArrow">
            <a:avLst>
              <a:gd name="adj1" fmla="val 50000"/>
              <a:gd name="adj2" fmla="val 49621"/>
            </a:avLst>
          </a:prstGeom>
          <a:solidFill>
            <a:srgbClr val="0066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50" dirty="0">
              <a:solidFill>
                <a:srgbClr val="990033"/>
              </a:solidFill>
            </a:endParaRPr>
          </a:p>
        </p:txBody>
      </p:sp>
      <p:sp>
        <p:nvSpPr>
          <p:cNvPr id="24" name="AutoShape 23">
            <a:extLst>
              <a:ext uri="{FF2B5EF4-FFF2-40B4-BE49-F238E27FC236}">
                <a16:creationId xmlns:a16="http://schemas.microsoft.com/office/drawing/2014/main" id="{43FEF993-5FED-8D63-0049-2389F9E8A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8251" y="4516420"/>
            <a:ext cx="1620000" cy="1620000"/>
          </a:xfrm>
          <a:prstGeom prst="downArrow">
            <a:avLst>
              <a:gd name="adj1" fmla="val 50000"/>
              <a:gd name="adj2" fmla="val 49621"/>
            </a:avLst>
          </a:prstGeom>
          <a:solidFill>
            <a:srgbClr val="0066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50" dirty="0">
              <a:solidFill>
                <a:srgbClr val="990033"/>
              </a:solidFill>
            </a:endParaRP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BD4DA98E-4FD8-83BF-DCF9-795B43FA9D12}"/>
              </a:ext>
            </a:extLst>
          </p:cNvPr>
          <p:cNvSpPr/>
          <p:nvPr/>
        </p:nvSpPr>
        <p:spPr>
          <a:xfrm>
            <a:off x="2627333" y="4978377"/>
            <a:ext cx="1206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b="1" dirty="0">
                <a:solidFill>
                  <a:schemeClr val="bg1"/>
                </a:solidFill>
              </a:rPr>
              <a:t>-2,7 %</a:t>
            </a:r>
          </a:p>
          <a:p>
            <a:pPr algn="ctr"/>
            <a:r>
              <a:rPr lang="pl-PL" altLang="pl-PL" b="1" dirty="0">
                <a:solidFill>
                  <a:schemeClr val="bg1"/>
                </a:solidFill>
              </a:rPr>
              <a:t>[-3]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C2BA1200-99C6-8C3C-2D09-CE67BD9F372E}"/>
              </a:ext>
            </a:extLst>
          </p:cNvPr>
          <p:cNvSpPr/>
          <p:nvPr/>
        </p:nvSpPr>
        <p:spPr>
          <a:xfrm>
            <a:off x="10475219" y="4978377"/>
            <a:ext cx="1206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b="1" dirty="0">
                <a:solidFill>
                  <a:schemeClr val="bg1"/>
                </a:solidFill>
              </a:rPr>
              <a:t>-9,7 %</a:t>
            </a:r>
          </a:p>
          <a:p>
            <a:pPr algn="ctr"/>
            <a:r>
              <a:rPr lang="pl-PL" altLang="pl-PL" b="1" dirty="0">
                <a:solidFill>
                  <a:schemeClr val="bg1"/>
                </a:solidFill>
              </a:rPr>
              <a:t>[- 14]</a:t>
            </a:r>
          </a:p>
        </p:txBody>
      </p:sp>
      <p:sp>
        <p:nvSpPr>
          <p:cNvPr id="27" name="Równa się 26">
            <a:extLst>
              <a:ext uri="{FF2B5EF4-FFF2-40B4-BE49-F238E27FC236}">
                <a16:creationId xmlns:a16="http://schemas.microsoft.com/office/drawing/2014/main" id="{EC5DF031-F9FB-9846-E0E1-90BC87E2F1A8}"/>
              </a:ext>
            </a:extLst>
          </p:cNvPr>
          <p:cNvSpPr/>
          <p:nvPr/>
        </p:nvSpPr>
        <p:spPr>
          <a:xfrm>
            <a:off x="6261474" y="4591352"/>
            <a:ext cx="1785668" cy="1466544"/>
          </a:xfrm>
          <a:prstGeom prst="mathEqual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80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901EC-B20B-B509-6EBB-199DFABD6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856A1421-93B9-FCC2-4A0C-59C10AA6249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7EE57C4-9510-851D-8F22-031C7167BBEE}"/>
              </a:ext>
            </a:extLst>
          </p:cNvPr>
          <p:cNvSpPr txBox="1"/>
          <p:nvPr/>
        </p:nvSpPr>
        <p:spPr>
          <a:xfrm>
            <a:off x="639824" y="619218"/>
            <a:ext cx="176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STAN BEZPIECZEŃSTWA – PRĘDKOŚĆ</a:t>
            </a:r>
            <a:endParaRPr lang="pl-PL" sz="3200" dirty="0">
              <a:solidFill>
                <a:schemeClr val="bg1"/>
              </a:solidFill>
              <a:latin typeface="League Spartan" panose="020B0604020202020204" charset="-1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9E1EEB7-EDA1-DCCB-1D67-35D3EC056B1B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E5A39524-64A8-7CFF-C9E5-A673C7CCE5C4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5FBD11F-470B-31CF-3321-2B2A034C7FF2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648CBD9B-BC2C-7277-B4CF-FD2713298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649420"/>
              </p:ext>
            </p:extLst>
          </p:nvPr>
        </p:nvGraphicFramePr>
        <p:xfrm>
          <a:off x="1502524" y="2184752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16B86B00-6DD7-E9A4-C74B-1CB5103FC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114788"/>
              </p:ext>
            </p:extLst>
          </p:nvPr>
        </p:nvGraphicFramePr>
        <p:xfrm>
          <a:off x="5426467" y="2184752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555C7B17-0910-6A02-199E-F4671F2A0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746212"/>
              </p:ext>
            </p:extLst>
          </p:nvPr>
        </p:nvGraphicFramePr>
        <p:xfrm>
          <a:off x="9350410" y="2184752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848A091F-C257-CAB6-71E4-09A384FB0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0004464"/>
              </p:ext>
            </p:extLst>
          </p:nvPr>
        </p:nvGraphicFramePr>
        <p:xfrm>
          <a:off x="13267646" y="2184752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AutoShape 23">
            <a:extLst>
              <a:ext uri="{FF2B5EF4-FFF2-40B4-BE49-F238E27FC236}">
                <a16:creationId xmlns:a16="http://schemas.microsoft.com/office/drawing/2014/main" id="{4565079C-ECF5-F474-BAD4-1BB12626E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289" y="4717217"/>
            <a:ext cx="1620000" cy="1620000"/>
          </a:xfrm>
          <a:prstGeom prst="downArrow">
            <a:avLst>
              <a:gd name="adj1" fmla="val 50000"/>
              <a:gd name="adj2" fmla="val 49621"/>
            </a:avLst>
          </a:prstGeom>
          <a:solidFill>
            <a:srgbClr val="0066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50" dirty="0">
              <a:solidFill>
                <a:srgbClr val="990033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3220074D-87D1-6505-FA17-FB3E7A5A9149}"/>
              </a:ext>
            </a:extLst>
          </p:cNvPr>
          <p:cNvSpPr/>
          <p:nvPr/>
        </p:nvSpPr>
        <p:spPr>
          <a:xfrm>
            <a:off x="2758257" y="5179174"/>
            <a:ext cx="1206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b="1" dirty="0">
                <a:solidFill>
                  <a:schemeClr val="bg1"/>
                </a:solidFill>
              </a:rPr>
              <a:t>-1,3%</a:t>
            </a:r>
          </a:p>
          <a:p>
            <a:pPr algn="ctr"/>
            <a:r>
              <a:rPr lang="pl-PL" altLang="pl-PL" b="1" dirty="0">
                <a:solidFill>
                  <a:schemeClr val="bg1"/>
                </a:solidFill>
              </a:rPr>
              <a:t>[-5]</a:t>
            </a:r>
          </a:p>
        </p:txBody>
      </p:sp>
    </p:spTree>
    <p:extLst>
      <p:ext uri="{BB962C8B-B14F-4D97-AF65-F5344CB8AC3E}">
        <p14:creationId xmlns:p14="http://schemas.microsoft.com/office/powerpoint/2010/main" val="1148053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8A2F7-F829-5FEF-C8EB-384813BEF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5C549819-5161-9F8A-5D2B-D2441D2AD6E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4B77AAC-46CB-85EA-1397-75560020A35C}"/>
              </a:ext>
            </a:extLst>
          </p:cNvPr>
          <p:cNvSpPr txBox="1"/>
          <p:nvPr/>
        </p:nvSpPr>
        <p:spPr>
          <a:xfrm>
            <a:off x="639824" y="619218"/>
            <a:ext cx="176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STAN BEZPIECZEŃSTWA – PIESI</a:t>
            </a:r>
            <a:endParaRPr lang="pl-PL" sz="3200" dirty="0">
              <a:solidFill>
                <a:schemeClr val="bg1"/>
              </a:solidFill>
              <a:latin typeface="League Spartan" panose="020B0604020202020204" charset="-1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0B6F896A-CA48-E64F-6B5D-6530B5181D57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9E5A57E1-17A6-9BC1-CD60-FD8B8DE09C5A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2FF628A-E885-B3C4-5DFA-EFBD646B3FF1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EF1106D7-95BE-3439-264B-47236A05E3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125904"/>
              </p:ext>
            </p:extLst>
          </p:nvPr>
        </p:nvGraphicFramePr>
        <p:xfrm>
          <a:off x="1524000" y="2118371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54B7D454-5A27-7DD6-C5BF-E58995BFF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695056"/>
              </p:ext>
            </p:extLst>
          </p:nvPr>
        </p:nvGraphicFramePr>
        <p:xfrm>
          <a:off x="5447943" y="2118371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2EB8619F-9DED-A2B1-4E24-6F431AB5A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313231"/>
              </p:ext>
            </p:extLst>
          </p:nvPr>
        </p:nvGraphicFramePr>
        <p:xfrm>
          <a:off x="9371886" y="2118371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Wykres 15">
            <a:extLst>
              <a:ext uri="{FF2B5EF4-FFF2-40B4-BE49-F238E27FC236}">
                <a16:creationId xmlns:a16="http://schemas.microsoft.com/office/drawing/2014/main" id="{DFF3D256-03CC-C33C-2AF4-78576F5CD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406839"/>
              </p:ext>
            </p:extLst>
          </p:nvPr>
        </p:nvGraphicFramePr>
        <p:xfrm>
          <a:off x="13289122" y="2118371"/>
          <a:ext cx="3717533" cy="631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95B8C049-C8BD-A1A3-BC2B-FE7B565D06A0}"/>
              </a:ext>
            </a:extLst>
          </p:cNvPr>
          <p:cNvSpPr txBox="1"/>
          <p:nvPr/>
        </p:nvSpPr>
        <p:spPr>
          <a:xfrm>
            <a:off x="2515877" y="11695443"/>
            <a:ext cx="1481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0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endParaRPr lang="pl-PL" sz="3000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endParaRPr lang="pl-PL" sz="3000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286C6F6-34D1-1232-ACC0-1E6238472ED8}"/>
              </a:ext>
            </a:extLst>
          </p:cNvPr>
          <p:cNvSpPr txBox="1"/>
          <p:nvPr/>
        </p:nvSpPr>
        <p:spPr>
          <a:xfrm>
            <a:off x="2310485" y="12219171"/>
            <a:ext cx="14819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altLang="pl-PL" sz="3000" dirty="0">
                <a:solidFill>
                  <a:srgbClr val="FFFFFF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Legitymowano </a:t>
            </a:r>
            <a:r>
              <a:rPr lang="pl-PL" alt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344 120 </a:t>
            </a:r>
            <a:r>
              <a:rPr lang="pl-PL" altLang="pl-PL" sz="3000" dirty="0">
                <a:solidFill>
                  <a:srgbClr val="FFFFFF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osób (wzrost o 3,6%)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6EAE8AA-96C8-58D8-9850-EEB6F6742574}"/>
              </a:ext>
            </a:extLst>
          </p:cNvPr>
          <p:cNvCxnSpPr>
            <a:cxnSpLocks/>
          </p:cNvCxnSpPr>
          <p:nvPr/>
        </p:nvCxnSpPr>
        <p:spPr>
          <a:xfrm>
            <a:off x="9720096" y="11619243"/>
            <a:ext cx="0" cy="533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156E601-228E-FD04-64DF-DFFAEA366031}"/>
              </a:ext>
            </a:extLst>
          </p:cNvPr>
          <p:cNvSpPr txBox="1"/>
          <p:nvPr/>
        </p:nvSpPr>
        <p:spPr>
          <a:xfrm>
            <a:off x="2252545" y="10493505"/>
            <a:ext cx="1481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0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r>
              <a:rPr lang="pl-PL" sz="3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Podjęto </a:t>
            </a:r>
            <a:r>
              <a:rPr 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290 789 </a:t>
            </a:r>
            <a:r>
              <a:rPr lang="pl-PL" sz="3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czynności kontrolnych (wzrost o 4 %)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FF7C61C-1480-367B-EBF0-859C7779ADE2}"/>
              </a:ext>
            </a:extLst>
          </p:cNvPr>
          <p:cNvSpPr txBox="1"/>
          <p:nvPr/>
        </p:nvSpPr>
        <p:spPr>
          <a:xfrm>
            <a:off x="2332670" y="13306208"/>
            <a:ext cx="148192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l-PL" altLang="pl-PL" sz="3000" dirty="0">
                <a:solidFill>
                  <a:srgbClr val="FFFFFF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Zastosowano </a:t>
            </a:r>
            <a:r>
              <a:rPr lang="pl-PL" alt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263 071 </a:t>
            </a:r>
            <a:r>
              <a:rPr lang="pl-PL" altLang="pl-PL" sz="3000" dirty="0">
                <a:solidFill>
                  <a:srgbClr val="FFFFFF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środków prawnych (wzrost o 5%)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25F04D5-EC9B-5B17-2B91-3AA0B5A58146}"/>
              </a:ext>
            </a:extLst>
          </p:cNvPr>
          <p:cNvSpPr txBox="1"/>
          <p:nvPr/>
        </p:nvSpPr>
        <p:spPr>
          <a:xfrm>
            <a:off x="1508760" y="14286243"/>
            <a:ext cx="163067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 tym </a:t>
            </a:r>
            <a:r>
              <a:rPr lang="pl-PL" alt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149 492 </a:t>
            </a:r>
            <a:r>
              <a:rPr lang="pl-PL" altLang="pl-PL" sz="3000" dirty="0">
                <a:solidFill>
                  <a:srgbClr val="FFFFFF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za przekroczenie prędkości (wzrost o 7,3%)</a:t>
            </a:r>
            <a:r>
              <a:rPr lang="pl-PL" sz="3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3DE71D5-EDCF-6794-FECB-D1C2691F8CA4}"/>
              </a:ext>
            </a:extLst>
          </p:cNvPr>
          <p:cNvSpPr txBox="1"/>
          <p:nvPr/>
        </p:nvSpPr>
        <p:spPr>
          <a:xfrm>
            <a:off x="5129557" y="15386020"/>
            <a:ext cx="100016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sz="3000" dirty="0">
                <a:solidFill>
                  <a:schemeClr val="bg1">
                    <a:lumMod val="9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Zatrzymano </a:t>
            </a:r>
            <a:r>
              <a:rPr 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21 686 </a:t>
            </a:r>
            <a:r>
              <a:rPr lang="pl-PL" sz="3000" dirty="0">
                <a:solidFill>
                  <a:schemeClr val="bg1">
                    <a:lumMod val="9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dowodów rejestracyjnych (wzrost o 5,2%)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A18D6AC-61B9-9DCE-588D-23092CDD84AE}"/>
              </a:ext>
            </a:extLst>
          </p:cNvPr>
          <p:cNvSpPr txBox="1"/>
          <p:nvPr/>
        </p:nvSpPr>
        <p:spPr>
          <a:xfrm>
            <a:off x="4221973" y="16434847"/>
            <a:ext cx="109962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Zatrzymano </a:t>
            </a:r>
            <a:r>
              <a:rPr 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1 917 </a:t>
            </a:r>
            <a:r>
              <a:rPr lang="pl-PL" sz="3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praw jazdy „+50” (wzrost o 23,7%)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9779A24-E129-F508-6D10-EDEFB0BBA3D5}"/>
              </a:ext>
            </a:extLst>
          </p:cNvPr>
          <p:cNvSpPr txBox="1"/>
          <p:nvPr/>
        </p:nvSpPr>
        <p:spPr>
          <a:xfrm>
            <a:off x="4134970" y="17497591"/>
            <a:ext cx="109962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Przebadano </a:t>
            </a:r>
            <a:r>
              <a:rPr 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563 245 </a:t>
            </a:r>
            <a:r>
              <a:rPr lang="pl-PL" sz="3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kierujących na zawartość alkoholu (wzrost o 24,1%)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9C7D6209-DB18-E9AA-3E17-7F3FFDE23E4A}"/>
              </a:ext>
            </a:extLst>
          </p:cNvPr>
          <p:cNvCxnSpPr>
            <a:cxnSpLocks/>
          </p:cNvCxnSpPr>
          <p:nvPr/>
        </p:nvCxnSpPr>
        <p:spPr>
          <a:xfrm>
            <a:off x="9720096" y="12773169"/>
            <a:ext cx="0" cy="533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D4F85693-CD59-4112-81D5-6D2EF91764E3}"/>
              </a:ext>
            </a:extLst>
          </p:cNvPr>
          <p:cNvCxnSpPr>
            <a:cxnSpLocks/>
          </p:cNvCxnSpPr>
          <p:nvPr/>
        </p:nvCxnSpPr>
        <p:spPr>
          <a:xfrm>
            <a:off x="9720096" y="13860206"/>
            <a:ext cx="0" cy="533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C62E1B57-216F-B832-07D9-BB0B12FC8292}"/>
              </a:ext>
            </a:extLst>
          </p:cNvPr>
          <p:cNvCxnSpPr>
            <a:cxnSpLocks/>
          </p:cNvCxnSpPr>
          <p:nvPr/>
        </p:nvCxnSpPr>
        <p:spPr>
          <a:xfrm>
            <a:off x="9701558" y="14895843"/>
            <a:ext cx="0" cy="533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797DFA47-90B3-598B-4A69-4807E664A04E}"/>
              </a:ext>
            </a:extLst>
          </p:cNvPr>
          <p:cNvCxnSpPr>
            <a:cxnSpLocks/>
          </p:cNvCxnSpPr>
          <p:nvPr/>
        </p:nvCxnSpPr>
        <p:spPr>
          <a:xfrm>
            <a:off x="9720096" y="15962643"/>
            <a:ext cx="0" cy="533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09A9D233-14A4-107D-A52F-4777D60FFD16}"/>
              </a:ext>
            </a:extLst>
          </p:cNvPr>
          <p:cNvCxnSpPr>
            <a:cxnSpLocks/>
          </p:cNvCxnSpPr>
          <p:nvPr/>
        </p:nvCxnSpPr>
        <p:spPr>
          <a:xfrm>
            <a:off x="9701558" y="16988845"/>
            <a:ext cx="0" cy="533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A0876FC-AB2C-CC03-DD28-DC486C15CDC5}"/>
              </a:ext>
            </a:extLst>
          </p:cNvPr>
          <p:cNvSpPr txBox="1"/>
          <p:nvPr/>
        </p:nvSpPr>
        <p:spPr>
          <a:xfrm>
            <a:off x="4134968" y="18609503"/>
            <a:ext cx="109962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000" dirty="0">
                <a:solidFill>
                  <a:schemeClr val="bg1">
                    <a:lumMod val="9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Ujawniono </a:t>
            </a:r>
            <a:r>
              <a:rPr lang="pl-PL" sz="3000" b="1" dirty="0">
                <a:solidFill>
                  <a:srgbClr val="FFFF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4 274</a:t>
            </a:r>
            <a:r>
              <a:rPr lang="pl-PL" sz="3000" dirty="0">
                <a:solidFill>
                  <a:schemeClr val="bg1">
                    <a:lumMod val="9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nietrzeźwych kierujących (wzrost o 3,9%)</a:t>
            </a: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29C0D16B-A8E2-11EB-5E21-9704B36D612B}"/>
              </a:ext>
            </a:extLst>
          </p:cNvPr>
          <p:cNvCxnSpPr>
            <a:cxnSpLocks/>
          </p:cNvCxnSpPr>
          <p:nvPr/>
        </p:nvCxnSpPr>
        <p:spPr>
          <a:xfrm>
            <a:off x="9701556" y="18100757"/>
            <a:ext cx="0" cy="5334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55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9A358-7BD4-0D78-4C0A-5830EB396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CA9D4281-A0FC-057E-341B-3E3DE0DF2B1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9A9F17D-43F8-7452-4E0C-95D95EC1DD03}"/>
              </a:ext>
            </a:extLst>
          </p:cNvPr>
          <p:cNvSpPr txBox="1"/>
          <p:nvPr/>
        </p:nvSpPr>
        <p:spPr>
          <a:xfrm>
            <a:off x="639824" y="619218"/>
            <a:ext cx="176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3200" b="1" dirty="0">
                <a:solidFill>
                  <a:schemeClr val="bg1"/>
                </a:solidFill>
                <a:latin typeface="League Spartan" panose="020B0604020202020204" charset="-18"/>
              </a:rPr>
              <a:t>PROFILAKTYKA W RUCHU DROGOWYM</a:t>
            </a:r>
            <a:endParaRPr lang="pl-PL" sz="3200" dirty="0">
              <a:solidFill>
                <a:schemeClr val="bg1"/>
              </a:solidFill>
              <a:latin typeface="League Spartan" panose="020B0604020202020204" charset="-1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FAA55F90-43F9-4186-B06D-812D9052ECC9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E94B2C6-0784-CD50-7548-61A1866F1C8B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C7E5E57-92B6-2316-FF1E-9E39050FBBA6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9D7F88A-24E6-B127-79F3-F1D1BFDC073B}"/>
              </a:ext>
            </a:extLst>
          </p:cNvPr>
          <p:cNvSpPr txBox="1"/>
          <p:nvPr/>
        </p:nvSpPr>
        <p:spPr>
          <a:xfrm>
            <a:off x="9601200" y="2500634"/>
            <a:ext cx="4456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Ilość spotkań z uczestnikami ruchu drogowego</a:t>
            </a:r>
            <a:endParaRPr lang="pl-PL" sz="30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82CB2F1-69C2-3F85-1799-9619C3A22380}"/>
              </a:ext>
            </a:extLst>
          </p:cNvPr>
          <p:cNvSpPr txBox="1"/>
          <p:nvPr/>
        </p:nvSpPr>
        <p:spPr>
          <a:xfrm>
            <a:off x="5671201" y="2630738"/>
            <a:ext cx="26116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000" dirty="0">
                <a:solidFill>
                  <a:schemeClr val="bg1"/>
                </a:solidFill>
                <a:effectLst/>
                <a:latin typeface="League Spartan" panose="020B0604020202020204" charset="-18"/>
                <a:ea typeface="Times New Roman" panose="02020603050405020304" pitchFamily="18" charset="0"/>
              </a:rPr>
              <a:t>2 682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E05F697-F3B7-06DF-6E32-C69507D750F8}"/>
              </a:ext>
            </a:extLst>
          </p:cNvPr>
          <p:cNvSpPr txBox="1"/>
          <p:nvPr/>
        </p:nvSpPr>
        <p:spPr>
          <a:xfrm>
            <a:off x="9601200" y="4937805"/>
            <a:ext cx="4292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Ilość uczestników</a:t>
            </a:r>
            <a:endParaRPr lang="pl-PL" sz="30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1DE761ED-6EE1-36D9-D853-784CD9FD6A66}"/>
              </a:ext>
            </a:extLst>
          </p:cNvPr>
          <p:cNvSpPr txBox="1"/>
          <p:nvPr/>
        </p:nvSpPr>
        <p:spPr>
          <a:xfrm>
            <a:off x="5078485" y="4889888"/>
            <a:ext cx="3294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000" b="1" dirty="0">
                <a:solidFill>
                  <a:schemeClr val="bg1"/>
                </a:solidFill>
                <a:latin typeface="League Spartan" panose="020B0604020202020204" charset="-18"/>
              </a:rPr>
              <a:t>122 271</a:t>
            </a:r>
            <a:endParaRPr lang="pl-PL" sz="6000" dirty="0">
              <a:solidFill>
                <a:schemeClr val="bg1"/>
              </a:solidFill>
              <a:effectLst/>
              <a:latin typeface="League Spartan" panose="020B0604020202020204" charset="-18"/>
              <a:ea typeface="Times New Roman" panose="02020603050405020304" pitchFamily="18" charset="0"/>
            </a:endParaRPr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A84ADC86-5E9F-3179-04D3-4CF5218AD5B3}"/>
              </a:ext>
            </a:extLst>
          </p:cNvPr>
          <p:cNvSpPr/>
          <p:nvPr/>
        </p:nvSpPr>
        <p:spPr>
          <a:xfrm flipH="1" flipV="1">
            <a:off x="9067800" y="4380093"/>
            <a:ext cx="0" cy="1682153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0" name="AutoShape 12">
            <a:extLst>
              <a:ext uri="{FF2B5EF4-FFF2-40B4-BE49-F238E27FC236}">
                <a16:creationId xmlns:a16="http://schemas.microsoft.com/office/drawing/2014/main" id="{A343951A-77B6-D3E6-C38A-DFD333566932}"/>
              </a:ext>
            </a:extLst>
          </p:cNvPr>
          <p:cNvSpPr/>
          <p:nvPr/>
        </p:nvSpPr>
        <p:spPr>
          <a:xfrm flipH="1" flipV="1">
            <a:off x="9048356" y="2148479"/>
            <a:ext cx="0" cy="1682153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AE96FCA-EA09-BCD8-EE0D-0A12EEABE377}"/>
              </a:ext>
            </a:extLst>
          </p:cNvPr>
          <p:cNvSpPr txBox="1"/>
          <p:nvPr/>
        </p:nvSpPr>
        <p:spPr>
          <a:xfrm>
            <a:off x="9601200" y="7191141"/>
            <a:ext cx="4292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Ilość wypowiedzi dla mediów</a:t>
            </a:r>
            <a:endParaRPr lang="pl-PL" sz="3000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044CC19-DA65-39B4-AD2F-B19C87B2D036}"/>
              </a:ext>
            </a:extLst>
          </p:cNvPr>
          <p:cNvSpPr txBox="1"/>
          <p:nvPr/>
        </p:nvSpPr>
        <p:spPr>
          <a:xfrm>
            <a:off x="5690032" y="7143224"/>
            <a:ext cx="2071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000" b="1" dirty="0">
                <a:solidFill>
                  <a:schemeClr val="bg1"/>
                </a:solidFill>
                <a:latin typeface="League Spartan" panose="020B0604020202020204" charset="-18"/>
              </a:rPr>
              <a:t>1 136</a:t>
            </a:r>
            <a:endParaRPr lang="pl-PL" sz="6000" dirty="0">
              <a:solidFill>
                <a:schemeClr val="bg1"/>
              </a:solidFill>
              <a:effectLst/>
              <a:latin typeface="League Spartan" panose="020B0604020202020204" charset="-18"/>
              <a:ea typeface="Times New Roman" panose="02020603050405020304" pitchFamily="18" charset="0"/>
            </a:endParaRPr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id="{85EC9D13-BCB7-1E0A-3B20-9EF946F47B30}"/>
              </a:ext>
            </a:extLst>
          </p:cNvPr>
          <p:cNvSpPr/>
          <p:nvPr/>
        </p:nvSpPr>
        <p:spPr>
          <a:xfrm flipH="1" flipV="1">
            <a:off x="9067800" y="6633429"/>
            <a:ext cx="0" cy="1682153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032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05EAF-3D0D-6F33-2B9F-5132185EE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B90B91E-4F7C-A08B-89D8-801406CF7F4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FF782C5-DFEF-BFF3-545D-715FEA3DC78C}"/>
              </a:ext>
            </a:extLst>
          </p:cNvPr>
          <p:cNvSpPr/>
          <p:nvPr/>
        </p:nvSpPr>
        <p:spPr>
          <a:xfrm>
            <a:off x="301407" y="419100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A72C47B-D3CF-375F-FA90-814DC2C4E54D}"/>
              </a:ext>
            </a:extLst>
          </p:cNvPr>
          <p:cNvSpPr txBox="1"/>
          <p:nvPr/>
        </p:nvSpPr>
        <p:spPr>
          <a:xfrm>
            <a:off x="753979" y="559333"/>
            <a:ext cx="18592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CZAS REAKCJI NA ZDARZENIA PILNE W WOJEWÓDZTWIE ŁÓDZKIM</a:t>
            </a:r>
            <a:endParaRPr lang="en-US" sz="30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66035CB-C830-DB12-AEF4-B3DE000046C2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BAC3EF3F-4260-9A9B-9978-74434C01F3C5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cxnSp>
        <p:nvCxnSpPr>
          <p:cNvPr id="14" name="Łącznik prostoliniowy 11">
            <a:extLst>
              <a:ext uri="{FF2B5EF4-FFF2-40B4-BE49-F238E27FC236}">
                <a16:creationId xmlns:a16="http://schemas.microsoft.com/office/drawing/2014/main" id="{8FF59674-C2DF-37A1-0D56-4FCFFBBFAABE}"/>
              </a:ext>
            </a:extLst>
          </p:cNvPr>
          <p:cNvCxnSpPr>
            <a:cxnSpLocks/>
          </p:cNvCxnSpPr>
          <p:nvPr/>
        </p:nvCxnSpPr>
        <p:spPr>
          <a:xfrm>
            <a:off x="1494228" y="1310362"/>
            <a:ext cx="15760137" cy="2259"/>
          </a:xfrm>
          <a:prstGeom prst="line">
            <a:avLst/>
          </a:prstGeom>
          <a:ln w="76200">
            <a:solidFill>
              <a:srgbClr val="150D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C34CCE1D-3B67-9BD7-2D61-4D210D4E5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16058"/>
              </p:ext>
            </p:extLst>
          </p:nvPr>
        </p:nvGraphicFramePr>
        <p:xfrm>
          <a:off x="1832682" y="1379458"/>
          <a:ext cx="6698786" cy="8029047"/>
        </p:xfrm>
        <a:graphic>
          <a:graphicData uri="http://schemas.openxmlformats.org/drawingml/2006/table">
            <a:tbl>
              <a:tblPr/>
              <a:tblGrid>
                <a:gridCol w="5042010">
                  <a:extLst>
                    <a:ext uri="{9D8B030D-6E8A-4147-A177-3AD203B41FA5}">
                      <a16:colId xmlns:a16="http://schemas.microsoft.com/office/drawing/2014/main" val="2910482782"/>
                    </a:ext>
                  </a:extLst>
                </a:gridCol>
                <a:gridCol w="1656776">
                  <a:extLst>
                    <a:ext uri="{9D8B030D-6E8A-4147-A177-3AD203B41FA5}">
                      <a16:colId xmlns:a16="http://schemas.microsoft.com/office/drawing/2014/main" val="1650283519"/>
                    </a:ext>
                  </a:extLst>
                </a:gridCol>
              </a:tblGrid>
              <a:tr h="33329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ZDARZENIA PILNE </a:t>
                      </a:r>
                      <a:r>
                        <a:rPr lang="pl-PL" sz="15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STYCZEŃ – GRUDZIEŃ 2023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CZAS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521518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Bełchatów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0:08:46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092103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Brzeziny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0:08:12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738707"/>
                  </a:ext>
                </a:extLst>
              </a:tr>
              <a:tr h="363354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Kutno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0:08:10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469942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Łask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0:08:53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556328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Łęczyca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0:09:02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78158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Łowicz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0:08:52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59963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Łódź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0:10:35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549268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Łódź Wschód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0:08:45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8492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Opoczno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0:08:41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921656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Pabianice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0:07:10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884492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Pajęczno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0:09:50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11482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Piotrków Trybunalski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0:07:15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00807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Poddębice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0:09:02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74328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Radomsko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0:10:25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96067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Rawa Mazowiecka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0:08:39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952194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Sieradz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0:07:53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354256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Skierniewice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0:07:44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057283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Tomaszów Mazowiecki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0:07:06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87595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Wieluń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0:08:53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64148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Wieruszów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0:08:25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206196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Zduńska Wola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0:06:21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257285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Zgierz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0:10:14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22443"/>
                  </a:ext>
                </a:extLst>
              </a:tr>
              <a:tr h="333291">
                <a:tc>
                  <a:txBody>
                    <a:bodyPr/>
                    <a:lstStyle/>
                    <a:p>
                      <a:pPr algn="l" fontAlgn="b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KWP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0:08:47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917917"/>
                  </a:ext>
                </a:extLst>
              </a:tr>
            </a:tbl>
          </a:graphicData>
        </a:graphic>
      </p:graphicFrame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16198605-B715-48C8-6924-FF8878CC3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169358"/>
              </p:ext>
            </p:extLst>
          </p:nvPr>
        </p:nvGraphicFramePr>
        <p:xfrm>
          <a:off x="10668000" y="1379457"/>
          <a:ext cx="6836551" cy="8029023"/>
        </p:xfrm>
        <a:graphic>
          <a:graphicData uri="http://schemas.openxmlformats.org/drawingml/2006/table">
            <a:tbl>
              <a:tblPr/>
              <a:tblGrid>
                <a:gridCol w="5145701">
                  <a:extLst>
                    <a:ext uri="{9D8B030D-6E8A-4147-A177-3AD203B41FA5}">
                      <a16:colId xmlns:a16="http://schemas.microsoft.com/office/drawing/2014/main" val="187212228"/>
                    </a:ext>
                  </a:extLst>
                </a:gridCol>
                <a:gridCol w="1690850">
                  <a:extLst>
                    <a:ext uri="{9D8B030D-6E8A-4147-A177-3AD203B41FA5}">
                      <a16:colId xmlns:a16="http://schemas.microsoft.com/office/drawing/2014/main" val="3203057014"/>
                    </a:ext>
                  </a:extLst>
                </a:gridCol>
              </a:tblGrid>
              <a:tr h="33329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ZDARZENIA PILNE </a:t>
                      </a:r>
                      <a:r>
                        <a:rPr lang="pl-PL" sz="15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STYCZEŃ – GRUDZIEŃ 2024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CZAS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348139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Bełchatów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0:08:40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30389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Brzeziny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0:07:12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97954"/>
                  </a:ext>
                </a:extLst>
              </a:tr>
              <a:tr h="363353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Kutno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0:08:03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851321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Łask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0:08:31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203869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Łęczyca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0:07:38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518102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Łowicz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0:08:11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426944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Łódź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0:09:51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93990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Łódź Wschód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0:08:47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428379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Opoczno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0:08:29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10007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Pabianice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0:07:27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81432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Pajęczno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0:09:10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89710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Piotrków Trybunalski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0:07:24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57892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Poddębice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0:08:37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92914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Radomsko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0:09:32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990157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Rawa Mazowiecka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0:07:59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373601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Sieradz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0:07:14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990536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Skierniewice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0:07:31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85572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Tomaszów Mazowiecki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0:07:06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08882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Wieluń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0:08:39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59319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Wieruszów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0:09:16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095872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Zduńska Wola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0:06:57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754911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LD PSD Zgierz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7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0:10:17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652813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KWP</a:t>
                      </a:r>
                    </a:p>
                  </a:txBody>
                  <a:tcPr marL="11856" marR="11856" marT="118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1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0:08:28</a:t>
                      </a:r>
                    </a:p>
                  </a:txBody>
                  <a:tcPr marL="11856" marR="11856" marT="11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54375"/>
                  </a:ext>
                </a:extLst>
              </a:tr>
            </a:tbl>
          </a:graphicData>
        </a:graphic>
      </p:graphicFrame>
      <p:sp>
        <p:nvSpPr>
          <p:cNvPr id="30" name="pole tekstowe 29">
            <a:extLst>
              <a:ext uri="{FF2B5EF4-FFF2-40B4-BE49-F238E27FC236}">
                <a16:creationId xmlns:a16="http://schemas.microsoft.com/office/drawing/2014/main" id="{D858FAA9-EA7D-4AAD-F925-DBA43D2D6D51}"/>
              </a:ext>
            </a:extLst>
          </p:cNvPr>
          <p:cNvSpPr txBox="1"/>
          <p:nvPr/>
        </p:nvSpPr>
        <p:spPr>
          <a:xfrm rot="16200000">
            <a:off x="209219" y="4751085"/>
            <a:ext cx="27100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6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2023</a:t>
            </a:r>
            <a:endParaRPr lang="en-US" sz="60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C18CA229-C9B8-C830-1AE0-7AE51BCA9041}"/>
              </a:ext>
            </a:extLst>
          </p:cNvPr>
          <p:cNvSpPr txBox="1"/>
          <p:nvPr/>
        </p:nvSpPr>
        <p:spPr>
          <a:xfrm rot="16200000">
            <a:off x="8920556" y="4747213"/>
            <a:ext cx="27100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6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2024</a:t>
            </a:r>
            <a:endParaRPr lang="en-US" sz="60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E2BA4FF-E4F0-D76A-CB48-5374630451CF}"/>
              </a:ext>
            </a:extLst>
          </p:cNvPr>
          <p:cNvSpPr txBox="1"/>
          <p:nvPr/>
        </p:nvSpPr>
        <p:spPr>
          <a:xfrm>
            <a:off x="9583543" y="12261580"/>
            <a:ext cx="571164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Spadek czasu reakcji </a:t>
            </a:r>
            <a:br>
              <a:rPr lang="pl-PL" sz="4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</a:br>
            <a:r>
              <a:rPr lang="pl-PL" sz="4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na zdarzenia pilne </a:t>
            </a:r>
            <a:br>
              <a:rPr lang="pl-PL" sz="4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</a:br>
            <a:r>
              <a:rPr lang="pl-PL" sz="4500" dirty="0">
                <a:solidFill>
                  <a:schemeClr val="bg1"/>
                </a:solidFill>
                <a:effectLst/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w województwie łódzkim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D56F03F-2EF3-A97B-E23B-2F701BCDCDB6}"/>
              </a:ext>
            </a:extLst>
          </p:cNvPr>
          <p:cNvSpPr txBox="1"/>
          <p:nvPr/>
        </p:nvSpPr>
        <p:spPr>
          <a:xfrm>
            <a:off x="5295313" y="11876860"/>
            <a:ext cx="2768707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0" dirty="0">
                <a:solidFill>
                  <a:schemeClr val="bg1"/>
                </a:solidFill>
                <a:effectLst/>
                <a:latin typeface="League Spartan" panose="020B0604020202020204" charset="-18"/>
                <a:ea typeface="Times New Roman" panose="02020603050405020304" pitchFamily="18" charset="0"/>
              </a:rPr>
              <a:t>19</a:t>
            </a:r>
          </a:p>
          <a:p>
            <a:pPr algn="ctr"/>
            <a:r>
              <a:rPr lang="pl-PL" sz="4500" dirty="0">
                <a:solidFill>
                  <a:schemeClr val="bg1"/>
                </a:solidFill>
                <a:latin typeface="League Spartan" panose="020B0604020202020204" charset="-18"/>
                <a:ea typeface="Times New Roman" panose="02020603050405020304" pitchFamily="18" charset="0"/>
              </a:rPr>
              <a:t>SEKUND</a:t>
            </a:r>
            <a:endParaRPr lang="pl-PL" sz="4500" dirty="0">
              <a:solidFill>
                <a:schemeClr val="bg1"/>
              </a:solidFill>
              <a:effectLst/>
              <a:latin typeface="League Spartan" panose="020B0604020202020204" charset="-18"/>
              <a:ea typeface="Times New Roman" panose="02020603050405020304" pitchFamily="18" charset="0"/>
            </a:endParaRP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D35488B7-924F-2891-0284-391124F10429}"/>
              </a:ext>
            </a:extLst>
          </p:cNvPr>
          <p:cNvSpPr/>
          <p:nvPr/>
        </p:nvSpPr>
        <p:spPr>
          <a:xfrm flipV="1">
            <a:off x="8839200" y="10984293"/>
            <a:ext cx="0" cy="4724400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376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306BB-E780-903C-37BE-49D7FA00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EAA790AE-20EC-D63A-2B7A-C16EE70BADB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F93F3123-8F30-91B4-7BB2-63DA623DF391}"/>
              </a:ext>
            </a:extLst>
          </p:cNvPr>
          <p:cNvSpPr/>
          <p:nvPr/>
        </p:nvSpPr>
        <p:spPr>
          <a:xfrm>
            <a:off x="6801859" y="1535035"/>
            <a:ext cx="5770421" cy="24029661"/>
          </a:xfrm>
          <a:prstGeom prst="roundRect">
            <a:avLst/>
          </a:prstGeom>
          <a:solidFill>
            <a:srgbClr val="CFF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842A334-CBEB-EAC0-5D7A-B5A4DE01718F}"/>
              </a:ext>
            </a:extLst>
          </p:cNvPr>
          <p:cNvSpPr txBox="1"/>
          <p:nvPr/>
        </p:nvSpPr>
        <p:spPr>
          <a:xfrm>
            <a:off x="638284" y="499933"/>
            <a:ext cx="1747202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rgbClr val="FFFFFF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WYNIKI BADAŃ OPINII REALIZOWANYCH PRZEZ CBOS DOTYCZĄCYCH POLICJI</a:t>
            </a:r>
            <a:endParaRPr lang="en-US" sz="3000" b="1" dirty="0">
              <a:solidFill>
                <a:srgbClr val="FFFFFF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188CA12E-F198-B0E3-A843-EC2B7571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240849"/>
            <a:ext cx="11407888" cy="6974649"/>
          </a:xfrm>
          <a:prstGeom prst="rect">
            <a:avLst/>
          </a:prstGeom>
          <a:effectLst>
            <a:outerShdw blurRad="50800" dist="50800" dir="5400000" algn="ctr" rotWithShape="0">
              <a:srgbClr val="051D40"/>
            </a:outerShdw>
          </a:effectLst>
        </p:spPr>
      </p:pic>
      <p:sp>
        <p:nvSpPr>
          <p:cNvPr id="38" name="pole tekstowe 37">
            <a:extLst>
              <a:ext uri="{FF2B5EF4-FFF2-40B4-BE49-F238E27FC236}">
                <a16:creationId xmlns:a16="http://schemas.microsoft.com/office/drawing/2014/main" id="{D7E1BC87-69F0-CD6A-C080-9E25717FCB04}"/>
              </a:ext>
            </a:extLst>
          </p:cNvPr>
          <p:cNvSpPr txBox="1"/>
          <p:nvPr/>
        </p:nvSpPr>
        <p:spPr>
          <a:xfrm>
            <a:off x="7992194" y="1672027"/>
            <a:ext cx="32784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dirty="0">
                <a:solidFill>
                  <a:srgbClr val="051D40"/>
                </a:solidFill>
                <a:latin typeface="League Spartan" panose="020B0604020202020204" charset="-18"/>
              </a:rPr>
              <a:t>OCENY POLICJI</a:t>
            </a:r>
          </a:p>
        </p:txBody>
      </p:sp>
      <p:pic>
        <p:nvPicPr>
          <p:cNvPr id="50" name="Obraz 49">
            <a:extLst>
              <a:ext uri="{FF2B5EF4-FFF2-40B4-BE49-F238E27FC236}">
                <a16:creationId xmlns:a16="http://schemas.microsoft.com/office/drawing/2014/main" id="{DF8CB499-F719-280E-2FD8-2EE01D07E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0830175"/>
            <a:ext cx="11407888" cy="6896944"/>
          </a:xfrm>
          <a:prstGeom prst="rect">
            <a:avLst/>
          </a:prstGeom>
          <a:effectLst>
            <a:outerShdw blurRad="50800" dist="50800" dir="5400000" algn="ctr" rotWithShape="0">
              <a:srgbClr val="051D40"/>
            </a:outerShdw>
          </a:effectLst>
        </p:spPr>
      </p:pic>
      <p:sp>
        <p:nvSpPr>
          <p:cNvPr id="51" name="pole tekstowe 50">
            <a:extLst>
              <a:ext uri="{FF2B5EF4-FFF2-40B4-BE49-F238E27FC236}">
                <a16:creationId xmlns:a16="http://schemas.microsoft.com/office/drawing/2014/main" id="{B2EB7A1C-F153-0D22-AA78-3B13AC5D469D}"/>
              </a:ext>
            </a:extLst>
          </p:cNvPr>
          <p:cNvSpPr txBox="1"/>
          <p:nvPr/>
        </p:nvSpPr>
        <p:spPr>
          <a:xfrm>
            <a:off x="7368626" y="10238921"/>
            <a:ext cx="45255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>
                <a:solidFill>
                  <a:srgbClr val="051D40"/>
                </a:solidFill>
                <a:latin typeface="League Spartan" panose="020B0604020202020204" charset="-18"/>
              </a:rPr>
              <a:t>ZAUFANIE DO INSTYTUCJI</a:t>
            </a:r>
          </a:p>
        </p:txBody>
      </p:sp>
      <p:pic>
        <p:nvPicPr>
          <p:cNvPr id="65" name="Obraz 64">
            <a:extLst>
              <a:ext uri="{FF2B5EF4-FFF2-40B4-BE49-F238E27FC236}">
                <a16:creationId xmlns:a16="http://schemas.microsoft.com/office/drawing/2014/main" id="{863F8246-895F-6620-FEFA-34EE3891B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9382358"/>
            <a:ext cx="11423829" cy="6896944"/>
          </a:xfrm>
          <a:prstGeom prst="rect">
            <a:avLst/>
          </a:prstGeom>
        </p:spPr>
      </p:pic>
      <p:sp>
        <p:nvSpPr>
          <p:cNvPr id="67" name="pole tekstowe 66">
            <a:extLst>
              <a:ext uri="{FF2B5EF4-FFF2-40B4-BE49-F238E27FC236}">
                <a16:creationId xmlns:a16="http://schemas.microsoft.com/office/drawing/2014/main" id="{33F1E420-363D-6DD0-5D5A-1CB6A359A176}"/>
              </a:ext>
            </a:extLst>
          </p:cNvPr>
          <p:cNvSpPr txBox="1"/>
          <p:nvPr/>
        </p:nvSpPr>
        <p:spPr>
          <a:xfrm>
            <a:off x="7592585" y="18636682"/>
            <a:ext cx="4188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>
                <a:solidFill>
                  <a:srgbClr val="051D40"/>
                </a:solidFill>
                <a:latin typeface="League Spartan" panose="020B0604020202020204" charset="-18"/>
              </a:rPr>
              <a:t>POCZUCIE</a:t>
            </a:r>
          </a:p>
          <a:p>
            <a:pPr algn="ctr"/>
            <a:r>
              <a:rPr lang="pl-PL" sz="2000" dirty="0">
                <a:solidFill>
                  <a:srgbClr val="051D40"/>
                </a:solidFill>
                <a:latin typeface="League Spartan" panose="020B0604020202020204" charset="-18"/>
              </a:rPr>
              <a:t>BEZPIECZEŃSTWA POLAKÓW</a:t>
            </a: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DE7A411B-34E8-89E6-C950-477E73764135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F25B0B8-A665-7C5E-4107-83F8C5BA4C0A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369E2A8-BBD7-B339-D76A-CFC1DFCD4554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930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8789B-AB70-7272-9F13-D256682E0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8AB7803D-0DC0-EFDD-168C-A4B6ECC517D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B467E4A3-098F-E8E5-B6E7-1875EA7F2BAA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0C45B88-2A92-F63B-3223-63C6E0602AF1}"/>
              </a:ext>
            </a:extLst>
          </p:cNvPr>
          <p:cNvSpPr txBox="1"/>
          <p:nvPr/>
        </p:nvSpPr>
        <p:spPr>
          <a:xfrm>
            <a:off x="723145" y="475309"/>
            <a:ext cx="18592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ILOŚĆ ZDARZEŃ NA TERENIE WOJEWÓDZTWA ŁÓDZKIEGO</a:t>
            </a:r>
            <a:endParaRPr lang="en-US" sz="30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7C19C0E0-E213-446F-34B4-4CEE293D64D2}"/>
              </a:ext>
            </a:extLst>
          </p:cNvPr>
          <p:cNvSpPr txBox="1"/>
          <p:nvPr/>
        </p:nvSpPr>
        <p:spPr>
          <a:xfrm>
            <a:off x="1957662" y="5874469"/>
            <a:ext cx="67288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sz="45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zdarzeń w </a:t>
            </a:r>
            <a:r>
              <a:rPr lang="pl-PL" sz="45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2023</a:t>
            </a:r>
            <a:r>
              <a:rPr lang="pl-PL" sz="45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 roku</a:t>
            </a:r>
            <a:endParaRPr lang="pl-PL" sz="4500" dirty="0">
              <a:solidFill>
                <a:schemeClr val="bg1"/>
              </a:solidFill>
              <a:effectLst/>
              <a:latin typeface="Champagne &amp; Limousines" panose="020B0502020202020204" pitchFamily="34" charset="0"/>
              <a:ea typeface="Champagne &amp; Limousines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275467D0-E7BC-5657-2CF2-1FF7714D327E}"/>
              </a:ext>
            </a:extLst>
          </p:cNvPr>
          <p:cNvSpPr txBox="1"/>
          <p:nvPr/>
        </p:nvSpPr>
        <p:spPr>
          <a:xfrm>
            <a:off x="1600200" y="4020115"/>
            <a:ext cx="6728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0" dirty="0">
                <a:solidFill>
                  <a:schemeClr val="bg1"/>
                </a:solidFill>
                <a:effectLst/>
                <a:latin typeface="League Spartan" panose="020B0604020202020204" charset="-18"/>
                <a:ea typeface="Times New Roman" panose="02020603050405020304" pitchFamily="18" charset="0"/>
              </a:rPr>
              <a:t>187 711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A575F6A-5CE1-2D18-CF48-B6F60CF36317}"/>
              </a:ext>
            </a:extLst>
          </p:cNvPr>
          <p:cNvSpPr txBox="1"/>
          <p:nvPr/>
        </p:nvSpPr>
        <p:spPr>
          <a:xfrm>
            <a:off x="10372859" y="5874469"/>
            <a:ext cx="67288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sz="45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zdarzeń w </a:t>
            </a:r>
            <a:r>
              <a:rPr lang="pl-PL" sz="45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2024</a:t>
            </a:r>
            <a:r>
              <a:rPr lang="pl-PL" sz="45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 roku</a:t>
            </a:r>
            <a:endParaRPr lang="pl-PL" sz="4500" dirty="0">
              <a:solidFill>
                <a:schemeClr val="bg1"/>
              </a:solidFill>
              <a:effectLst/>
              <a:latin typeface="Champagne &amp; Limousines" panose="020B0502020202020204" pitchFamily="34" charset="0"/>
              <a:ea typeface="Champagne &amp; Limousines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FAD899D-FFD4-30D9-AB04-6F53F7F00687}"/>
              </a:ext>
            </a:extLst>
          </p:cNvPr>
          <p:cNvSpPr txBox="1"/>
          <p:nvPr/>
        </p:nvSpPr>
        <p:spPr>
          <a:xfrm>
            <a:off x="9501781" y="4020115"/>
            <a:ext cx="70842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0" dirty="0">
                <a:solidFill>
                  <a:schemeClr val="bg1"/>
                </a:solidFill>
                <a:effectLst/>
                <a:latin typeface="League Spartan" panose="020B0604020202020204" charset="-18"/>
                <a:ea typeface="Times New Roman" panose="02020603050405020304" pitchFamily="18" charset="0"/>
              </a:rPr>
              <a:t>190 331</a:t>
            </a: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05F3653D-5451-1B93-9402-C18358FA0D5A}"/>
              </a:ext>
            </a:extLst>
          </p:cNvPr>
          <p:cNvSpPr/>
          <p:nvPr/>
        </p:nvSpPr>
        <p:spPr>
          <a:xfrm flipV="1">
            <a:off x="8915400" y="2781300"/>
            <a:ext cx="0" cy="4724400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BF8E705F-53F8-4CE4-653E-52FB883B297B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86B2E1A-DC5A-9A3E-074E-00D6019D2D3C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</p:spTree>
    <p:extLst>
      <p:ext uri="{BB962C8B-B14F-4D97-AF65-F5344CB8AC3E}">
        <p14:creationId xmlns:p14="http://schemas.microsoft.com/office/powerpoint/2010/main" val="3656631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919B4-6211-B2E6-96FC-4E158BDC6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16476D6F-C62A-A210-0917-800C6606B2E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E7366E45-5007-EC84-E167-8252E58EE6E2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A53FC27-634B-0943-B453-376AB4941DE7}"/>
              </a:ext>
            </a:extLst>
          </p:cNvPr>
          <p:cNvSpPr txBox="1"/>
          <p:nvPr/>
        </p:nvSpPr>
        <p:spPr>
          <a:xfrm>
            <a:off x="723145" y="475309"/>
            <a:ext cx="18592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IMPREZY MASOWE</a:t>
            </a:r>
            <a:endParaRPr lang="en-US" sz="30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4555830-2605-F971-379B-64EDC955E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831242"/>
              </p:ext>
            </p:extLst>
          </p:nvPr>
        </p:nvGraphicFramePr>
        <p:xfrm>
          <a:off x="1980122" y="1620032"/>
          <a:ext cx="15037131" cy="773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2377">
                  <a:extLst>
                    <a:ext uri="{9D8B030D-6E8A-4147-A177-3AD203B41FA5}">
                      <a16:colId xmlns:a16="http://schemas.microsoft.com/office/drawing/2014/main" val="3409289225"/>
                    </a:ext>
                  </a:extLst>
                </a:gridCol>
                <a:gridCol w="5012377">
                  <a:extLst>
                    <a:ext uri="{9D8B030D-6E8A-4147-A177-3AD203B41FA5}">
                      <a16:colId xmlns:a16="http://schemas.microsoft.com/office/drawing/2014/main" val="663104"/>
                    </a:ext>
                  </a:extLst>
                </a:gridCol>
                <a:gridCol w="5012377">
                  <a:extLst>
                    <a:ext uri="{9D8B030D-6E8A-4147-A177-3AD203B41FA5}">
                      <a16:colId xmlns:a16="http://schemas.microsoft.com/office/drawing/2014/main" val="2855408289"/>
                    </a:ext>
                  </a:extLst>
                </a:gridCol>
              </a:tblGrid>
              <a:tr h="127098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Dane za okres od 1 stycznia do 31 grudnia 2024 roku</a:t>
                      </a:r>
                    </a:p>
                  </a:txBody>
                  <a:tcPr marL="87315" marR="87315" marT="43646" marB="43646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34" marR="91434" marT="45705" marB="4570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marL="91434" marR="91434" marT="45705" marB="45705"/>
                </a:tc>
                <a:extLst>
                  <a:ext uri="{0D108BD9-81ED-4DB2-BD59-A6C34878D82A}">
                    <a16:rowId xmlns:a16="http://schemas.microsoft.com/office/drawing/2014/main" val="1611196950"/>
                  </a:ext>
                </a:extLst>
              </a:tr>
              <a:tr h="1270982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RODZAJ WYDARZENIA </a:t>
                      </a:r>
                      <a:r>
                        <a:rPr lang="pl-PL" sz="2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130972" marR="130972" marT="65469" marB="65469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ILOŚĆ IMPREZ ORAZ PATROLI ZABEZPIECZAJĄCYCH</a:t>
                      </a:r>
                    </a:p>
                  </a:txBody>
                  <a:tcPr marL="130972" marR="130972" marT="65469" marB="65469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LICZBA POLICJANTÓW ZAANGAŻOWANYCH DO ZABEZPIECZEŃ</a:t>
                      </a:r>
                    </a:p>
                  </a:txBody>
                  <a:tcPr marL="130972" marR="130972" marT="65469" marB="65469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216483"/>
                  </a:ext>
                </a:extLst>
              </a:tr>
              <a:tr h="953236">
                <a:tc>
                  <a:txBody>
                    <a:bodyPr/>
                    <a:lstStyle/>
                    <a:p>
                      <a:pPr algn="ctr"/>
                      <a:r>
                        <a:rPr lang="pl-PL" sz="2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OGÓŁEM IMPREZ</a:t>
                      </a:r>
                    </a:p>
                  </a:txBody>
                  <a:tcPr marL="130972" marR="130972" marT="65469" marB="6546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6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itchFamily="34" charset="0"/>
                        </a:rPr>
                        <a:t>413</a:t>
                      </a:r>
                    </a:p>
                  </a:txBody>
                  <a:tcPr marL="130983" marR="130983" marT="65493" marB="65493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6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itchFamily="34" charset="0"/>
                        </a:rPr>
                        <a:t>27 573</a:t>
                      </a:r>
                    </a:p>
                  </a:txBody>
                  <a:tcPr marL="130995" marR="130995" marT="65465" marB="65465" anchor="ctr"/>
                </a:tc>
                <a:extLst>
                  <a:ext uri="{0D108BD9-81ED-4DB2-BD59-A6C34878D82A}">
                    <a16:rowId xmlns:a16="http://schemas.microsoft.com/office/drawing/2014/main" val="964328370"/>
                  </a:ext>
                </a:extLst>
              </a:tr>
              <a:tr h="953236">
                <a:tc>
                  <a:txBody>
                    <a:bodyPr/>
                    <a:lstStyle/>
                    <a:p>
                      <a:pPr algn="l"/>
                      <a:r>
                        <a:rPr lang="pl-PL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Mecze piłki nożnej </a:t>
                      </a:r>
                    </a:p>
                  </a:txBody>
                  <a:tcPr marL="130972" marR="130972" marT="65469" marB="6546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6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itchFamily="34" charset="0"/>
                        </a:rPr>
                        <a:t>63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20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itchFamily="34" charset="0"/>
                        </a:rPr>
                        <a:t>(13 podwyższonego ryzyka)</a:t>
                      </a:r>
                    </a:p>
                  </a:txBody>
                  <a:tcPr marL="130983" marR="130983" marT="65493" marB="65493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6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itchFamily="34" charset="0"/>
                        </a:rPr>
                        <a:t>21 760</a:t>
                      </a:r>
                    </a:p>
                  </a:txBody>
                  <a:tcPr marL="130995" marR="130995" marT="65465" marB="65465" anchor="ctr"/>
                </a:tc>
                <a:extLst>
                  <a:ext uri="{0D108BD9-81ED-4DB2-BD59-A6C34878D82A}">
                    <a16:rowId xmlns:a16="http://schemas.microsoft.com/office/drawing/2014/main" val="3424865017"/>
                  </a:ext>
                </a:extLst>
              </a:tr>
              <a:tr h="953236">
                <a:tc>
                  <a:txBody>
                    <a:bodyPr/>
                    <a:lstStyle/>
                    <a:p>
                      <a:pPr algn="l"/>
                      <a:r>
                        <a:rPr lang="pl-PL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Inne imprezy sportowe</a:t>
                      </a:r>
                    </a:p>
                  </a:txBody>
                  <a:tcPr marL="130972" marR="130972" marT="65469" marB="6546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6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itchFamily="34" charset="0"/>
                        </a:rPr>
                        <a:t>131</a:t>
                      </a:r>
                    </a:p>
                  </a:txBody>
                  <a:tcPr marL="130983" marR="130983" marT="65493" marB="65493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6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itchFamily="34" charset="0"/>
                        </a:rPr>
                        <a:t>1 505</a:t>
                      </a:r>
                    </a:p>
                  </a:txBody>
                  <a:tcPr marL="130995" marR="130995" marT="65465" marB="65465" anchor="ctr"/>
                </a:tc>
                <a:extLst>
                  <a:ext uri="{0D108BD9-81ED-4DB2-BD59-A6C34878D82A}">
                    <a16:rowId xmlns:a16="http://schemas.microsoft.com/office/drawing/2014/main" val="3683975090"/>
                  </a:ext>
                </a:extLst>
              </a:tr>
              <a:tr h="953236">
                <a:tc>
                  <a:txBody>
                    <a:bodyPr/>
                    <a:lstStyle/>
                    <a:p>
                      <a:pPr algn="l"/>
                      <a:r>
                        <a:rPr lang="pl-PL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Imprezy artystyczno-rozrywkowe </a:t>
                      </a:r>
                    </a:p>
                  </a:txBody>
                  <a:tcPr marL="130972" marR="130972" marT="65469" marB="6546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6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itchFamily="34" charset="0"/>
                        </a:rPr>
                        <a:t>219</a:t>
                      </a:r>
                    </a:p>
                  </a:txBody>
                  <a:tcPr marL="130983" marR="130983" marT="65493" marB="65493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6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itchFamily="34" charset="0"/>
                        </a:rPr>
                        <a:t>4 308</a:t>
                      </a:r>
                    </a:p>
                  </a:txBody>
                  <a:tcPr marL="130995" marR="130995" marT="65465" marB="65465" anchor="ctr"/>
                </a:tc>
                <a:extLst>
                  <a:ext uri="{0D108BD9-81ED-4DB2-BD59-A6C34878D82A}">
                    <a16:rowId xmlns:a16="http://schemas.microsoft.com/office/drawing/2014/main" val="4069851292"/>
                  </a:ext>
                </a:extLst>
              </a:tr>
              <a:tr h="953236">
                <a:tc>
                  <a:txBody>
                    <a:bodyPr/>
                    <a:lstStyle/>
                    <a:p>
                      <a:pPr algn="l"/>
                      <a:r>
                        <a:rPr lang="pl-PL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Przejazdy kibiców </a:t>
                      </a:r>
                    </a:p>
                  </a:txBody>
                  <a:tcPr marL="130972" marR="130972" marT="65469" marB="65469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6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itchFamily="34" charset="0"/>
                        </a:rPr>
                        <a:t>542</a:t>
                      </a:r>
                    </a:p>
                  </a:txBody>
                  <a:tcPr marL="130983" marR="130983" marT="65493" marB="65493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6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itchFamily="34" charset="0"/>
                        </a:rPr>
                        <a:t>10 398</a:t>
                      </a:r>
                    </a:p>
                  </a:txBody>
                  <a:tcPr marL="130995" marR="130995" marT="65465" marB="65465" anchor="ctr"/>
                </a:tc>
                <a:extLst>
                  <a:ext uri="{0D108BD9-81ED-4DB2-BD59-A6C34878D82A}">
                    <a16:rowId xmlns:a16="http://schemas.microsoft.com/office/drawing/2014/main" val="2186161792"/>
                  </a:ext>
                </a:extLst>
              </a:tr>
              <a:tr h="423662">
                <a:tc gridSpan="3">
                  <a:txBody>
                    <a:bodyPr/>
                    <a:lstStyle/>
                    <a:p>
                      <a:pPr algn="l"/>
                      <a:r>
                        <a:rPr lang="pl-PL" sz="1600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Źródło: </a:t>
                      </a:r>
                      <a:r>
                        <a:rPr lang="pl-PL" sz="1600" dirty="0" err="1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SESPol</a:t>
                      </a:r>
                      <a:endParaRPr lang="pl-PL" sz="1600" dirty="0">
                        <a:solidFill>
                          <a:schemeClr val="bg1"/>
                        </a:solidFill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87330" marR="87330" marT="43643" marB="43643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b="1" i="0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41" marR="91441" marT="45722" marB="45722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b="1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02" marB="45702" anchor="ctr"/>
                </a:tc>
                <a:extLst>
                  <a:ext uri="{0D108BD9-81ED-4DB2-BD59-A6C34878D82A}">
                    <a16:rowId xmlns:a16="http://schemas.microsoft.com/office/drawing/2014/main" val="1446290030"/>
                  </a:ext>
                </a:extLst>
              </a:tr>
            </a:tbl>
          </a:graphicData>
        </a:graphic>
      </p:graphicFrame>
      <p:sp>
        <p:nvSpPr>
          <p:cNvPr id="9" name="Freeform 6">
            <a:extLst>
              <a:ext uri="{FF2B5EF4-FFF2-40B4-BE49-F238E27FC236}">
                <a16:creationId xmlns:a16="http://schemas.microsoft.com/office/drawing/2014/main" id="{A523E1C5-2277-8828-9768-DAB26A82C785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5442353-0E03-A693-5C6E-0182D990DF89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106C628-7D44-ECC2-685A-45DC2A7451A5}"/>
              </a:ext>
            </a:extLst>
          </p:cNvPr>
          <p:cNvSpPr txBox="1"/>
          <p:nvPr/>
        </p:nvSpPr>
        <p:spPr>
          <a:xfrm>
            <a:off x="19339597" y="5874469"/>
            <a:ext cx="67288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sz="45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zdarzeń w </a:t>
            </a:r>
            <a:r>
              <a:rPr lang="pl-PL" sz="45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2023</a:t>
            </a:r>
            <a:r>
              <a:rPr lang="pl-PL" sz="45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 roku</a:t>
            </a:r>
            <a:endParaRPr lang="pl-PL" sz="4500" dirty="0">
              <a:solidFill>
                <a:schemeClr val="bg1"/>
              </a:solidFill>
              <a:effectLst/>
              <a:latin typeface="Champagne &amp; Limousines" panose="020B0502020202020204" pitchFamily="34" charset="0"/>
              <a:ea typeface="Champagne &amp; Limousines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BEBEE3E-5C94-5CC4-9DC7-BC52A61C297B}"/>
              </a:ext>
            </a:extLst>
          </p:cNvPr>
          <p:cNvSpPr txBox="1"/>
          <p:nvPr/>
        </p:nvSpPr>
        <p:spPr>
          <a:xfrm>
            <a:off x="18982135" y="4020115"/>
            <a:ext cx="6728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0" dirty="0">
                <a:solidFill>
                  <a:schemeClr val="bg1"/>
                </a:solidFill>
                <a:effectLst/>
                <a:latin typeface="League Spartan" panose="020B0604020202020204" charset="-18"/>
                <a:ea typeface="Times New Roman" panose="02020603050405020304" pitchFamily="18" charset="0"/>
              </a:rPr>
              <a:t>187 711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CB4F50C-39D8-413D-C413-3B523A836683}"/>
              </a:ext>
            </a:extLst>
          </p:cNvPr>
          <p:cNvSpPr txBox="1"/>
          <p:nvPr/>
        </p:nvSpPr>
        <p:spPr>
          <a:xfrm>
            <a:off x="27754794" y="5874469"/>
            <a:ext cx="67288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sz="45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zdarzeń w </a:t>
            </a:r>
            <a:r>
              <a:rPr lang="pl-PL" sz="4500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2024</a:t>
            </a:r>
            <a:r>
              <a:rPr lang="pl-PL" sz="45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imes New Roman" panose="02020603050405020304" pitchFamily="18" charset="0"/>
              </a:rPr>
              <a:t> roku</a:t>
            </a:r>
            <a:endParaRPr lang="pl-PL" sz="4500" dirty="0">
              <a:solidFill>
                <a:schemeClr val="bg1"/>
              </a:solidFill>
              <a:effectLst/>
              <a:latin typeface="Champagne &amp; Limousines" panose="020B0502020202020204" pitchFamily="34" charset="0"/>
              <a:ea typeface="Champagne &amp; Limousines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0EBFA98-4141-AF7D-D7A6-7CE4EB5BF0AF}"/>
              </a:ext>
            </a:extLst>
          </p:cNvPr>
          <p:cNvSpPr txBox="1"/>
          <p:nvPr/>
        </p:nvSpPr>
        <p:spPr>
          <a:xfrm>
            <a:off x="26883716" y="4020115"/>
            <a:ext cx="70842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0" dirty="0">
                <a:solidFill>
                  <a:schemeClr val="bg1"/>
                </a:solidFill>
                <a:effectLst/>
                <a:latin typeface="League Spartan" panose="020B0604020202020204" charset="-18"/>
                <a:ea typeface="Times New Roman" panose="02020603050405020304" pitchFamily="18" charset="0"/>
              </a:rPr>
              <a:t>190 331</a:t>
            </a:r>
          </a:p>
        </p:txBody>
      </p:sp>
      <p:sp>
        <p:nvSpPr>
          <p:cNvPr id="6" name="AutoShape 12">
            <a:extLst>
              <a:ext uri="{FF2B5EF4-FFF2-40B4-BE49-F238E27FC236}">
                <a16:creationId xmlns:a16="http://schemas.microsoft.com/office/drawing/2014/main" id="{53C62B15-F02C-368D-66CB-D88DBD3A076E}"/>
              </a:ext>
            </a:extLst>
          </p:cNvPr>
          <p:cNvSpPr/>
          <p:nvPr/>
        </p:nvSpPr>
        <p:spPr>
          <a:xfrm flipV="1">
            <a:off x="26297335" y="2781300"/>
            <a:ext cx="0" cy="4724400"/>
          </a:xfrm>
          <a:prstGeom prst="line">
            <a:avLst/>
          </a:prstGeom>
          <a:ln w="762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64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E7720-43E2-EAC8-DC2F-B844B1BA9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8374EA1F-BAA4-9D40-2F84-AF0FE0B8D6B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8675B045-7562-DEA4-AF1B-1E1209291749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26A9E5E-DED5-DED7-EAE1-DFAE7CA17B88}"/>
              </a:ext>
            </a:extLst>
          </p:cNvPr>
          <p:cNvSpPr txBox="1"/>
          <p:nvPr/>
        </p:nvSpPr>
        <p:spPr>
          <a:xfrm>
            <a:off x="723145" y="475309"/>
            <a:ext cx="18592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LICZBA SŁUŻB ZREALIZOWANYCH PRZEZ FUNKCJONARIUSZY OPP W ŁODZI</a:t>
            </a:r>
            <a:endParaRPr lang="en-US" sz="30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86DF2674-1459-C809-10E2-D2677C5878B4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F26DBD2-22D7-2C23-7581-426EB80940F4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6DAC3DB-537F-F095-F9B5-6A31FB880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26897"/>
              </p:ext>
            </p:extLst>
          </p:nvPr>
        </p:nvGraphicFramePr>
        <p:xfrm>
          <a:off x="1252904" y="3590432"/>
          <a:ext cx="15782192" cy="351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9443">
                  <a:extLst>
                    <a:ext uri="{9D8B030D-6E8A-4147-A177-3AD203B41FA5}">
                      <a16:colId xmlns:a16="http://schemas.microsoft.com/office/drawing/2014/main" val="1140756939"/>
                    </a:ext>
                  </a:extLst>
                </a:gridCol>
                <a:gridCol w="10572749">
                  <a:extLst>
                    <a:ext uri="{9D8B030D-6E8A-4147-A177-3AD203B41FA5}">
                      <a16:colId xmlns:a16="http://schemas.microsoft.com/office/drawing/2014/main" val="4112640416"/>
                    </a:ext>
                  </a:extLst>
                </a:gridCol>
              </a:tblGrid>
              <a:tr h="5485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RODZAJ WYDARZENIA </a:t>
                      </a:r>
                      <a:endParaRPr lang="pl-PL" sz="2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37151" marR="137151" marT="68558" marB="6855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7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LICZBA</a:t>
                      </a:r>
                      <a:r>
                        <a:rPr lang="pl-PL" sz="27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 SŁUŻB</a:t>
                      </a:r>
                      <a:endParaRPr lang="pl-PL" sz="27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37151" marR="137151" marT="68558" marB="685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1454"/>
                  </a:ext>
                </a:extLst>
              </a:tr>
              <a:tr h="11052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OGÓŁEM</a:t>
                      </a:r>
                    </a:p>
                  </a:txBody>
                  <a:tcPr marL="137151" marR="137151" marT="68558" marB="6855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36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59035</a:t>
                      </a:r>
                      <a:endParaRPr lang="pl-PL" sz="3600" b="0" i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2" marR="137162" marT="68583" marB="68583" anchor="ctr" anchorCtr="1"/>
                </a:tc>
                <a:extLst>
                  <a:ext uri="{0D108BD9-81ED-4DB2-BD59-A6C34878D82A}">
                    <a16:rowId xmlns:a16="http://schemas.microsoft.com/office/drawing/2014/main" val="248002218"/>
                  </a:ext>
                </a:extLst>
              </a:tr>
              <a:tr h="18591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w tym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ZABEZPIECZENIA IMPREZ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I ZGROMADZEŃ</a:t>
                      </a:r>
                    </a:p>
                  </a:txBody>
                  <a:tcPr marL="137151" marR="137151" marT="68558" marB="6855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7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33470</a:t>
                      </a:r>
                    </a:p>
                  </a:txBody>
                  <a:tcPr marL="137162" marR="137162" marT="68583" marB="68583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3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866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79C54-EDDA-D5F5-06E4-1F14A31FA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91198786-DFFA-75BE-4DFE-3FB91EA1751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1FF3CA35-D3C2-354B-841F-CFCFD23D0CE7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A2B2CBE-490F-33FC-B3F4-0D8C7D902121}"/>
              </a:ext>
            </a:extLst>
          </p:cNvPr>
          <p:cNvSpPr txBox="1"/>
          <p:nvPr/>
        </p:nvSpPr>
        <p:spPr>
          <a:xfrm>
            <a:off x="723145" y="475309"/>
            <a:ext cx="18592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ZABEZPIECZENIE PRZEJAZDÓW UCZESTNIKÓW IMPREZ</a:t>
            </a:r>
            <a:endParaRPr lang="en-US" sz="30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B78299A4-29D1-5B41-02F3-A601E1592823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55C9EE1-5160-82A9-EEAA-15356B34A86E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8EE85D0-D656-5D50-A02A-E62FFF435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90481"/>
              </p:ext>
            </p:extLst>
          </p:nvPr>
        </p:nvGraphicFramePr>
        <p:xfrm>
          <a:off x="1294895" y="3449979"/>
          <a:ext cx="15698210" cy="4390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1245">
                  <a:extLst>
                    <a:ext uri="{9D8B030D-6E8A-4147-A177-3AD203B41FA5}">
                      <a16:colId xmlns:a16="http://schemas.microsoft.com/office/drawing/2014/main" val="1140756939"/>
                    </a:ext>
                  </a:extLst>
                </a:gridCol>
                <a:gridCol w="9616965">
                  <a:extLst>
                    <a:ext uri="{9D8B030D-6E8A-4147-A177-3AD203B41FA5}">
                      <a16:colId xmlns:a16="http://schemas.microsoft.com/office/drawing/2014/main" val="4112640416"/>
                    </a:ext>
                  </a:extLst>
                </a:gridCol>
              </a:tblGrid>
              <a:tr h="12476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LICZBA FUNKCJONARIUSZY</a:t>
                      </a:r>
                    </a:p>
                  </a:txBody>
                  <a:tcPr marL="137151" marR="137151" marT="68558" marB="6855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7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8940</a:t>
                      </a:r>
                    </a:p>
                  </a:txBody>
                  <a:tcPr marL="137162" marR="137162" marT="68583" marB="68583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32697"/>
                  </a:ext>
                </a:extLst>
              </a:tr>
              <a:tr h="9480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LICZBA ZABEZPIECZEŃ</a:t>
                      </a:r>
                    </a:p>
                  </a:txBody>
                  <a:tcPr marL="137151" marR="137151" marT="68558" marB="6855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7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269</a:t>
                      </a:r>
                    </a:p>
                  </a:txBody>
                  <a:tcPr marL="137162" marR="137162" marT="68583" marB="68583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964089"/>
                  </a:ext>
                </a:extLst>
              </a:tr>
              <a:tr h="21945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w tym uczestników przemieszczających się: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 transportem samochodowym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transportem kolejowym</a:t>
                      </a:r>
                    </a:p>
                  </a:txBody>
                  <a:tcPr marL="137151" marR="137151" marT="68558" marB="6855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700" b="1" i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700" b="1" i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7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212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700" b="1" i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7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137162" marR="137162" marT="68583" marB="68583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156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773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E2356-A887-C801-7649-A4E041D9F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2791A278-03AB-57E4-182A-A456FF8E0EF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2E0F1EE-A2A7-6613-2552-C08FA9631B69}"/>
              </a:ext>
            </a:extLst>
          </p:cNvPr>
          <p:cNvSpPr txBox="1"/>
          <p:nvPr/>
        </p:nvSpPr>
        <p:spPr>
          <a:xfrm>
            <a:off x="723145" y="475309"/>
            <a:ext cx="18592800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LICZBA FUNKCJONARIUSZY OPP W ŁODZI SKIEROWANYCH</a:t>
            </a:r>
          </a:p>
          <a:p>
            <a:pPr>
              <a:lnSpc>
                <a:spcPts val="4799"/>
              </a:lnSpc>
            </a:pPr>
            <a:r>
              <a:rPr lang="pl-PL" sz="3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DO WSPARCIA INNYCH GARNIZONÓW </a:t>
            </a:r>
            <a:endParaRPr lang="en-US" sz="30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C0D4110A-4936-E24B-2714-41CA3B923C34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8BD4D83E-BE8E-07C6-1297-64AA3EFD01EF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BCDCC37-7273-B05C-000D-6AF698F06446}"/>
              </a:ext>
            </a:extLst>
          </p:cNvPr>
          <p:cNvSpPr/>
          <p:nvPr/>
        </p:nvSpPr>
        <p:spPr>
          <a:xfrm>
            <a:off x="301406" y="302785"/>
            <a:ext cx="155793" cy="1489810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A1555A2-BB53-03FB-4A87-8296623B4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800852"/>
              </p:ext>
            </p:extLst>
          </p:nvPr>
        </p:nvGraphicFramePr>
        <p:xfrm>
          <a:off x="2761872" y="2047699"/>
          <a:ext cx="12764255" cy="7013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271">
                  <a:extLst>
                    <a:ext uri="{9D8B030D-6E8A-4147-A177-3AD203B41FA5}">
                      <a16:colId xmlns:a16="http://schemas.microsoft.com/office/drawing/2014/main" val="1140756939"/>
                    </a:ext>
                  </a:extLst>
                </a:gridCol>
                <a:gridCol w="4296232">
                  <a:extLst>
                    <a:ext uri="{9D8B030D-6E8A-4147-A177-3AD203B41FA5}">
                      <a16:colId xmlns:a16="http://schemas.microsoft.com/office/drawing/2014/main" val="4112640416"/>
                    </a:ext>
                  </a:extLst>
                </a:gridCol>
                <a:gridCol w="4254752">
                  <a:extLst>
                    <a:ext uri="{9D8B030D-6E8A-4147-A177-3AD203B41FA5}">
                      <a16:colId xmlns:a16="http://schemas.microsoft.com/office/drawing/2014/main" val="555962810"/>
                    </a:ext>
                  </a:extLst>
                </a:gridCol>
              </a:tblGrid>
              <a:tr h="5415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RODZAJ WYDARZENIA </a:t>
                      </a:r>
                      <a:endParaRPr lang="pl-PL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10925" marR="110925" marT="55448" marB="554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LICZBA</a:t>
                      </a:r>
                      <a:r>
                        <a:rPr lang="pl-PL" sz="22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 WYJAZDÓW</a:t>
                      </a:r>
                      <a:endParaRPr lang="pl-PL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10925" marR="110925" marT="55448" marB="554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LICZBA POLICJANTÓW</a:t>
                      </a:r>
                    </a:p>
                  </a:txBody>
                  <a:tcPr marL="110925" marR="110925" marT="55448" marB="554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1454"/>
                  </a:ext>
                </a:extLst>
              </a:tr>
              <a:tr h="1326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GRANICA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(wyjazdy 14 dniowe)</a:t>
                      </a:r>
                    </a:p>
                  </a:txBody>
                  <a:tcPr marL="110925" marR="110925" marT="55448" marB="5544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KWP Rzeszów – 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KWP Białystok - 8</a:t>
                      </a:r>
                      <a:endParaRPr lang="pl-PL" sz="1500" b="0" i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33" marR="110933" marT="55468" marB="55468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718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KWP Rzeszów – 375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KWP Białystok - 343</a:t>
                      </a:r>
                      <a:endParaRPr lang="pl-PL" sz="1500" b="0" i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44" marR="110944" marT="55444" marB="55444" anchor="ctr"/>
                </a:tc>
                <a:extLst>
                  <a:ext uri="{0D108BD9-81ED-4DB2-BD59-A6C34878D82A}">
                    <a16:rowId xmlns:a16="http://schemas.microsoft.com/office/drawing/2014/main" val="248002218"/>
                  </a:ext>
                </a:extLst>
              </a:tr>
              <a:tr h="11758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POWÓDŹ</a:t>
                      </a:r>
                    </a:p>
                  </a:txBody>
                  <a:tcPr marL="110925" marR="110925" marT="55448" marB="5544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KWP Opole,</a:t>
                      </a:r>
                      <a:r>
                        <a:rPr lang="pl-PL" sz="1500" b="1" i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 KWP </a:t>
                      </a:r>
                      <a:r>
                        <a:rPr lang="pl-PL" sz="15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Wrocław,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KWP Gorzów </a:t>
                      </a:r>
                      <a:r>
                        <a:rPr lang="pl-PL" sz="1500" b="1" i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Wlkp</a:t>
                      </a:r>
                      <a:endParaRPr lang="pl-PL" sz="1500" b="0" i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33" marR="110933" marT="55468" marB="55468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KWP Opole – 51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i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KWP </a:t>
                      </a:r>
                      <a:r>
                        <a:rPr lang="pl-PL" sz="15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Wrocław – 49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KWP Gorzów </a:t>
                      </a:r>
                      <a:r>
                        <a:rPr lang="pl-PL" sz="1500" b="1" i="0" kern="12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Wlkp</a:t>
                      </a:r>
                      <a:r>
                        <a:rPr lang="pl-PL" sz="1500" b="1" i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 - 2</a:t>
                      </a:r>
                      <a:endParaRPr lang="pl-PL" sz="1500" b="0" i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44" marR="110944" marT="55444" marB="5544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32697"/>
                  </a:ext>
                </a:extLst>
              </a:tr>
              <a:tr h="9943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FESTIWAL POL’AND’ROCK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KWP Szczecin</a:t>
                      </a:r>
                    </a:p>
                  </a:txBody>
                  <a:tcPr marL="110925" marR="110925" marT="55448" marB="5544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10933" marR="110933" marT="55468" marB="55468"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110944" marR="110944" marT="55444" marB="55444" anchor="ctr"/>
                </a:tc>
                <a:extLst>
                  <a:ext uri="{0D108BD9-81ED-4DB2-BD59-A6C34878D82A}">
                    <a16:rowId xmlns:a16="http://schemas.microsoft.com/office/drawing/2014/main" val="405264481"/>
                  </a:ext>
                </a:extLst>
              </a:tr>
              <a:tr h="933194"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ZGROMADZENIA</a:t>
                      </a:r>
                    </a:p>
                    <a:p>
                      <a:pPr algn="ctr"/>
                      <a:r>
                        <a:rPr lang="pl-PL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Komenda Stołeczna Policji</a:t>
                      </a:r>
                    </a:p>
                  </a:txBody>
                  <a:tcPr marL="110925" marR="110925" marT="55448" marB="5544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l-PL" sz="2200" b="0" i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33" marR="110933" marT="55468" marB="55468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1009</a:t>
                      </a:r>
                      <a:endParaRPr lang="pl-PL" sz="2200" b="1" i="0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44" marR="110944" marT="55444" marB="5544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600487"/>
                  </a:ext>
                </a:extLst>
              </a:tr>
              <a:tr h="1204074">
                <a:tc>
                  <a:txBody>
                    <a:bodyPr/>
                    <a:lstStyle/>
                    <a:p>
                      <a:pPr algn="ctr"/>
                      <a:r>
                        <a:rPr lang="pl-PL" sz="2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MECZE</a:t>
                      </a:r>
                    </a:p>
                  </a:txBody>
                  <a:tcPr marL="110925" marR="110925" marT="55448" marB="5544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5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8 - KSP,</a:t>
                      </a:r>
                      <a:r>
                        <a:rPr lang="pl-PL" sz="1500" b="1" i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 5 - KWP Poznań, 4 - KWP Katowice, </a:t>
                      </a:r>
                      <a:br>
                        <a:rPr lang="pl-PL" sz="1500" b="1" i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500" b="1" i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3 - KWP Kielce, 3 - KWP Radom, 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500" b="1" i="0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1 - KWP Wrocław</a:t>
                      </a:r>
                      <a:endParaRPr lang="pl-PL" sz="1500" b="1" i="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33" marR="110933" marT="55468" marB="55468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2814</a:t>
                      </a:r>
                    </a:p>
                  </a:txBody>
                  <a:tcPr marL="110944" marR="110944" marT="55444" marB="55444" anchor="ctr"/>
                </a:tc>
                <a:extLst>
                  <a:ext uri="{0D108BD9-81ED-4DB2-BD59-A6C34878D82A}">
                    <a16:rowId xmlns:a16="http://schemas.microsoft.com/office/drawing/2014/main" val="4056622196"/>
                  </a:ext>
                </a:extLst>
              </a:tr>
              <a:tr h="8384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9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ŁĄCZNIE </a:t>
                      </a:r>
                      <a:endParaRPr lang="pl-PL" sz="2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25" marR="110925" marT="55448" marB="5544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9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110933" marR="110933" marT="55468" marB="55468"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900" b="1" i="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  <a:cs typeface="Arial" panose="020B0604020202020204" pitchFamily="34" charset="0"/>
                        </a:rPr>
                        <a:t>4714</a:t>
                      </a:r>
                    </a:p>
                  </a:txBody>
                  <a:tcPr marL="110944" marR="110944" marT="55444" marB="5544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65162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FE570556-36D9-4780-628F-DBED241F0B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52600" y="11091728"/>
            <a:ext cx="11089482" cy="6155531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98EF48F-EE35-878A-E92C-DD40266DED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173730" y="11067914"/>
            <a:ext cx="3600450" cy="57007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61362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432BA-778A-6676-81EB-FFC52244F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51E929EA-D7E0-89FF-E2F1-A5792D2B132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7011322-D96F-D496-FEBB-4E6071F4274A}"/>
              </a:ext>
            </a:extLst>
          </p:cNvPr>
          <p:cNvSpPr txBox="1"/>
          <p:nvPr/>
        </p:nvSpPr>
        <p:spPr>
          <a:xfrm>
            <a:off x="723145" y="475309"/>
            <a:ext cx="18592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PRZESTĘPCZOŚĆ 17X7</a:t>
            </a:r>
            <a:endParaRPr lang="en-US" sz="30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1A097061-2921-9945-D548-C2080AF9EE2A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4FC4482-0FC1-F23A-0DCE-51B7D27C8C23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45BFACB-424B-0544-96E0-F2DE0D6D438E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F961F9F-0460-AF3D-952A-F88240A824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52600" y="2307418"/>
            <a:ext cx="11089482" cy="6155531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684C3C6-612F-300A-6618-8DEA683E110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173730" y="2283604"/>
            <a:ext cx="3600450" cy="57007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C8F0815-E7B0-EEB3-DE44-24664C5670E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1253427"/>
            <a:ext cx="11049000" cy="587930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9CAD081-C362-CF94-8B08-16917D66F60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903337" y="11237411"/>
            <a:ext cx="3600450" cy="56864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51433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B71B8-2271-D735-642A-0AB0E8141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0F2150A7-2F48-0D66-5F7B-80C377F1BD1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472F88F-B6B2-F194-BB7C-4D19A8F1E787}"/>
              </a:ext>
            </a:extLst>
          </p:cNvPr>
          <p:cNvSpPr txBox="1"/>
          <p:nvPr/>
        </p:nvSpPr>
        <p:spPr>
          <a:xfrm>
            <a:off x="723145" y="475309"/>
            <a:ext cx="18592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PRZESTĘPCZOŚĆ KRYMINALNA</a:t>
            </a:r>
            <a:endParaRPr lang="en-US" sz="30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8DDBD6E8-711F-6901-E5EA-99809B66735E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9CC76299-8EC2-556E-EB34-F3589F003A86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8A1F5B7-F32F-B0F7-FC28-EEACA1511247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00F067-62F8-BFB6-F246-F54CDCF1E7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2412323"/>
            <a:ext cx="11049000" cy="587930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27ED18D-E66D-147C-4503-2727B8F124F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903337" y="2396307"/>
            <a:ext cx="3600450" cy="5686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2E2A809-A3BF-6F3E-4D7C-CB77DD42861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315945" y="2307418"/>
            <a:ext cx="11089482" cy="6155531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5B3F70F-BB05-F9DB-B4D2-DF60470B499D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0737075" y="2283604"/>
            <a:ext cx="3600450" cy="57007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6E451B7-84C9-83F9-C248-A509D1E8632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76400" y="11056592"/>
            <a:ext cx="11041857" cy="58864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A444482-2E37-25CD-1FE3-1CD3829D6F0C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3007086" y="11052484"/>
            <a:ext cx="3600450" cy="5443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4664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4B46E-91E8-AD0E-2510-E291B01AF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693BAF5B-EFD9-0AD7-4E15-5DA1A0B81B0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9BE13CF6-B243-206C-548B-803218D58159}"/>
              </a:ext>
            </a:extLst>
          </p:cNvPr>
          <p:cNvSpPr txBox="1"/>
          <p:nvPr/>
        </p:nvSpPr>
        <p:spPr>
          <a:xfrm>
            <a:off x="723145" y="475309"/>
            <a:ext cx="18592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PRZESTĘPCZOŚĆ OGÓŁEM</a:t>
            </a:r>
            <a:endParaRPr lang="en-US" sz="30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44AAEB57-5B2C-EE5B-577F-33F569172802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C2067BC-35FB-4F74-897C-61E2AC225EC7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11F2C4F-C24C-AD61-7CE6-D42E6AED5500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88F613A-818E-C4EE-6233-4E7560D27F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76400" y="2414521"/>
            <a:ext cx="11041857" cy="58864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3A737A6-C281-DAF2-9AA0-1EE539A2730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007086" y="2410413"/>
            <a:ext cx="3600450" cy="54435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23F3002-64E1-8BC6-FB10-08C17241A22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315945" y="2412323"/>
            <a:ext cx="11049000" cy="587930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10F9980-5881-9439-FE59-9A86A4B15BD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0619082" y="2396307"/>
            <a:ext cx="3600450" cy="568642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FA85C41-DC22-554C-8189-513632170F48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00200" y="10762309"/>
            <a:ext cx="11163300" cy="619601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E5CD070-6981-82B5-AD3C-CE399AAE72C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3102970" y="10750401"/>
            <a:ext cx="3600450" cy="57007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20906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60880-0B75-B738-F2B6-ACD083D13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7DDE310B-5E17-D019-105E-817B37352BE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7424415-7466-5748-9DA2-03EA24708FF2}"/>
              </a:ext>
            </a:extLst>
          </p:cNvPr>
          <p:cNvSpPr txBox="1"/>
          <p:nvPr/>
        </p:nvSpPr>
        <p:spPr>
          <a:xfrm>
            <a:off x="723145" y="475309"/>
            <a:ext cx="18592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PRZESTĘPCZOŚĆ GOSPODARCZA</a:t>
            </a:r>
            <a:endParaRPr lang="en-US" sz="30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9517800A-25AA-7E7E-CBD6-424FD61EE658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C496CA82-9825-691C-C21B-15B9B5A2A2FA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C50BAA5-21B5-4F7B-C950-EC4BC3065A09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78E541-545A-5074-0A78-FD9F8F13FA7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2257778"/>
            <a:ext cx="11163300" cy="619601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50009BF-87A2-81A7-AC26-CABFBE5F9BA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102970" y="2245870"/>
            <a:ext cx="3600450" cy="57007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98D810F-1F6F-2BCE-4612-2291A642E0A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050000" y="2414521"/>
            <a:ext cx="11041857" cy="58864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42502E9-FB7B-0CB9-A4CB-3A4EB32130F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0380686" y="2410413"/>
            <a:ext cx="3600450" cy="54435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349211D-6818-8129-C472-919C47CC985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76400" y="11376882"/>
            <a:ext cx="11163300" cy="620077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F1A5FB9-DDFF-AA7A-EA2E-16D49B87CAA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3098556" y="11353067"/>
            <a:ext cx="3600450" cy="57007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70421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C9784-4818-CF2A-7BA9-B493A6BB5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301981A6-58A9-D85E-46AA-579C03A3498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AA1A60F-5250-6E30-F562-9E7B621D2F91}"/>
              </a:ext>
            </a:extLst>
          </p:cNvPr>
          <p:cNvSpPr txBox="1"/>
          <p:nvPr/>
        </p:nvSpPr>
        <p:spPr>
          <a:xfrm>
            <a:off x="723145" y="475309"/>
            <a:ext cx="18592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PRZESTĘPCZOŚĆ KORUPCYJNA</a:t>
            </a:r>
            <a:endParaRPr lang="en-US" sz="30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3C1E234F-68B4-45D2-288A-248AE73C0083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F769D78B-871E-A64E-A005-169D930A1091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1DD090-3C9F-2727-4D58-49DD8EACBC80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ABFF2C0-C171-BFEE-A4B3-8DE3D82756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76400" y="2255489"/>
            <a:ext cx="11163300" cy="62007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625AB84-0635-BD6C-E9E1-36C8F15481E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098556" y="2231674"/>
            <a:ext cx="3600450" cy="57007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1E03354-B3DA-C2CC-F3F9-AF64385F82F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315945" y="2257778"/>
            <a:ext cx="11163300" cy="6196013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49E274F-A0C9-42F2-1653-340A8DA88A2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0818715" y="2245870"/>
            <a:ext cx="3600450" cy="57007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F96F9E6-CC2A-B300-428E-6EE6505566B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76400" y="12208464"/>
            <a:ext cx="11179970" cy="59721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AACA2F4-4244-CFAE-42B5-0051ABA8595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3135630" y="12196556"/>
            <a:ext cx="3600450" cy="57007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27871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CCB73-CA56-5C12-6A92-145FCD8AA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6CB75FA5-9599-20F3-9818-858ED47D05D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73E65A7A-DD04-C1F8-1A5A-D0061AB5341C}"/>
              </a:ext>
            </a:extLst>
          </p:cNvPr>
          <p:cNvSpPr/>
          <p:nvPr/>
        </p:nvSpPr>
        <p:spPr>
          <a:xfrm>
            <a:off x="6801859" y="1535035"/>
            <a:ext cx="5770421" cy="24029661"/>
          </a:xfrm>
          <a:prstGeom prst="roundRect">
            <a:avLst/>
          </a:prstGeom>
          <a:solidFill>
            <a:srgbClr val="CFF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EE0F8CA-1D06-436B-1530-005467F29419}"/>
              </a:ext>
            </a:extLst>
          </p:cNvPr>
          <p:cNvSpPr txBox="1"/>
          <p:nvPr/>
        </p:nvSpPr>
        <p:spPr>
          <a:xfrm>
            <a:off x="638284" y="499933"/>
            <a:ext cx="1747202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rgbClr val="FFFFFF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WYNIKI BADAŃ OPINII REALIZOWANYCH PRZEZ CBOS DOTYCZĄCYCH POLICJI</a:t>
            </a:r>
            <a:endParaRPr lang="en-US" sz="3000" b="1" dirty="0">
              <a:solidFill>
                <a:srgbClr val="FFFFFF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A0A6F8D6-2BF5-622B-AAAF-B49E22CA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539" y="2240849"/>
            <a:ext cx="11407888" cy="6974649"/>
          </a:xfrm>
          <a:prstGeom prst="rect">
            <a:avLst/>
          </a:prstGeom>
          <a:effectLst>
            <a:outerShdw blurRad="50800" dist="50800" dir="5400000" algn="ctr" rotWithShape="0">
              <a:srgbClr val="051D40"/>
            </a:outerShdw>
          </a:effectLst>
        </p:spPr>
      </p:pic>
      <p:sp>
        <p:nvSpPr>
          <p:cNvPr id="38" name="pole tekstowe 37">
            <a:extLst>
              <a:ext uri="{FF2B5EF4-FFF2-40B4-BE49-F238E27FC236}">
                <a16:creationId xmlns:a16="http://schemas.microsoft.com/office/drawing/2014/main" id="{AFF9B7AE-28EB-1069-AF20-2EA7BB150179}"/>
              </a:ext>
            </a:extLst>
          </p:cNvPr>
          <p:cNvSpPr txBox="1"/>
          <p:nvPr/>
        </p:nvSpPr>
        <p:spPr>
          <a:xfrm>
            <a:off x="24699333" y="1672027"/>
            <a:ext cx="32784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dirty="0">
                <a:solidFill>
                  <a:srgbClr val="051D40"/>
                </a:solidFill>
                <a:latin typeface="League Spartan" panose="020B0604020202020204" charset="-18"/>
              </a:rPr>
              <a:t>OCENY POLICJI</a:t>
            </a:r>
          </a:p>
        </p:txBody>
      </p:sp>
      <p:pic>
        <p:nvPicPr>
          <p:cNvPr id="50" name="Obraz 49">
            <a:extLst>
              <a:ext uri="{FF2B5EF4-FFF2-40B4-BE49-F238E27FC236}">
                <a16:creationId xmlns:a16="http://schemas.microsoft.com/office/drawing/2014/main" id="{DF4DC30C-B687-804D-861C-CCA21D565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449654"/>
            <a:ext cx="11407888" cy="6896944"/>
          </a:xfrm>
          <a:prstGeom prst="rect">
            <a:avLst/>
          </a:prstGeom>
          <a:effectLst>
            <a:outerShdw blurRad="50800" dist="50800" dir="5400000" algn="ctr" rotWithShape="0">
              <a:srgbClr val="051D40"/>
            </a:outerShdw>
          </a:effectLst>
        </p:spPr>
      </p:pic>
      <p:sp>
        <p:nvSpPr>
          <p:cNvPr id="51" name="pole tekstowe 50">
            <a:extLst>
              <a:ext uri="{FF2B5EF4-FFF2-40B4-BE49-F238E27FC236}">
                <a16:creationId xmlns:a16="http://schemas.microsoft.com/office/drawing/2014/main" id="{A3719BA8-89A8-CD7B-ECCD-A017BB759278}"/>
              </a:ext>
            </a:extLst>
          </p:cNvPr>
          <p:cNvSpPr txBox="1"/>
          <p:nvPr/>
        </p:nvSpPr>
        <p:spPr>
          <a:xfrm>
            <a:off x="7368626" y="1858400"/>
            <a:ext cx="45255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>
                <a:solidFill>
                  <a:srgbClr val="051D40"/>
                </a:solidFill>
                <a:latin typeface="League Spartan" panose="020B0604020202020204" charset="-18"/>
              </a:rPr>
              <a:t>ZAUFANIE DO INSTYTUCJI</a:t>
            </a:r>
          </a:p>
        </p:txBody>
      </p:sp>
      <p:pic>
        <p:nvPicPr>
          <p:cNvPr id="65" name="Obraz 64">
            <a:extLst>
              <a:ext uri="{FF2B5EF4-FFF2-40B4-BE49-F238E27FC236}">
                <a16:creationId xmlns:a16="http://schemas.microsoft.com/office/drawing/2014/main" id="{79D02F6E-A2F9-BBF5-EF69-3B3F82789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1001837"/>
            <a:ext cx="11423829" cy="6896944"/>
          </a:xfrm>
          <a:prstGeom prst="rect">
            <a:avLst/>
          </a:prstGeom>
        </p:spPr>
      </p:pic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843AC71-26AF-2FE5-C5A4-76A8D9B64B7B}"/>
              </a:ext>
            </a:extLst>
          </p:cNvPr>
          <p:cNvSpPr txBox="1"/>
          <p:nvPr/>
        </p:nvSpPr>
        <p:spPr>
          <a:xfrm>
            <a:off x="7592585" y="10256161"/>
            <a:ext cx="4188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>
                <a:solidFill>
                  <a:srgbClr val="051D40"/>
                </a:solidFill>
                <a:latin typeface="League Spartan" panose="020B0604020202020204" charset="-18"/>
              </a:rPr>
              <a:t>POCZUCIE</a:t>
            </a:r>
          </a:p>
          <a:p>
            <a:pPr algn="ctr"/>
            <a:r>
              <a:rPr lang="pl-PL" sz="2000" dirty="0">
                <a:solidFill>
                  <a:srgbClr val="051D40"/>
                </a:solidFill>
                <a:latin typeface="League Spartan" panose="020B0604020202020204" charset="-18"/>
              </a:rPr>
              <a:t>BEZPIECZEŃSTWA POLAKÓW</a:t>
            </a: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EE747CB9-4596-D819-3747-39072C1035E4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A1A34EC-5DFD-5F66-89EB-F04EA8830C28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2CA4970-984B-0C84-5E08-635E14CF6168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783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E75E4-58B5-0316-E55D-713E9C66C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1A2D389F-2EC6-C2D2-B07F-45CA9C32717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1CACC66-4D58-3552-B14F-7AE5043451A8}"/>
              </a:ext>
            </a:extLst>
          </p:cNvPr>
          <p:cNvSpPr txBox="1"/>
          <p:nvPr/>
        </p:nvSpPr>
        <p:spPr>
          <a:xfrm>
            <a:off x="723145" y="475309"/>
            <a:ext cx="185928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chemeClr val="bg1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PRZESTĘPCZOŚĆ NARKOTYKOWA</a:t>
            </a:r>
            <a:endParaRPr lang="en-US" sz="3000" b="1" dirty="0">
              <a:solidFill>
                <a:schemeClr val="bg1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3CDB09F9-A4CE-8A77-9986-260D03EB4087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3C5B2C4-D585-8385-447A-2951553AA70B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ECCCE92-E9C0-B279-BCCC-D31BA687C357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415E87-FDA7-4700-21F6-E2D4F5295C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76400" y="2354858"/>
            <a:ext cx="11179970" cy="59721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CAB9C4C-70BC-DB4B-A509-987BB4F862C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135630" y="2342950"/>
            <a:ext cx="3600450" cy="57007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23985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98901-C8E4-3F43-B1A5-3D9612EA8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>
            <a:extLst>
              <a:ext uri="{FF2B5EF4-FFF2-40B4-BE49-F238E27FC236}">
                <a16:creationId xmlns:a16="http://schemas.microsoft.com/office/drawing/2014/main" id="{2101A20F-4B63-8ABD-A1ED-2E9CF8DA0DB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100000">
                <a:srgbClr val="051D40"/>
              </a:gs>
            </a:gsLst>
            <a:lin ang="2700000" scaled="1"/>
            <a:tileRect/>
          </a:gradFill>
        </p:spPr>
        <p:txBody>
          <a:bodyPr/>
          <a:lstStyle/>
          <a:p>
            <a:endParaRPr lang="pl-PL"/>
          </a:p>
        </p:txBody>
      </p:sp>
      <p:sp>
        <p:nvSpPr>
          <p:cNvPr id="14" name="Strzałka: pięciokąt 13">
            <a:extLst>
              <a:ext uri="{FF2B5EF4-FFF2-40B4-BE49-F238E27FC236}">
                <a16:creationId xmlns:a16="http://schemas.microsoft.com/office/drawing/2014/main" id="{3EF3095E-2B2E-2F5B-44BF-4435D6679C78}"/>
              </a:ext>
            </a:extLst>
          </p:cNvPr>
          <p:cNvSpPr/>
          <p:nvPr/>
        </p:nvSpPr>
        <p:spPr>
          <a:xfrm rot="10800000">
            <a:off x="-1943498" y="4349451"/>
            <a:ext cx="20917297" cy="1706487"/>
          </a:xfrm>
          <a:prstGeom prst="homePlate">
            <a:avLst/>
          </a:prstGeom>
          <a:solidFill>
            <a:srgbClr val="56A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026AE6E-476C-8F21-E277-321D36BF225F}"/>
              </a:ext>
            </a:extLst>
          </p:cNvPr>
          <p:cNvSpPr txBox="1"/>
          <p:nvPr/>
        </p:nvSpPr>
        <p:spPr>
          <a:xfrm>
            <a:off x="1028700" y="6238327"/>
            <a:ext cx="17615023" cy="66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endParaRPr lang="en-US" sz="3999" dirty="0">
              <a:solidFill>
                <a:srgbClr val="FFFFFF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TT Commons Pro"/>
              <a:sym typeface="TT Commons Pro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FD71D03-AEBF-3458-EB3D-6A40D7C63CB9}"/>
              </a:ext>
            </a:extLst>
          </p:cNvPr>
          <p:cNvSpPr/>
          <p:nvPr/>
        </p:nvSpPr>
        <p:spPr>
          <a:xfrm>
            <a:off x="5234155" y="3631407"/>
            <a:ext cx="3142578" cy="3142578"/>
          </a:xfrm>
          <a:custGeom>
            <a:avLst/>
            <a:gdLst/>
            <a:ahLst/>
            <a:cxnLst/>
            <a:rect l="l" t="t" r="r" b="b"/>
            <a:pathLst>
              <a:path w="1062534" h="1062534">
                <a:moveTo>
                  <a:pt x="0" y="0"/>
                </a:moveTo>
                <a:lnTo>
                  <a:pt x="1062534" y="0"/>
                </a:lnTo>
                <a:lnTo>
                  <a:pt x="1062534" y="1062534"/>
                </a:lnTo>
                <a:lnTo>
                  <a:pt x="0" y="10625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F6D2112-279B-1464-20B1-3C65A6356D37}"/>
              </a:ext>
            </a:extLst>
          </p:cNvPr>
          <p:cNvSpPr txBox="1"/>
          <p:nvPr/>
        </p:nvSpPr>
        <p:spPr>
          <a:xfrm>
            <a:off x="8763000" y="4866650"/>
            <a:ext cx="1097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  <a:spcBef>
                <a:spcPts val="600"/>
              </a:spcBef>
              <a:defRPr/>
            </a:pPr>
            <a:r>
              <a:rPr lang="en-US" sz="2500" b="1" spc="75" dirty="0">
                <a:solidFill>
                  <a:srgbClr val="06265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T Commons Pro Bold"/>
                <a:sym typeface="TT Commons Pro Bold"/>
              </a:rPr>
              <a:t>insp. Arkadiusz </a:t>
            </a:r>
            <a:r>
              <a:rPr lang="en-US" sz="2500" b="1" spc="75" dirty="0" err="1">
                <a:solidFill>
                  <a:srgbClr val="06265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T Commons Pro Bold"/>
                <a:sym typeface="TT Commons Pro Bold"/>
              </a:rPr>
              <a:t>Sylwestrzak</a:t>
            </a:r>
            <a:endParaRPr lang="en-US" sz="2500" dirty="0">
              <a:solidFill>
                <a:srgbClr val="062656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l">
              <a:lnSpc>
                <a:spcPts val="2100"/>
              </a:lnSpc>
              <a:spcBef>
                <a:spcPts val="600"/>
              </a:spcBef>
            </a:pPr>
            <a:r>
              <a:rPr lang="en-US" sz="2500" spc="75" dirty="0" err="1">
                <a:solidFill>
                  <a:srgbClr val="06265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T Commons Pro"/>
                <a:sym typeface="TT Commons Pro"/>
              </a:rPr>
              <a:t>Komendant</a:t>
            </a:r>
            <a:r>
              <a:rPr lang="en-US" sz="2500" spc="75" dirty="0">
                <a:solidFill>
                  <a:srgbClr val="06265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T Commons Pro"/>
                <a:sym typeface="TT Commons Pro"/>
              </a:rPr>
              <a:t> Wojewódzki </a:t>
            </a:r>
            <a:r>
              <a:rPr lang="en-US" sz="2500" spc="75" dirty="0" err="1">
                <a:solidFill>
                  <a:srgbClr val="06265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T Commons Pro"/>
                <a:sym typeface="TT Commons Pro"/>
              </a:rPr>
              <a:t>Policji</a:t>
            </a:r>
            <a:r>
              <a:rPr lang="en-US" sz="2500" spc="75" dirty="0">
                <a:solidFill>
                  <a:srgbClr val="06265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T Commons Pro"/>
                <a:sym typeface="TT Commons Pro"/>
              </a:rPr>
              <a:t> w </a:t>
            </a:r>
            <a:r>
              <a:rPr lang="en-US" sz="2500" spc="75" dirty="0" err="1">
                <a:solidFill>
                  <a:srgbClr val="06265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TT Commons Pro"/>
                <a:sym typeface="TT Commons Pro"/>
              </a:rPr>
              <a:t>Łodzi</a:t>
            </a:r>
            <a:endParaRPr lang="en-US" sz="2500" spc="75" dirty="0">
              <a:solidFill>
                <a:srgbClr val="062656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TT Commons Pro"/>
              <a:sym typeface="TT Commons Pro"/>
            </a:endParaRPr>
          </a:p>
          <a:p>
            <a:pPr>
              <a:spcBef>
                <a:spcPts val="600"/>
              </a:spcBef>
            </a:pPr>
            <a:endParaRPr lang="pl-PL" sz="2500" dirty="0">
              <a:solidFill>
                <a:srgbClr val="0626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4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6E767-1E03-BB95-51A4-ED6F7781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DBA7F684-E1CD-2738-2BB1-1E0CAB8CD67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051D40"/>
              </a:gs>
              <a:gs pos="94000">
                <a:srgbClr val="051D41"/>
              </a:gs>
            </a:gsLst>
            <a:lin ang="10800000" scaled="1"/>
            <a:tileRect/>
          </a:gra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39" name="Prostokąt: zaokrąglone rogi 38">
            <a:extLst>
              <a:ext uri="{FF2B5EF4-FFF2-40B4-BE49-F238E27FC236}">
                <a16:creationId xmlns:a16="http://schemas.microsoft.com/office/drawing/2014/main" id="{4D73A5C2-72FC-9FC5-67D1-71CB2DDD838F}"/>
              </a:ext>
            </a:extLst>
          </p:cNvPr>
          <p:cNvSpPr/>
          <p:nvPr/>
        </p:nvSpPr>
        <p:spPr>
          <a:xfrm>
            <a:off x="6801859" y="1535035"/>
            <a:ext cx="5770421" cy="24029661"/>
          </a:xfrm>
          <a:prstGeom prst="roundRect">
            <a:avLst/>
          </a:prstGeom>
          <a:solidFill>
            <a:srgbClr val="CFF4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9713105-ED6A-B36A-CE92-60C78AF5C25C}"/>
              </a:ext>
            </a:extLst>
          </p:cNvPr>
          <p:cNvSpPr txBox="1"/>
          <p:nvPr/>
        </p:nvSpPr>
        <p:spPr>
          <a:xfrm>
            <a:off x="638284" y="499933"/>
            <a:ext cx="1747202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rgbClr val="FFFFFF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WYNIKI BADAŃ OPINII REALIZOWANYCH PRZEZ CBOS DOTYCZĄCYCH POLICJI</a:t>
            </a:r>
            <a:endParaRPr lang="en-US" sz="3000" b="1" dirty="0">
              <a:solidFill>
                <a:srgbClr val="FFFFFF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2CE365A3-C84D-A2D3-4614-C2B97E11E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3054" y="2240849"/>
            <a:ext cx="11407888" cy="6974649"/>
          </a:xfrm>
          <a:prstGeom prst="rect">
            <a:avLst/>
          </a:prstGeom>
          <a:effectLst>
            <a:outerShdw blurRad="50800" dist="50800" dir="5400000" algn="ctr" rotWithShape="0">
              <a:srgbClr val="051D40"/>
            </a:outerShdw>
          </a:effectLst>
        </p:spPr>
      </p:pic>
      <p:sp>
        <p:nvSpPr>
          <p:cNvPr id="38" name="pole tekstowe 37">
            <a:extLst>
              <a:ext uri="{FF2B5EF4-FFF2-40B4-BE49-F238E27FC236}">
                <a16:creationId xmlns:a16="http://schemas.microsoft.com/office/drawing/2014/main" id="{0491D6B0-39A6-0523-6BC6-857148A9D1E4}"/>
              </a:ext>
            </a:extLst>
          </p:cNvPr>
          <p:cNvSpPr txBox="1"/>
          <p:nvPr/>
        </p:nvSpPr>
        <p:spPr>
          <a:xfrm>
            <a:off x="40122848" y="1672027"/>
            <a:ext cx="32784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dirty="0">
                <a:solidFill>
                  <a:srgbClr val="051D40"/>
                </a:solidFill>
                <a:latin typeface="League Spartan" panose="020B0604020202020204" charset="-18"/>
              </a:rPr>
              <a:t>OCENY POLICJI</a:t>
            </a:r>
          </a:p>
        </p:txBody>
      </p:sp>
      <p:pic>
        <p:nvPicPr>
          <p:cNvPr id="50" name="Obraz 49">
            <a:extLst>
              <a:ext uri="{FF2B5EF4-FFF2-40B4-BE49-F238E27FC236}">
                <a16:creationId xmlns:a16="http://schemas.microsoft.com/office/drawing/2014/main" id="{720E0905-0536-EC4B-51EA-AC3FBE7DD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5915" y="2449654"/>
            <a:ext cx="11407888" cy="6896944"/>
          </a:xfrm>
          <a:prstGeom prst="rect">
            <a:avLst/>
          </a:prstGeom>
          <a:effectLst>
            <a:outerShdw blurRad="50800" dist="50800" dir="5400000" algn="ctr" rotWithShape="0">
              <a:srgbClr val="051D40"/>
            </a:outerShdw>
          </a:effectLst>
        </p:spPr>
      </p:pic>
      <p:sp>
        <p:nvSpPr>
          <p:cNvPr id="51" name="pole tekstowe 50">
            <a:extLst>
              <a:ext uri="{FF2B5EF4-FFF2-40B4-BE49-F238E27FC236}">
                <a16:creationId xmlns:a16="http://schemas.microsoft.com/office/drawing/2014/main" id="{955518F4-45DF-15CA-A5BD-A6647724099C}"/>
              </a:ext>
            </a:extLst>
          </p:cNvPr>
          <p:cNvSpPr txBox="1"/>
          <p:nvPr/>
        </p:nvSpPr>
        <p:spPr>
          <a:xfrm>
            <a:off x="22792141" y="1858400"/>
            <a:ext cx="45255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>
                <a:solidFill>
                  <a:srgbClr val="051D40"/>
                </a:solidFill>
                <a:latin typeface="League Spartan" panose="020B0604020202020204" charset="-18"/>
              </a:rPr>
              <a:t>ZAUFANIE DO INSTYTUCJI</a:t>
            </a:r>
          </a:p>
        </p:txBody>
      </p:sp>
      <p:pic>
        <p:nvPicPr>
          <p:cNvPr id="65" name="Obraz 64">
            <a:extLst>
              <a:ext uri="{FF2B5EF4-FFF2-40B4-BE49-F238E27FC236}">
                <a16:creationId xmlns:a16="http://schemas.microsoft.com/office/drawing/2014/main" id="{D2456709-0D18-87A1-B53E-5D038A15D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487444"/>
            <a:ext cx="11423829" cy="6896944"/>
          </a:xfrm>
          <a:prstGeom prst="rect">
            <a:avLst/>
          </a:prstGeom>
        </p:spPr>
      </p:pic>
      <p:sp>
        <p:nvSpPr>
          <p:cNvPr id="67" name="pole tekstowe 66">
            <a:extLst>
              <a:ext uri="{FF2B5EF4-FFF2-40B4-BE49-F238E27FC236}">
                <a16:creationId xmlns:a16="http://schemas.microsoft.com/office/drawing/2014/main" id="{50847D23-D1E8-2952-3694-751078C0FD9F}"/>
              </a:ext>
            </a:extLst>
          </p:cNvPr>
          <p:cNvSpPr txBox="1"/>
          <p:nvPr/>
        </p:nvSpPr>
        <p:spPr>
          <a:xfrm>
            <a:off x="7592585" y="1741768"/>
            <a:ext cx="4188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>
                <a:solidFill>
                  <a:srgbClr val="051D40"/>
                </a:solidFill>
                <a:latin typeface="League Spartan" panose="020B0604020202020204" charset="-18"/>
              </a:rPr>
              <a:t>POCZUCIE</a:t>
            </a:r>
          </a:p>
          <a:p>
            <a:pPr algn="ctr"/>
            <a:r>
              <a:rPr lang="pl-PL" sz="2000" dirty="0">
                <a:solidFill>
                  <a:srgbClr val="051D40"/>
                </a:solidFill>
                <a:latin typeface="League Spartan" panose="020B0604020202020204" charset="-18"/>
              </a:rPr>
              <a:t>BEZPIECZEŃSTWA POLAKÓW</a:t>
            </a: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FE5C045B-CF1F-0DFD-CEF7-27A98189867F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006FB00-0F3D-7906-C48C-9B8F03CBF527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F893514-E304-00BC-F3D6-AC1511968691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id="{61B67D49-D510-CF82-6EE8-03C0316E3D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578763"/>
              </p:ext>
            </p:extLst>
          </p:nvPr>
        </p:nvGraphicFramePr>
        <p:xfrm>
          <a:off x="2803369" y="11605097"/>
          <a:ext cx="12681261" cy="5386291"/>
        </p:xfrm>
        <a:graphic>
          <a:graphicData uri="http://schemas.openxmlformats.org/drawingml/2006/table">
            <a:tbl>
              <a:tblPr firstCol="1" lastCol="1">
                <a:effectLst/>
                <a:tableStyleId>{5940675A-B579-460E-94D1-54222C63F5DA}</a:tableStyleId>
              </a:tblPr>
              <a:tblGrid>
                <a:gridCol w="2730337">
                  <a:extLst>
                    <a:ext uri="{9D8B030D-6E8A-4147-A177-3AD203B41FA5}">
                      <a16:colId xmlns:a16="http://schemas.microsoft.com/office/drawing/2014/main" val="2613517649"/>
                    </a:ext>
                  </a:extLst>
                </a:gridCol>
                <a:gridCol w="1699901">
                  <a:extLst>
                    <a:ext uri="{9D8B030D-6E8A-4147-A177-3AD203B41FA5}">
                      <a16:colId xmlns:a16="http://schemas.microsoft.com/office/drawing/2014/main" val="254083798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1891031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59212858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5291145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575228976"/>
                    </a:ext>
                  </a:extLst>
                </a:gridCol>
                <a:gridCol w="1621623">
                  <a:extLst>
                    <a:ext uri="{9D8B030D-6E8A-4147-A177-3AD203B41FA5}">
                      <a16:colId xmlns:a16="http://schemas.microsoft.com/office/drawing/2014/main" val="3458758329"/>
                    </a:ext>
                  </a:extLst>
                </a:gridCol>
              </a:tblGrid>
              <a:tr h="956279">
                <a:tc rowSpan="2">
                  <a:txBody>
                    <a:bodyPr/>
                    <a:lstStyle/>
                    <a:p>
                      <a:pPr algn="ctr" fontAlgn="b"/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288888"/>
                  </a:ext>
                </a:extLst>
              </a:tr>
              <a:tr h="959672">
                <a:tc v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2023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2024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2023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2024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2023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2024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412568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Etaty </a:t>
                      </a:r>
                      <a:b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</a:br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policjanci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6559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6600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715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739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10,90%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11,20%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662578"/>
                  </a:ext>
                </a:extLst>
              </a:tr>
              <a:tr h="132594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Etaty pracownicze Korpusu Służby Cywilnej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879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876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42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27,50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5,46%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3,14%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140726"/>
                  </a:ext>
                </a:extLst>
              </a:tr>
              <a:tr h="118587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Etaty pracownicze bezmnożnikowe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772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771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27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23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4,04%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2,98%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366068"/>
                  </a:ext>
                </a:extLst>
              </a:tr>
            </a:tbl>
          </a:graphicData>
        </a:graphic>
      </p:graphicFrame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FF7C167F-3B7F-F623-27D0-6A29FD9FF568}"/>
              </a:ext>
            </a:extLst>
          </p:cNvPr>
          <p:cNvSpPr/>
          <p:nvPr/>
        </p:nvSpPr>
        <p:spPr>
          <a:xfrm>
            <a:off x="5664317" y="11659603"/>
            <a:ext cx="3200400" cy="723724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STAN ETATÓW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3AFC85B-CB48-48A6-44D1-6F06DBA3C2EC}"/>
              </a:ext>
            </a:extLst>
          </p:cNvPr>
          <p:cNvSpPr/>
          <p:nvPr/>
        </p:nvSpPr>
        <p:spPr>
          <a:xfrm>
            <a:off x="9135254" y="11659603"/>
            <a:ext cx="2950807" cy="723724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STAN WAKATÓW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17738E92-7E4D-D8C2-DD0F-26D348EEF03E}"/>
              </a:ext>
            </a:extLst>
          </p:cNvPr>
          <p:cNvSpPr/>
          <p:nvPr/>
        </p:nvSpPr>
        <p:spPr>
          <a:xfrm>
            <a:off x="12356598" y="11659603"/>
            <a:ext cx="2950807" cy="723724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% WAKATÓW</a:t>
            </a:r>
          </a:p>
        </p:txBody>
      </p:sp>
    </p:spTree>
    <p:extLst>
      <p:ext uri="{BB962C8B-B14F-4D97-AF65-F5344CB8AC3E}">
        <p14:creationId xmlns:p14="http://schemas.microsoft.com/office/powerpoint/2010/main" val="3221065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45F0-B1F1-4E0B-9453-3C40F2219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EFAB85A6-3520-EDB9-862C-4B61DDF12E3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FE99FDBC-0BC1-73D4-D994-A9CC0F56AE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155647"/>
              </p:ext>
            </p:extLst>
          </p:nvPr>
        </p:nvGraphicFramePr>
        <p:xfrm>
          <a:off x="2803369" y="2574394"/>
          <a:ext cx="12681261" cy="5386291"/>
        </p:xfrm>
        <a:graphic>
          <a:graphicData uri="http://schemas.openxmlformats.org/drawingml/2006/table">
            <a:tbl>
              <a:tblPr firstCol="1" lastCol="1">
                <a:effectLst/>
                <a:tableStyleId>{5940675A-B579-460E-94D1-54222C63F5DA}</a:tableStyleId>
              </a:tblPr>
              <a:tblGrid>
                <a:gridCol w="2730337">
                  <a:extLst>
                    <a:ext uri="{9D8B030D-6E8A-4147-A177-3AD203B41FA5}">
                      <a16:colId xmlns:a16="http://schemas.microsoft.com/office/drawing/2014/main" val="2613517649"/>
                    </a:ext>
                  </a:extLst>
                </a:gridCol>
                <a:gridCol w="1699901">
                  <a:extLst>
                    <a:ext uri="{9D8B030D-6E8A-4147-A177-3AD203B41FA5}">
                      <a16:colId xmlns:a16="http://schemas.microsoft.com/office/drawing/2014/main" val="254083798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1891031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59212858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5291145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575228976"/>
                    </a:ext>
                  </a:extLst>
                </a:gridCol>
                <a:gridCol w="1621623">
                  <a:extLst>
                    <a:ext uri="{9D8B030D-6E8A-4147-A177-3AD203B41FA5}">
                      <a16:colId xmlns:a16="http://schemas.microsoft.com/office/drawing/2014/main" val="3458758329"/>
                    </a:ext>
                  </a:extLst>
                </a:gridCol>
              </a:tblGrid>
              <a:tr h="956279">
                <a:tc rowSpan="2">
                  <a:txBody>
                    <a:bodyPr/>
                    <a:lstStyle/>
                    <a:p>
                      <a:pPr algn="ctr" fontAlgn="b"/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288888"/>
                  </a:ext>
                </a:extLst>
              </a:tr>
              <a:tr h="959672">
                <a:tc v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2023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2024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2023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2024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2023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2024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412568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Etaty </a:t>
                      </a:r>
                      <a:b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</a:br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policjanci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6559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6600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715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739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10,90%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11,20%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662578"/>
                  </a:ext>
                </a:extLst>
              </a:tr>
              <a:tr h="132594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Etaty pracownicze Korpusu Służby Cywilnej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879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876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42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27,50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5,46%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3,14%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140726"/>
                  </a:ext>
                </a:extLst>
              </a:tr>
              <a:tr h="118587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Etaty pracownicze bezmnożnikowe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772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771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27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23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4,04%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2,98%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366068"/>
                  </a:ext>
                </a:extLst>
              </a:tr>
            </a:tbl>
          </a:graphicData>
        </a:graphic>
      </p:graphicFrame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5EEA138-F493-3325-BC60-ACB0CC6A3CDA}"/>
              </a:ext>
            </a:extLst>
          </p:cNvPr>
          <p:cNvSpPr/>
          <p:nvPr/>
        </p:nvSpPr>
        <p:spPr>
          <a:xfrm>
            <a:off x="5664317" y="2628900"/>
            <a:ext cx="3200400" cy="723724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STAN ETATÓW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3A4CB3E-74CF-89DD-D134-82B2F2FF9E4F}"/>
              </a:ext>
            </a:extLst>
          </p:cNvPr>
          <p:cNvSpPr/>
          <p:nvPr/>
        </p:nvSpPr>
        <p:spPr>
          <a:xfrm>
            <a:off x="9135254" y="2628900"/>
            <a:ext cx="2950807" cy="723724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STAN WAKATÓW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5A429A46-E480-9897-8C38-31BCBEFA2392}"/>
              </a:ext>
            </a:extLst>
          </p:cNvPr>
          <p:cNvSpPr/>
          <p:nvPr/>
        </p:nvSpPr>
        <p:spPr>
          <a:xfrm>
            <a:off x="12356598" y="2628900"/>
            <a:ext cx="2950807" cy="723724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% WAKATÓW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DCC6C5C-BEFE-45E9-A0E3-A5DC46689333}"/>
              </a:ext>
            </a:extLst>
          </p:cNvPr>
          <p:cNvSpPr txBox="1"/>
          <p:nvPr/>
        </p:nvSpPr>
        <p:spPr>
          <a:xfrm>
            <a:off x="638284" y="499933"/>
            <a:ext cx="1747202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000" b="1" dirty="0">
                <a:solidFill>
                  <a:srgbClr val="FFFFFF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ŁÓDZKA POLICJA W LICZBACH</a:t>
            </a:r>
            <a:endParaRPr lang="en-US" sz="3000" b="1" dirty="0">
              <a:solidFill>
                <a:srgbClr val="FFFFFF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272A48D-B009-1661-3743-C665016469B1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DE81E9E-2B1F-A22B-24C2-D640E1147879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1D9ECEE-5EF2-891A-BC11-A663F8F5830E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FAD8711B-69F4-8DCF-C881-A11E2403F115}"/>
              </a:ext>
            </a:extLst>
          </p:cNvPr>
          <p:cNvSpPr/>
          <p:nvPr/>
        </p:nvSpPr>
        <p:spPr>
          <a:xfrm>
            <a:off x="1905000" y="11008518"/>
            <a:ext cx="3345428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JEDNOSTKA POLICJI</a:t>
            </a:r>
          </a:p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WOJEWÓDZTWA ŁÓDZKIEGO</a:t>
            </a:r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00C229E9-844E-94BA-132A-F5B9DE74FFD0}"/>
              </a:ext>
            </a:extLst>
          </p:cNvPr>
          <p:cNvSpPr/>
          <p:nvPr/>
        </p:nvSpPr>
        <p:spPr>
          <a:xfrm>
            <a:off x="5394613" y="11008518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LICZBA STANOWISK ETATOWYCH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C4CE1B74-EE07-E2ED-A80C-62EE5BF7D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35465"/>
              </p:ext>
            </p:extLst>
          </p:nvPr>
        </p:nvGraphicFramePr>
        <p:xfrm>
          <a:off x="1905000" y="12149608"/>
          <a:ext cx="10611936" cy="3125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6269">
                  <a:extLst>
                    <a:ext uri="{9D8B030D-6E8A-4147-A177-3AD203B41FA5}">
                      <a16:colId xmlns:a16="http://schemas.microsoft.com/office/drawing/2014/main" val="1590080588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62675318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4108536301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936248568"/>
                    </a:ext>
                  </a:extLst>
                </a:gridCol>
                <a:gridCol w="1729971">
                  <a:extLst>
                    <a:ext uri="{9D8B030D-6E8A-4147-A177-3AD203B41FA5}">
                      <a16:colId xmlns:a16="http://schemas.microsoft.com/office/drawing/2014/main" val="302615237"/>
                    </a:ext>
                  </a:extLst>
                </a:gridCol>
              </a:tblGrid>
              <a:tr h="62337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KPP / KMP</a:t>
                      </a:r>
                    </a:p>
                  </a:txBody>
                  <a:tcPr marL="83312" marR="83312" marT="41656" marB="4165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5110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4582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528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10,33%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636540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KWP ŁÓDŹ</a:t>
                      </a:r>
                    </a:p>
                  </a:txBody>
                  <a:tcPr marL="83312" marR="83312" marT="41656" marB="4165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855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768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87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10,18%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852818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OPP ŁÓDŹ</a:t>
                      </a:r>
                    </a:p>
                  </a:txBody>
                  <a:tcPr marL="83312" marR="83312" marT="41656" marB="4165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550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444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107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19,45%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442253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SPKP ŁÓDŹ</a:t>
                      </a:r>
                    </a:p>
                  </a:txBody>
                  <a:tcPr marL="83312" marR="83312" marT="41656" marB="4165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59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44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15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25,42%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75771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OŚRODEK SZKOLENIA POLICJI </a:t>
                      </a:r>
                    </a:p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W ŁODZI ZS W SIERADZU</a:t>
                      </a:r>
                    </a:p>
                  </a:txBody>
                  <a:tcPr marL="83312" marR="83312" marT="41656" marB="4165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26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24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7,69%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452482"/>
                  </a:ext>
                </a:extLst>
              </a:tr>
            </a:tbl>
          </a:graphicData>
        </a:graphic>
      </p:graphicFrame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id="{DA396144-3C9A-9A03-99E5-A0E9E144AEEF}"/>
              </a:ext>
            </a:extLst>
          </p:cNvPr>
          <p:cNvSpPr/>
          <p:nvPr/>
        </p:nvSpPr>
        <p:spPr>
          <a:xfrm>
            <a:off x="7210968" y="11008518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ZATRUDNIENIE</a:t>
            </a:r>
          </a:p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Z DYSPOZYCJĄ</a:t>
            </a: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5FA4D902-BCDA-EFEA-B4E1-84EE750BB44D}"/>
              </a:ext>
            </a:extLst>
          </p:cNvPr>
          <p:cNvSpPr/>
          <p:nvPr/>
        </p:nvSpPr>
        <p:spPr>
          <a:xfrm>
            <a:off x="9029274" y="11008518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WAKATY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518B84A8-7390-9281-8777-622613B01177}"/>
              </a:ext>
            </a:extLst>
          </p:cNvPr>
          <p:cNvSpPr/>
          <p:nvPr/>
        </p:nvSpPr>
        <p:spPr>
          <a:xfrm>
            <a:off x="10847580" y="11008517"/>
            <a:ext cx="1644410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WAKATY [%]</a:t>
            </a:r>
          </a:p>
        </p:txBody>
      </p:sp>
      <p:graphicFrame>
        <p:nvGraphicFramePr>
          <p:cNvPr id="28" name="Wykres 27">
            <a:extLst>
              <a:ext uri="{FF2B5EF4-FFF2-40B4-BE49-F238E27FC236}">
                <a16:creationId xmlns:a16="http://schemas.microsoft.com/office/drawing/2014/main" id="{BC67CA66-8C71-684F-0EFF-9F7E5BA05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809526"/>
              </p:ext>
            </p:extLst>
          </p:nvPr>
        </p:nvGraphicFramePr>
        <p:xfrm>
          <a:off x="11709874" y="10963423"/>
          <a:ext cx="7701863" cy="513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206726E5-AFF7-DD10-C1A0-509AC44EA7C9}"/>
              </a:ext>
            </a:extLst>
          </p:cNvPr>
          <p:cNvSpPr/>
          <p:nvPr/>
        </p:nvSpPr>
        <p:spPr>
          <a:xfrm>
            <a:off x="1905000" y="15565429"/>
            <a:ext cx="3345428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RAZEM</a:t>
            </a:r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20A21A08-FCD0-ED56-F17B-840DB17470FA}"/>
              </a:ext>
            </a:extLst>
          </p:cNvPr>
          <p:cNvSpPr/>
          <p:nvPr/>
        </p:nvSpPr>
        <p:spPr>
          <a:xfrm>
            <a:off x="5394613" y="15565429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6600</a:t>
            </a:r>
          </a:p>
        </p:txBody>
      </p: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07EAA712-7BF1-56C4-0C41-923D9F3B81F9}"/>
              </a:ext>
            </a:extLst>
          </p:cNvPr>
          <p:cNvSpPr/>
          <p:nvPr/>
        </p:nvSpPr>
        <p:spPr>
          <a:xfrm>
            <a:off x="7210968" y="15565429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5861</a:t>
            </a:r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72A1EA69-239D-A56C-0800-7375B040D899}"/>
              </a:ext>
            </a:extLst>
          </p:cNvPr>
          <p:cNvSpPr/>
          <p:nvPr/>
        </p:nvSpPr>
        <p:spPr>
          <a:xfrm>
            <a:off x="9029274" y="15565429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739</a:t>
            </a: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B2CF63C4-CCEF-6A66-7846-244F5AE18757}"/>
              </a:ext>
            </a:extLst>
          </p:cNvPr>
          <p:cNvSpPr/>
          <p:nvPr/>
        </p:nvSpPr>
        <p:spPr>
          <a:xfrm>
            <a:off x="10847580" y="15565428"/>
            <a:ext cx="1644410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11,20%</a:t>
            </a:r>
          </a:p>
        </p:txBody>
      </p:sp>
    </p:spTree>
    <p:extLst>
      <p:ext uri="{BB962C8B-B14F-4D97-AF65-F5344CB8AC3E}">
        <p14:creationId xmlns:p14="http://schemas.microsoft.com/office/powerpoint/2010/main" val="3129190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B6AE9-BA70-974B-812B-0D57F70DC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2">
            <a:extLst>
              <a:ext uri="{FF2B5EF4-FFF2-40B4-BE49-F238E27FC236}">
                <a16:creationId xmlns:a16="http://schemas.microsoft.com/office/drawing/2014/main" id="{ECBA6F0C-4033-DD49-906C-57A42EA8912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CDA882AF-73ED-DE9C-39B7-33E5469C3C4F}"/>
              </a:ext>
            </a:extLst>
          </p:cNvPr>
          <p:cNvSpPr/>
          <p:nvPr/>
        </p:nvSpPr>
        <p:spPr>
          <a:xfrm>
            <a:off x="1905000" y="2652788"/>
            <a:ext cx="3345428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JEDNOSTKA POLICJI</a:t>
            </a:r>
          </a:p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WOJEWÓDZTWA ŁÓDZKIEGO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DEE354B6-709C-83C2-35DE-569AD15ABA2E}"/>
              </a:ext>
            </a:extLst>
          </p:cNvPr>
          <p:cNvSpPr/>
          <p:nvPr/>
        </p:nvSpPr>
        <p:spPr>
          <a:xfrm>
            <a:off x="5394613" y="2652788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LICZBA STANOWISK ETATOWYCH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689B26D-4918-B469-A2FC-0F9363384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87526"/>
              </p:ext>
            </p:extLst>
          </p:nvPr>
        </p:nvGraphicFramePr>
        <p:xfrm>
          <a:off x="1905000" y="3793878"/>
          <a:ext cx="10611936" cy="3125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6269">
                  <a:extLst>
                    <a:ext uri="{9D8B030D-6E8A-4147-A177-3AD203B41FA5}">
                      <a16:colId xmlns:a16="http://schemas.microsoft.com/office/drawing/2014/main" val="1590080588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62675318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4108536301"/>
                    </a:ext>
                  </a:extLst>
                </a:gridCol>
                <a:gridCol w="1825232">
                  <a:extLst>
                    <a:ext uri="{9D8B030D-6E8A-4147-A177-3AD203B41FA5}">
                      <a16:colId xmlns:a16="http://schemas.microsoft.com/office/drawing/2014/main" val="936248568"/>
                    </a:ext>
                  </a:extLst>
                </a:gridCol>
                <a:gridCol w="1729971">
                  <a:extLst>
                    <a:ext uri="{9D8B030D-6E8A-4147-A177-3AD203B41FA5}">
                      <a16:colId xmlns:a16="http://schemas.microsoft.com/office/drawing/2014/main" val="302615237"/>
                    </a:ext>
                  </a:extLst>
                </a:gridCol>
              </a:tblGrid>
              <a:tr h="62337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KPP / KMP</a:t>
                      </a:r>
                    </a:p>
                  </a:txBody>
                  <a:tcPr marL="83312" marR="83312" marT="41656" marB="4165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5110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4582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528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10,33%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636540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KWP ŁÓDŹ</a:t>
                      </a:r>
                    </a:p>
                  </a:txBody>
                  <a:tcPr marL="83312" marR="83312" marT="41656" marB="4165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855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768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87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10,18%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852818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OPP ŁÓDŹ</a:t>
                      </a:r>
                    </a:p>
                  </a:txBody>
                  <a:tcPr marL="83312" marR="83312" marT="41656" marB="4165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550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444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107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19,45%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5442253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SPKP ŁÓDŹ</a:t>
                      </a:r>
                    </a:p>
                  </a:txBody>
                  <a:tcPr marL="83312" marR="83312" marT="41656" marB="4165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59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44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15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25,42%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575771"/>
                  </a:ext>
                </a:extLst>
              </a:tr>
              <a:tr h="623375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OŚRODEK SZKOLENIA POLICJI </a:t>
                      </a:r>
                    </a:p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W ŁODZI ZS W SIERADZU</a:t>
                      </a:r>
                    </a:p>
                  </a:txBody>
                  <a:tcPr marL="83312" marR="83312" marT="41656" marB="41656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26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24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7,69%</a:t>
                      </a:r>
                    </a:p>
                  </a:txBody>
                  <a:tcPr marL="6084" marR="6084" marT="60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452482"/>
                  </a:ext>
                </a:extLst>
              </a:tr>
            </a:tbl>
          </a:graphicData>
        </a:graphic>
      </p:graphicFrame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236B95DA-AD46-731F-5FA8-B21BB603501A}"/>
              </a:ext>
            </a:extLst>
          </p:cNvPr>
          <p:cNvSpPr/>
          <p:nvPr/>
        </p:nvSpPr>
        <p:spPr>
          <a:xfrm>
            <a:off x="7210968" y="2652788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ZATRUDNIENIE</a:t>
            </a:r>
          </a:p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Z DYSPOZYCJĄ</a:t>
            </a: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6B4FCFCA-B561-07E2-4B98-B71BF99C5205}"/>
              </a:ext>
            </a:extLst>
          </p:cNvPr>
          <p:cNvSpPr/>
          <p:nvPr/>
        </p:nvSpPr>
        <p:spPr>
          <a:xfrm>
            <a:off x="9029274" y="2652788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WAKATY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0D3960E7-BCF4-D1B4-8222-6024F93A7A5E}"/>
              </a:ext>
            </a:extLst>
          </p:cNvPr>
          <p:cNvSpPr/>
          <p:nvPr/>
        </p:nvSpPr>
        <p:spPr>
          <a:xfrm>
            <a:off x="10847580" y="2652787"/>
            <a:ext cx="1644410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WAKATY [%]</a:t>
            </a:r>
          </a:p>
        </p:txBody>
      </p:sp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7D7086DB-F6F7-5931-5005-0C0B759C3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14937"/>
              </p:ext>
            </p:extLst>
          </p:nvPr>
        </p:nvGraphicFramePr>
        <p:xfrm>
          <a:off x="11709874" y="2607693"/>
          <a:ext cx="7701863" cy="513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3975FCD0-3A43-0583-B822-7BF7139DCD46}"/>
              </a:ext>
            </a:extLst>
          </p:cNvPr>
          <p:cNvSpPr/>
          <p:nvPr/>
        </p:nvSpPr>
        <p:spPr>
          <a:xfrm>
            <a:off x="1905000" y="7209699"/>
            <a:ext cx="3345428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RAZEM</a:t>
            </a: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2E60B5AD-8D93-08A6-F849-6DB55B29E12E}"/>
              </a:ext>
            </a:extLst>
          </p:cNvPr>
          <p:cNvSpPr/>
          <p:nvPr/>
        </p:nvSpPr>
        <p:spPr>
          <a:xfrm>
            <a:off x="5394613" y="7209699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6600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872C5554-2619-A252-5B2C-DEFEDC05C9E1}"/>
              </a:ext>
            </a:extLst>
          </p:cNvPr>
          <p:cNvSpPr/>
          <p:nvPr/>
        </p:nvSpPr>
        <p:spPr>
          <a:xfrm>
            <a:off x="7210968" y="7209699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5861</a:t>
            </a: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129714F9-C29F-4AA3-E91F-CE54D17B3F69}"/>
              </a:ext>
            </a:extLst>
          </p:cNvPr>
          <p:cNvSpPr/>
          <p:nvPr/>
        </p:nvSpPr>
        <p:spPr>
          <a:xfrm>
            <a:off x="9029274" y="7209699"/>
            <a:ext cx="1696003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739</a:t>
            </a:r>
          </a:p>
        </p:txBody>
      </p:sp>
      <p:sp>
        <p:nvSpPr>
          <p:cNvPr id="35" name="Prostokąt: zaokrąglone rogi 34">
            <a:extLst>
              <a:ext uri="{FF2B5EF4-FFF2-40B4-BE49-F238E27FC236}">
                <a16:creationId xmlns:a16="http://schemas.microsoft.com/office/drawing/2014/main" id="{A7A27ED0-B1CD-B810-D0BD-565DFB6AA871}"/>
              </a:ext>
            </a:extLst>
          </p:cNvPr>
          <p:cNvSpPr/>
          <p:nvPr/>
        </p:nvSpPr>
        <p:spPr>
          <a:xfrm>
            <a:off x="10847580" y="7209698"/>
            <a:ext cx="1644410" cy="778229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11,20%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C4F689F5-8E3C-9DBF-937E-C5E5561E0E30}"/>
              </a:ext>
            </a:extLst>
          </p:cNvPr>
          <p:cNvSpPr txBox="1"/>
          <p:nvPr/>
        </p:nvSpPr>
        <p:spPr>
          <a:xfrm>
            <a:off x="638284" y="499933"/>
            <a:ext cx="174720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200" b="1" dirty="0">
                <a:solidFill>
                  <a:srgbClr val="FFFFFF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WYKAZ ETATÓW I STANU ZATRUDNIENIA CAŁEGO GARNIZONU POLICJI</a:t>
            </a:r>
            <a:endParaRPr lang="en-US" sz="3200" b="1" dirty="0">
              <a:solidFill>
                <a:srgbClr val="FFFFFF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7C8BEFC2-E835-FDFA-36DC-4AE7B11298DB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Freeform 6">
            <a:extLst>
              <a:ext uri="{FF2B5EF4-FFF2-40B4-BE49-F238E27FC236}">
                <a16:creationId xmlns:a16="http://schemas.microsoft.com/office/drawing/2014/main" id="{B40F9924-441D-3D59-C575-707D1A84B223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0" name="TextBox 7">
            <a:extLst>
              <a:ext uri="{FF2B5EF4-FFF2-40B4-BE49-F238E27FC236}">
                <a16:creationId xmlns:a16="http://schemas.microsoft.com/office/drawing/2014/main" id="{0EE55928-A39F-A615-E72B-0576DDA1692B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  <p:graphicFrame>
        <p:nvGraphicFramePr>
          <p:cNvPr id="2" name="Symbol zastępczy zawartości 3">
            <a:extLst>
              <a:ext uri="{FF2B5EF4-FFF2-40B4-BE49-F238E27FC236}">
                <a16:creationId xmlns:a16="http://schemas.microsoft.com/office/drawing/2014/main" id="{583031C4-4385-90F2-8C98-CBC5236576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442766"/>
              </p:ext>
            </p:extLst>
          </p:nvPr>
        </p:nvGraphicFramePr>
        <p:xfrm>
          <a:off x="19754551" y="2574394"/>
          <a:ext cx="12681261" cy="5386291"/>
        </p:xfrm>
        <a:graphic>
          <a:graphicData uri="http://schemas.openxmlformats.org/drawingml/2006/table">
            <a:tbl>
              <a:tblPr firstCol="1" lastCol="1">
                <a:effectLst/>
                <a:tableStyleId>{5940675A-B579-460E-94D1-54222C63F5DA}</a:tableStyleId>
              </a:tblPr>
              <a:tblGrid>
                <a:gridCol w="2730337">
                  <a:extLst>
                    <a:ext uri="{9D8B030D-6E8A-4147-A177-3AD203B41FA5}">
                      <a16:colId xmlns:a16="http://schemas.microsoft.com/office/drawing/2014/main" val="2613517649"/>
                    </a:ext>
                  </a:extLst>
                </a:gridCol>
                <a:gridCol w="1699901">
                  <a:extLst>
                    <a:ext uri="{9D8B030D-6E8A-4147-A177-3AD203B41FA5}">
                      <a16:colId xmlns:a16="http://schemas.microsoft.com/office/drawing/2014/main" val="254083798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1891031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59212858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5291145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575228976"/>
                    </a:ext>
                  </a:extLst>
                </a:gridCol>
                <a:gridCol w="1621623">
                  <a:extLst>
                    <a:ext uri="{9D8B030D-6E8A-4147-A177-3AD203B41FA5}">
                      <a16:colId xmlns:a16="http://schemas.microsoft.com/office/drawing/2014/main" val="3458758329"/>
                    </a:ext>
                  </a:extLst>
                </a:gridCol>
              </a:tblGrid>
              <a:tr h="956279">
                <a:tc rowSpan="2">
                  <a:txBody>
                    <a:bodyPr/>
                    <a:lstStyle/>
                    <a:p>
                      <a:pPr algn="ctr" fontAlgn="b"/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6288888"/>
                  </a:ext>
                </a:extLst>
              </a:tr>
              <a:tr h="959672">
                <a:tc vMerge="1">
                  <a:txBody>
                    <a:bodyPr/>
                    <a:lstStyle/>
                    <a:p>
                      <a:pPr algn="ctr" fontAlgn="b"/>
                      <a:endParaRPr lang="pl-PL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2023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2024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2023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2024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2023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eague Spartan" panose="020B0604020202020204" charset="-18"/>
                          <a:ea typeface="Champagne &amp; Limousines" panose="020B0502020202020204" pitchFamily="34" charset="0"/>
                        </a:rPr>
                        <a:t>2024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League Spartan" panose="020B0604020202020204" charset="-18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412568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Etaty </a:t>
                      </a:r>
                      <a:b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</a:br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policjanci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6559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6600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715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739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10,90%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11,20%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662578"/>
                  </a:ext>
                </a:extLst>
              </a:tr>
              <a:tr h="1325945"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Etaty pracownicze Korpusu Służby Cywilnej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879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876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42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27,50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5,46%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3,14%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140726"/>
                  </a:ext>
                </a:extLst>
              </a:tr>
              <a:tr h="118587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Etaty pracownicze bezmnożnikowe</a:t>
                      </a:r>
                      <a:endParaRPr lang="pl-PL" sz="25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772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771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27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23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4,04%</a:t>
                      </a:r>
                      <a:endParaRPr lang="pl-PL" sz="25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hampagne &amp; Limousines" panose="020B0502020202020204" pitchFamily="34" charset="0"/>
                        <a:ea typeface="Champagne &amp; Limousines" panose="020B0502020202020204" pitchFamily="34" charset="0"/>
                      </a:endParaRP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hampagne &amp; Limousines" panose="020B0502020202020204" pitchFamily="34" charset="0"/>
                          <a:ea typeface="Champagne &amp; Limousines" panose="020B0502020202020204" pitchFamily="34" charset="0"/>
                        </a:rPr>
                        <a:t>2,98%</a:t>
                      </a:r>
                    </a:p>
                  </a:txBody>
                  <a:tcPr marL="14288" marR="14288" marT="1428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366068"/>
                  </a:ext>
                </a:extLst>
              </a:tr>
            </a:tbl>
          </a:graphicData>
        </a:graphic>
      </p:graphicFrame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DE6B811F-E2D8-A8F7-EDA5-808CF0BD7A53}"/>
              </a:ext>
            </a:extLst>
          </p:cNvPr>
          <p:cNvSpPr/>
          <p:nvPr/>
        </p:nvSpPr>
        <p:spPr>
          <a:xfrm>
            <a:off x="22615499" y="2628900"/>
            <a:ext cx="3200400" cy="723724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STAN ETATÓW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1BCAC2F-AD0E-ECA6-E619-708EBFC7175E}"/>
              </a:ext>
            </a:extLst>
          </p:cNvPr>
          <p:cNvSpPr/>
          <p:nvPr/>
        </p:nvSpPr>
        <p:spPr>
          <a:xfrm>
            <a:off x="26086436" y="2628900"/>
            <a:ext cx="2950807" cy="723724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STAN WAKATÓW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ACEBC783-8B22-7FE3-45BA-45C55670A4E6}"/>
              </a:ext>
            </a:extLst>
          </p:cNvPr>
          <p:cNvSpPr/>
          <p:nvPr/>
        </p:nvSpPr>
        <p:spPr>
          <a:xfrm>
            <a:off x="29307780" y="2628900"/>
            <a:ext cx="2950807" cy="723724"/>
          </a:xfrm>
          <a:prstGeom prst="roundRect">
            <a:avLst/>
          </a:prstGeom>
          <a:solidFill>
            <a:srgbClr val="56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% WAKATÓW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40B7BFA6-1BC2-7E55-42B5-26682CF4C963}"/>
              </a:ext>
            </a:extLst>
          </p:cNvPr>
          <p:cNvSpPr/>
          <p:nvPr/>
        </p:nvSpPr>
        <p:spPr>
          <a:xfrm>
            <a:off x="13115175" y="11001141"/>
            <a:ext cx="4855374" cy="30158348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D06FFE8-9ACC-1FFB-1936-FCB3A7021C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15495251"/>
            <a:ext cx="5078654" cy="3384942"/>
          </a:xfrm>
          <a:prstGeom prst="roundRect">
            <a:avLst/>
          </a:prstGeom>
        </p:spPr>
      </p:pic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8348FAE1-4D35-822D-F064-0C78BA771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598961"/>
              </p:ext>
            </p:extLst>
          </p:nvPr>
        </p:nvGraphicFramePr>
        <p:xfrm>
          <a:off x="4747614" y="15212619"/>
          <a:ext cx="6627454" cy="377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Wykres 12">
            <a:extLst>
              <a:ext uri="{FF2B5EF4-FFF2-40B4-BE49-F238E27FC236}">
                <a16:creationId xmlns:a16="http://schemas.microsoft.com/office/drawing/2014/main" id="{08B17BAF-9BEF-BD68-377D-82156292F0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730619"/>
              </p:ext>
            </p:extLst>
          </p:nvPr>
        </p:nvGraphicFramePr>
        <p:xfrm>
          <a:off x="4757775" y="19118705"/>
          <a:ext cx="6627454" cy="377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5" name="Obraz 14">
            <a:extLst>
              <a:ext uri="{FF2B5EF4-FFF2-40B4-BE49-F238E27FC236}">
                <a16:creationId xmlns:a16="http://schemas.microsoft.com/office/drawing/2014/main" id="{A5D3B9ED-3ECD-CFF5-260F-94853779F3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19067866"/>
            <a:ext cx="5078654" cy="3384942"/>
          </a:xfrm>
          <a:prstGeom prst="round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8C4E470E-6CE5-D0F6-FF1F-6FF3A12A8C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22968809"/>
            <a:ext cx="5078654" cy="3384942"/>
          </a:xfrm>
          <a:prstGeom prst="round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6999A4F-3DCF-B9AE-164C-C3A28BC4FD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26869752"/>
            <a:ext cx="5078654" cy="3384942"/>
          </a:xfrm>
          <a:prstGeom prst="round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75B08CB0-533A-CC18-85C7-C237DC6E19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/>
        </p:blipFill>
        <p:spPr>
          <a:xfrm>
            <a:off x="13003535" y="30770695"/>
            <a:ext cx="5078654" cy="3384942"/>
          </a:xfrm>
          <a:prstGeom prst="round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804B98E1-E240-33C3-3AC3-CC06319B75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34671638"/>
            <a:ext cx="5078654" cy="338494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2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20A99-EC53-1F8C-E7ED-547848CB2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">
            <a:extLst>
              <a:ext uri="{FF2B5EF4-FFF2-40B4-BE49-F238E27FC236}">
                <a16:creationId xmlns:a16="http://schemas.microsoft.com/office/drawing/2014/main" id="{A48239E0-E45B-DB1E-1306-3968A312273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0F649081-282E-0F1B-B7BC-B8CA1FA6B8F7}"/>
              </a:ext>
            </a:extLst>
          </p:cNvPr>
          <p:cNvSpPr/>
          <p:nvPr/>
        </p:nvSpPr>
        <p:spPr>
          <a:xfrm>
            <a:off x="13115175" y="-2785916"/>
            <a:ext cx="4855374" cy="30158348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F8818A2-8AF8-CBA1-8B75-DEAF89A8D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1708194"/>
            <a:ext cx="5078654" cy="3384942"/>
          </a:xfrm>
          <a:prstGeom prst="roundRect">
            <a:avLst/>
          </a:prstGeom>
        </p:spPr>
      </p:pic>
      <p:graphicFrame>
        <p:nvGraphicFramePr>
          <p:cNvPr id="93" name="Wykres 92">
            <a:extLst>
              <a:ext uri="{FF2B5EF4-FFF2-40B4-BE49-F238E27FC236}">
                <a16:creationId xmlns:a16="http://schemas.microsoft.com/office/drawing/2014/main" id="{737159F1-2608-91BB-6D80-342B5F22B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72755"/>
              </p:ext>
            </p:extLst>
          </p:nvPr>
        </p:nvGraphicFramePr>
        <p:xfrm>
          <a:off x="4747614" y="1425562"/>
          <a:ext cx="6627454" cy="377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4" name="pole tekstowe 93">
            <a:extLst>
              <a:ext uri="{FF2B5EF4-FFF2-40B4-BE49-F238E27FC236}">
                <a16:creationId xmlns:a16="http://schemas.microsoft.com/office/drawing/2014/main" id="{1A3DA270-275B-5840-AC81-6C97028AABA6}"/>
              </a:ext>
            </a:extLst>
          </p:cNvPr>
          <p:cNvSpPr txBox="1"/>
          <p:nvPr/>
        </p:nvSpPr>
        <p:spPr>
          <a:xfrm>
            <a:off x="4790041" y="4541573"/>
            <a:ext cx="654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PRZYJĘCIA DO SŁUŻBY</a:t>
            </a:r>
          </a:p>
        </p:txBody>
      </p:sp>
      <p:graphicFrame>
        <p:nvGraphicFramePr>
          <p:cNvPr id="99" name="Wykres 98">
            <a:extLst>
              <a:ext uri="{FF2B5EF4-FFF2-40B4-BE49-F238E27FC236}">
                <a16:creationId xmlns:a16="http://schemas.microsoft.com/office/drawing/2014/main" id="{BA10C9BF-3C58-1BFF-2D70-DC90ADD7C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591346"/>
              </p:ext>
            </p:extLst>
          </p:nvPr>
        </p:nvGraphicFramePr>
        <p:xfrm>
          <a:off x="4757775" y="5331648"/>
          <a:ext cx="6627454" cy="377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0" name="pole tekstowe 99">
            <a:extLst>
              <a:ext uri="{FF2B5EF4-FFF2-40B4-BE49-F238E27FC236}">
                <a16:creationId xmlns:a16="http://schemas.microsoft.com/office/drawing/2014/main" id="{7617A644-1F4B-2624-51F7-6649F894D113}"/>
              </a:ext>
            </a:extLst>
          </p:cNvPr>
          <p:cNvSpPr txBox="1"/>
          <p:nvPr/>
        </p:nvSpPr>
        <p:spPr>
          <a:xfrm>
            <a:off x="4800202" y="8447659"/>
            <a:ext cx="654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LICZBA ZŁOŻONYCH PODAŃ</a:t>
            </a:r>
          </a:p>
        </p:txBody>
      </p:sp>
      <p:pic>
        <p:nvPicPr>
          <p:cNvPr id="40" name="Obraz 39">
            <a:extLst>
              <a:ext uri="{FF2B5EF4-FFF2-40B4-BE49-F238E27FC236}">
                <a16:creationId xmlns:a16="http://schemas.microsoft.com/office/drawing/2014/main" id="{8EA242B6-AF6C-CE04-A9D9-D315B8C8C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5280809"/>
            <a:ext cx="5078654" cy="3384942"/>
          </a:xfrm>
          <a:prstGeom prst="roundRect">
            <a:avLst/>
          </a:prstGeom>
        </p:spPr>
      </p:pic>
      <p:pic>
        <p:nvPicPr>
          <p:cNvPr id="41" name="Obraz 40">
            <a:extLst>
              <a:ext uri="{FF2B5EF4-FFF2-40B4-BE49-F238E27FC236}">
                <a16:creationId xmlns:a16="http://schemas.microsoft.com/office/drawing/2014/main" id="{B7CBDDAE-B1E1-8D0C-608E-B173EAC4B5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9181752"/>
            <a:ext cx="5078654" cy="3384942"/>
          </a:xfrm>
          <a:prstGeom prst="roundRect">
            <a:avLst/>
          </a:prstGeom>
        </p:spPr>
      </p:pic>
      <p:pic>
        <p:nvPicPr>
          <p:cNvPr id="42" name="Obraz 41">
            <a:extLst>
              <a:ext uri="{FF2B5EF4-FFF2-40B4-BE49-F238E27FC236}">
                <a16:creationId xmlns:a16="http://schemas.microsoft.com/office/drawing/2014/main" id="{E98A8D24-3238-D82D-D86E-149564F89A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13082695"/>
            <a:ext cx="5078654" cy="3384942"/>
          </a:xfrm>
          <a:prstGeom prst="roundRect">
            <a:avLst/>
          </a:prstGeom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id="{4019B6B5-CF85-4914-E4FE-503EEE20F8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/>
        </p:blipFill>
        <p:spPr>
          <a:xfrm>
            <a:off x="13003535" y="16983638"/>
            <a:ext cx="5078654" cy="3384942"/>
          </a:xfrm>
          <a:prstGeom prst="roundRect">
            <a:avLst/>
          </a:prstGeom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id="{1D84A54E-8513-540D-5801-2174E43A2B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20884581"/>
            <a:ext cx="5078654" cy="3384942"/>
          </a:xfrm>
          <a:prstGeom prst="round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360929C-150B-0C4B-6124-67F0B190D55A}"/>
              </a:ext>
            </a:extLst>
          </p:cNvPr>
          <p:cNvSpPr txBox="1"/>
          <p:nvPr/>
        </p:nvSpPr>
        <p:spPr>
          <a:xfrm>
            <a:off x="638284" y="499933"/>
            <a:ext cx="174720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</a:pPr>
            <a:r>
              <a:rPr lang="pl-PL" sz="3200" b="1" dirty="0">
                <a:solidFill>
                  <a:srgbClr val="FFFFFF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DZIAŁANIA DOBOROWE</a:t>
            </a:r>
            <a:endParaRPr lang="en-US" sz="3200" b="1" dirty="0">
              <a:solidFill>
                <a:srgbClr val="FFFFFF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8AEE6EF-9D94-3E1E-D91B-6DB43700122B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87111674-6A4F-8A4A-5334-C2A54B6EDD51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8D23E0F9-2442-3EF0-0100-A16E5772AAAF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</p:spTree>
    <p:extLst>
      <p:ext uri="{BB962C8B-B14F-4D97-AF65-F5344CB8AC3E}">
        <p14:creationId xmlns:p14="http://schemas.microsoft.com/office/powerpoint/2010/main" val="1022239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0FAD4-020C-ED5E-C08F-4D5210323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">
            <a:extLst>
              <a:ext uri="{FF2B5EF4-FFF2-40B4-BE49-F238E27FC236}">
                <a16:creationId xmlns:a16="http://schemas.microsoft.com/office/drawing/2014/main" id="{AD245640-DB62-25A1-AEFE-41500EF8945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51D40"/>
          </a:solidFill>
        </p:spPr>
        <p:txBody>
          <a:bodyPr/>
          <a:lstStyle/>
          <a:p>
            <a:endParaRPr lang="pl-PL" dirty="0">
              <a:solidFill>
                <a:srgbClr val="56AEFF"/>
              </a:solidFill>
            </a:endParaRPr>
          </a:p>
        </p:txBody>
      </p:sp>
      <p:sp>
        <p:nvSpPr>
          <p:cNvPr id="121" name="AutoShape 23">
            <a:extLst>
              <a:ext uri="{FF2B5EF4-FFF2-40B4-BE49-F238E27FC236}">
                <a16:creationId xmlns:a16="http://schemas.microsoft.com/office/drawing/2014/main" id="{6772E5CC-485F-846E-FE26-F4BCCFA98E4C}"/>
              </a:ext>
            </a:extLst>
          </p:cNvPr>
          <p:cNvSpPr/>
          <p:nvPr/>
        </p:nvSpPr>
        <p:spPr>
          <a:xfrm>
            <a:off x="7615658" y="2721897"/>
            <a:ext cx="584075" cy="1052542"/>
          </a:xfrm>
          <a:prstGeom prst="rect">
            <a:avLst/>
          </a:prstGeom>
          <a:solidFill>
            <a:srgbClr val="7CD4D2"/>
          </a:solidFill>
        </p:spPr>
        <p:txBody>
          <a:bodyPr/>
          <a:lstStyle/>
          <a:p>
            <a:endParaRPr lang="pl-PL"/>
          </a:p>
        </p:txBody>
      </p:sp>
      <p:sp>
        <p:nvSpPr>
          <p:cNvPr id="122" name="AutoShape 24">
            <a:extLst>
              <a:ext uri="{FF2B5EF4-FFF2-40B4-BE49-F238E27FC236}">
                <a16:creationId xmlns:a16="http://schemas.microsoft.com/office/drawing/2014/main" id="{1CEED34A-EEB1-B005-84C6-30BDD57F3EF8}"/>
              </a:ext>
            </a:extLst>
          </p:cNvPr>
          <p:cNvSpPr/>
          <p:nvPr/>
        </p:nvSpPr>
        <p:spPr>
          <a:xfrm>
            <a:off x="7615658" y="3774438"/>
            <a:ext cx="584075" cy="1052542"/>
          </a:xfrm>
          <a:prstGeom prst="rect">
            <a:avLst/>
          </a:prstGeom>
          <a:solidFill>
            <a:srgbClr val="4AB1B4"/>
          </a:solidFill>
        </p:spPr>
        <p:txBody>
          <a:bodyPr/>
          <a:lstStyle/>
          <a:p>
            <a:endParaRPr lang="pl-PL"/>
          </a:p>
        </p:txBody>
      </p:sp>
      <p:sp>
        <p:nvSpPr>
          <p:cNvPr id="123" name="AutoShape 25">
            <a:extLst>
              <a:ext uri="{FF2B5EF4-FFF2-40B4-BE49-F238E27FC236}">
                <a16:creationId xmlns:a16="http://schemas.microsoft.com/office/drawing/2014/main" id="{9EDDAD80-D1DD-7153-B8B1-18097ECE0C46}"/>
              </a:ext>
            </a:extLst>
          </p:cNvPr>
          <p:cNvSpPr/>
          <p:nvPr/>
        </p:nvSpPr>
        <p:spPr>
          <a:xfrm>
            <a:off x="7615658" y="4826980"/>
            <a:ext cx="584075" cy="1052542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pl-PL"/>
          </a:p>
        </p:txBody>
      </p:sp>
      <p:sp>
        <p:nvSpPr>
          <p:cNvPr id="124" name="AutoShape 26">
            <a:extLst>
              <a:ext uri="{FF2B5EF4-FFF2-40B4-BE49-F238E27FC236}">
                <a16:creationId xmlns:a16="http://schemas.microsoft.com/office/drawing/2014/main" id="{11E6E124-2089-4908-E8EA-6DC99F58D1D3}"/>
              </a:ext>
            </a:extLst>
          </p:cNvPr>
          <p:cNvSpPr/>
          <p:nvPr/>
        </p:nvSpPr>
        <p:spPr>
          <a:xfrm>
            <a:off x="7615658" y="5879522"/>
            <a:ext cx="584075" cy="1052542"/>
          </a:xfrm>
          <a:prstGeom prst="rect">
            <a:avLst/>
          </a:prstGeom>
          <a:solidFill>
            <a:srgbClr val="2C92D5"/>
          </a:solidFill>
        </p:spPr>
        <p:txBody>
          <a:bodyPr/>
          <a:lstStyle/>
          <a:p>
            <a:endParaRPr lang="pl-PL"/>
          </a:p>
        </p:txBody>
      </p:sp>
      <p:sp>
        <p:nvSpPr>
          <p:cNvPr id="125" name="AutoShape 27">
            <a:extLst>
              <a:ext uri="{FF2B5EF4-FFF2-40B4-BE49-F238E27FC236}">
                <a16:creationId xmlns:a16="http://schemas.microsoft.com/office/drawing/2014/main" id="{AF171018-4D0A-A8BA-D527-302719E185F1}"/>
              </a:ext>
            </a:extLst>
          </p:cNvPr>
          <p:cNvSpPr/>
          <p:nvPr/>
        </p:nvSpPr>
        <p:spPr>
          <a:xfrm>
            <a:off x="7615658" y="6932064"/>
            <a:ext cx="584075" cy="1052542"/>
          </a:xfrm>
          <a:prstGeom prst="rect">
            <a:avLst/>
          </a:prstGeom>
          <a:solidFill>
            <a:srgbClr val="13538A"/>
          </a:solidFill>
        </p:spPr>
        <p:txBody>
          <a:bodyPr/>
          <a:lstStyle/>
          <a:p>
            <a:endParaRPr lang="pl-PL"/>
          </a:p>
        </p:txBody>
      </p:sp>
      <p:sp>
        <p:nvSpPr>
          <p:cNvPr id="127" name="Freeform 29">
            <a:extLst>
              <a:ext uri="{FF2B5EF4-FFF2-40B4-BE49-F238E27FC236}">
                <a16:creationId xmlns:a16="http://schemas.microsoft.com/office/drawing/2014/main" id="{1273BCCD-5E29-1FA6-6E56-BBC6D4648DCC}"/>
              </a:ext>
            </a:extLst>
          </p:cNvPr>
          <p:cNvSpPr/>
          <p:nvPr/>
        </p:nvSpPr>
        <p:spPr>
          <a:xfrm rot="5400000">
            <a:off x="8149725" y="3109322"/>
            <a:ext cx="321030" cy="277691"/>
          </a:xfrm>
          <a:custGeom>
            <a:avLst/>
            <a:gdLst/>
            <a:ahLst/>
            <a:cxnLst/>
            <a:rect l="l" t="t" r="r" b="b"/>
            <a:pathLst>
              <a:path w="321030" h="277691">
                <a:moveTo>
                  <a:pt x="0" y="0"/>
                </a:moveTo>
                <a:lnTo>
                  <a:pt x="321031" y="0"/>
                </a:lnTo>
                <a:lnTo>
                  <a:pt x="321031" y="277691"/>
                </a:lnTo>
                <a:lnTo>
                  <a:pt x="0" y="2776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8" name="Freeform 30">
            <a:extLst>
              <a:ext uri="{FF2B5EF4-FFF2-40B4-BE49-F238E27FC236}">
                <a16:creationId xmlns:a16="http://schemas.microsoft.com/office/drawing/2014/main" id="{D49B0B91-31D4-A8D6-8E14-7211D63D0F41}"/>
              </a:ext>
            </a:extLst>
          </p:cNvPr>
          <p:cNvSpPr/>
          <p:nvPr/>
        </p:nvSpPr>
        <p:spPr>
          <a:xfrm rot="5400000">
            <a:off x="8149725" y="5214405"/>
            <a:ext cx="321030" cy="277691"/>
          </a:xfrm>
          <a:custGeom>
            <a:avLst/>
            <a:gdLst/>
            <a:ahLst/>
            <a:cxnLst/>
            <a:rect l="l" t="t" r="r" b="b"/>
            <a:pathLst>
              <a:path w="321030" h="277691">
                <a:moveTo>
                  <a:pt x="0" y="0"/>
                </a:moveTo>
                <a:lnTo>
                  <a:pt x="321031" y="0"/>
                </a:lnTo>
                <a:lnTo>
                  <a:pt x="321031" y="277692"/>
                </a:lnTo>
                <a:lnTo>
                  <a:pt x="0" y="2776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9" name="Freeform 31">
            <a:extLst>
              <a:ext uri="{FF2B5EF4-FFF2-40B4-BE49-F238E27FC236}">
                <a16:creationId xmlns:a16="http://schemas.microsoft.com/office/drawing/2014/main" id="{5A0AEA8B-AFBE-F827-85AC-45BB9B803643}"/>
              </a:ext>
            </a:extLst>
          </p:cNvPr>
          <p:cNvSpPr/>
          <p:nvPr/>
        </p:nvSpPr>
        <p:spPr>
          <a:xfrm rot="5400000">
            <a:off x="8149725" y="7319489"/>
            <a:ext cx="321030" cy="277691"/>
          </a:xfrm>
          <a:custGeom>
            <a:avLst/>
            <a:gdLst/>
            <a:ahLst/>
            <a:cxnLst/>
            <a:rect l="l" t="t" r="r" b="b"/>
            <a:pathLst>
              <a:path w="321030" h="277691">
                <a:moveTo>
                  <a:pt x="0" y="0"/>
                </a:moveTo>
                <a:lnTo>
                  <a:pt x="321031" y="0"/>
                </a:lnTo>
                <a:lnTo>
                  <a:pt x="321031" y="277691"/>
                </a:lnTo>
                <a:lnTo>
                  <a:pt x="0" y="2776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1" name="Freeform 33">
            <a:extLst>
              <a:ext uri="{FF2B5EF4-FFF2-40B4-BE49-F238E27FC236}">
                <a16:creationId xmlns:a16="http://schemas.microsoft.com/office/drawing/2014/main" id="{884E7E3F-9C4C-4E53-6034-16A4FC656FAD}"/>
              </a:ext>
            </a:extLst>
          </p:cNvPr>
          <p:cNvSpPr/>
          <p:nvPr/>
        </p:nvSpPr>
        <p:spPr>
          <a:xfrm rot="-5400000">
            <a:off x="7328998" y="6266947"/>
            <a:ext cx="321030" cy="277691"/>
          </a:xfrm>
          <a:custGeom>
            <a:avLst/>
            <a:gdLst/>
            <a:ahLst/>
            <a:cxnLst/>
            <a:rect l="l" t="t" r="r" b="b"/>
            <a:pathLst>
              <a:path w="321030" h="277691">
                <a:moveTo>
                  <a:pt x="0" y="0"/>
                </a:moveTo>
                <a:lnTo>
                  <a:pt x="321030" y="0"/>
                </a:lnTo>
                <a:lnTo>
                  <a:pt x="321030" y="277691"/>
                </a:lnTo>
                <a:lnTo>
                  <a:pt x="0" y="2776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2" name="Freeform 34">
            <a:extLst>
              <a:ext uri="{FF2B5EF4-FFF2-40B4-BE49-F238E27FC236}">
                <a16:creationId xmlns:a16="http://schemas.microsoft.com/office/drawing/2014/main" id="{45CC5FF7-0265-12CB-143D-7F10C65AE17A}"/>
              </a:ext>
            </a:extLst>
          </p:cNvPr>
          <p:cNvSpPr/>
          <p:nvPr/>
        </p:nvSpPr>
        <p:spPr>
          <a:xfrm rot="-5400000">
            <a:off x="7328998" y="4161864"/>
            <a:ext cx="321030" cy="277691"/>
          </a:xfrm>
          <a:custGeom>
            <a:avLst/>
            <a:gdLst/>
            <a:ahLst/>
            <a:cxnLst/>
            <a:rect l="l" t="t" r="r" b="b"/>
            <a:pathLst>
              <a:path w="321030" h="277691">
                <a:moveTo>
                  <a:pt x="0" y="0"/>
                </a:moveTo>
                <a:lnTo>
                  <a:pt x="321030" y="0"/>
                </a:lnTo>
                <a:lnTo>
                  <a:pt x="321030" y="277691"/>
                </a:lnTo>
                <a:lnTo>
                  <a:pt x="0" y="2776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3" name="pole tekstowe 132">
            <a:extLst>
              <a:ext uri="{FF2B5EF4-FFF2-40B4-BE49-F238E27FC236}">
                <a16:creationId xmlns:a16="http://schemas.microsoft.com/office/drawing/2014/main" id="{8173AB00-D266-E6D2-5C0F-A821BAD163AE}"/>
              </a:ext>
            </a:extLst>
          </p:cNvPr>
          <p:cNvSpPr txBox="1"/>
          <p:nvPr/>
        </p:nvSpPr>
        <p:spPr>
          <a:xfrm>
            <a:off x="8540589" y="2834714"/>
            <a:ext cx="2378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>
                <a:solidFill>
                  <a:srgbClr val="7CD4D2"/>
                </a:solidFill>
                <a:latin typeface="League Spartan" panose="020B0604020202020204" charset="-18"/>
              </a:rPr>
              <a:t>47 OSÓB</a:t>
            </a:r>
          </a:p>
          <a:p>
            <a:r>
              <a:rPr lang="pl-PL" sz="2000" dirty="0">
                <a:solidFill>
                  <a:srgbClr val="7CD4D2"/>
                </a:solidFill>
                <a:latin typeface="League Spartan" panose="020B0604020202020204" charset="-18"/>
              </a:rPr>
              <a:t>24 KWIETNIA</a:t>
            </a:r>
          </a:p>
          <a:p>
            <a:endParaRPr lang="pl-PL" sz="2000" dirty="0">
              <a:solidFill>
                <a:srgbClr val="7CD4D2"/>
              </a:solidFill>
              <a:latin typeface="League Spartan" panose="020B0604020202020204" charset="-18"/>
            </a:endParaRPr>
          </a:p>
        </p:txBody>
      </p:sp>
      <p:sp>
        <p:nvSpPr>
          <p:cNvPr id="134" name="pole tekstowe 133">
            <a:extLst>
              <a:ext uri="{FF2B5EF4-FFF2-40B4-BE49-F238E27FC236}">
                <a16:creationId xmlns:a16="http://schemas.microsoft.com/office/drawing/2014/main" id="{9D9229A6-BB0D-F354-0C09-56CF9259A60E}"/>
              </a:ext>
            </a:extLst>
          </p:cNvPr>
          <p:cNvSpPr txBox="1"/>
          <p:nvPr/>
        </p:nvSpPr>
        <p:spPr>
          <a:xfrm>
            <a:off x="4904623" y="3866968"/>
            <a:ext cx="2378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000" dirty="0">
                <a:solidFill>
                  <a:srgbClr val="4AB1B4"/>
                </a:solidFill>
                <a:latin typeface="League Spartan" panose="020B0604020202020204" charset="-18"/>
              </a:rPr>
              <a:t>52 OSOBY</a:t>
            </a:r>
          </a:p>
          <a:p>
            <a:pPr algn="r"/>
            <a:r>
              <a:rPr lang="pl-PL" sz="2000" dirty="0">
                <a:solidFill>
                  <a:srgbClr val="4AB1B4"/>
                </a:solidFill>
                <a:latin typeface="League Spartan" panose="020B0604020202020204" charset="-18"/>
              </a:rPr>
              <a:t>8 LIPCA</a:t>
            </a:r>
          </a:p>
          <a:p>
            <a:pPr algn="r"/>
            <a:endParaRPr lang="pl-PL" sz="2000" dirty="0">
              <a:solidFill>
                <a:srgbClr val="4AB1B4"/>
              </a:solidFill>
              <a:latin typeface="League Spartan" panose="020B0604020202020204" charset="-18"/>
            </a:endParaRPr>
          </a:p>
        </p:txBody>
      </p:sp>
      <p:sp>
        <p:nvSpPr>
          <p:cNvPr id="135" name="AutoShape 23">
            <a:extLst>
              <a:ext uri="{FF2B5EF4-FFF2-40B4-BE49-F238E27FC236}">
                <a16:creationId xmlns:a16="http://schemas.microsoft.com/office/drawing/2014/main" id="{5302AA65-69CC-2372-127E-1437E9EB056A}"/>
              </a:ext>
            </a:extLst>
          </p:cNvPr>
          <p:cNvSpPr/>
          <p:nvPr/>
        </p:nvSpPr>
        <p:spPr>
          <a:xfrm>
            <a:off x="7615657" y="1669354"/>
            <a:ext cx="584075" cy="1052542"/>
          </a:xfrm>
          <a:prstGeom prst="rect">
            <a:avLst/>
          </a:prstGeom>
          <a:solidFill>
            <a:srgbClr val="A5FFFF"/>
          </a:solidFill>
        </p:spPr>
        <p:txBody>
          <a:bodyPr/>
          <a:lstStyle/>
          <a:p>
            <a:endParaRPr lang="pl-PL"/>
          </a:p>
        </p:txBody>
      </p:sp>
      <p:sp>
        <p:nvSpPr>
          <p:cNvPr id="137" name="Trójkąt równoramienny 136">
            <a:extLst>
              <a:ext uri="{FF2B5EF4-FFF2-40B4-BE49-F238E27FC236}">
                <a16:creationId xmlns:a16="http://schemas.microsoft.com/office/drawing/2014/main" id="{46FE0CBB-F7E2-4312-62FE-F962E47F0AB2}"/>
              </a:ext>
            </a:extLst>
          </p:cNvPr>
          <p:cNvSpPr/>
          <p:nvPr/>
        </p:nvSpPr>
        <p:spPr>
          <a:xfrm rot="16200000">
            <a:off x="7315751" y="2015876"/>
            <a:ext cx="322120" cy="277690"/>
          </a:xfrm>
          <a:prstGeom prst="triangle">
            <a:avLst/>
          </a:prstGeom>
          <a:solidFill>
            <a:srgbClr val="A5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8" name="pole tekstowe 137">
            <a:extLst>
              <a:ext uri="{FF2B5EF4-FFF2-40B4-BE49-F238E27FC236}">
                <a16:creationId xmlns:a16="http://schemas.microsoft.com/office/drawing/2014/main" id="{86A93C22-B2C7-B3DE-7D9C-71186E6DC2B1}"/>
              </a:ext>
            </a:extLst>
          </p:cNvPr>
          <p:cNvSpPr txBox="1"/>
          <p:nvPr/>
        </p:nvSpPr>
        <p:spPr>
          <a:xfrm>
            <a:off x="4967263" y="1725625"/>
            <a:ext cx="2378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000" dirty="0">
                <a:solidFill>
                  <a:srgbClr val="A5FFFF"/>
                </a:solidFill>
                <a:latin typeface="League Spartan" panose="020B0604020202020204" charset="-18"/>
              </a:rPr>
              <a:t>42 OSOBY</a:t>
            </a:r>
          </a:p>
          <a:p>
            <a:pPr algn="r"/>
            <a:r>
              <a:rPr lang="pl-PL" sz="2000" dirty="0">
                <a:solidFill>
                  <a:srgbClr val="A5FFFF"/>
                </a:solidFill>
                <a:latin typeface="League Spartan" panose="020B0604020202020204" charset="-18"/>
              </a:rPr>
              <a:t>4 MARCA</a:t>
            </a:r>
          </a:p>
          <a:p>
            <a:pPr algn="r"/>
            <a:endParaRPr lang="pl-PL" sz="2000" dirty="0">
              <a:solidFill>
                <a:srgbClr val="A5FFFF"/>
              </a:solidFill>
              <a:latin typeface="League Spartan" panose="020B0604020202020204" charset="-18"/>
            </a:endParaRPr>
          </a:p>
        </p:txBody>
      </p:sp>
      <p:sp>
        <p:nvSpPr>
          <p:cNvPr id="139" name="pole tekstowe 138">
            <a:extLst>
              <a:ext uri="{FF2B5EF4-FFF2-40B4-BE49-F238E27FC236}">
                <a16:creationId xmlns:a16="http://schemas.microsoft.com/office/drawing/2014/main" id="{E40C38FA-221B-5353-5DA4-EDB18CA22E8C}"/>
              </a:ext>
            </a:extLst>
          </p:cNvPr>
          <p:cNvSpPr txBox="1"/>
          <p:nvPr/>
        </p:nvSpPr>
        <p:spPr>
          <a:xfrm>
            <a:off x="8532658" y="4896857"/>
            <a:ext cx="2378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>
                <a:solidFill>
                  <a:srgbClr val="37C9EF"/>
                </a:solidFill>
                <a:latin typeface="League Spartan" panose="020B0604020202020204" charset="-18"/>
              </a:rPr>
              <a:t>86 OSÓB</a:t>
            </a:r>
          </a:p>
          <a:p>
            <a:r>
              <a:rPr lang="pl-PL" sz="2000" dirty="0">
                <a:solidFill>
                  <a:srgbClr val="37C9EF"/>
                </a:solidFill>
                <a:latin typeface="League Spartan" panose="020B0604020202020204" charset="-18"/>
              </a:rPr>
              <a:t>9 WRZEŚNIA</a:t>
            </a:r>
          </a:p>
          <a:p>
            <a:endParaRPr lang="pl-PL" sz="2000" dirty="0">
              <a:solidFill>
                <a:srgbClr val="37C9EF"/>
              </a:solidFill>
              <a:latin typeface="League Spartan" panose="020B0604020202020204" charset="-18"/>
            </a:endParaRPr>
          </a:p>
        </p:txBody>
      </p:sp>
      <p:sp>
        <p:nvSpPr>
          <p:cNvPr id="140" name="pole tekstowe 139">
            <a:extLst>
              <a:ext uri="{FF2B5EF4-FFF2-40B4-BE49-F238E27FC236}">
                <a16:creationId xmlns:a16="http://schemas.microsoft.com/office/drawing/2014/main" id="{DC91B670-3439-08CE-0ED1-0A91E53ADDC5}"/>
              </a:ext>
            </a:extLst>
          </p:cNvPr>
          <p:cNvSpPr txBox="1"/>
          <p:nvPr/>
        </p:nvSpPr>
        <p:spPr>
          <a:xfrm>
            <a:off x="4959856" y="5955808"/>
            <a:ext cx="2378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000" dirty="0">
                <a:solidFill>
                  <a:srgbClr val="2C92D5"/>
                </a:solidFill>
                <a:latin typeface="League Spartan" panose="020B0604020202020204" charset="-18"/>
              </a:rPr>
              <a:t>40 OSÓB</a:t>
            </a:r>
          </a:p>
          <a:p>
            <a:pPr algn="r"/>
            <a:r>
              <a:rPr lang="pl-PL" sz="2000" dirty="0">
                <a:solidFill>
                  <a:srgbClr val="2C92D5"/>
                </a:solidFill>
                <a:latin typeface="League Spartan" panose="020B0604020202020204" charset="-18"/>
              </a:rPr>
              <a:t>30 WRZEŚNIA</a:t>
            </a:r>
          </a:p>
          <a:p>
            <a:pPr algn="r"/>
            <a:endParaRPr lang="pl-PL" sz="2000" dirty="0">
              <a:solidFill>
                <a:srgbClr val="2C92D5"/>
              </a:solidFill>
              <a:latin typeface="League Spartan" panose="020B0604020202020204" charset="-18"/>
            </a:endParaRPr>
          </a:p>
        </p:txBody>
      </p:sp>
      <p:sp>
        <p:nvSpPr>
          <p:cNvPr id="141" name="pole tekstowe 140">
            <a:extLst>
              <a:ext uri="{FF2B5EF4-FFF2-40B4-BE49-F238E27FC236}">
                <a16:creationId xmlns:a16="http://schemas.microsoft.com/office/drawing/2014/main" id="{3CE880D1-1D58-3C61-F346-04016D9B926D}"/>
              </a:ext>
            </a:extLst>
          </p:cNvPr>
          <p:cNvSpPr txBox="1"/>
          <p:nvPr/>
        </p:nvSpPr>
        <p:spPr>
          <a:xfrm>
            <a:off x="8480053" y="7018119"/>
            <a:ext cx="2860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>
                <a:solidFill>
                  <a:srgbClr val="13538A"/>
                </a:solidFill>
                <a:latin typeface="League Spartan" panose="020B0604020202020204" charset="-18"/>
              </a:rPr>
              <a:t>57 OSÓB</a:t>
            </a:r>
          </a:p>
          <a:p>
            <a:r>
              <a:rPr lang="pl-PL" sz="2000" dirty="0">
                <a:solidFill>
                  <a:srgbClr val="13538A"/>
                </a:solidFill>
                <a:latin typeface="League Spartan" panose="020B0604020202020204" charset="-18"/>
              </a:rPr>
              <a:t>30 PAŹDZIERNIKA</a:t>
            </a:r>
          </a:p>
          <a:p>
            <a:endParaRPr lang="pl-PL" sz="2000" dirty="0">
              <a:solidFill>
                <a:srgbClr val="13538A"/>
              </a:solidFill>
              <a:latin typeface="League Spartan" panose="020B0604020202020204" charset="-18"/>
            </a:endParaRPr>
          </a:p>
        </p:txBody>
      </p:sp>
      <p:sp>
        <p:nvSpPr>
          <p:cNvPr id="142" name="pole tekstowe 141">
            <a:extLst>
              <a:ext uri="{FF2B5EF4-FFF2-40B4-BE49-F238E27FC236}">
                <a16:creationId xmlns:a16="http://schemas.microsoft.com/office/drawing/2014/main" id="{CDB68E02-1B22-4765-545B-04220CE63CF4}"/>
              </a:ext>
            </a:extLst>
          </p:cNvPr>
          <p:cNvSpPr txBox="1"/>
          <p:nvPr/>
        </p:nvSpPr>
        <p:spPr>
          <a:xfrm>
            <a:off x="4907251" y="8077070"/>
            <a:ext cx="2378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000" dirty="0">
                <a:solidFill>
                  <a:srgbClr val="C2C7CE"/>
                </a:solidFill>
                <a:latin typeface="League Spartan" panose="020B0604020202020204" charset="-18"/>
              </a:rPr>
              <a:t>76 OSÓB</a:t>
            </a:r>
          </a:p>
          <a:p>
            <a:pPr algn="r"/>
            <a:r>
              <a:rPr lang="pl-PL" sz="2000" dirty="0">
                <a:solidFill>
                  <a:srgbClr val="C2C7CE"/>
                </a:solidFill>
                <a:latin typeface="League Spartan" panose="020B0604020202020204" charset="-18"/>
              </a:rPr>
              <a:t>30 GRUDNIA</a:t>
            </a:r>
          </a:p>
          <a:p>
            <a:pPr algn="r"/>
            <a:endParaRPr lang="pl-PL" sz="2000" dirty="0">
              <a:solidFill>
                <a:srgbClr val="254061"/>
              </a:solidFill>
              <a:latin typeface="League Spartan" panose="020B0604020202020204" charset="-18"/>
            </a:endParaRPr>
          </a:p>
        </p:txBody>
      </p:sp>
      <p:sp>
        <p:nvSpPr>
          <p:cNvPr id="143" name="AutoShape 23">
            <a:extLst>
              <a:ext uri="{FF2B5EF4-FFF2-40B4-BE49-F238E27FC236}">
                <a16:creationId xmlns:a16="http://schemas.microsoft.com/office/drawing/2014/main" id="{E691A462-E0C8-E0F5-AD07-9253B213A1E6}"/>
              </a:ext>
            </a:extLst>
          </p:cNvPr>
          <p:cNvSpPr/>
          <p:nvPr/>
        </p:nvSpPr>
        <p:spPr>
          <a:xfrm>
            <a:off x="7615657" y="7981369"/>
            <a:ext cx="584075" cy="1052542"/>
          </a:xfrm>
          <a:prstGeom prst="rect">
            <a:avLst/>
          </a:prstGeom>
          <a:solidFill>
            <a:srgbClr val="C2C7CE"/>
          </a:solidFill>
        </p:spPr>
        <p:txBody>
          <a:bodyPr/>
          <a:lstStyle/>
          <a:p>
            <a:endParaRPr lang="pl-PL"/>
          </a:p>
        </p:txBody>
      </p:sp>
      <p:sp>
        <p:nvSpPr>
          <p:cNvPr id="144" name="Trójkąt równoramienny 143">
            <a:extLst>
              <a:ext uri="{FF2B5EF4-FFF2-40B4-BE49-F238E27FC236}">
                <a16:creationId xmlns:a16="http://schemas.microsoft.com/office/drawing/2014/main" id="{68C30842-1AA4-8DFA-7A37-55220AB166DE}"/>
              </a:ext>
            </a:extLst>
          </p:cNvPr>
          <p:cNvSpPr/>
          <p:nvPr/>
        </p:nvSpPr>
        <p:spPr>
          <a:xfrm rot="16200000">
            <a:off x="7315751" y="8327891"/>
            <a:ext cx="322120" cy="277690"/>
          </a:xfrm>
          <a:prstGeom prst="triangle">
            <a:avLst/>
          </a:prstGeom>
          <a:solidFill>
            <a:srgbClr val="C2C7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BC03F7C1-1F39-C15B-0A8C-0074FEB16287}"/>
              </a:ext>
            </a:extLst>
          </p:cNvPr>
          <p:cNvSpPr/>
          <p:nvPr/>
        </p:nvSpPr>
        <p:spPr>
          <a:xfrm>
            <a:off x="13115175" y="-10628210"/>
            <a:ext cx="4855374" cy="30158348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9" name="Obraz 38">
            <a:extLst>
              <a:ext uri="{FF2B5EF4-FFF2-40B4-BE49-F238E27FC236}">
                <a16:creationId xmlns:a16="http://schemas.microsoft.com/office/drawing/2014/main" id="{0BB6100A-EC69-89D7-AEF2-5FDA7C23E6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-6134100"/>
            <a:ext cx="5078654" cy="3384942"/>
          </a:xfrm>
          <a:prstGeom prst="roundRect">
            <a:avLst/>
          </a:prstGeom>
        </p:spPr>
      </p:pic>
      <p:pic>
        <p:nvPicPr>
          <p:cNvPr id="40" name="Obraz 39">
            <a:extLst>
              <a:ext uri="{FF2B5EF4-FFF2-40B4-BE49-F238E27FC236}">
                <a16:creationId xmlns:a16="http://schemas.microsoft.com/office/drawing/2014/main" id="{3B2C3C40-D89E-6BDB-6763-3B89931570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-2561485"/>
            <a:ext cx="5078654" cy="3384942"/>
          </a:xfrm>
          <a:prstGeom prst="roundRect">
            <a:avLst/>
          </a:prstGeom>
        </p:spPr>
      </p:pic>
      <p:pic>
        <p:nvPicPr>
          <p:cNvPr id="41" name="Obraz 40">
            <a:extLst>
              <a:ext uri="{FF2B5EF4-FFF2-40B4-BE49-F238E27FC236}">
                <a16:creationId xmlns:a16="http://schemas.microsoft.com/office/drawing/2014/main" id="{220EC933-FB87-7456-4E93-A156E4DCCE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1339458"/>
            <a:ext cx="5078654" cy="3384942"/>
          </a:xfrm>
          <a:prstGeom prst="roundRect">
            <a:avLst/>
          </a:prstGeom>
        </p:spPr>
      </p:pic>
      <p:pic>
        <p:nvPicPr>
          <p:cNvPr id="42" name="Obraz 41">
            <a:extLst>
              <a:ext uri="{FF2B5EF4-FFF2-40B4-BE49-F238E27FC236}">
                <a16:creationId xmlns:a16="http://schemas.microsoft.com/office/drawing/2014/main" id="{8BD8ABD3-F0B5-9F0D-FB66-20AD35D954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5240401"/>
            <a:ext cx="5078654" cy="3384942"/>
          </a:xfrm>
          <a:prstGeom prst="roundRect">
            <a:avLst/>
          </a:prstGeom>
        </p:spPr>
      </p:pic>
      <p:pic>
        <p:nvPicPr>
          <p:cNvPr id="44" name="Obraz 43">
            <a:extLst>
              <a:ext uri="{FF2B5EF4-FFF2-40B4-BE49-F238E27FC236}">
                <a16:creationId xmlns:a16="http://schemas.microsoft.com/office/drawing/2014/main" id="{DE6183D7-FF89-E5D0-F9CE-8E80388481A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/>
        </p:blipFill>
        <p:spPr>
          <a:xfrm>
            <a:off x="13003535" y="9141344"/>
            <a:ext cx="5078654" cy="3384942"/>
          </a:xfrm>
          <a:prstGeom prst="roundRect">
            <a:avLst/>
          </a:prstGeom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id="{56ABD198-A9A7-E586-3A2B-5BF1BD10CB3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03535" y="13042287"/>
            <a:ext cx="5078654" cy="3384942"/>
          </a:xfrm>
          <a:prstGeom prst="round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CA83533-CB7A-350B-32F1-44EEA122B892}"/>
              </a:ext>
            </a:extLst>
          </p:cNvPr>
          <p:cNvSpPr txBox="1"/>
          <p:nvPr/>
        </p:nvSpPr>
        <p:spPr>
          <a:xfrm>
            <a:off x="638284" y="499933"/>
            <a:ext cx="13233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99"/>
              </a:lnSpc>
              <a:spcBef>
                <a:spcPts val="1200"/>
              </a:spcBef>
            </a:pPr>
            <a:r>
              <a:rPr lang="pl-PL" sz="3200" b="1" dirty="0">
                <a:solidFill>
                  <a:srgbClr val="FFFFFF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PRZYJĘCIA DO SŁUŻBY W POLICJI W 2024 R.</a:t>
            </a:r>
            <a:endParaRPr lang="en-US" sz="3200" b="1" dirty="0">
              <a:solidFill>
                <a:srgbClr val="FFFFFF"/>
              </a:solidFill>
              <a:latin typeface="League Spartan" panose="020B0604020202020204" charset="-18"/>
              <a:ea typeface="TT Commons Pro Bold"/>
              <a:cs typeface="TT Commons Pro Bold"/>
              <a:sym typeface="TT Commons Pro Bold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DBB7786-9983-7821-7BE2-19DCBFEEC0C4}"/>
              </a:ext>
            </a:extLst>
          </p:cNvPr>
          <p:cNvSpPr/>
          <p:nvPr/>
        </p:nvSpPr>
        <p:spPr>
          <a:xfrm>
            <a:off x="301407" y="302785"/>
            <a:ext cx="159186" cy="1014462"/>
          </a:xfrm>
          <a:prstGeom prst="rect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FADDF2F9-695C-3637-B8F5-9E991F2F23A0}"/>
              </a:ext>
            </a:extLst>
          </p:cNvPr>
          <p:cNvSpPr/>
          <p:nvPr/>
        </p:nvSpPr>
        <p:spPr>
          <a:xfrm>
            <a:off x="304800" y="9351839"/>
            <a:ext cx="670050" cy="670050"/>
          </a:xfrm>
          <a:custGeom>
            <a:avLst/>
            <a:gdLst/>
            <a:ahLst/>
            <a:cxnLst/>
            <a:rect l="l" t="t" r="r" b="b"/>
            <a:pathLst>
              <a:path w="848644" h="848644">
                <a:moveTo>
                  <a:pt x="0" y="0"/>
                </a:moveTo>
                <a:lnTo>
                  <a:pt x="848644" y="0"/>
                </a:lnTo>
                <a:lnTo>
                  <a:pt x="848644" y="848644"/>
                </a:lnTo>
                <a:lnTo>
                  <a:pt x="0" y="84864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572788FF-1AEF-0E84-0AAF-0BE3AC4A10F2}"/>
              </a:ext>
            </a:extLst>
          </p:cNvPr>
          <p:cNvSpPr txBox="1"/>
          <p:nvPr/>
        </p:nvSpPr>
        <p:spPr>
          <a:xfrm>
            <a:off x="1074376" y="9549077"/>
            <a:ext cx="367323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1"/>
              </a:lnSpc>
              <a:spcBef>
                <a:spcPct val="0"/>
              </a:spcBef>
            </a:pPr>
            <a:r>
              <a:rPr lang="en-US" sz="1000" b="1" spc="57" dirty="0">
                <a:solidFill>
                  <a:srgbClr val="F8F8F8"/>
                </a:solidFill>
                <a:latin typeface="League Spartan" panose="020B0604020202020204" charset="-18"/>
                <a:ea typeface="TT Commons Pro Bold"/>
                <a:cs typeface="TT Commons Pro Bold"/>
                <a:sym typeface="TT Commons Pro Bold"/>
              </a:rPr>
              <a:t>KOMENDA WOJEWÓDZKA POLICJI W ŁODZI</a:t>
            </a:r>
          </a:p>
        </p:txBody>
      </p:sp>
    </p:spTree>
    <p:extLst>
      <p:ext uri="{BB962C8B-B14F-4D97-AF65-F5344CB8AC3E}">
        <p14:creationId xmlns:p14="http://schemas.microsoft.com/office/powerpoint/2010/main" val="2169246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3652</TotalTime>
  <Words>2664</Words>
  <Application>Microsoft Office PowerPoint</Application>
  <PresentationFormat>Niestandardowy</PresentationFormat>
  <Paragraphs>855</Paragraphs>
  <Slides>41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Linki</vt:lpstr>
      </vt:variant>
      <vt:variant>
        <vt:i4>4</vt:i4>
      </vt:variant>
      <vt:variant>
        <vt:lpstr>Tytuły slajdów</vt:lpstr>
      </vt:variant>
      <vt:variant>
        <vt:i4>41</vt:i4>
      </vt:variant>
    </vt:vector>
  </HeadingPairs>
  <TitlesOfParts>
    <vt:vector size="56" baseType="lpstr">
      <vt:lpstr>Calibri</vt:lpstr>
      <vt:lpstr>Arial</vt:lpstr>
      <vt:lpstr>Champagne &amp; Limousines</vt:lpstr>
      <vt:lpstr>Aptos</vt:lpstr>
      <vt:lpstr>TT Commons Pro</vt:lpstr>
      <vt:lpstr>Lato Black</vt:lpstr>
      <vt:lpstr>Times New Roman</vt:lpstr>
      <vt:lpstr>Open Sans Extra Bold</vt:lpstr>
      <vt:lpstr>League Spartan</vt:lpstr>
      <vt:lpstr>TT Commons Pro Bold</vt:lpstr>
      <vt:lpstr>Office Theme</vt:lpstr>
      <vt:lpstr>file:///C:\Users\827708\Desktop\5%20KMZB\2%20PREZENTACJA%20KMZB\6%20BAZA%20KMZB%20-%202023,%202024\BAZA.xlsx!SLAJD%203!W5K2:W23K10</vt:lpstr>
      <vt:lpstr>file:///C:\Users\827708\Desktop\5%20KMZB\2%20PREZENTACJA%20KMZB\6%20BAZA%20KMZB%20-%202023,%202024\BAZA.xlsx!SLAJD%2014!W3K2:W32K10</vt:lpstr>
      <vt:lpstr>file:///C:\Users\827708\Desktop\5%20KMZB\2%20PREZENTACJA%20KMZB\6%20BAZA%20KMZB%20-%202023,%202024\BAZA.xlsx!SLAJD%2014!W3K2:W32K10</vt:lpstr>
      <vt:lpstr>file:///C:\Users\827708\Desktop\5%20KMZB\2%20PREZENTACJA%20KMZB\6%20BAZA%20KMZB%20-%202023,%202024\BAZA.xlsx!SLAJD%203!W5K2:W23K10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Ciemnoniebieska Neonowa Zielona Fioletowa Profesjonalna Gradienty Prezentacja biznesowa – plan projektu</dc:title>
  <dc:creator>825471</dc:creator>
  <cp:lastModifiedBy>825471</cp:lastModifiedBy>
  <cp:revision>349</cp:revision>
  <dcterms:created xsi:type="dcterms:W3CDTF">2006-08-16T00:00:00Z</dcterms:created>
  <dcterms:modified xsi:type="dcterms:W3CDTF">2025-03-17T14:57:47Z</dcterms:modified>
  <dc:identifier>DAGTtm1t24k</dc:identifier>
</cp:coreProperties>
</file>