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62" r:id="rId2"/>
    <p:sldId id="278" r:id="rId3"/>
    <p:sldId id="283" r:id="rId4"/>
    <p:sldId id="279" r:id="rId5"/>
    <p:sldId id="260" r:id="rId6"/>
    <p:sldId id="266" r:id="rId7"/>
    <p:sldId id="259" r:id="rId8"/>
    <p:sldId id="263" r:id="rId9"/>
    <p:sldId id="287" r:id="rId10"/>
    <p:sldId id="288" r:id="rId11"/>
    <p:sldId id="285" r:id="rId12"/>
    <p:sldId id="264" r:id="rId13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6" autoAdjust="0"/>
  </p:normalViewPr>
  <p:slideViewPr>
    <p:cSldViewPr>
      <p:cViewPr varScale="1">
        <p:scale>
          <a:sx n="62" d="100"/>
          <a:sy n="62" d="100"/>
        </p:scale>
        <p:origin x="16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06870487295678"/>
          <c:y val="2.0365792689701144E-2"/>
          <c:w val="0.63551163199844074"/>
          <c:h val="0.63872617440002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bezrobotnych w końcu grudnia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2022*</c:v>
                </c:pt>
                <c:pt idx="1">
                  <c:v>2023*</c:v>
                </c:pt>
                <c:pt idx="2">
                  <c:v>2024</c:v>
                </c:pt>
              </c:strCache>
            </c:strRef>
          </c:cat>
          <c:val>
            <c:numRef>
              <c:f>Arkusz1!$B$2:$B$4</c:f>
              <c:numCache>
                <c:formatCode>#,##0</c:formatCode>
                <c:ptCount val="3"/>
                <c:pt idx="0">
                  <c:v>54397</c:v>
                </c:pt>
                <c:pt idx="1">
                  <c:v>53158</c:v>
                </c:pt>
                <c:pt idx="2">
                  <c:v>53336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11-41D6-8270-93CD510D4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150512"/>
        <c:axId val="400155608"/>
      </c:barChart>
      <c:lineChart>
        <c:grouping val="standard"/>
        <c:varyColors val="0"/>
        <c:ser>
          <c:idx val="1"/>
          <c:order val="1"/>
          <c:tx>
            <c:strRef>
              <c:f>Arkusz1!$C$1</c:f>
              <c:strCache>
                <c:ptCount val="1"/>
                <c:pt idx="0">
                  <c:v>Stopa bezrobocia</c:v>
                </c:pt>
              </c:strCache>
            </c:strRef>
          </c:tx>
          <c:spPr>
            <a:ln w="50784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600"/>
                  </a:pPr>
                  <a:endParaRPr lang="pl-P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/>
                  </a:pPr>
                  <a:endParaRPr lang="pl-P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/>
                  </a:pPr>
                  <a:endParaRPr lang="pl-P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2022*</c:v>
                </c:pt>
                <c:pt idx="1">
                  <c:v>2023*</c:v>
                </c:pt>
                <c:pt idx="2">
                  <c:v>2024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5.5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711-41D6-8270-93CD510D4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153256"/>
        <c:axId val="400154824"/>
      </c:lineChart>
      <c:catAx>
        <c:axId val="40015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400155608"/>
        <c:crosses val="autoZero"/>
        <c:auto val="1"/>
        <c:lblAlgn val="ctr"/>
        <c:lblOffset val="100"/>
        <c:noMultiLvlLbl val="0"/>
      </c:catAx>
      <c:valAx>
        <c:axId val="400155608"/>
        <c:scaling>
          <c:orientation val="minMax"/>
          <c:max val="16000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00150512"/>
        <c:crossesAt val="1"/>
        <c:crossBetween val="between"/>
        <c:majorUnit val="20000"/>
        <c:minorUnit val="4000"/>
      </c:valAx>
      <c:valAx>
        <c:axId val="400154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400153256"/>
        <c:crosses val="max"/>
        <c:crossBetween val="between"/>
        <c:majorUnit val="1"/>
        <c:minorUnit val="1"/>
      </c:valAx>
      <c:catAx>
        <c:axId val="4001532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00154824"/>
        <c:crosses val="max"/>
        <c:auto val="1"/>
        <c:lblAlgn val="ctr"/>
        <c:lblOffset val="100"/>
        <c:noMultiLvlLbl val="0"/>
      </c:cat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0"/>
          <c:y val="0.81643256383093588"/>
          <c:w val="0.99541735581882573"/>
          <c:h val="0.18356743616906415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94120815631489E-2"/>
          <c:y val="1.4109543384068437E-2"/>
          <c:w val="0.92389638368717542"/>
          <c:h val="0.8299650733251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napływ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84FBE5-38BD-49C4-B34D-688B8EB4454B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[NAZWA SERII]</a:t>
                    </a:fld>
                    <a:endParaRPr lang="pl-PL"/>
                  </a:p>
                </c:rich>
              </c:tx>
              <c:dLblPos val="in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78456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70-4CB8-95DF-11CA62974B1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odpływ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7BC944-9010-4D9E-AD58-778BC081E4B7}" type="SERIESNAME">
                      <a:rPr lang="en-US">
                        <a:solidFill>
                          <a:schemeClr val="tx1"/>
                        </a:solidFill>
                      </a:rPr>
                      <a:pPr/>
                      <a:t>[NAZWA SERII]</a:t>
                    </a:fld>
                    <a:endParaRPr lang="pl-PL"/>
                  </a:p>
                </c:rich>
              </c:tx>
              <c:dLblPos val="inEnd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70-4CB8-95DF-11CA62974B1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78278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70-4CB8-95DF-11CA62974B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9805424"/>
        <c:axId val="399803464"/>
      </c:barChart>
      <c:catAx>
        <c:axId val="39980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9803464"/>
        <c:crosses val="autoZero"/>
        <c:auto val="1"/>
        <c:lblAlgn val="ctr"/>
        <c:lblOffset val="100"/>
        <c:noMultiLvlLbl val="0"/>
      </c:catAx>
      <c:valAx>
        <c:axId val="399803464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9805424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73818988495406"/>
          <c:y val="3.5233389045972133E-2"/>
          <c:w val="0.50769979938995036"/>
          <c:h val="0.88452527863255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Lbls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vertOverflow="overflow" horzOverflow="overflow" vert="horz" wrap="square" anchorCtr="0">
                  <a:noAutofit/>
                </a:bodyPr>
                <a:lstStyle/>
                <a:p>
                  <a:pPr algn="ctr">
                    <a:defRPr lang="pl-PL"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0B-49B7-AD45-F79376ED9AC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Overflow="overflow" horzOverflow="overflow" vert="horz" wrap="square">
                <a:noAutofit/>
              </a:bodyPr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Staże</c:v>
                </c:pt>
                <c:pt idx="1">
                  <c:v>Podjęcia działalności gospodarczej</c:v>
                </c:pt>
                <c:pt idx="2">
                  <c:v>Prace interwencyjne</c:v>
                </c:pt>
                <c:pt idx="3">
                  <c:v>Roboty publiczne</c:v>
                </c:pt>
                <c:pt idx="4">
                  <c:v>Refundacja kosztów zatrudnienia bezrobotnego</c:v>
                </c:pt>
                <c:pt idx="5">
                  <c:v>Szkolenia</c:v>
                </c:pt>
                <c:pt idx="6">
                  <c:v>Prace społecznie użyteczne</c:v>
                </c:pt>
                <c:pt idx="7">
                  <c:v>Praca w ramach bonu na zasiedlenie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5506</c:v>
                </c:pt>
                <c:pt idx="1">
                  <c:v>2634</c:v>
                </c:pt>
                <c:pt idx="2">
                  <c:v>1593</c:v>
                </c:pt>
                <c:pt idx="3">
                  <c:v>1438</c:v>
                </c:pt>
                <c:pt idx="4">
                  <c:v>1176</c:v>
                </c:pt>
                <c:pt idx="5">
                  <c:v>1110</c:v>
                </c:pt>
                <c:pt idx="6">
                  <c:v>550</c:v>
                </c:pt>
                <c:pt idx="7">
                  <c:v>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B7-463E-9187-2395C6123EB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pl-PL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Staże</c:v>
                </c:pt>
                <c:pt idx="1">
                  <c:v>Podjęcia działalności gospodarczej</c:v>
                </c:pt>
                <c:pt idx="2">
                  <c:v>Prace interwencyjne</c:v>
                </c:pt>
                <c:pt idx="3">
                  <c:v>Roboty publiczne</c:v>
                </c:pt>
                <c:pt idx="4">
                  <c:v>Refundacja kosztów zatrudnienia bezrobotnego</c:v>
                </c:pt>
                <c:pt idx="5">
                  <c:v>Szkolenia</c:v>
                </c:pt>
                <c:pt idx="6">
                  <c:v>Prace społecznie użyteczne</c:v>
                </c:pt>
                <c:pt idx="7">
                  <c:v>Praca w ramach bonu na zasiedlenie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5581</c:v>
                </c:pt>
                <c:pt idx="1">
                  <c:v>2518</c:v>
                </c:pt>
                <c:pt idx="2">
                  <c:v>1536</c:v>
                </c:pt>
                <c:pt idx="3">
                  <c:v>1308</c:v>
                </c:pt>
                <c:pt idx="4">
                  <c:v>1184</c:v>
                </c:pt>
                <c:pt idx="5">
                  <c:v>952</c:v>
                </c:pt>
                <c:pt idx="6">
                  <c:v>556</c:v>
                </c:pt>
                <c:pt idx="7">
                  <c:v>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80B-49B7-AD45-F79376ED9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axId val="399805816"/>
        <c:axId val="399806992"/>
      </c:barChart>
      <c:catAx>
        <c:axId val="399805816"/>
        <c:scaling>
          <c:orientation val="maxMin"/>
        </c:scaling>
        <c:delete val="0"/>
        <c:axPos val="l"/>
        <c:numFmt formatCode="General" sourceLinked="1"/>
        <c:majorTickMark val="none"/>
        <c:minorTickMark val="out"/>
        <c:tickLblPos val="nextTo"/>
        <c:txPr>
          <a:bodyPr rot="-60000000" vert="horz"/>
          <a:lstStyle/>
          <a:p>
            <a:pPr>
              <a:defRPr sz="1200" baseline="0"/>
            </a:pPr>
            <a:endParaRPr lang="pl-PL"/>
          </a:p>
        </c:txPr>
        <c:crossAx val="399806992"/>
        <c:crosses val="autoZero"/>
        <c:auto val="1"/>
        <c:lblAlgn val="ctr"/>
        <c:lblOffset val="100"/>
        <c:noMultiLvlLbl val="0"/>
      </c:catAx>
      <c:valAx>
        <c:axId val="399806992"/>
        <c:scaling>
          <c:orientation val="minMax"/>
          <c:max val="140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200" baseline="0"/>
            </a:pPr>
            <a:endParaRPr lang="pl-PL"/>
          </a:p>
        </c:txPr>
        <c:crossAx val="399805816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67990650090369364"/>
          <c:y val="0.45162798686200645"/>
          <c:w val="0.19367111874651691"/>
          <c:h val="8.89008771524965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62724084788299"/>
          <c:y val="2.6194468220275994E-2"/>
          <c:w val="0.75684396890374006"/>
          <c:h val="0.654548751234213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oferty pracy styczeń-grudzień</c:v>
                </c:pt>
              </c:strCache>
            </c:strRef>
          </c:tx>
          <c:spPr>
            <a:solidFill>
              <a:srgbClr val="36AFC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109316</c:v>
                </c:pt>
                <c:pt idx="1">
                  <c:v>96545</c:v>
                </c:pt>
                <c:pt idx="2">
                  <c:v>97789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5A-4D09-823D-5D366C93D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40"/>
        <c:axId val="399805032"/>
        <c:axId val="399801112"/>
      </c:barChart>
      <c:catAx>
        <c:axId val="399805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399801112"/>
        <c:crosses val="autoZero"/>
        <c:auto val="1"/>
        <c:lblAlgn val="ctr"/>
        <c:lblOffset val="100"/>
        <c:noMultiLvlLbl val="0"/>
      </c:catAx>
      <c:valAx>
        <c:axId val="399801112"/>
        <c:scaling>
          <c:orientation val="minMax"/>
          <c:max val="1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399805032"/>
        <c:crosses val="autoZero"/>
        <c:crossBetween val="between"/>
        <c:majorUnit val="55000"/>
        <c:minorUnit val="55000"/>
      </c:valAx>
    </c:plotArea>
    <c:legend>
      <c:legendPos val="b"/>
      <c:layout>
        <c:manualLayout>
          <c:xMode val="edge"/>
          <c:yMode val="edge"/>
          <c:x val="8.2569671503014197E-2"/>
          <c:y val="0.79776655474494607"/>
          <c:w val="0.89163239501379377"/>
          <c:h val="7.4855623037769464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33859200829536"/>
          <c:y val="2.1226319141378656E-2"/>
          <c:w val="0.75684396890374006"/>
          <c:h val="0.654548751234213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wskaźnik zatrudnienia - IV kw. (20-64 lata)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78</c:v>
                </c:pt>
                <c:pt idx="1">
                  <c:v>77.3</c:v>
                </c:pt>
                <c:pt idx="2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DD-4D98-AB42-A30E8161A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40"/>
        <c:axId val="400151688"/>
        <c:axId val="400152080"/>
      </c:barChart>
      <c:catAx>
        <c:axId val="400151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400152080"/>
        <c:crosses val="autoZero"/>
        <c:auto val="1"/>
        <c:lblAlgn val="ctr"/>
        <c:lblOffset val="100"/>
        <c:noMultiLvlLbl val="0"/>
      </c:catAx>
      <c:valAx>
        <c:axId val="400152080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00151688"/>
        <c:crosses val="autoZero"/>
        <c:crossBetween val="between"/>
        <c:majorUnit val="10"/>
        <c:minorUnit val="10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066301304501"/>
          <c:y val="2.0941618667521901E-2"/>
          <c:w val="0.69024305941315167"/>
          <c:h val="0.64515875387867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Podmioty gospodarki narodowej  nowo zarejestrowane w rejestrze REGON w Łódzkiem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253577119586030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7111441141031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Arkusz1!$B$2:$B$4</c:f>
              <c:numCache>
                <c:formatCode>#,##0</c:formatCode>
                <c:ptCount val="3"/>
                <c:pt idx="0">
                  <c:v>21149</c:v>
                </c:pt>
                <c:pt idx="1">
                  <c:v>20112</c:v>
                </c:pt>
                <c:pt idx="2">
                  <c:v>19918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B9-4ED6-A61D-F6EE56F17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40"/>
        <c:axId val="400157960"/>
        <c:axId val="400150904"/>
      </c:barChart>
      <c:catAx>
        <c:axId val="40015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400150904"/>
        <c:crosses val="autoZero"/>
        <c:auto val="1"/>
        <c:lblAlgn val="ctr"/>
        <c:lblOffset val="100"/>
        <c:noMultiLvlLbl val="0"/>
      </c:catAx>
      <c:valAx>
        <c:axId val="400150904"/>
        <c:scaling>
          <c:orientation val="minMax"/>
          <c:max val="2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400157960"/>
        <c:crosses val="autoZero"/>
        <c:crossBetween val="between"/>
        <c:majorUnit val="11000"/>
        <c:minorUnit val="11000"/>
      </c:valAx>
    </c:plotArea>
    <c:legend>
      <c:legendPos val="b"/>
      <c:layout>
        <c:manualLayout>
          <c:xMode val="edge"/>
          <c:yMode val="edge"/>
          <c:x val="1.9934959261609052E-2"/>
          <c:y val="0.77923445512371448"/>
          <c:w val="0.95233209194985591"/>
          <c:h val="0.2058609577717376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1169921655358E-2"/>
          <c:y val="7.5604196355126121E-2"/>
          <c:w val="0.5204374062840369"/>
          <c:h val="0.8186155651709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 30 lat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15-44E1-A45A-7CB8E275179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15-44E1-A45A-7CB8E27517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Łódzkie </c:v>
                </c:pt>
                <c:pt idx="1">
                  <c:v>Polska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0.20399999999999999</c:v>
                </c:pt>
                <c:pt idx="1">
                  <c:v>0.23899999999999999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15-44E1-A45A-7CB8E2751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9"/>
        <c:axId val="276447352"/>
        <c:axId val="276447736"/>
      </c:barChart>
      <c:catAx>
        <c:axId val="276447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447736"/>
        <c:crosses val="autoZero"/>
        <c:auto val="1"/>
        <c:lblAlgn val="ctr"/>
        <c:lblOffset val="100"/>
        <c:noMultiLvlLbl val="0"/>
      </c:catAx>
      <c:valAx>
        <c:axId val="276447736"/>
        <c:scaling>
          <c:orientation val="minMax"/>
          <c:max val="0.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400" baseline="0">
                <a:solidFill>
                  <a:schemeClr val="bg1"/>
                </a:solidFill>
              </a:defRPr>
            </a:pPr>
            <a:endParaRPr lang="pl-PL"/>
          </a:p>
        </c:txPr>
        <c:crossAx val="276447352"/>
        <c:crosses val="autoZero"/>
        <c:crossBetween val="between"/>
        <c:majorUnit val="0.5"/>
        <c:minorUnit val="0.5"/>
      </c:valAx>
    </c:plotArea>
    <c:legend>
      <c:legendPos val="r"/>
      <c:layout>
        <c:manualLayout>
          <c:xMode val="edge"/>
          <c:yMode val="edge"/>
          <c:x val="0.6308288418310003"/>
          <c:y val="0.18490415638903299"/>
          <c:w val="0.32175742767691856"/>
          <c:h val="0.54246703271274965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21520946347576"/>
          <c:y val="0.13293009669296518"/>
          <c:w val="0.68115028029322977"/>
          <c:h val="0.8186155651709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BD-4A9F-836B-3BDB6149536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BD-4A9F-836B-3BDB614953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Łódzkie </c:v>
                </c:pt>
                <c:pt idx="1">
                  <c:v>Polska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0.15</c:v>
                </c:pt>
                <c:pt idx="1">
                  <c:v>0.19500000000000001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BD-4A9F-836B-3BDB61495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9"/>
        <c:axId val="277130760"/>
        <c:axId val="276496680"/>
      </c:barChart>
      <c:catAx>
        <c:axId val="277130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496680"/>
        <c:crosses val="autoZero"/>
        <c:auto val="1"/>
        <c:lblAlgn val="ctr"/>
        <c:lblOffset val="100"/>
        <c:noMultiLvlLbl val="0"/>
      </c:catAx>
      <c:valAx>
        <c:axId val="276496680"/>
        <c:scaling>
          <c:orientation val="minMax"/>
          <c:max val="0.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400" baseline="0">
                <a:solidFill>
                  <a:schemeClr val="bg1"/>
                </a:solidFill>
              </a:defRPr>
            </a:pPr>
            <a:endParaRPr lang="pl-PL"/>
          </a:p>
        </c:txPr>
        <c:crossAx val="277130760"/>
        <c:crosses val="autoZero"/>
        <c:crossBetween val="between"/>
        <c:majorUnit val="0.5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1169921655358E-2"/>
          <c:y val="0.13038631544503826"/>
          <c:w val="0.71362454825280852"/>
          <c:h val="0.7638337113852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zamieszkali na wsi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07-457C-AFC6-0E254F043C7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07-457C-AFC6-0E254F043C72}"/>
              </c:ext>
            </c:extLst>
          </c:dPt>
          <c:dLbls>
            <c:dLbl>
              <c:idx val="1"/>
              <c:layout>
                <c:manualLayout>
                  <c:x val="5.187332126495749E-3"/>
                  <c:y val="-2.890079018087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07-457C-AFC6-0E254F043C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Łódzkie </c:v>
                </c:pt>
                <c:pt idx="1">
                  <c:v>Polska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0.33600000000000002</c:v>
                </c:pt>
                <c:pt idx="1">
                  <c:v>0.45700000000000002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07-457C-AFC6-0E254F043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9"/>
        <c:axId val="276580000"/>
        <c:axId val="276587480"/>
      </c:barChart>
      <c:catAx>
        <c:axId val="276580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587480"/>
        <c:crosses val="autoZero"/>
        <c:auto val="1"/>
        <c:lblAlgn val="ctr"/>
        <c:lblOffset val="100"/>
        <c:noMultiLvlLbl val="0"/>
      </c:catAx>
      <c:valAx>
        <c:axId val="276587480"/>
        <c:scaling>
          <c:orientation val="minMax"/>
          <c:max val="0.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400" baseline="0">
                <a:solidFill>
                  <a:schemeClr val="bg1"/>
                </a:solidFill>
              </a:defRPr>
            </a:pPr>
            <a:endParaRPr lang="pl-PL"/>
          </a:p>
        </c:txPr>
        <c:crossAx val="276580000"/>
        <c:crosses val="autoZero"/>
        <c:crossBetween val="between"/>
        <c:majorUnit val="0.5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11806531300447E-2"/>
          <c:y val="6.6576673213583737E-2"/>
          <c:w val="0.7522949605416247"/>
          <c:h val="0.8186155651709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B5-47F7-AD61-57C34DD1CB0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B5-47F7-AD61-57C34DD1CB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Łódzkie </c:v>
                </c:pt>
                <c:pt idx="1">
                  <c:v>Polska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0.29899999999999999</c:v>
                </c:pt>
                <c:pt idx="1">
                  <c:v>0.26900000000000002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B5-47F7-AD61-57C34DD1C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9"/>
        <c:axId val="276586304"/>
        <c:axId val="276580816"/>
      </c:barChart>
      <c:catAx>
        <c:axId val="276586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580816"/>
        <c:crosses val="autoZero"/>
        <c:auto val="1"/>
        <c:lblAlgn val="ctr"/>
        <c:lblOffset val="100"/>
        <c:noMultiLvlLbl val="0"/>
      </c:catAx>
      <c:valAx>
        <c:axId val="276580816"/>
        <c:scaling>
          <c:orientation val="minMax"/>
          <c:max val="0.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400" baseline="0">
                <a:solidFill>
                  <a:schemeClr val="bg1"/>
                </a:solidFill>
              </a:defRPr>
            </a:pPr>
            <a:endParaRPr lang="pl-PL"/>
          </a:p>
        </c:txPr>
        <c:crossAx val="276586304"/>
        <c:crosses val="autoZero"/>
        <c:crossBetween val="between"/>
        <c:majorUnit val="0.5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38275133795364"/>
          <c:y val="7.5604196355126121E-2"/>
          <c:w val="0.71820120576826862"/>
          <c:h val="0.81861556517096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bez zawodu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3-48F7-B026-ADE8A4EBE66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3-48F7-B026-ADE8A4EBE6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Łódzkie </c:v>
                </c:pt>
                <c:pt idx="1">
                  <c:v>Polska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0.35199999999999998</c:v>
                </c:pt>
                <c:pt idx="1">
                  <c:v>0.32200000000000001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33-48F7-B026-ADE8A4EBE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9"/>
        <c:axId val="276583560"/>
        <c:axId val="276583168"/>
      </c:barChart>
      <c:catAx>
        <c:axId val="276583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583168"/>
        <c:crosses val="autoZero"/>
        <c:auto val="1"/>
        <c:lblAlgn val="ctr"/>
        <c:lblOffset val="100"/>
        <c:noMultiLvlLbl val="0"/>
      </c:catAx>
      <c:valAx>
        <c:axId val="276583168"/>
        <c:scaling>
          <c:orientation val="minMax"/>
          <c:max val="0.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400" baseline="0">
                <a:solidFill>
                  <a:schemeClr val="bg1"/>
                </a:solidFill>
              </a:defRPr>
            </a:pPr>
            <a:endParaRPr lang="pl-PL"/>
          </a:p>
        </c:txPr>
        <c:crossAx val="276583560"/>
        <c:crosses val="autoZero"/>
        <c:crossBetween val="between"/>
        <c:majorUnit val="0.5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46113503728345"/>
          <c:y val="2.0496176623918946E-2"/>
          <c:w val="0.73437387675879151"/>
          <c:h val="0.75987559574033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niepełnosprawni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7E-4499-B1BA-03D6FD19584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7E-4499-B1BA-03D6FD1958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Łódzkie </c:v>
                </c:pt>
                <c:pt idx="1">
                  <c:v>Polska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7E-4499-B1BA-03D6FD195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19"/>
        <c:axId val="276584344"/>
        <c:axId val="276581992"/>
      </c:barChart>
      <c:catAx>
        <c:axId val="276584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581992"/>
        <c:crosses val="autoZero"/>
        <c:auto val="1"/>
        <c:lblAlgn val="ctr"/>
        <c:lblOffset val="100"/>
        <c:noMultiLvlLbl val="0"/>
      </c:catAx>
      <c:valAx>
        <c:axId val="2765819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400" baseline="0">
                <a:solidFill>
                  <a:schemeClr val="bg1"/>
                </a:solidFill>
              </a:defRPr>
            </a:pPr>
            <a:endParaRPr lang="pl-PL"/>
          </a:p>
        </c:txPr>
        <c:crossAx val="276584344"/>
        <c:crosses val="autoZero"/>
        <c:crossBetween val="between"/>
        <c:majorUnit val="0.5"/>
        <c:min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4E2BF-0975-4BF8-961D-4F8FE91276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8571489-E97A-4BFE-A8B7-4664B691C7B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dirty="0" smtClean="0">
              <a:solidFill>
                <a:schemeClr val="tx1"/>
              </a:solidFill>
            </a:rPr>
            <a:t>NAPŁYW I ODPŁYW BEZROBOTNYCH W WOJ. ŁÓDZKIM</a:t>
          </a:r>
          <a:endParaRPr lang="pl-PL" b="1" dirty="0">
            <a:solidFill>
              <a:schemeClr val="tx1"/>
            </a:solidFill>
          </a:endParaRPr>
        </a:p>
      </dgm:t>
    </dgm:pt>
    <dgm:pt modelId="{5A586F50-DC18-4C80-BFE1-6DBC4A312158}" type="parTrans" cxnId="{66EA4FA3-63CE-4D05-A206-53223B76CCBC}">
      <dgm:prSet/>
      <dgm:spPr/>
      <dgm:t>
        <a:bodyPr/>
        <a:lstStyle/>
        <a:p>
          <a:endParaRPr lang="pl-PL"/>
        </a:p>
      </dgm:t>
    </dgm:pt>
    <dgm:pt modelId="{1E499BAF-A05C-47DA-B19F-AB2EB984F14A}" type="sibTrans" cxnId="{66EA4FA3-63CE-4D05-A206-53223B76CCBC}">
      <dgm:prSet/>
      <dgm:spPr/>
      <dgm:t>
        <a:bodyPr/>
        <a:lstStyle/>
        <a:p>
          <a:endParaRPr lang="pl-PL"/>
        </a:p>
      </dgm:t>
    </dgm:pt>
    <dgm:pt modelId="{662592DF-7A4A-4490-8EC5-5CFA3FA67894}" type="pres">
      <dgm:prSet presAssocID="{A234E2BF-0975-4BF8-961D-4F8FE91276D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F5DA8E7-E36B-489B-95F4-C95B11FC4469}" type="pres">
      <dgm:prSet presAssocID="{A234E2BF-0975-4BF8-961D-4F8FE91276DB}" presName="arrow" presStyleLbl="bgShp" presStyleIdx="0" presStyleCnt="1"/>
      <dgm:spPr>
        <a:prstGeom prst="blockArc">
          <a:avLst/>
        </a:prstGeom>
      </dgm:spPr>
      <dgm:t>
        <a:bodyPr/>
        <a:lstStyle/>
        <a:p>
          <a:endParaRPr lang="pl-PL"/>
        </a:p>
      </dgm:t>
    </dgm:pt>
    <dgm:pt modelId="{DB4B1D5A-0C4F-4489-A14A-57DFA52365B8}" type="pres">
      <dgm:prSet presAssocID="{A234E2BF-0975-4BF8-961D-4F8FE91276DB}" presName="linearProcess" presStyleCnt="0"/>
      <dgm:spPr/>
    </dgm:pt>
    <dgm:pt modelId="{57B98BF3-F16E-44FE-85A9-F199D69DFD6E}" type="pres">
      <dgm:prSet presAssocID="{08571489-E97A-4BFE-A8B7-4664B691C7B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2EA8424-2F49-4E8F-BFAF-F0286F578254}" type="presOf" srcId="{08571489-E97A-4BFE-A8B7-4664B691C7B9}" destId="{57B98BF3-F16E-44FE-85A9-F199D69DFD6E}" srcOrd="0" destOrd="0" presId="urn:microsoft.com/office/officeart/2005/8/layout/hProcess9"/>
    <dgm:cxn modelId="{548C7CE4-3D78-4D26-A988-93D67970383B}" type="presOf" srcId="{A234E2BF-0975-4BF8-961D-4F8FE91276DB}" destId="{662592DF-7A4A-4490-8EC5-5CFA3FA67894}" srcOrd="0" destOrd="0" presId="urn:microsoft.com/office/officeart/2005/8/layout/hProcess9"/>
    <dgm:cxn modelId="{66EA4FA3-63CE-4D05-A206-53223B76CCBC}" srcId="{A234E2BF-0975-4BF8-961D-4F8FE91276DB}" destId="{08571489-E97A-4BFE-A8B7-4664B691C7B9}" srcOrd="0" destOrd="0" parTransId="{5A586F50-DC18-4C80-BFE1-6DBC4A312158}" sibTransId="{1E499BAF-A05C-47DA-B19F-AB2EB984F14A}"/>
    <dgm:cxn modelId="{AE0F5E37-AEA4-4E07-AFA4-5DFA99B70A48}" type="presParOf" srcId="{662592DF-7A4A-4490-8EC5-5CFA3FA67894}" destId="{7F5DA8E7-E36B-489B-95F4-C95B11FC4469}" srcOrd="0" destOrd="0" presId="urn:microsoft.com/office/officeart/2005/8/layout/hProcess9"/>
    <dgm:cxn modelId="{C46B3423-A366-46B8-A3B3-3E4BEA73FF20}" type="presParOf" srcId="{662592DF-7A4A-4490-8EC5-5CFA3FA67894}" destId="{DB4B1D5A-0C4F-4489-A14A-57DFA52365B8}" srcOrd="1" destOrd="0" presId="urn:microsoft.com/office/officeart/2005/8/layout/hProcess9"/>
    <dgm:cxn modelId="{45D36692-B3B4-4F45-B6D1-EFFAF44408EB}" type="presParOf" srcId="{DB4B1D5A-0C4F-4489-A14A-57DFA52365B8}" destId="{57B98BF3-F16E-44FE-85A9-F199D69DFD6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6F184-0D06-42A2-BC0E-45A220EAA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02222A-80CB-463D-BF3C-551443C424F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dirty="0" smtClean="0">
              <a:solidFill>
                <a:schemeClr val="tx1"/>
              </a:solidFill>
            </a:rPr>
            <a:t>Struktura wpisanych do ewidencji PUP </a:t>
          </a:r>
          <a:r>
            <a:rPr lang="pl-PL" b="1" dirty="0" smtClean="0">
              <a:solidFill>
                <a:schemeClr val="accent5">
                  <a:lumMod val="75000"/>
                </a:schemeClr>
              </a:solidFill>
            </a:rPr>
            <a:t>oświadczeń o zamiarze zatrudnienia cudzoziemców </a:t>
          </a:r>
          <a:r>
            <a:rPr lang="pl-PL" b="1" dirty="0" smtClean="0">
              <a:solidFill>
                <a:schemeClr val="tx1"/>
              </a:solidFill>
            </a:rPr>
            <a:t>wg kraju ich pochodzenia</a:t>
          </a:r>
          <a:endParaRPr lang="pl-PL" dirty="0">
            <a:solidFill>
              <a:schemeClr val="tx1"/>
            </a:solidFill>
          </a:endParaRPr>
        </a:p>
      </dgm:t>
    </dgm:pt>
    <dgm:pt modelId="{CB2243D7-1194-4DCE-A333-EAD4D0935BA8}" type="parTrans" cxnId="{2517408E-E1BE-43EA-BFA7-62D834D7B45D}">
      <dgm:prSet/>
      <dgm:spPr/>
      <dgm:t>
        <a:bodyPr/>
        <a:lstStyle/>
        <a:p>
          <a:endParaRPr lang="pl-PL"/>
        </a:p>
      </dgm:t>
    </dgm:pt>
    <dgm:pt modelId="{F4ED0E83-A63B-40B0-ADA1-1C4846F4CCEF}" type="sibTrans" cxnId="{2517408E-E1BE-43EA-BFA7-62D834D7B45D}">
      <dgm:prSet/>
      <dgm:spPr/>
      <dgm:t>
        <a:bodyPr/>
        <a:lstStyle/>
        <a:p>
          <a:endParaRPr lang="pl-PL"/>
        </a:p>
      </dgm:t>
    </dgm:pt>
    <dgm:pt modelId="{52515BC3-6984-478A-BCB5-8585409BB74C}" type="pres">
      <dgm:prSet presAssocID="{EF96F184-0D06-42A2-BC0E-45A220EAAA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D4A27D4-B447-43A8-84E8-44ECCC120029}" type="pres">
      <dgm:prSet presAssocID="{D202222A-80CB-463D-BF3C-551443C424F2}" presName="parentText" presStyleLbl="node1" presStyleIdx="0" presStyleCnt="1" custScaleY="10793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C9EDF2-930E-4DCA-80B1-759304C310FD}" type="presOf" srcId="{D202222A-80CB-463D-BF3C-551443C424F2}" destId="{AD4A27D4-B447-43A8-84E8-44ECCC120029}" srcOrd="0" destOrd="0" presId="urn:microsoft.com/office/officeart/2005/8/layout/vList2"/>
    <dgm:cxn modelId="{2517408E-E1BE-43EA-BFA7-62D834D7B45D}" srcId="{EF96F184-0D06-42A2-BC0E-45A220EAAA39}" destId="{D202222A-80CB-463D-BF3C-551443C424F2}" srcOrd="0" destOrd="0" parTransId="{CB2243D7-1194-4DCE-A333-EAD4D0935BA8}" sibTransId="{F4ED0E83-A63B-40B0-ADA1-1C4846F4CCEF}"/>
    <dgm:cxn modelId="{2B7473F3-8C82-4BFC-91AC-CA2CD4E37A9C}" type="presOf" srcId="{EF96F184-0D06-42A2-BC0E-45A220EAAA39}" destId="{52515BC3-6984-478A-BCB5-8585409BB74C}" srcOrd="0" destOrd="0" presId="urn:microsoft.com/office/officeart/2005/8/layout/vList2"/>
    <dgm:cxn modelId="{5549D022-A2A2-4B31-9200-D836BE7E20AB}" type="presParOf" srcId="{52515BC3-6984-478A-BCB5-8585409BB74C}" destId="{AD4A27D4-B447-43A8-84E8-44ECCC1200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FC867-A0DD-4770-BC42-F7256DD3F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939D9A-0B71-4947-B2EA-3445E598014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E</a:t>
          </a:r>
          <a:r>
            <a:rPr lang="pl-PL" i="1" dirty="0" smtClean="0">
              <a:solidFill>
                <a:schemeClr val="tx1"/>
              </a:solidFill>
            </a:rPr>
            <a:t>lektrycy, </a:t>
          </a:r>
          <a:r>
            <a:rPr lang="pl-PL" b="1" i="1" dirty="0" smtClean="0">
              <a:solidFill>
                <a:schemeClr val="tx1"/>
              </a:solidFill>
            </a:rPr>
            <a:t>E</a:t>
          </a:r>
          <a:r>
            <a:rPr lang="pl-PL" i="1" dirty="0" smtClean="0">
              <a:solidFill>
                <a:schemeClr val="tx1"/>
              </a:solidFill>
            </a:rPr>
            <a:t>lektromechanicy i </a:t>
          </a:r>
          <a:r>
            <a:rPr lang="pl-PL" b="1" i="1" dirty="0" smtClean="0">
              <a:solidFill>
                <a:schemeClr val="tx1"/>
              </a:solidFill>
            </a:rPr>
            <a:t>E</a:t>
          </a:r>
          <a:r>
            <a:rPr lang="pl-PL" i="1" dirty="0" smtClean="0">
              <a:solidFill>
                <a:schemeClr val="tx1"/>
              </a:solidFill>
            </a:rPr>
            <a:t>lektromonterzy</a:t>
          </a:r>
          <a:endParaRPr lang="pl-PL" dirty="0">
            <a:solidFill>
              <a:schemeClr val="tx1"/>
            </a:solidFill>
          </a:endParaRPr>
        </a:p>
      </dgm:t>
    </dgm:pt>
    <dgm:pt modelId="{F272BD51-3E4B-4C13-BDB0-9FF19366A361}" type="parTrans" cxnId="{1D24722D-4535-4355-A7F4-3261170F09B8}">
      <dgm:prSet/>
      <dgm:spPr/>
      <dgm:t>
        <a:bodyPr/>
        <a:lstStyle/>
        <a:p>
          <a:endParaRPr lang="pl-PL"/>
        </a:p>
      </dgm:t>
    </dgm:pt>
    <dgm:pt modelId="{35E02F7E-DA37-41FD-97AA-1FDF05CBBA9E}" type="sibTrans" cxnId="{1D24722D-4535-4355-A7F4-3261170F09B8}">
      <dgm:prSet/>
      <dgm:spPr/>
      <dgm:t>
        <a:bodyPr/>
        <a:lstStyle/>
        <a:p>
          <a:endParaRPr lang="pl-PL"/>
        </a:p>
      </dgm:t>
    </dgm:pt>
    <dgm:pt modelId="{8DAEF516-BB83-4B2F-9BB7-8B86E19114DA}">
      <dgm:prSet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K</a:t>
          </a:r>
          <a:r>
            <a:rPr lang="pl-PL" i="1" dirty="0" smtClean="0">
              <a:solidFill>
                <a:schemeClr val="tx1"/>
              </a:solidFill>
            </a:rPr>
            <a:t>ierowcy autobusów</a:t>
          </a:r>
          <a:r>
            <a:rPr lang="pl-PL" i="1" dirty="0" smtClean="0"/>
            <a:t> </a:t>
          </a:r>
          <a:endParaRPr lang="pl-PL" dirty="0"/>
        </a:p>
      </dgm:t>
    </dgm:pt>
    <dgm:pt modelId="{8FF0C77B-0BC9-405F-9E72-A027364DFA48}" type="parTrans" cxnId="{4AA3E577-F32F-4741-85C4-B788F5418E0C}">
      <dgm:prSet/>
      <dgm:spPr/>
      <dgm:t>
        <a:bodyPr/>
        <a:lstStyle/>
        <a:p>
          <a:endParaRPr lang="pl-PL"/>
        </a:p>
      </dgm:t>
    </dgm:pt>
    <dgm:pt modelId="{F19E44C2-13B4-4E0A-9295-B66F73CEC8C7}" type="sibTrans" cxnId="{4AA3E577-F32F-4741-85C4-B788F5418E0C}">
      <dgm:prSet/>
      <dgm:spPr/>
      <dgm:t>
        <a:bodyPr/>
        <a:lstStyle/>
        <a:p>
          <a:endParaRPr lang="pl-PL"/>
        </a:p>
      </dgm:t>
    </dgm:pt>
    <dgm:pt modelId="{C6453F1C-26B7-445B-8E11-C8EEBF2DFD5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Ki</a:t>
          </a:r>
          <a:r>
            <a:rPr lang="pl-PL" i="1" dirty="0" smtClean="0">
              <a:solidFill>
                <a:schemeClr val="tx1"/>
              </a:solidFill>
            </a:rPr>
            <a:t>erowcy samochodów ciężarowych i ciągników siodłowych </a:t>
          </a:r>
          <a:endParaRPr lang="pl-PL" dirty="0">
            <a:solidFill>
              <a:schemeClr val="tx1"/>
            </a:solidFill>
          </a:endParaRPr>
        </a:p>
      </dgm:t>
    </dgm:pt>
    <dgm:pt modelId="{888DE3F3-DBEC-444E-AAB5-4FB50C2323E3}" type="parTrans" cxnId="{C8A945E8-90EE-42D6-9CCD-8D6FF51A527E}">
      <dgm:prSet/>
      <dgm:spPr/>
      <dgm:t>
        <a:bodyPr/>
        <a:lstStyle/>
        <a:p>
          <a:endParaRPr lang="pl-PL"/>
        </a:p>
      </dgm:t>
    </dgm:pt>
    <dgm:pt modelId="{9716AACD-2CCA-421B-9C75-F2542C4C6518}" type="sibTrans" cxnId="{C8A945E8-90EE-42D6-9CCD-8D6FF51A527E}">
      <dgm:prSet/>
      <dgm:spPr/>
      <dgm:t>
        <a:bodyPr/>
        <a:lstStyle/>
        <a:p>
          <a:endParaRPr lang="pl-PL"/>
        </a:p>
      </dgm:t>
    </dgm:pt>
    <dgm:pt modelId="{C59760E2-588E-4A9B-A304-1E526E11177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L</a:t>
          </a:r>
          <a:r>
            <a:rPr lang="pl-PL" i="1" dirty="0" smtClean="0">
              <a:solidFill>
                <a:schemeClr val="tx1"/>
              </a:solidFill>
            </a:rPr>
            <a:t>ekarze </a:t>
          </a:r>
          <a:endParaRPr lang="pl-PL" dirty="0">
            <a:solidFill>
              <a:schemeClr val="tx1"/>
            </a:solidFill>
          </a:endParaRPr>
        </a:p>
      </dgm:t>
    </dgm:pt>
    <dgm:pt modelId="{D2A0CF63-A026-45C2-9D9E-19A123536BED}" type="parTrans" cxnId="{B3BBF6E2-BD8F-4ED0-AA77-4BE71D3B7055}">
      <dgm:prSet/>
      <dgm:spPr/>
      <dgm:t>
        <a:bodyPr/>
        <a:lstStyle/>
        <a:p>
          <a:endParaRPr lang="pl-PL"/>
        </a:p>
      </dgm:t>
    </dgm:pt>
    <dgm:pt modelId="{F9236745-FDE4-499A-AEDE-034D9F904275}" type="sibTrans" cxnId="{B3BBF6E2-BD8F-4ED0-AA77-4BE71D3B7055}">
      <dgm:prSet/>
      <dgm:spPr/>
      <dgm:t>
        <a:bodyPr/>
        <a:lstStyle/>
        <a:p>
          <a:endParaRPr lang="pl-PL"/>
        </a:p>
      </dgm:t>
    </dgm:pt>
    <dgm:pt modelId="{6A1B7865-9A03-405F-97FA-F8FF3085B34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M</a:t>
          </a:r>
          <a:r>
            <a:rPr lang="pl-PL" i="1" dirty="0" smtClean="0">
              <a:solidFill>
                <a:schemeClr val="tx1"/>
              </a:solidFill>
            </a:rPr>
            <a:t>agazynierzy </a:t>
          </a:r>
          <a:endParaRPr lang="pl-PL" dirty="0">
            <a:solidFill>
              <a:schemeClr val="tx1"/>
            </a:solidFill>
          </a:endParaRPr>
        </a:p>
      </dgm:t>
    </dgm:pt>
    <dgm:pt modelId="{BAC35A5A-18DE-4B07-A5B5-480FC48D02AE}" type="parTrans" cxnId="{80218CC2-6752-4FEF-8977-47DED3A949D4}">
      <dgm:prSet/>
      <dgm:spPr/>
      <dgm:t>
        <a:bodyPr/>
        <a:lstStyle/>
        <a:p>
          <a:endParaRPr lang="pl-PL"/>
        </a:p>
      </dgm:t>
    </dgm:pt>
    <dgm:pt modelId="{9AF476D6-DF91-44BD-891A-3A776D80B53F}" type="sibTrans" cxnId="{80218CC2-6752-4FEF-8977-47DED3A949D4}">
      <dgm:prSet/>
      <dgm:spPr/>
      <dgm:t>
        <a:bodyPr/>
        <a:lstStyle/>
        <a:p>
          <a:endParaRPr lang="pl-PL"/>
        </a:p>
      </dgm:t>
    </dgm:pt>
    <dgm:pt modelId="{29733921-0FEE-449E-8419-FC3C3C09235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N</a:t>
          </a:r>
          <a:r>
            <a:rPr lang="pl-PL" i="1" dirty="0" smtClean="0">
              <a:solidFill>
                <a:schemeClr val="tx1"/>
              </a:solidFill>
            </a:rPr>
            <a:t>auczyciele szkół specjalnych i oddziałów integracyjnych </a:t>
          </a:r>
          <a:endParaRPr lang="pl-PL" dirty="0">
            <a:solidFill>
              <a:schemeClr val="tx1"/>
            </a:solidFill>
          </a:endParaRPr>
        </a:p>
      </dgm:t>
    </dgm:pt>
    <dgm:pt modelId="{C800FAAA-734D-47B9-BA05-048C0D763F05}" type="parTrans" cxnId="{9FD2F635-7FFF-4855-A386-9CDDFCF1182C}">
      <dgm:prSet/>
      <dgm:spPr/>
      <dgm:t>
        <a:bodyPr/>
        <a:lstStyle/>
        <a:p>
          <a:endParaRPr lang="pl-PL"/>
        </a:p>
      </dgm:t>
    </dgm:pt>
    <dgm:pt modelId="{A72632C2-4E8C-44D3-BD5B-895D3312959B}" type="sibTrans" cxnId="{9FD2F635-7FFF-4855-A386-9CDDFCF1182C}">
      <dgm:prSet/>
      <dgm:spPr/>
      <dgm:t>
        <a:bodyPr/>
        <a:lstStyle/>
        <a:p>
          <a:endParaRPr lang="pl-PL"/>
        </a:p>
      </dgm:t>
    </dgm:pt>
    <dgm:pt modelId="{28C4D354-28A3-4B85-BA38-C0B583CD430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O</a:t>
          </a:r>
          <a:r>
            <a:rPr lang="pl-PL" i="1" dirty="0" smtClean="0">
              <a:solidFill>
                <a:schemeClr val="tx1"/>
              </a:solidFill>
            </a:rPr>
            <a:t>peratorzy i mechanicy sprzętu do robót ziemnych </a:t>
          </a:r>
          <a:endParaRPr lang="pl-PL" dirty="0">
            <a:solidFill>
              <a:schemeClr val="tx1"/>
            </a:solidFill>
          </a:endParaRPr>
        </a:p>
      </dgm:t>
    </dgm:pt>
    <dgm:pt modelId="{B6D19B78-6DC3-4E47-B9B2-B5AAB21092CE}" type="parTrans" cxnId="{821C71E7-AEB7-4222-894F-924D19F5DB27}">
      <dgm:prSet/>
      <dgm:spPr/>
      <dgm:t>
        <a:bodyPr/>
        <a:lstStyle/>
        <a:p>
          <a:endParaRPr lang="pl-PL"/>
        </a:p>
      </dgm:t>
    </dgm:pt>
    <dgm:pt modelId="{DB00AF56-308F-4C64-8274-454852FD31CE}" type="sibTrans" cxnId="{821C71E7-AEB7-4222-894F-924D19F5DB27}">
      <dgm:prSet/>
      <dgm:spPr/>
      <dgm:t>
        <a:bodyPr/>
        <a:lstStyle/>
        <a:p>
          <a:endParaRPr lang="pl-PL"/>
        </a:p>
      </dgm:t>
    </dgm:pt>
    <dgm:pt modelId="{77F5916F-B36E-4DE8-9838-4CB1233666C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ielęgniarki i </a:t>
          </a:r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ołożne </a:t>
          </a:r>
          <a:endParaRPr lang="pl-PL" dirty="0">
            <a:solidFill>
              <a:schemeClr val="tx1"/>
            </a:solidFill>
          </a:endParaRPr>
        </a:p>
      </dgm:t>
    </dgm:pt>
    <dgm:pt modelId="{E895B282-8155-45F9-882B-4DE1DDAFEB9C}" type="parTrans" cxnId="{6A907424-09AC-4F13-8A79-D497FD810E19}">
      <dgm:prSet/>
      <dgm:spPr/>
      <dgm:t>
        <a:bodyPr/>
        <a:lstStyle/>
        <a:p>
          <a:endParaRPr lang="pl-PL"/>
        </a:p>
      </dgm:t>
    </dgm:pt>
    <dgm:pt modelId="{095DFDA4-A45A-42AC-9C27-563E8A23DF9D}" type="sibTrans" cxnId="{6A907424-09AC-4F13-8A79-D497FD810E19}">
      <dgm:prSet/>
      <dgm:spPr/>
      <dgm:t>
        <a:bodyPr/>
        <a:lstStyle/>
        <a:p>
          <a:endParaRPr lang="pl-PL"/>
        </a:p>
      </dgm:t>
    </dgm:pt>
    <dgm:pt modelId="{33585D50-8233-4811-B3DE-DE421922DE2B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racownicy służb mundurowych</a:t>
          </a:r>
          <a:endParaRPr lang="pl-PL" dirty="0">
            <a:solidFill>
              <a:schemeClr val="tx1"/>
            </a:solidFill>
          </a:endParaRPr>
        </a:p>
      </dgm:t>
    </dgm:pt>
    <dgm:pt modelId="{927C4FA1-348F-49F1-AB3A-4522CC51D62C}" type="parTrans" cxnId="{079411DF-2134-46EE-AAC5-11D18AC40DE6}">
      <dgm:prSet/>
      <dgm:spPr/>
      <dgm:t>
        <a:bodyPr/>
        <a:lstStyle/>
        <a:p>
          <a:endParaRPr lang="pl-PL"/>
        </a:p>
      </dgm:t>
    </dgm:pt>
    <dgm:pt modelId="{80C04F89-9CC7-482F-B67C-F0EB3C4C2A12}" type="sibTrans" cxnId="{079411DF-2134-46EE-AAC5-11D18AC40DE6}">
      <dgm:prSet/>
      <dgm:spPr/>
      <dgm:t>
        <a:bodyPr/>
        <a:lstStyle/>
        <a:p>
          <a:endParaRPr lang="pl-PL"/>
        </a:p>
      </dgm:t>
    </dgm:pt>
    <dgm:pt modelId="{245D4216-21CD-460D-B4FE-22CAD0B2E604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sycholodzy i </a:t>
          </a:r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sychoterapeuci </a:t>
          </a:r>
          <a:endParaRPr lang="pl-PL" dirty="0">
            <a:solidFill>
              <a:schemeClr val="tx1"/>
            </a:solidFill>
          </a:endParaRPr>
        </a:p>
      </dgm:t>
    </dgm:pt>
    <dgm:pt modelId="{839E8DCE-86AB-4324-8778-355783DD27DE}" type="parTrans" cxnId="{E71FA609-AC8C-47A5-BEAD-70EA4E93AC8E}">
      <dgm:prSet/>
      <dgm:spPr/>
      <dgm:t>
        <a:bodyPr/>
        <a:lstStyle/>
        <a:p>
          <a:endParaRPr lang="pl-PL"/>
        </a:p>
      </dgm:t>
    </dgm:pt>
    <dgm:pt modelId="{2FF677FF-DFA9-44FC-B254-7E4AFBF0F10B}" type="sibTrans" cxnId="{E71FA609-AC8C-47A5-BEAD-70EA4E93AC8E}">
      <dgm:prSet/>
      <dgm:spPr/>
      <dgm:t>
        <a:bodyPr/>
        <a:lstStyle/>
        <a:p>
          <a:endParaRPr lang="pl-PL"/>
        </a:p>
      </dgm:t>
    </dgm:pt>
    <dgm:pt modelId="{3566D990-D25B-4EA7-828A-95119FAFF23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S</a:t>
          </a:r>
          <a:r>
            <a:rPr lang="pl-PL" i="1" dirty="0" smtClean="0">
              <a:solidFill>
                <a:schemeClr val="tx1"/>
              </a:solidFill>
            </a:rPr>
            <a:t>pawacze</a:t>
          </a:r>
          <a:endParaRPr lang="pl-PL" dirty="0">
            <a:solidFill>
              <a:schemeClr val="tx1"/>
            </a:solidFill>
          </a:endParaRPr>
        </a:p>
      </dgm:t>
    </dgm:pt>
    <dgm:pt modelId="{B0EBE8FA-705E-4843-B974-E4C5DF5C03F8}" type="parTrans" cxnId="{20704F24-F554-433C-90FE-394566821141}">
      <dgm:prSet/>
      <dgm:spPr/>
      <dgm:t>
        <a:bodyPr/>
        <a:lstStyle/>
        <a:p>
          <a:endParaRPr lang="pl-PL"/>
        </a:p>
      </dgm:t>
    </dgm:pt>
    <dgm:pt modelId="{70FA9259-C2C7-4029-A47D-4CA7D1FB63E2}" type="sibTrans" cxnId="{20704F24-F554-433C-90FE-394566821141}">
      <dgm:prSet/>
      <dgm:spPr/>
      <dgm:t>
        <a:bodyPr/>
        <a:lstStyle/>
        <a:p>
          <a:endParaRPr lang="pl-PL"/>
        </a:p>
      </dgm:t>
    </dgm:pt>
    <dgm:pt modelId="{62F1F691-60B5-43D8-9657-949B2E1FB0C3}" type="pres">
      <dgm:prSet presAssocID="{691FC867-A0DD-4770-BC42-F7256DD3F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7F66FA2-F935-49C9-91A3-4DD8B3B9C66D}" type="pres">
      <dgm:prSet presAssocID="{19939D9A-0B71-4947-B2EA-3445E5980147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43243B-E6F2-4004-B5B1-D17CCD787108}" type="pres">
      <dgm:prSet presAssocID="{35E02F7E-DA37-41FD-97AA-1FDF05CBBA9E}" presName="spacer" presStyleCnt="0"/>
      <dgm:spPr/>
    </dgm:pt>
    <dgm:pt modelId="{CE76FC1F-552E-427E-B16D-C88DC70F0F6E}" type="pres">
      <dgm:prSet presAssocID="{8DAEF516-BB83-4B2F-9BB7-8B86E19114DA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716D01-7193-4CD8-999E-5785B94923DC}" type="pres">
      <dgm:prSet presAssocID="{F19E44C2-13B4-4E0A-9295-B66F73CEC8C7}" presName="spacer" presStyleCnt="0"/>
      <dgm:spPr/>
    </dgm:pt>
    <dgm:pt modelId="{74C6669A-20BD-4A39-B3AA-1F3E59945133}" type="pres">
      <dgm:prSet presAssocID="{C6453F1C-26B7-445B-8E11-C8EEBF2DFD59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01DBBD-7365-4A6F-8185-2A84E9202C1C}" type="pres">
      <dgm:prSet presAssocID="{9716AACD-2CCA-421B-9C75-F2542C4C6518}" presName="spacer" presStyleCnt="0"/>
      <dgm:spPr/>
    </dgm:pt>
    <dgm:pt modelId="{A0D5E57C-9D1C-4D3D-834A-35759AFBA5D0}" type="pres">
      <dgm:prSet presAssocID="{C59760E2-588E-4A9B-A304-1E526E11177B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C3C9F3-18CE-4B2C-8678-3D0A01DBB868}" type="pres">
      <dgm:prSet presAssocID="{F9236745-FDE4-499A-AEDE-034D9F904275}" presName="spacer" presStyleCnt="0"/>
      <dgm:spPr/>
    </dgm:pt>
    <dgm:pt modelId="{02087DF3-5EDD-423E-BF13-AF9D37D44A22}" type="pres">
      <dgm:prSet presAssocID="{6A1B7865-9A03-405F-97FA-F8FF3085B348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B656B5-EB94-43DD-BDE5-25AEC69A8365}" type="pres">
      <dgm:prSet presAssocID="{9AF476D6-DF91-44BD-891A-3A776D80B53F}" presName="spacer" presStyleCnt="0"/>
      <dgm:spPr/>
    </dgm:pt>
    <dgm:pt modelId="{3D5B1894-BC74-4A54-8BEB-E6CA6876FBEF}" type="pres">
      <dgm:prSet presAssocID="{29733921-0FEE-449E-8419-FC3C3C092356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0D3B99-A6A7-4514-B9A4-21DD7EA6FF84}" type="pres">
      <dgm:prSet presAssocID="{A72632C2-4E8C-44D3-BD5B-895D3312959B}" presName="spacer" presStyleCnt="0"/>
      <dgm:spPr/>
    </dgm:pt>
    <dgm:pt modelId="{45DE1A44-4806-49CC-9590-CF99937D0AE2}" type="pres">
      <dgm:prSet presAssocID="{28C4D354-28A3-4B85-BA38-C0B583CD430E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44B005-C2EE-4DF7-8BC1-BAA2FB3C63C6}" type="pres">
      <dgm:prSet presAssocID="{DB00AF56-308F-4C64-8274-454852FD31CE}" presName="spacer" presStyleCnt="0"/>
      <dgm:spPr/>
    </dgm:pt>
    <dgm:pt modelId="{D5E83E59-E94C-480B-B262-816AD4AC577D}" type="pres">
      <dgm:prSet presAssocID="{77F5916F-B36E-4DE8-9838-4CB1233666C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9ED68C-D391-4603-992A-0B3D2CE46209}" type="pres">
      <dgm:prSet presAssocID="{095DFDA4-A45A-42AC-9C27-563E8A23DF9D}" presName="spacer" presStyleCnt="0"/>
      <dgm:spPr/>
    </dgm:pt>
    <dgm:pt modelId="{6B8B9332-83C2-4A4A-BCA6-823E839792FE}" type="pres">
      <dgm:prSet presAssocID="{33585D50-8233-4811-B3DE-DE421922DE2B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CB1DA4-DC7C-45E8-9D71-41C3651DD22C}" type="pres">
      <dgm:prSet presAssocID="{80C04F89-9CC7-482F-B67C-F0EB3C4C2A12}" presName="spacer" presStyleCnt="0"/>
      <dgm:spPr/>
    </dgm:pt>
    <dgm:pt modelId="{649A7EAD-6ACE-44EF-94AA-44890D845906}" type="pres">
      <dgm:prSet presAssocID="{245D4216-21CD-460D-B4FE-22CAD0B2E604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4955A6-1C3F-41F8-B3A1-63D0556E5666}" type="pres">
      <dgm:prSet presAssocID="{2FF677FF-DFA9-44FC-B254-7E4AFBF0F10B}" presName="spacer" presStyleCnt="0"/>
      <dgm:spPr/>
    </dgm:pt>
    <dgm:pt modelId="{6080EDFD-C6D7-469E-ABFC-B470993B345A}" type="pres">
      <dgm:prSet presAssocID="{3566D990-D25B-4EA7-828A-95119FAFF239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24A373-8292-41C4-8737-EB5109E8B160}" type="presOf" srcId="{28C4D354-28A3-4B85-BA38-C0B583CD430E}" destId="{45DE1A44-4806-49CC-9590-CF99937D0AE2}" srcOrd="0" destOrd="0" presId="urn:microsoft.com/office/officeart/2005/8/layout/vList2"/>
    <dgm:cxn modelId="{821C71E7-AEB7-4222-894F-924D19F5DB27}" srcId="{691FC867-A0DD-4770-BC42-F7256DD3F355}" destId="{28C4D354-28A3-4B85-BA38-C0B583CD430E}" srcOrd="6" destOrd="0" parTransId="{B6D19B78-6DC3-4E47-B9B2-B5AAB21092CE}" sibTransId="{DB00AF56-308F-4C64-8274-454852FD31CE}"/>
    <dgm:cxn modelId="{AF34E702-DD16-4360-8347-AC8CEEF52DE1}" type="presOf" srcId="{33585D50-8233-4811-B3DE-DE421922DE2B}" destId="{6B8B9332-83C2-4A4A-BCA6-823E839792FE}" srcOrd="0" destOrd="0" presId="urn:microsoft.com/office/officeart/2005/8/layout/vList2"/>
    <dgm:cxn modelId="{20704F24-F554-433C-90FE-394566821141}" srcId="{691FC867-A0DD-4770-BC42-F7256DD3F355}" destId="{3566D990-D25B-4EA7-828A-95119FAFF239}" srcOrd="10" destOrd="0" parTransId="{B0EBE8FA-705E-4843-B974-E4C5DF5C03F8}" sibTransId="{70FA9259-C2C7-4029-A47D-4CA7D1FB63E2}"/>
    <dgm:cxn modelId="{AB8043FD-7CC4-4507-84A4-7C137072C9A6}" type="presOf" srcId="{3566D990-D25B-4EA7-828A-95119FAFF239}" destId="{6080EDFD-C6D7-469E-ABFC-B470993B345A}" srcOrd="0" destOrd="0" presId="urn:microsoft.com/office/officeart/2005/8/layout/vList2"/>
    <dgm:cxn modelId="{B3BBF6E2-BD8F-4ED0-AA77-4BE71D3B7055}" srcId="{691FC867-A0DD-4770-BC42-F7256DD3F355}" destId="{C59760E2-588E-4A9B-A304-1E526E11177B}" srcOrd="3" destOrd="0" parTransId="{D2A0CF63-A026-45C2-9D9E-19A123536BED}" sibTransId="{F9236745-FDE4-499A-AEDE-034D9F904275}"/>
    <dgm:cxn modelId="{03F3A3CE-8C4C-409A-A6F2-15597170155C}" type="presOf" srcId="{245D4216-21CD-460D-B4FE-22CAD0B2E604}" destId="{649A7EAD-6ACE-44EF-94AA-44890D845906}" srcOrd="0" destOrd="0" presId="urn:microsoft.com/office/officeart/2005/8/layout/vList2"/>
    <dgm:cxn modelId="{C0809EF1-FEF3-4D44-B0E7-864967FBC2A3}" type="presOf" srcId="{29733921-0FEE-449E-8419-FC3C3C092356}" destId="{3D5B1894-BC74-4A54-8BEB-E6CA6876FBEF}" srcOrd="0" destOrd="0" presId="urn:microsoft.com/office/officeart/2005/8/layout/vList2"/>
    <dgm:cxn modelId="{3FA19F38-8C90-4181-9A63-79DCADBB2404}" type="presOf" srcId="{77F5916F-B36E-4DE8-9838-4CB1233666CD}" destId="{D5E83E59-E94C-480B-B262-816AD4AC577D}" srcOrd="0" destOrd="0" presId="urn:microsoft.com/office/officeart/2005/8/layout/vList2"/>
    <dgm:cxn modelId="{90C128A7-E422-47EB-B4E5-2A6F9542066E}" type="presOf" srcId="{691FC867-A0DD-4770-BC42-F7256DD3F355}" destId="{62F1F691-60B5-43D8-9657-949B2E1FB0C3}" srcOrd="0" destOrd="0" presId="urn:microsoft.com/office/officeart/2005/8/layout/vList2"/>
    <dgm:cxn modelId="{079411DF-2134-46EE-AAC5-11D18AC40DE6}" srcId="{691FC867-A0DD-4770-BC42-F7256DD3F355}" destId="{33585D50-8233-4811-B3DE-DE421922DE2B}" srcOrd="8" destOrd="0" parTransId="{927C4FA1-348F-49F1-AB3A-4522CC51D62C}" sibTransId="{80C04F89-9CC7-482F-B67C-F0EB3C4C2A12}"/>
    <dgm:cxn modelId="{F2316D2E-608D-403C-B4DF-D65E4A218186}" type="presOf" srcId="{C59760E2-588E-4A9B-A304-1E526E11177B}" destId="{A0D5E57C-9D1C-4D3D-834A-35759AFBA5D0}" srcOrd="0" destOrd="0" presId="urn:microsoft.com/office/officeart/2005/8/layout/vList2"/>
    <dgm:cxn modelId="{6A907424-09AC-4F13-8A79-D497FD810E19}" srcId="{691FC867-A0DD-4770-BC42-F7256DD3F355}" destId="{77F5916F-B36E-4DE8-9838-4CB1233666CD}" srcOrd="7" destOrd="0" parTransId="{E895B282-8155-45F9-882B-4DE1DDAFEB9C}" sibTransId="{095DFDA4-A45A-42AC-9C27-563E8A23DF9D}"/>
    <dgm:cxn modelId="{BDB05932-B0EA-476E-924F-F505BC273011}" type="presOf" srcId="{6A1B7865-9A03-405F-97FA-F8FF3085B348}" destId="{02087DF3-5EDD-423E-BF13-AF9D37D44A22}" srcOrd="0" destOrd="0" presId="urn:microsoft.com/office/officeart/2005/8/layout/vList2"/>
    <dgm:cxn modelId="{80218CC2-6752-4FEF-8977-47DED3A949D4}" srcId="{691FC867-A0DD-4770-BC42-F7256DD3F355}" destId="{6A1B7865-9A03-405F-97FA-F8FF3085B348}" srcOrd="4" destOrd="0" parTransId="{BAC35A5A-18DE-4B07-A5B5-480FC48D02AE}" sibTransId="{9AF476D6-DF91-44BD-891A-3A776D80B53F}"/>
    <dgm:cxn modelId="{9FD2F635-7FFF-4855-A386-9CDDFCF1182C}" srcId="{691FC867-A0DD-4770-BC42-F7256DD3F355}" destId="{29733921-0FEE-449E-8419-FC3C3C092356}" srcOrd="5" destOrd="0" parTransId="{C800FAAA-734D-47B9-BA05-048C0D763F05}" sibTransId="{A72632C2-4E8C-44D3-BD5B-895D3312959B}"/>
    <dgm:cxn modelId="{C8A945E8-90EE-42D6-9CCD-8D6FF51A527E}" srcId="{691FC867-A0DD-4770-BC42-F7256DD3F355}" destId="{C6453F1C-26B7-445B-8E11-C8EEBF2DFD59}" srcOrd="2" destOrd="0" parTransId="{888DE3F3-DBEC-444E-AAB5-4FB50C2323E3}" sibTransId="{9716AACD-2CCA-421B-9C75-F2542C4C6518}"/>
    <dgm:cxn modelId="{DF4A0707-EC81-4345-BBB4-206690C4334F}" type="presOf" srcId="{8DAEF516-BB83-4B2F-9BB7-8B86E19114DA}" destId="{CE76FC1F-552E-427E-B16D-C88DC70F0F6E}" srcOrd="0" destOrd="0" presId="urn:microsoft.com/office/officeart/2005/8/layout/vList2"/>
    <dgm:cxn modelId="{E71FA609-AC8C-47A5-BEAD-70EA4E93AC8E}" srcId="{691FC867-A0DD-4770-BC42-F7256DD3F355}" destId="{245D4216-21CD-460D-B4FE-22CAD0B2E604}" srcOrd="9" destOrd="0" parTransId="{839E8DCE-86AB-4324-8778-355783DD27DE}" sibTransId="{2FF677FF-DFA9-44FC-B254-7E4AFBF0F10B}"/>
    <dgm:cxn modelId="{4AA3E577-F32F-4741-85C4-B788F5418E0C}" srcId="{691FC867-A0DD-4770-BC42-F7256DD3F355}" destId="{8DAEF516-BB83-4B2F-9BB7-8B86E19114DA}" srcOrd="1" destOrd="0" parTransId="{8FF0C77B-0BC9-405F-9E72-A027364DFA48}" sibTransId="{F19E44C2-13B4-4E0A-9295-B66F73CEC8C7}"/>
    <dgm:cxn modelId="{EB2ADA08-4B11-4E87-BC05-A1274CD1FB7D}" type="presOf" srcId="{C6453F1C-26B7-445B-8E11-C8EEBF2DFD59}" destId="{74C6669A-20BD-4A39-B3AA-1F3E59945133}" srcOrd="0" destOrd="0" presId="urn:microsoft.com/office/officeart/2005/8/layout/vList2"/>
    <dgm:cxn modelId="{1D24722D-4535-4355-A7F4-3261170F09B8}" srcId="{691FC867-A0DD-4770-BC42-F7256DD3F355}" destId="{19939D9A-0B71-4947-B2EA-3445E5980147}" srcOrd="0" destOrd="0" parTransId="{F272BD51-3E4B-4C13-BDB0-9FF19366A361}" sibTransId="{35E02F7E-DA37-41FD-97AA-1FDF05CBBA9E}"/>
    <dgm:cxn modelId="{424F67A1-8C4F-490E-B182-D6A1BA01B469}" type="presOf" srcId="{19939D9A-0B71-4947-B2EA-3445E5980147}" destId="{87F66FA2-F935-49C9-91A3-4DD8B3B9C66D}" srcOrd="0" destOrd="0" presId="urn:microsoft.com/office/officeart/2005/8/layout/vList2"/>
    <dgm:cxn modelId="{57EE3939-3D7B-48D0-860B-E4BB66AC83C9}" type="presParOf" srcId="{62F1F691-60B5-43D8-9657-949B2E1FB0C3}" destId="{87F66FA2-F935-49C9-91A3-4DD8B3B9C66D}" srcOrd="0" destOrd="0" presId="urn:microsoft.com/office/officeart/2005/8/layout/vList2"/>
    <dgm:cxn modelId="{B7344B58-ACAF-4B80-AF5A-4BFE3FBF8DDE}" type="presParOf" srcId="{62F1F691-60B5-43D8-9657-949B2E1FB0C3}" destId="{C043243B-E6F2-4004-B5B1-D17CCD787108}" srcOrd="1" destOrd="0" presId="urn:microsoft.com/office/officeart/2005/8/layout/vList2"/>
    <dgm:cxn modelId="{0979317F-F462-40D2-8DA3-788041AEC77F}" type="presParOf" srcId="{62F1F691-60B5-43D8-9657-949B2E1FB0C3}" destId="{CE76FC1F-552E-427E-B16D-C88DC70F0F6E}" srcOrd="2" destOrd="0" presId="urn:microsoft.com/office/officeart/2005/8/layout/vList2"/>
    <dgm:cxn modelId="{18429EFF-23DF-438B-8D50-9C39DA1033F6}" type="presParOf" srcId="{62F1F691-60B5-43D8-9657-949B2E1FB0C3}" destId="{31716D01-7193-4CD8-999E-5785B94923DC}" srcOrd="3" destOrd="0" presId="urn:microsoft.com/office/officeart/2005/8/layout/vList2"/>
    <dgm:cxn modelId="{F11505A4-2BCC-4D3B-85C1-A44BE4733D47}" type="presParOf" srcId="{62F1F691-60B5-43D8-9657-949B2E1FB0C3}" destId="{74C6669A-20BD-4A39-B3AA-1F3E59945133}" srcOrd="4" destOrd="0" presId="urn:microsoft.com/office/officeart/2005/8/layout/vList2"/>
    <dgm:cxn modelId="{1541B203-8F6F-427E-868D-F60472E83AA3}" type="presParOf" srcId="{62F1F691-60B5-43D8-9657-949B2E1FB0C3}" destId="{3F01DBBD-7365-4A6F-8185-2A84E9202C1C}" srcOrd="5" destOrd="0" presId="urn:microsoft.com/office/officeart/2005/8/layout/vList2"/>
    <dgm:cxn modelId="{552A8FCA-9B33-4407-9637-B10C1CAC631F}" type="presParOf" srcId="{62F1F691-60B5-43D8-9657-949B2E1FB0C3}" destId="{A0D5E57C-9D1C-4D3D-834A-35759AFBA5D0}" srcOrd="6" destOrd="0" presId="urn:microsoft.com/office/officeart/2005/8/layout/vList2"/>
    <dgm:cxn modelId="{2E3E2D6B-DC52-4901-B08C-AE3A78A90BA7}" type="presParOf" srcId="{62F1F691-60B5-43D8-9657-949B2E1FB0C3}" destId="{18C3C9F3-18CE-4B2C-8678-3D0A01DBB868}" srcOrd="7" destOrd="0" presId="urn:microsoft.com/office/officeart/2005/8/layout/vList2"/>
    <dgm:cxn modelId="{03DC7516-A928-467E-84A7-354838604F1F}" type="presParOf" srcId="{62F1F691-60B5-43D8-9657-949B2E1FB0C3}" destId="{02087DF3-5EDD-423E-BF13-AF9D37D44A22}" srcOrd="8" destOrd="0" presId="urn:microsoft.com/office/officeart/2005/8/layout/vList2"/>
    <dgm:cxn modelId="{189CAB67-D71B-4CB0-8587-7DE997F12AEC}" type="presParOf" srcId="{62F1F691-60B5-43D8-9657-949B2E1FB0C3}" destId="{69B656B5-EB94-43DD-BDE5-25AEC69A8365}" srcOrd="9" destOrd="0" presId="urn:microsoft.com/office/officeart/2005/8/layout/vList2"/>
    <dgm:cxn modelId="{0B3B729F-ABD6-464C-B00C-A4FBA743525F}" type="presParOf" srcId="{62F1F691-60B5-43D8-9657-949B2E1FB0C3}" destId="{3D5B1894-BC74-4A54-8BEB-E6CA6876FBEF}" srcOrd="10" destOrd="0" presId="urn:microsoft.com/office/officeart/2005/8/layout/vList2"/>
    <dgm:cxn modelId="{1CAAB37A-51D9-4144-B9E7-21A860D627CE}" type="presParOf" srcId="{62F1F691-60B5-43D8-9657-949B2E1FB0C3}" destId="{1C0D3B99-A6A7-4514-B9A4-21DD7EA6FF84}" srcOrd="11" destOrd="0" presId="urn:microsoft.com/office/officeart/2005/8/layout/vList2"/>
    <dgm:cxn modelId="{F9E4537B-E469-43E7-82C3-50DB87E91536}" type="presParOf" srcId="{62F1F691-60B5-43D8-9657-949B2E1FB0C3}" destId="{45DE1A44-4806-49CC-9590-CF99937D0AE2}" srcOrd="12" destOrd="0" presId="urn:microsoft.com/office/officeart/2005/8/layout/vList2"/>
    <dgm:cxn modelId="{91B03DED-C6B9-4D6B-A2CA-DAB946433205}" type="presParOf" srcId="{62F1F691-60B5-43D8-9657-949B2E1FB0C3}" destId="{8F44B005-C2EE-4DF7-8BC1-BAA2FB3C63C6}" srcOrd="13" destOrd="0" presId="urn:microsoft.com/office/officeart/2005/8/layout/vList2"/>
    <dgm:cxn modelId="{ACE387CE-94D7-4C8C-9B2E-DC9B9FDE08FD}" type="presParOf" srcId="{62F1F691-60B5-43D8-9657-949B2E1FB0C3}" destId="{D5E83E59-E94C-480B-B262-816AD4AC577D}" srcOrd="14" destOrd="0" presId="urn:microsoft.com/office/officeart/2005/8/layout/vList2"/>
    <dgm:cxn modelId="{4E7D7762-337E-4E4D-AAA7-C3F09CDF71C8}" type="presParOf" srcId="{62F1F691-60B5-43D8-9657-949B2E1FB0C3}" destId="{459ED68C-D391-4603-992A-0B3D2CE46209}" srcOrd="15" destOrd="0" presId="urn:microsoft.com/office/officeart/2005/8/layout/vList2"/>
    <dgm:cxn modelId="{B3EDB87E-2FB7-44E3-9A87-E1D967318A6F}" type="presParOf" srcId="{62F1F691-60B5-43D8-9657-949B2E1FB0C3}" destId="{6B8B9332-83C2-4A4A-BCA6-823E839792FE}" srcOrd="16" destOrd="0" presId="urn:microsoft.com/office/officeart/2005/8/layout/vList2"/>
    <dgm:cxn modelId="{15485C52-3F3C-440C-8AF4-9DA94A4B6C25}" type="presParOf" srcId="{62F1F691-60B5-43D8-9657-949B2E1FB0C3}" destId="{74CB1DA4-DC7C-45E8-9D71-41C3651DD22C}" srcOrd="17" destOrd="0" presId="urn:microsoft.com/office/officeart/2005/8/layout/vList2"/>
    <dgm:cxn modelId="{D2F3F4B7-F1BA-4950-99D8-5F4F3DFCCF11}" type="presParOf" srcId="{62F1F691-60B5-43D8-9657-949B2E1FB0C3}" destId="{649A7EAD-6ACE-44EF-94AA-44890D845906}" srcOrd="18" destOrd="0" presId="urn:microsoft.com/office/officeart/2005/8/layout/vList2"/>
    <dgm:cxn modelId="{A002F703-15E3-4B49-82B3-0562DE567491}" type="presParOf" srcId="{62F1F691-60B5-43D8-9657-949B2E1FB0C3}" destId="{3E4955A6-1C3F-41F8-B3A1-63D0556E5666}" srcOrd="19" destOrd="0" presId="urn:microsoft.com/office/officeart/2005/8/layout/vList2"/>
    <dgm:cxn modelId="{57FD02D1-E367-445D-AB5A-85480F30FD30}" type="presParOf" srcId="{62F1F691-60B5-43D8-9657-949B2E1FB0C3}" destId="{6080EDFD-C6D7-469E-ABFC-B470993B345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012A7-CFE4-4BF0-8F6A-1CE43B5DD2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82E1C01-8382-48C5-9444-BDD5239EA70E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rogramiści oraz</a:t>
          </a:r>
          <a:r>
            <a:rPr lang="pl-PL" b="1" i="1" dirty="0" smtClean="0">
              <a:solidFill>
                <a:schemeClr val="tx1"/>
              </a:solidFill>
            </a:rPr>
            <a:t> S</a:t>
          </a:r>
          <a:r>
            <a:rPr lang="pl-PL" i="1" dirty="0" smtClean="0">
              <a:solidFill>
                <a:schemeClr val="tx1"/>
              </a:solidFill>
            </a:rPr>
            <a:t>pecjaliści do spraw rozwoju oprogramowania </a:t>
          </a:r>
          <a:r>
            <a:rPr lang="pl-PL" b="1" i="1" dirty="0" smtClean="0">
              <a:solidFill>
                <a:schemeClr val="tx1"/>
              </a:solidFill>
            </a:rPr>
            <a:t>A</a:t>
          </a:r>
          <a:r>
            <a:rPr lang="pl-PL" i="1" dirty="0" smtClean="0">
              <a:solidFill>
                <a:schemeClr val="tx1"/>
              </a:solidFill>
            </a:rPr>
            <a:t>nalitycy baz danych </a:t>
          </a:r>
          <a:endParaRPr lang="pl-PL" dirty="0">
            <a:solidFill>
              <a:schemeClr val="tx1"/>
            </a:solidFill>
          </a:endParaRPr>
        </a:p>
      </dgm:t>
    </dgm:pt>
    <dgm:pt modelId="{C7181945-C8D0-4D5F-8DDA-60991FBAC2E1}" type="parTrans" cxnId="{3E5056A8-83E9-4C75-BBB1-E403BEB8BAF1}">
      <dgm:prSet/>
      <dgm:spPr/>
      <dgm:t>
        <a:bodyPr/>
        <a:lstStyle/>
        <a:p>
          <a:endParaRPr lang="pl-PL"/>
        </a:p>
      </dgm:t>
    </dgm:pt>
    <dgm:pt modelId="{33796412-E0E0-4AAC-B80E-9BF13AC37F33}" type="sibTrans" cxnId="{3E5056A8-83E9-4C75-BBB1-E403BEB8BAF1}">
      <dgm:prSet/>
      <dgm:spPr/>
      <dgm:t>
        <a:bodyPr/>
        <a:lstStyle/>
        <a:p>
          <a:endParaRPr lang="pl-PL"/>
        </a:p>
      </dgm:t>
    </dgm:pt>
    <dgm:pt modelId="{AE389B14-5ECA-4204-BF17-D9180F6B8D4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I</a:t>
          </a:r>
          <a:r>
            <a:rPr lang="pl-PL" i="1" dirty="0" smtClean="0">
              <a:solidFill>
                <a:schemeClr val="tx1"/>
              </a:solidFill>
            </a:rPr>
            <a:t>nżynierzy budownictwa i </a:t>
          </a:r>
          <a:r>
            <a:rPr lang="pl-PL" b="1" i="1" dirty="0" smtClean="0">
              <a:solidFill>
                <a:schemeClr val="tx1"/>
              </a:solidFill>
            </a:rPr>
            <a:t>K</a:t>
          </a:r>
          <a:r>
            <a:rPr lang="pl-PL" i="1" dirty="0" smtClean="0">
              <a:solidFill>
                <a:schemeClr val="tx1"/>
              </a:solidFill>
            </a:rPr>
            <a:t>ierownicy budowy</a:t>
          </a:r>
          <a:endParaRPr lang="pl-PL" dirty="0">
            <a:solidFill>
              <a:schemeClr val="tx1"/>
            </a:solidFill>
          </a:endParaRPr>
        </a:p>
      </dgm:t>
    </dgm:pt>
    <dgm:pt modelId="{A4A56B8F-1624-485B-AF45-6B20F655513C}" type="parTrans" cxnId="{085EFF55-43F0-4EF7-8864-2E1DEE35F0D8}">
      <dgm:prSet/>
      <dgm:spPr/>
      <dgm:t>
        <a:bodyPr/>
        <a:lstStyle/>
        <a:p>
          <a:endParaRPr lang="pl-PL"/>
        </a:p>
      </dgm:t>
    </dgm:pt>
    <dgm:pt modelId="{656ED281-36B7-4213-86CF-6EE5C47A2DFE}" type="sibTrans" cxnId="{085EFF55-43F0-4EF7-8864-2E1DEE35F0D8}">
      <dgm:prSet/>
      <dgm:spPr/>
      <dgm:t>
        <a:bodyPr/>
        <a:lstStyle/>
        <a:p>
          <a:endParaRPr lang="pl-PL"/>
        </a:p>
      </dgm:t>
    </dgm:pt>
    <dgm:pt modelId="{8B657A10-B22C-4EA1-BAD2-5AF5C07FB70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I</a:t>
          </a:r>
          <a:r>
            <a:rPr lang="pl-PL" i="1" dirty="0" smtClean="0">
              <a:solidFill>
                <a:schemeClr val="tx1"/>
              </a:solidFill>
            </a:rPr>
            <a:t>nżynierzy: automatyki i robotyki oraz </a:t>
          </a:r>
          <a:r>
            <a:rPr lang="pl-PL" b="1" i="1" dirty="0" smtClean="0">
              <a:solidFill>
                <a:schemeClr val="tx1"/>
              </a:solidFill>
            </a:rPr>
            <a:t>o</a:t>
          </a:r>
          <a:r>
            <a:rPr lang="pl-PL" i="1" dirty="0" smtClean="0">
              <a:solidFill>
                <a:schemeClr val="tx1"/>
              </a:solidFill>
            </a:rPr>
            <a:t>rganizacji i planowania produkcji</a:t>
          </a:r>
          <a:endParaRPr lang="pl-PL" dirty="0">
            <a:solidFill>
              <a:schemeClr val="tx1"/>
            </a:solidFill>
          </a:endParaRPr>
        </a:p>
      </dgm:t>
    </dgm:pt>
    <dgm:pt modelId="{A458899A-3B80-49BE-8B6C-77DF8BAED353}" type="parTrans" cxnId="{95978F4C-327B-450D-97A1-4E8EC8E4BE07}">
      <dgm:prSet/>
      <dgm:spPr/>
      <dgm:t>
        <a:bodyPr/>
        <a:lstStyle/>
        <a:p>
          <a:endParaRPr lang="pl-PL"/>
        </a:p>
      </dgm:t>
    </dgm:pt>
    <dgm:pt modelId="{4C9140AF-7BE8-4811-B9BF-74AB40B5F758}" type="sibTrans" cxnId="{95978F4C-327B-450D-97A1-4E8EC8E4BE07}">
      <dgm:prSet/>
      <dgm:spPr/>
      <dgm:t>
        <a:bodyPr/>
        <a:lstStyle/>
        <a:p>
          <a:endParaRPr lang="pl-PL"/>
        </a:p>
      </dgm:t>
    </dgm:pt>
    <dgm:pt modelId="{CABAE4E7-3D83-49AE-B724-19AFBDA3B17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S</a:t>
          </a:r>
          <a:r>
            <a:rPr lang="pl-PL" i="1" dirty="0" smtClean="0">
              <a:solidFill>
                <a:schemeClr val="tx1"/>
              </a:solidFill>
            </a:rPr>
            <a:t>pecjaliści do spraw logistyki, </a:t>
          </a:r>
          <a:r>
            <a:rPr lang="pl-PL" b="1" i="1" dirty="0" smtClean="0">
              <a:solidFill>
                <a:schemeClr val="tx1"/>
              </a:solidFill>
            </a:rPr>
            <a:t>E</a:t>
          </a:r>
          <a:r>
            <a:rPr lang="pl-PL" i="1" dirty="0" smtClean="0">
              <a:solidFill>
                <a:schemeClr val="tx1"/>
              </a:solidFill>
            </a:rPr>
            <a:t>lektrycy, </a:t>
          </a:r>
          <a:r>
            <a:rPr lang="pl-PL" b="1" i="1" dirty="0" smtClean="0">
              <a:solidFill>
                <a:schemeClr val="tx1"/>
              </a:solidFill>
            </a:rPr>
            <a:t>E</a:t>
          </a:r>
          <a:r>
            <a:rPr lang="pl-PL" i="1" dirty="0" smtClean="0">
              <a:solidFill>
                <a:schemeClr val="tx1"/>
              </a:solidFill>
            </a:rPr>
            <a:t>lektromechanicy, </a:t>
          </a:r>
          <a:r>
            <a:rPr lang="pl-PL" b="1" i="1" dirty="0" smtClean="0">
              <a:solidFill>
                <a:schemeClr val="tx1"/>
              </a:solidFill>
            </a:rPr>
            <a:t>T</a:t>
          </a:r>
          <a:r>
            <a:rPr lang="pl-PL" i="1" dirty="0" smtClean="0">
              <a:solidFill>
                <a:schemeClr val="tx1"/>
              </a:solidFill>
            </a:rPr>
            <a:t>echnicy utrzymania ruchu,</a:t>
          </a:r>
          <a:endParaRPr lang="pl-PL" dirty="0">
            <a:solidFill>
              <a:schemeClr val="tx1"/>
            </a:solidFill>
          </a:endParaRPr>
        </a:p>
      </dgm:t>
    </dgm:pt>
    <dgm:pt modelId="{4C7AAE86-7BA9-4AEE-8943-89D49FF5344D}" type="parTrans" cxnId="{9414508A-0705-4FB7-8299-1C0C77BDA8A6}">
      <dgm:prSet/>
      <dgm:spPr/>
      <dgm:t>
        <a:bodyPr/>
        <a:lstStyle/>
        <a:p>
          <a:endParaRPr lang="pl-PL"/>
        </a:p>
      </dgm:t>
    </dgm:pt>
    <dgm:pt modelId="{C23E9A3F-CF20-4D5C-94CE-BC2D22D48E73}" type="sibTrans" cxnId="{9414508A-0705-4FB7-8299-1C0C77BDA8A6}">
      <dgm:prSet/>
      <dgm:spPr/>
      <dgm:t>
        <a:bodyPr/>
        <a:lstStyle/>
        <a:p>
          <a:endParaRPr lang="pl-PL"/>
        </a:p>
      </dgm:t>
    </dgm:pt>
    <dgm:pt modelId="{24ACC0D9-7531-4F7B-AF37-AD0306F1DD8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M</a:t>
          </a:r>
          <a:r>
            <a:rPr lang="pl-PL" i="1" dirty="0" smtClean="0">
              <a:solidFill>
                <a:schemeClr val="tx1"/>
              </a:solidFill>
            </a:rPr>
            <a:t>agazynierzy oraz </a:t>
          </a:r>
          <a:r>
            <a:rPr lang="pl-PL" b="1" i="1" dirty="0" smtClean="0">
              <a:solidFill>
                <a:schemeClr val="tx1"/>
              </a:solidFill>
            </a:rPr>
            <a:t>R</a:t>
          </a:r>
          <a:r>
            <a:rPr lang="pl-PL" i="1" dirty="0" smtClean="0">
              <a:solidFill>
                <a:schemeClr val="tx1"/>
              </a:solidFill>
            </a:rPr>
            <a:t>obotnicy magazynowi i </a:t>
          </a:r>
          <a:r>
            <a:rPr lang="pl-PL" b="1" i="1" dirty="0" smtClean="0">
              <a:solidFill>
                <a:schemeClr val="tx1"/>
              </a:solidFill>
            </a:rPr>
            <a:t>o</a:t>
          </a:r>
          <a:r>
            <a:rPr lang="pl-PL" i="1" dirty="0" smtClean="0">
              <a:solidFill>
                <a:schemeClr val="tx1"/>
              </a:solidFill>
            </a:rPr>
            <a:t>peratorzy wózków jezdniowych </a:t>
          </a:r>
          <a:endParaRPr lang="pl-PL" dirty="0">
            <a:solidFill>
              <a:schemeClr val="tx1"/>
            </a:solidFill>
          </a:endParaRPr>
        </a:p>
      </dgm:t>
    </dgm:pt>
    <dgm:pt modelId="{A5AC0481-B30D-464D-88BF-E4392CE7539B}" type="parTrans" cxnId="{19136857-0C51-4FA3-A457-18DB6E69CAB0}">
      <dgm:prSet/>
      <dgm:spPr/>
      <dgm:t>
        <a:bodyPr/>
        <a:lstStyle/>
        <a:p>
          <a:endParaRPr lang="pl-PL"/>
        </a:p>
      </dgm:t>
    </dgm:pt>
    <dgm:pt modelId="{1F8D6C3F-74F2-44FC-88E8-5A553946A965}" type="sibTrans" cxnId="{19136857-0C51-4FA3-A457-18DB6E69CAB0}">
      <dgm:prSet/>
      <dgm:spPr/>
      <dgm:t>
        <a:bodyPr/>
        <a:lstStyle/>
        <a:p>
          <a:endParaRPr lang="pl-PL"/>
        </a:p>
      </dgm:t>
    </dgm:pt>
    <dgm:pt modelId="{6B827198-C29D-45F9-AC25-EF07954FB18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K</a:t>
          </a:r>
          <a:r>
            <a:rPr lang="pl-PL" i="1" dirty="0" smtClean="0">
              <a:solidFill>
                <a:schemeClr val="tx1"/>
              </a:solidFill>
            </a:rPr>
            <a:t>ierowcy samochodu ciężarowego</a:t>
          </a:r>
          <a:endParaRPr lang="pl-PL" dirty="0">
            <a:solidFill>
              <a:schemeClr val="tx1"/>
            </a:solidFill>
          </a:endParaRPr>
        </a:p>
      </dgm:t>
    </dgm:pt>
    <dgm:pt modelId="{52679D02-D2AE-4152-823D-1D41EE572CEB}" type="parTrans" cxnId="{4F48A7E0-3224-43ED-AA83-1E7E298CD64D}">
      <dgm:prSet/>
      <dgm:spPr/>
      <dgm:t>
        <a:bodyPr/>
        <a:lstStyle/>
        <a:p>
          <a:endParaRPr lang="pl-PL"/>
        </a:p>
      </dgm:t>
    </dgm:pt>
    <dgm:pt modelId="{560783CC-6C7D-47B9-AC92-03EC276D9AAB}" type="sibTrans" cxnId="{4F48A7E0-3224-43ED-AA83-1E7E298CD64D}">
      <dgm:prSet/>
      <dgm:spPr/>
      <dgm:t>
        <a:bodyPr/>
        <a:lstStyle/>
        <a:p>
          <a:endParaRPr lang="pl-PL"/>
        </a:p>
      </dgm:t>
    </dgm:pt>
    <dgm:pt modelId="{E286D337-2CE5-4B55-8AE3-A1AEAE17FBB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M</a:t>
          </a:r>
          <a:r>
            <a:rPr lang="pl-PL" i="1" dirty="0" smtClean="0">
              <a:solidFill>
                <a:schemeClr val="tx1"/>
              </a:solidFill>
            </a:rPr>
            <a:t>echanicy maszyn i urządzeń przemysłowych </a:t>
          </a:r>
          <a:endParaRPr lang="pl-PL" dirty="0">
            <a:solidFill>
              <a:schemeClr val="tx1"/>
            </a:solidFill>
          </a:endParaRPr>
        </a:p>
      </dgm:t>
    </dgm:pt>
    <dgm:pt modelId="{127E635F-E675-43F0-8688-1A2EF8CB810B}" type="parTrans" cxnId="{5B563569-DC40-4245-A24F-49BECBC8FDE0}">
      <dgm:prSet/>
      <dgm:spPr/>
      <dgm:t>
        <a:bodyPr/>
        <a:lstStyle/>
        <a:p>
          <a:endParaRPr lang="pl-PL"/>
        </a:p>
      </dgm:t>
    </dgm:pt>
    <dgm:pt modelId="{637D90F6-E161-4CFD-8910-3BA90672018B}" type="sibTrans" cxnId="{5B563569-DC40-4245-A24F-49BECBC8FDE0}">
      <dgm:prSet/>
      <dgm:spPr/>
      <dgm:t>
        <a:bodyPr/>
        <a:lstStyle/>
        <a:p>
          <a:endParaRPr lang="pl-PL"/>
        </a:p>
      </dgm:t>
    </dgm:pt>
    <dgm:pt modelId="{21C8F660-9CDF-4329-873C-0E4F4D50681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S</a:t>
          </a:r>
          <a:r>
            <a:rPr lang="pl-PL" i="1" dirty="0" smtClean="0">
              <a:solidFill>
                <a:schemeClr val="tx1"/>
              </a:solidFill>
            </a:rPr>
            <a:t>pecjaliści ds. rachunkowości, </a:t>
          </a:r>
          <a:r>
            <a:rPr lang="pl-PL" b="1" i="1" dirty="0" smtClean="0">
              <a:solidFill>
                <a:schemeClr val="tx1"/>
              </a:solidFill>
            </a:rPr>
            <a:t>S</a:t>
          </a:r>
          <a:r>
            <a:rPr lang="pl-PL" i="1" dirty="0" smtClean="0">
              <a:solidFill>
                <a:schemeClr val="tx1"/>
              </a:solidFill>
            </a:rPr>
            <a:t>pecjaliści do spraw marketingu i handlu, </a:t>
          </a:r>
          <a:endParaRPr lang="pl-PL" dirty="0">
            <a:solidFill>
              <a:schemeClr val="tx1"/>
            </a:solidFill>
          </a:endParaRPr>
        </a:p>
      </dgm:t>
    </dgm:pt>
    <dgm:pt modelId="{B2B2D2AF-E1D3-4774-B633-31D868169665}" type="parTrans" cxnId="{5E1E3A78-8D62-40FA-86A4-56B0A0E5C5A4}">
      <dgm:prSet/>
      <dgm:spPr/>
      <dgm:t>
        <a:bodyPr/>
        <a:lstStyle/>
        <a:p>
          <a:endParaRPr lang="pl-PL"/>
        </a:p>
      </dgm:t>
    </dgm:pt>
    <dgm:pt modelId="{0C845C23-44FD-48D5-B2E1-C69684DD00DE}" type="sibTrans" cxnId="{5E1E3A78-8D62-40FA-86A4-56B0A0E5C5A4}">
      <dgm:prSet/>
      <dgm:spPr/>
      <dgm:t>
        <a:bodyPr/>
        <a:lstStyle/>
        <a:p>
          <a:endParaRPr lang="pl-PL"/>
        </a:p>
      </dgm:t>
    </dgm:pt>
    <dgm:pt modelId="{20C47020-717A-4118-B4B0-27BA1FA5F83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F</a:t>
          </a:r>
          <a:r>
            <a:rPr lang="pl-PL" i="1" dirty="0" smtClean="0">
              <a:solidFill>
                <a:schemeClr val="tx1"/>
              </a:solidFill>
            </a:rPr>
            <a:t>armaceuci</a:t>
          </a:r>
          <a:endParaRPr lang="pl-PL" dirty="0">
            <a:solidFill>
              <a:schemeClr val="tx1"/>
            </a:solidFill>
          </a:endParaRPr>
        </a:p>
      </dgm:t>
    </dgm:pt>
    <dgm:pt modelId="{366740F5-0965-4664-8549-7ADD3B28E387}" type="parTrans" cxnId="{81FC3F0F-AC4A-44ED-89ED-91B86FDC2AE2}">
      <dgm:prSet/>
      <dgm:spPr/>
      <dgm:t>
        <a:bodyPr/>
        <a:lstStyle/>
        <a:p>
          <a:endParaRPr lang="pl-PL"/>
        </a:p>
      </dgm:t>
    </dgm:pt>
    <dgm:pt modelId="{A99E630B-2F72-4817-9D07-BC646D145423}" type="sibTrans" cxnId="{81FC3F0F-AC4A-44ED-89ED-91B86FDC2AE2}">
      <dgm:prSet/>
      <dgm:spPr/>
      <dgm:t>
        <a:bodyPr/>
        <a:lstStyle/>
        <a:p>
          <a:endParaRPr lang="pl-PL"/>
        </a:p>
      </dgm:t>
    </dgm:pt>
    <dgm:pt modelId="{AA2F3350-4FE1-42F9-AE8F-6A0CC1E8871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racownicy przygotowujący posiłki typu fast food</a:t>
          </a:r>
          <a:endParaRPr lang="pl-PL" dirty="0">
            <a:solidFill>
              <a:schemeClr val="tx1"/>
            </a:solidFill>
          </a:endParaRPr>
        </a:p>
      </dgm:t>
    </dgm:pt>
    <dgm:pt modelId="{7DA20D89-057D-40C1-B3FB-801CEE36ECA4}" type="parTrans" cxnId="{5CDC0040-60E0-44C7-B1BF-33873446D2DA}">
      <dgm:prSet/>
      <dgm:spPr/>
      <dgm:t>
        <a:bodyPr/>
        <a:lstStyle/>
        <a:p>
          <a:endParaRPr lang="pl-PL"/>
        </a:p>
      </dgm:t>
    </dgm:pt>
    <dgm:pt modelId="{66EB50DC-4D83-403C-8CCF-1925CF37D898}" type="sibTrans" cxnId="{5CDC0040-60E0-44C7-B1BF-33873446D2DA}">
      <dgm:prSet/>
      <dgm:spPr/>
      <dgm:t>
        <a:bodyPr/>
        <a:lstStyle/>
        <a:p>
          <a:endParaRPr lang="pl-PL"/>
        </a:p>
      </dgm:t>
    </dgm:pt>
    <dgm:pt modelId="{6C0F6DFD-F0C0-4814-9959-0A0A76FE434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i="1" dirty="0" smtClean="0">
              <a:solidFill>
                <a:schemeClr val="tx1"/>
              </a:solidFill>
            </a:rPr>
            <a:t>O</a:t>
          </a:r>
          <a:r>
            <a:rPr lang="pl-PL" i="1" dirty="0" smtClean="0">
              <a:solidFill>
                <a:schemeClr val="tx1"/>
              </a:solidFill>
            </a:rPr>
            <a:t>peratorzy zautomatyzowanej linii produkcyjnej oraz </a:t>
          </a:r>
          <a:r>
            <a:rPr lang="pl-PL" b="1" i="1" dirty="0" smtClean="0">
              <a:solidFill>
                <a:schemeClr val="tx1"/>
              </a:solidFill>
            </a:rPr>
            <a:t>P</a:t>
          </a:r>
          <a:r>
            <a:rPr lang="pl-PL" i="1" dirty="0" smtClean="0">
              <a:solidFill>
                <a:schemeClr val="tx1"/>
              </a:solidFill>
            </a:rPr>
            <a:t>racownicy produkcji</a:t>
          </a:r>
          <a:endParaRPr lang="pl-PL" dirty="0">
            <a:solidFill>
              <a:schemeClr val="tx1"/>
            </a:solidFill>
          </a:endParaRPr>
        </a:p>
      </dgm:t>
    </dgm:pt>
    <dgm:pt modelId="{F250E55A-CE5F-43BB-A2E7-CF5AE725718C}" type="parTrans" cxnId="{8D232B89-AC87-493C-8E98-76FBA6EF4725}">
      <dgm:prSet/>
      <dgm:spPr/>
      <dgm:t>
        <a:bodyPr/>
        <a:lstStyle/>
        <a:p>
          <a:endParaRPr lang="pl-PL"/>
        </a:p>
      </dgm:t>
    </dgm:pt>
    <dgm:pt modelId="{AADCDA7E-4DBC-414A-8E82-D53AD336A11C}" type="sibTrans" cxnId="{8D232B89-AC87-493C-8E98-76FBA6EF4725}">
      <dgm:prSet/>
      <dgm:spPr/>
      <dgm:t>
        <a:bodyPr/>
        <a:lstStyle/>
        <a:p>
          <a:endParaRPr lang="pl-PL"/>
        </a:p>
      </dgm:t>
    </dgm:pt>
    <dgm:pt modelId="{3A36786A-BDC9-4807-BDA0-C6B275D82157}" type="pres">
      <dgm:prSet presAssocID="{FE4012A7-CFE4-4BF0-8F6A-1CE43B5DD2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EF96A0-88DA-4FEF-847C-DB29C0A4E996}" type="pres">
      <dgm:prSet presAssocID="{682E1C01-8382-48C5-9444-BDD5239EA70E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8912E0-8CBF-4AC8-AD4F-143DBCDEC91B}" type="pres">
      <dgm:prSet presAssocID="{33796412-E0E0-4AAC-B80E-9BF13AC37F33}" presName="spacer" presStyleCnt="0"/>
      <dgm:spPr/>
    </dgm:pt>
    <dgm:pt modelId="{1AA4A777-E620-4961-86C5-53776F5B8CAB}" type="pres">
      <dgm:prSet presAssocID="{AE389B14-5ECA-4204-BF17-D9180F6B8D46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0949DF-86F6-44B2-8D93-0C14C82C5469}" type="pres">
      <dgm:prSet presAssocID="{656ED281-36B7-4213-86CF-6EE5C47A2DFE}" presName="spacer" presStyleCnt="0"/>
      <dgm:spPr/>
    </dgm:pt>
    <dgm:pt modelId="{BC46B0D5-F699-4864-BBDC-7C29B20543BC}" type="pres">
      <dgm:prSet presAssocID="{8B657A10-B22C-4EA1-BAD2-5AF5C07FB70A}" presName="parentText" presStyleLbl="node1" presStyleIdx="2" presStyleCnt="11" custLinFactNeighborY="164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F6F67D-C0D2-4A61-96C6-C3AD519B953D}" type="pres">
      <dgm:prSet presAssocID="{4C9140AF-7BE8-4811-B9BF-74AB40B5F758}" presName="spacer" presStyleCnt="0"/>
      <dgm:spPr/>
    </dgm:pt>
    <dgm:pt modelId="{1E435D59-EF3F-45B8-8144-B8CD8CC1BC69}" type="pres">
      <dgm:prSet presAssocID="{CABAE4E7-3D83-49AE-B724-19AFBDA3B17C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926EE5-5896-4902-9320-B510EF993CCB}" type="pres">
      <dgm:prSet presAssocID="{C23E9A3F-CF20-4D5C-94CE-BC2D22D48E73}" presName="spacer" presStyleCnt="0"/>
      <dgm:spPr/>
    </dgm:pt>
    <dgm:pt modelId="{E5DAA3FF-B54B-4C3F-BAD6-23C9FAACD7D8}" type="pres">
      <dgm:prSet presAssocID="{24ACC0D9-7531-4F7B-AF37-AD0306F1DD8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7342D4-BD72-4EF7-9473-EEA5B6C1FF37}" type="pres">
      <dgm:prSet presAssocID="{1F8D6C3F-74F2-44FC-88E8-5A553946A965}" presName="spacer" presStyleCnt="0"/>
      <dgm:spPr/>
    </dgm:pt>
    <dgm:pt modelId="{F002D144-21E2-4310-AAA1-0EB4481131C1}" type="pres">
      <dgm:prSet presAssocID="{6B827198-C29D-45F9-AC25-EF07954FB181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20CCC0-51C2-4CFB-98FB-1504D1043099}" type="pres">
      <dgm:prSet presAssocID="{560783CC-6C7D-47B9-AC92-03EC276D9AAB}" presName="spacer" presStyleCnt="0"/>
      <dgm:spPr/>
    </dgm:pt>
    <dgm:pt modelId="{E446DA99-528E-4092-BAEF-20A03CD06186}" type="pres">
      <dgm:prSet presAssocID="{E286D337-2CE5-4B55-8AE3-A1AEAE17FBBD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D8F5AE-FEF7-4AEC-A948-DDC25F17898F}" type="pres">
      <dgm:prSet presAssocID="{637D90F6-E161-4CFD-8910-3BA90672018B}" presName="spacer" presStyleCnt="0"/>
      <dgm:spPr/>
    </dgm:pt>
    <dgm:pt modelId="{9D103971-341C-4AA4-865E-C252EDDF8673}" type="pres">
      <dgm:prSet presAssocID="{21C8F660-9CDF-4329-873C-0E4F4D50681C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A7A77F-3808-4E3C-8090-F583F9BA6F77}" type="pres">
      <dgm:prSet presAssocID="{0C845C23-44FD-48D5-B2E1-C69684DD00DE}" presName="spacer" presStyleCnt="0"/>
      <dgm:spPr/>
    </dgm:pt>
    <dgm:pt modelId="{918322E9-1025-4143-BD0C-FD1AA0E4CD45}" type="pres">
      <dgm:prSet presAssocID="{20C47020-717A-4118-B4B0-27BA1FA5F83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21FCDC-8B87-4DAF-BA52-89BD503CD2C3}" type="pres">
      <dgm:prSet presAssocID="{A99E630B-2F72-4817-9D07-BC646D145423}" presName="spacer" presStyleCnt="0"/>
      <dgm:spPr/>
    </dgm:pt>
    <dgm:pt modelId="{1C9E10A1-0214-4AEC-B9ED-B1C31D50B551}" type="pres">
      <dgm:prSet presAssocID="{AA2F3350-4FE1-42F9-AE8F-6A0CC1E88718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6704B2-FB81-4DF1-A4C1-7EF10A2085FC}" type="pres">
      <dgm:prSet presAssocID="{66EB50DC-4D83-403C-8CCF-1925CF37D898}" presName="spacer" presStyleCnt="0"/>
      <dgm:spPr/>
    </dgm:pt>
    <dgm:pt modelId="{9DE47CE1-3EEF-40C9-ADD1-7A824E630C1D}" type="pres">
      <dgm:prSet presAssocID="{6C0F6DFD-F0C0-4814-9959-0A0A76FE434A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95FBAE1-0422-426D-8EE0-742EDB7A3508}" type="presOf" srcId="{6B827198-C29D-45F9-AC25-EF07954FB181}" destId="{F002D144-21E2-4310-AAA1-0EB4481131C1}" srcOrd="0" destOrd="0" presId="urn:microsoft.com/office/officeart/2005/8/layout/vList2"/>
    <dgm:cxn modelId="{A71A5B6A-AE94-4FB7-A6D4-8A8C35D0BAB6}" type="presOf" srcId="{E286D337-2CE5-4B55-8AE3-A1AEAE17FBBD}" destId="{E446DA99-528E-4092-BAEF-20A03CD06186}" srcOrd="0" destOrd="0" presId="urn:microsoft.com/office/officeart/2005/8/layout/vList2"/>
    <dgm:cxn modelId="{085EFF55-43F0-4EF7-8864-2E1DEE35F0D8}" srcId="{FE4012A7-CFE4-4BF0-8F6A-1CE43B5DD282}" destId="{AE389B14-5ECA-4204-BF17-D9180F6B8D46}" srcOrd="1" destOrd="0" parTransId="{A4A56B8F-1624-485B-AF45-6B20F655513C}" sibTransId="{656ED281-36B7-4213-86CF-6EE5C47A2DFE}"/>
    <dgm:cxn modelId="{9414508A-0705-4FB7-8299-1C0C77BDA8A6}" srcId="{FE4012A7-CFE4-4BF0-8F6A-1CE43B5DD282}" destId="{CABAE4E7-3D83-49AE-B724-19AFBDA3B17C}" srcOrd="3" destOrd="0" parTransId="{4C7AAE86-7BA9-4AEE-8943-89D49FF5344D}" sibTransId="{C23E9A3F-CF20-4D5C-94CE-BC2D22D48E73}"/>
    <dgm:cxn modelId="{8FD63797-0D3B-438D-9AE4-7D6A37F12519}" type="presOf" srcId="{CABAE4E7-3D83-49AE-B724-19AFBDA3B17C}" destId="{1E435D59-EF3F-45B8-8144-B8CD8CC1BC69}" srcOrd="0" destOrd="0" presId="urn:microsoft.com/office/officeart/2005/8/layout/vList2"/>
    <dgm:cxn modelId="{7632EDA4-47BC-4150-A0DB-7448C2EA04C7}" type="presOf" srcId="{21C8F660-9CDF-4329-873C-0E4F4D50681C}" destId="{9D103971-341C-4AA4-865E-C252EDDF8673}" srcOrd="0" destOrd="0" presId="urn:microsoft.com/office/officeart/2005/8/layout/vList2"/>
    <dgm:cxn modelId="{5CDC0040-60E0-44C7-B1BF-33873446D2DA}" srcId="{FE4012A7-CFE4-4BF0-8F6A-1CE43B5DD282}" destId="{AA2F3350-4FE1-42F9-AE8F-6A0CC1E88718}" srcOrd="9" destOrd="0" parTransId="{7DA20D89-057D-40C1-B3FB-801CEE36ECA4}" sibTransId="{66EB50DC-4D83-403C-8CCF-1925CF37D898}"/>
    <dgm:cxn modelId="{F5F2CA76-B545-43F7-A310-6F8B721062C0}" type="presOf" srcId="{AA2F3350-4FE1-42F9-AE8F-6A0CC1E88718}" destId="{1C9E10A1-0214-4AEC-B9ED-B1C31D50B551}" srcOrd="0" destOrd="0" presId="urn:microsoft.com/office/officeart/2005/8/layout/vList2"/>
    <dgm:cxn modelId="{81FC3F0F-AC4A-44ED-89ED-91B86FDC2AE2}" srcId="{FE4012A7-CFE4-4BF0-8F6A-1CE43B5DD282}" destId="{20C47020-717A-4118-B4B0-27BA1FA5F839}" srcOrd="8" destOrd="0" parTransId="{366740F5-0965-4664-8549-7ADD3B28E387}" sibTransId="{A99E630B-2F72-4817-9D07-BC646D145423}"/>
    <dgm:cxn modelId="{19136857-0C51-4FA3-A457-18DB6E69CAB0}" srcId="{FE4012A7-CFE4-4BF0-8F6A-1CE43B5DD282}" destId="{24ACC0D9-7531-4F7B-AF37-AD0306F1DD86}" srcOrd="4" destOrd="0" parTransId="{A5AC0481-B30D-464D-88BF-E4392CE7539B}" sibTransId="{1F8D6C3F-74F2-44FC-88E8-5A553946A965}"/>
    <dgm:cxn modelId="{134E41A0-BA60-4E81-B292-B04E82E2FF11}" type="presOf" srcId="{FE4012A7-CFE4-4BF0-8F6A-1CE43B5DD282}" destId="{3A36786A-BDC9-4807-BDA0-C6B275D82157}" srcOrd="0" destOrd="0" presId="urn:microsoft.com/office/officeart/2005/8/layout/vList2"/>
    <dgm:cxn modelId="{3E5056A8-83E9-4C75-BBB1-E403BEB8BAF1}" srcId="{FE4012A7-CFE4-4BF0-8F6A-1CE43B5DD282}" destId="{682E1C01-8382-48C5-9444-BDD5239EA70E}" srcOrd="0" destOrd="0" parTransId="{C7181945-C8D0-4D5F-8DDA-60991FBAC2E1}" sibTransId="{33796412-E0E0-4AAC-B80E-9BF13AC37F33}"/>
    <dgm:cxn modelId="{4F5CA363-4B7B-42F7-8F42-D07F709EE0CF}" type="presOf" srcId="{8B657A10-B22C-4EA1-BAD2-5AF5C07FB70A}" destId="{BC46B0D5-F699-4864-BBDC-7C29B20543BC}" srcOrd="0" destOrd="0" presId="urn:microsoft.com/office/officeart/2005/8/layout/vList2"/>
    <dgm:cxn modelId="{5B563569-DC40-4245-A24F-49BECBC8FDE0}" srcId="{FE4012A7-CFE4-4BF0-8F6A-1CE43B5DD282}" destId="{E286D337-2CE5-4B55-8AE3-A1AEAE17FBBD}" srcOrd="6" destOrd="0" parTransId="{127E635F-E675-43F0-8688-1A2EF8CB810B}" sibTransId="{637D90F6-E161-4CFD-8910-3BA90672018B}"/>
    <dgm:cxn modelId="{7EB30FD3-3E63-4887-871D-57322A83F1ED}" type="presOf" srcId="{AE389B14-5ECA-4204-BF17-D9180F6B8D46}" destId="{1AA4A777-E620-4961-86C5-53776F5B8CAB}" srcOrd="0" destOrd="0" presId="urn:microsoft.com/office/officeart/2005/8/layout/vList2"/>
    <dgm:cxn modelId="{3C3C76FD-1253-4562-B50C-4E08F71DABF1}" type="presOf" srcId="{682E1C01-8382-48C5-9444-BDD5239EA70E}" destId="{1FEF96A0-88DA-4FEF-847C-DB29C0A4E996}" srcOrd="0" destOrd="0" presId="urn:microsoft.com/office/officeart/2005/8/layout/vList2"/>
    <dgm:cxn modelId="{EEE37E5C-BE60-4A7D-8736-90A30B7F6DC3}" type="presOf" srcId="{6C0F6DFD-F0C0-4814-9959-0A0A76FE434A}" destId="{9DE47CE1-3EEF-40C9-ADD1-7A824E630C1D}" srcOrd="0" destOrd="0" presId="urn:microsoft.com/office/officeart/2005/8/layout/vList2"/>
    <dgm:cxn modelId="{8D232B89-AC87-493C-8E98-76FBA6EF4725}" srcId="{FE4012A7-CFE4-4BF0-8F6A-1CE43B5DD282}" destId="{6C0F6DFD-F0C0-4814-9959-0A0A76FE434A}" srcOrd="10" destOrd="0" parTransId="{F250E55A-CE5F-43BB-A2E7-CF5AE725718C}" sibTransId="{AADCDA7E-4DBC-414A-8E82-D53AD336A11C}"/>
    <dgm:cxn modelId="{95978F4C-327B-450D-97A1-4E8EC8E4BE07}" srcId="{FE4012A7-CFE4-4BF0-8F6A-1CE43B5DD282}" destId="{8B657A10-B22C-4EA1-BAD2-5AF5C07FB70A}" srcOrd="2" destOrd="0" parTransId="{A458899A-3B80-49BE-8B6C-77DF8BAED353}" sibTransId="{4C9140AF-7BE8-4811-B9BF-74AB40B5F758}"/>
    <dgm:cxn modelId="{5E1E3A78-8D62-40FA-86A4-56B0A0E5C5A4}" srcId="{FE4012A7-CFE4-4BF0-8F6A-1CE43B5DD282}" destId="{21C8F660-9CDF-4329-873C-0E4F4D50681C}" srcOrd="7" destOrd="0" parTransId="{B2B2D2AF-E1D3-4774-B633-31D868169665}" sibTransId="{0C845C23-44FD-48D5-B2E1-C69684DD00DE}"/>
    <dgm:cxn modelId="{4F48A7E0-3224-43ED-AA83-1E7E298CD64D}" srcId="{FE4012A7-CFE4-4BF0-8F6A-1CE43B5DD282}" destId="{6B827198-C29D-45F9-AC25-EF07954FB181}" srcOrd="5" destOrd="0" parTransId="{52679D02-D2AE-4152-823D-1D41EE572CEB}" sibTransId="{560783CC-6C7D-47B9-AC92-03EC276D9AAB}"/>
    <dgm:cxn modelId="{42607BAF-FAC2-40D5-A5D0-224674E26F73}" type="presOf" srcId="{24ACC0D9-7531-4F7B-AF37-AD0306F1DD86}" destId="{E5DAA3FF-B54B-4C3F-BAD6-23C9FAACD7D8}" srcOrd="0" destOrd="0" presId="urn:microsoft.com/office/officeart/2005/8/layout/vList2"/>
    <dgm:cxn modelId="{9C05CCC2-7083-490A-B1C0-5A68C66BE2CE}" type="presOf" srcId="{20C47020-717A-4118-B4B0-27BA1FA5F839}" destId="{918322E9-1025-4143-BD0C-FD1AA0E4CD45}" srcOrd="0" destOrd="0" presId="urn:microsoft.com/office/officeart/2005/8/layout/vList2"/>
    <dgm:cxn modelId="{41A15383-692A-4D3B-8C43-E8509C75B768}" type="presParOf" srcId="{3A36786A-BDC9-4807-BDA0-C6B275D82157}" destId="{1FEF96A0-88DA-4FEF-847C-DB29C0A4E996}" srcOrd="0" destOrd="0" presId="urn:microsoft.com/office/officeart/2005/8/layout/vList2"/>
    <dgm:cxn modelId="{2CEEA904-71D5-4AAF-BBA1-7064E1D9C977}" type="presParOf" srcId="{3A36786A-BDC9-4807-BDA0-C6B275D82157}" destId="{A78912E0-8CBF-4AC8-AD4F-143DBCDEC91B}" srcOrd="1" destOrd="0" presId="urn:microsoft.com/office/officeart/2005/8/layout/vList2"/>
    <dgm:cxn modelId="{8D2673E8-E6CC-4C1F-92BF-09909FDB7B7D}" type="presParOf" srcId="{3A36786A-BDC9-4807-BDA0-C6B275D82157}" destId="{1AA4A777-E620-4961-86C5-53776F5B8CAB}" srcOrd="2" destOrd="0" presId="urn:microsoft.com/office/officeart/2005/8/layout/vList2"/>
    <dgm:cxn modelId="{6728E417-E973-46CD-A7FE-9BBD1F8E68B9}" type="presParOf" srcId="{3A36786A-BDC9-4807-BDA0-C6B275D82157}" destId="{B50949DF-86F6-44B2-8D93-0C14C82C5469}" srcOrd="3" destOrd="0" presId="urn:microsoft.com/office/officeart/2005/8/layout/vList2"/>
    <dgm:cxn modelId="{9D4EDEB1-90F1-49E8-B001-05773334CE12}" type="presParOf" srcId="{3A36786A-BDC9-4807-BDA0-C6B275D82157}" destId="{BC46B0D5-F699-4864-BBDC-7C29B20543BC}" srcOrd="4" destOrd="0" presId="urn:microsoft.com/office/officeart/2005/8/layout/vList2"/>
    <dgm:cxn modelId="{FD5AD698-6812-41DC-B9E3-71DF9DE12D61}" type="presParOf" srcId="{3A36786A-BDC9-4807-BDA0-C6B275D82157}" destId="{9DF6F67D-C0D2-4A61-96C6-C3AD519B953D}" srcOrd="5" destOrd="0" presId="urn:microsoft.com/office/officeart/2005/8/layout/vList2"/>
    <dgm:cxn modelId="{522AA862-82F5-4130-8767-C24DFEA796D5}" type="presParOf" srcId="{3A36786A-BDC9-4807-BDA0-C6B275D82157}" destId="{1E435D59-EF3F-45B8-8144-B8CD8CC1BC69}" srcOrd="6" destOrd="0" presId="urn:microsoft.com/office/officeart/2005/8/layout/vList2"/>
    <dgm:cxn modelId="{4A7109BB-3ECE-44D7-BE15-5FFA82EFE26D}" type="presParOf" srcId="{3A36786A-BDC9-4807-BDA0-C6B275D82157}" destId="{DA926EE5-5896-4902-9320-B510EF993CCB}" srcOrd="7" destOrd="0" presId="urn:microsoft.com/office/officeart/2005/8/layout/vList2"/>
    <dgm:cxn modelId="{FDA8D789-2924-487F-BC1C-4B71C83C7938}" type="presParOf" srcId="{3A36786A-BDC9-4807-BDA0-C6B275D82157}" destId="{E5DAA3FF-B54B-4C3F-BAD6-23C9FAACD7D8}" srcOrd="8" destOrd="0" presId="urn:microsoft.com/office/officeart/2005/8/layout/vList2"/>
    <dgm:cxn modelId="{2A8C14AA-0C03-40C4-86FF-25C97EF26F53}" type="presParOf" srcId="{3A36786A-BDC9-4807-BDA0-C6B275D82157}" destId="{A67342D4-BD72-4EF7-9473-EEA5B6C1FF37}" srcOrd="9" destOrd="0" presId="urn:microsoft.com/office/officeart/2005/8/layout/vList2"/>
    <dgm:cxn modelId="{568E7A3A-DB75-449A-B5B2-7685E5426CFA}" type="presParOf" srcId="{3A36786A-BDC9-4807-BDA0-C6B275D82157}" destId="{F002D144-21E2-4310-AAA1-0EB4481131C1}" srcOrd="10" destOrd="0" presId="urn:microsoft.com/office/officeart/2005/8/layout/vList2"/>
    <dgm:cxn modelId="{48B5A1E3-1796-4D8C-8786-5C41A013A05C}" type="presParOf" srcId="{3A36786A-BDC9-4807-BDA0-C6B275D82157}" destId="{E620CCC0-51C2-4CFB-98FB-1504D1043099}" srcOrd="11" destOrd="0" presId="urn:microsoft.com/office/officeart/2005/8/layout/vList2"/>
    <dgm:cxn modelId="{D72491AB-8E3F-4033-AF47-64CB83E73DFB}" type="presParOf" srcId="{3A36786A-BDC9-4807-BDA0-C6B275D82157}" destId="{E446DA99-528E-4092-BAEF-20A03CD06186}" srcOrd="12" destOrd="0" presId="urn:microsoft.com/office/officeart/2005/8/layout/vList2"/>
    <dgm:cxn modelId="{ABE807B3-21C6-43E6-9F1D-45FC17A12386}" type="presParOf" srcId="{3A36786A-BDC9-4807-BDA0-C6B275D82157}" destId="{EAD8F5AE-FEF7-4AEC-A948-DDC25F17898F}" srcOrd="13" destOrd="0" presId="urn:microsoft.com/office/officeart/2005/8/layout/vList2"/>
    <dgm:cxn modelId="{B1BF2F0C-0574-4737-B678-DCFEC20C3B4F}" type="presParOf" srcId="{3A36786A-BDC9-4807-BDA0-C6B275D82157}" destId="{9D103971-341C-4AA4-865E-C252EDDF8673}" srcOrd="14" destOrd="0" presId="urn:microsoft.com/office/officeart/2005/8/layout/vList2"/>
    <dgm:cxn modelId="{E5AA5E9D-E1BF-44BD-8289-E0B13751E993}" type="presParOf" srcId="{3A36786A-BDC9-4807-BDA0-C6B275D82157}" destId="{2CA7A77F-3808-4E3C-8090-F583F9BA6F77}" srcOrd="15" destOrd="0" presId="urn:microsoft.com/office/officeart/2005/8/layout/vList2"/>
    <dgm:cxn modelId="{4BE5CDF5-BFF8-4B00-8522-D2D3B612ED86}" type="presParOf" srcId="{3A36786A-BDC9-4807-BDA0-C6B275D82157}" destId="{918322E9-1025-4143-BD0C-FD1AA0E4CD45}" srcOrd="16" destOrd="0" presId="urn:microsoft.com/office/officeart/2005/8/layout/vList2"/>
    <dgm:cxn modelId="{73D2C3FF-0ABF-4B56-A585-51A40415C3CF}" type="presParOf" srcId="{3A36786A-BDC9-4807-BDA0-C6B275D82157}" destId="{E921FCDC-8B87-4DAF-BA52-89BD503CD2C3}" srcOrd="17" destOrd="0" presId="urn:microsoft.com/office/officeart/2005/8/layout/vList2"/>
    <dgm:cxn modelId="{CC81BB91-EF5D-4029-A843-16278C5FD3D9}" type="presParOf" srcId="{3A36786A-BDC9-4807-BDA0-C6B275D82157}" destId="{1C9E10A1-0214-4AEC-B9ED-B1C31D50B551}" srcOrd="18" destOrd="0" presId="urn:microsoft.com/office/officeart/2005/8/layout/vList2"/>
    <dgm:cxn modelId="{34E6DF56-58BF-47AF-A298-730250986809}" type="presParOf" srcId="{3A36786A-BDC9-4807-BDA0-C6B275D82157}" destId="{C26704B2-FB81-4DF1-A4C1-7EF10A2085FC}" srcOrd="19" destOrd="0" presId="urn:microsoft.com/office/officeart/2005/8/layout/vList2"/>
    <dgm:cxn modelId="{2013A461-1E32-41E1-A09D-6414C5CC5A9A}" type="presParOf" srcId="{3A36786A-BDC9-4807-BDA0-C6B275D82157}" destId="{9DE47CE1-3EEF-40C9-ADD1-7A824E630C1D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31E81-B10B-4D47-A7A1-6DD9417768F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E0EBC3A-234C-4400-AFC0-572D9C4D600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Krajowy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Fundusz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Szkoleniowy</a:t>
          </a:r>
        </a:p>
      </dgm:t>
    </dgm:pt>
    <dgm:pt modelId="{71D80F8A-CB56-4E50-8420-6558A61EF602}" type="parTrans" cxnId="{0C317E94-D707-4E9A-8473-CD3A638DA999}">
      <dgm:prSet/>
      <dgm:spPr/>
      <dgm:t>
        <a:bodyPr/>
        <a:lstStyle/>
        <a:p>
          <a:endParaRPr lang="pl-PL"/>
        </a:p>
      </dgm:t>
    </dgm:pt>
    <dgm:pt modelId="{5D6A017E-55C2-435B-A729-EB301067CCE1}" type="sibTrans" cxnId="{0C317E94-D707-4E9A-8473-CD3A638DA999}">
      <dgm:prSet/>
      <dgm:spPr/>
      <dgm:t>
        <a:bodyPr/>
        <a:lstStyle/>
        <a:p>
          <a:endParaRPr lang="pl-PL"/>
        </a:p>
      </dgm:t>
    </dgm:pt>
    <dgm:pt modelId="{4DF29386-942E-4AE2-8EB5-E181D6BE821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PUP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(dofinansowanie szkoleń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i studiów podyplomowych)</a:t>
          </a:r>
        </a:p>
        <a:p>
          <a:r>
            <a:rPr lang="pl-PL" b="1" dirty="0">
              <a:solidFill>
                <a:schemeClr val="tx1"/>
              </a:solidFill>
            </a:rPr>
            <a:t>17 509 699,25 zł</a:t>
          </a:r>
        </a:p>
      </dgm:t>
    </dgm:pt>
    <dgm:pt modelId="{BE4254D6-C00D-4AC8-ACC6-3C108E6B3AF2}" type="parTrans" cxnId="{4DE7E79C-84C2-4F16-AD16-AFEA84CBC463}">
      <dgm:prSet/>
      <dgm:spPr/>
      <dgm:t>
        <a:bodyPr/>
        <a:lstStyle/>
        <a:p>
          <a:endParaRPr lang="pl-PL"/>
        </a:p>
      </dgm:t>
    </dgm:pt>
    <dgm:pt modelId="{C2FF2AC3-7DC6-4A53-905A-D4C1ABCBE457}" type="sibTrans" cxnId="{4DE7E79C-84C2-4F16-AD16-AFEA84CBC463}">
      <dgm:prSet/>
      <dgm:spPr/>
      <dgm:t>
        <a:bodyPr/>
        <a:lstStyle/>
        <a:p>
          <a:endParaRPr lang="pl-PL"/>
        </a:p>
      </dgm:t>
    </dgm:pt>
    <dgm:pt modelId="{59C360C6-EE86-48DA-8783-B6689288B61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WUP </a:t>
          </a:r>
        </a:p>
        <a:p>
          <a:r>
            <a:rPr lang="pl-PL" dirty="0">
              <a:solidFill>
                <a:schemeClr val="tx1"/>
              </a:solidFill>
            </a:rPr>
            <a:t>(działania promocyjne)</a:t>
          </a:r>
        </a:p>
        <a:p>
          <a:r>
            <a:rPr lang="pl-PL" b="1" dirty="0">
              <a:solidFill>
                <a:schemeClr val="tx1"/>
              </a:solidFill>
            </a:rPr>
            <a:t>173 000,00 zł</a:t>
          </a:r>
        </a:p>
      </dgm:t>
    </dgm:pt>
    <dgm:pt modelId="{B9005303-8129-415D-B197-DB2FCC3CD75B}" type="parTrans" cxnId="{116CDDA0-23F9-43EA-A8C3-02CC7108DCDF}">
      <dgm:prSet/>
      <dgm:spPr/>
      <dgm:t>
        <a:bodyPr/>
        <a:lstStyle/>
        <a:p>
          <a:endParaRPr lang="pl-PL"/>
        </a:p>
      </dgm:t>
    </dgm:pt>
    <dgm:pt modelId="{0EB73D4D-F0EA-4249-A792-135C58A67B25}" type="sibTrans" cxnId="{116CDDA0-23F9-43EA-A8C3-02CC7108DCDF}">
      <dgm:prSet/>
      <dgm:spPr/>
      <dgm:t>
        <a:bodyPr/>
        <a:lstStyle/>
        <a:p>
          <a:endParaRPr lang="pl-PL"/>
        </a:p>
      </dgm:t>
    </dgm:pt>
    <dgm:pt modelId="{63CE31DF-4C22-4C62-A3A2-EE8E0EF8668F}" type="pres">
      <dgm:prSet presAssocID="{A0831E81-B10B-4D47-A7A1-6DD941776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6E1D051-1C4E-4746-ABE1-DFF7FC1BB4E3}" type="pres">
      <dgm:prSet presAssocID="{EE0EBC3A-234C-4400-AFC0-572D9C4D6009}" presName="hierRoot1" presStyleCnt="0">
        <dgm:presLayoutVars>
          <dgm:hierBranch val="init"/>
        </dgm:presLayoutVars>
      </dgm:prSet>
      <dgm:spPr/>
    </dgm:pt>
    <dgm:pt modelId="{959FAECD-BFFA-47D5-A822-EC87D96E3FE7}" type="pres">
      <dgm:prSet presAssocID="{EE0EBC3A-234C-4400-AFC0-572D9C4D6009}" presName="rootComposite1" presStyleCnt="0"/>
      <dgm:spPr/>
    </dgm:pt>
    <dgm:pt modelId="{77DCCFC7-64D9-40A2-8ED9-DEA858BDD0BC}" type="pres">
      <dgm:prSet presAssocID="{EE0EBC3A-234C-4400-AFC0-572D9C4D6009}" presName="rootText1" presStyleLbl="node0" presStyleIdx="0" presStyleCnt="1" custLinFactNeighborX="106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C6F1C9C-0E76-470A-AB5A-6FAFF174D4EA}" type="pres">
      <dgm:prSet presAssocID="{EE0EBC3A-234C-4400-AFC0-572D9C4D6009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892DCF6-6BAC-4C91-9596-B75779A4FC80}" type="pres">
      <dgm:prSet presAssocID="{EE0EBC3A-234C-4400-AFC0-572D9C4D6009}" presName="hierChild2" presStyleCnt="0"/>
      <dgm:spPr/>
    </dgm:pt>
    <dgm:pt modelId="{5A8198AA-C77C-42AE-832B-BA8DB6A73900}" type="pres">
      <dgm:prSet presAssocID="{BE4254D6-C00D-4AC8-ACC6-3C108E6B3AF2}" presName="Name37" presStyleLbl="parChTrans1D2" presStyleIdx="0" presStyleCnt="2"/>
      <dgm:spPr/>
      <dgm:t>
        <a:bodyPr/>
        <a:lstStyle/>
        <a:p>
          <a:endParaRPr lang="pl-PL"/>
        </a:p>
      </dgm:t>
    </dgm:pt>
    <dgm:pt modelId="{AEBDFBF1-7F8E-465D-A335-B608B6CD9265}" type="pres">
      <dgm:prSet presAssocID="{4DF29386-942E-4AE2-8EB5-E181D6BE8214}" presName="hierRoot2" presStyleCnt="0">
        <dgm:presLayoutVars>
          <dgm:hierBranch val="init"/>
        </dgm:presLayoutVars>
      </dgm:prSet>
      <dgm:spPr/>
    </dgm:pt>
    <dgm:pt modelId="{53BAA617-F9CD-4941-99F1-DF6829C68C72}" type="pres">
      <dgm:prSet presAssocID="{4DF29386-942E-4AE2-8EB5-E181D6BE8214}" presName="rootComposite" presStyleCnt="0"/>
      <dgm:spPr/>
    </dgm:pt>
    <dgm:pt modelId="{08DA5B12-65FF-4F86-9AEA-8BB7EC8DF54C}" type="pres">
      <dgm:prSet presAssocID="{4DF29386-942E-4AE2-8EB5-E181D6BE821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8C1B5DE-816F-4F3C-A9DE-F7CE86B265E8}" type="pres">
      <dgm:prSet presAssocID="{4DF29386-942E-4AE2-8EB5-E181D6BE8214}" presName="rootConnector" presStyleLbl="node2" presStyleIdx="0" presStyleCnt="2"/>
      <dgm:spPr/>
      <dgm:t>
        <a:bodyPr/>
        <a:lstStyle/>
        <a:p>
          <a:endParaRPr lang="pl-PL"/>
        </a:p>
      </dgm:t>
    </dgm:pt>
    <dgm:pt modelId="{6AEDFEBD-2B12-4F3B-ABE2-BA9A8322D930}" type="pres">
      <dgm:prSet presAssocID="{4DF29386-942E-4AE2-8EB5-E181D6BE8214}" presName="hierChild4" presStyleCnt="0"/>
      <dgm:spPr/>
    </dgm:pt>
    <dgm:pt modelId="{79BB7F5D-018C-4FBD-B17A-AE5A380A1171}" type="pres">
      <dgm:prSet presAssocID="{4DF29386-942E-4AE2-8EB5-E181D6BE8214}" presName="hierChild5" presStyleCnt="0"/>
      <dgm:spPr/>
    </dgm:pt>
    <dgm:pt modelId="{A7E8BA09-E9B7-4262-96BF-BDE1054C7E2B}" type="pres">
      <dgm:prSet presAssocID="{B9005303-8129-415D-B197-DB2FCC3CD75B}" presName="Name37" presStyleLbl="parChTrans1D2" presStyleIdx="1" presStyleCnt="2"/>
      <dgm:spPr/>
      <dgm:t>
        <a:bodyPr/>
        <a:lstStyle/>
        <a:p>
          <a:endParaRPr lang="pl-PL"/>
        </a:p>
      </dgm:t>
    </dgm:pt>
    <dgm:pt modelId="{84B66433-128E-4A9D-AAD6-029058F14BBC}" type="pres">
      <dgm:prSet presAssocID="{59C360C6-EE86-48DA-8783-B6689288B61A}" presName="hierRoot2" presStyleCnt="0">
        <dgm:presLayoutVars>
          <dgm:hierBranch val="init"/>
        </dgm:presLayoutVars>
      </dgm:prSet>
      <dgm:spPr/>
    </dgm:pt>
    <dgm:pt modelId="{DAE13FDA-BB26-4263-B8EF-65069E872129}" type="pres">
      <dgm:prSet presAssocID="{59C360C6-EE86-48DA-8783-B6689288B61A}" presName="rootComposite" presStyleCnt="0"/>
      <dgm:spPr/>
    </dgm:pt>
    <dgm:pt modelId="{E67F9A6C-B516-43E0-993E-A0E7598EA9BC}" type="pres">
      <dgm:prSet presAssocID="{59C360C6-EE86-48DA-8783-B6689288B61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354E963-ED90-4F6B-B65B-BD55FDD3EAE1}" type="pres">
      <dgm:prSet presAssocID="{59C360C6-EE86-48DA-8783-B6689288B61A}" presName="rootConnector" presStyleLbl="node2" presStyleIdx="1" presStyleCnt="2"/>
      <dgm:spPr/>
      <dgm:t>
        <a:bodyPr/>
        <a:lstStyle/>
        <a:p>
          <a:endParaRPr lang="pl-PL"/>
        </a:p>
      </dgm:t>
    </dgm:pt>
    <dgm:pt modelId="{38F3F7C7-EAC8-4CC9-B25E-FAB23F56288E}" type="pres">
      <dgm:prSet presAssocID="{59C360C6-EE86-48DA-8783-B6689288B61A}" presName="hierChild4" presStyleCnt="0"/>
      <dgm:spPr/>
    </dgm:pt>
    <dgm:pt modelId="{A532D4D7-8436-462D-A6BA-290D32EF8305}" type="pres">
      <dgm:prSet presAssocID="{59C360C6-EE86-48DA-8783-B6689288B61A}" presName="hierChild5" presStyleCnt="0"/>
      <dgm:spPr/>
    </dgm:pt>
    <dgm:pt modelId="{B3C66387-779D-44EC-9781-2939E4884B86}" type="pres">
      <dgm:prSet presAssocID="{EE0EBC3A-234C-4400-AFC0-572D9C4D6009}" presName="hierChild3" presStyleCnt="0"/>
      <dgm:spPr/>
    </dgm:pt>
  </dgm:ptLst>
  <dgm:cxnLst>
    <dgm:cxn modelId="{D35F7BA1-77A9-4734-A469-D2EB7D11747B}" type="presOf" srcId="{59C360C6-EE86-48DA-8783-B6689288B61A}" destId="{E67F9A6C-B516-43E0-993E-A0E7598EA9BC}" srcOrd="0" destOrd="0" presId="urn:microsoft.com/office/officeart/2005/8/layout/orgChart1"/>
    <dgm:cxn modelId="{0C317E94-D707-4E9A-8473-CD3A638DA999}" srcId="{A0831E81-B10B-4D47-A7A1-6DD9417768F1}" destId="{EE0EBC3A-234C-4400-AFC0-572D9C4D6009}" srcOrd="0" destOrd="0" parTransId="{71D80F8A-CB56-4E50-8420-6558A61EF602}" sibTransId="{5D6A017E-55C2-435B-A729-EB301067CCE1}"/>
    <dgm:cxn modelId="{C19B568B-3B26-4060-9A5D-98F7563C0DC0}" type="presOf" srcId="{A0831E81-B10B-4D47-A7A1-6DD9417768F1}" destId="{63CE31DF-4C22-4C62-A3A2-EE8E0EF8668F}" srcOrd="0" destOrd="0" presId="urn:microsoft.com/office/officeart/2005/8/layout/orgChart1"/>
    <dgm:cxn modelId="{DB403E7E-E6A6-4F4D-BAB9-AB8EAC64BD6B}" type="presOf" srcId="{EE0EBC3A-234C-4400-AFC0-572D9C4D6009}" destId="{3C6F1C9C-0E76-470A-AB5A-6FAFF174D4EA}" srcOrd="1" destOrd="0" presId="urn:microsoft.com/office/officeart/2005/8/layout/orgChart1"/>
    <dgm:cxn modelId="{343DD556-8644-4A3D-89CA-BAF21054EAB3}" type="presOf" srcId="{B9005303-8129-415D-B197-DB2FCC3CD75B}" destId="{A7E8BA09-E9B7-4262-96BF-BDE1054C7E2B}" srcOrd="0" destOrd="0" presId="urn:microsoft.com/office/officeart/2005/8/layout/orgChart1"/>
    <dgm:cxn modelId="{2F361357-CB9E-4347-927D-1C733346F028}" type="presOf" srcId="{EE0EBC3A-234C-4400-AFC0-572D9C4D6009}" destId="{77DCCFC7-64D9-40A2-8ED9-DEA858BDD0BC}" srcOrd="0" destOrd="0" presId="urn:microsoft.com/office/officeart/2005/8/layout/orgChart1"/>
    <dgm:cxn modelId="{A5CB444C-F5C6-4040-BE2A-C7C04F62A468}" type="presOf" srcId="{4DF29386-942E-4AE2-8EB5-E181D6BE8214}" destId="{08DA5B12-65FF-4F86-9AEA-8BB7EC8DF54C}" srcOrd="0" destOrd="0" presId="urn:microsoft.com/office/officeart/2005/8/layout/orgChart1"/>
    <dgm:cxn modelId="{CC97FB82-6AE2-4B06-9C2D-79B4DD6EDB4A}" type="presOf" srcId="{BE4254D6-C00D-4AC8-ACC6-3C108E6B3AF2}" destId="{5A8198AA-C77C-42AE-832B-BA8DB6A73900}" srcOrd="0" destOrd="0" presId="urn:microsoft.com/office/officeart/2005/8/layout/orgChart1"/>
    <dgm:cxn modelId="{4DE7E79C-84C2-4F16-AD16-AFEA84CBC463}" srcId="{EE0EBC3A-234C-4400-AFC0-572D9C4D6009}" destId="{4DF29386-942E-4AE2-8EB5-E181D6BE8214}" srcOrd="0" destOrd="0" parTransId="{BE4254D6-C00D-4AC8-ACC6-3C108E6B3AF2}" sibTransId="{C2FF2AC3-7DC6-4A53-905A-D4C1ABCBE457}"/>
    <dgm:cxn modelId="{0265AEE8-1D4E-4F9F-933B-734F99713FAE}" type="presOf" srcId="{4DF29386-942E-4AE2-8EB5-E181D6BE8214}" destId="{98C1B5DE-816F-4F3C-A9DE-F7CE86B265E8}" srcOrd="1" destOrd="0" presId="urn:microsoft.com/office/officeart/2005/8/layout/orgChart1"/>
    <dgm:cxn modelId="{116CDDA0-23F9-43EA-A8C3-02CC7108DCDF}" srcId="{EE0EBC3A-234C-4400-AFC0-572D9C4D6009}" destId="{59C360C6-EE86-48DA-8783-B6689288B61A}" srcOrd="1" destOrd="0" parTransId="{B9005303-8129-415D-B197-DB2FCC3CD75B}" sibTransId="{0EB73D4D-F0EA-4249-A792-135C58A67B25}"/>
    <dgm:cxn modelId="{8A156DE8-7A96-41E2-9EA8-6748CDE3CE9B}" type="presOf" srcId="{59C360C6-EE86-48DA-8783-B6689288B61A}" destId="{3354E963-ED90-4F6B-B65B-BD55FDD3EAE1}" srcOrd="1" destOrd="0" presId="urn:microsoft.com/office/officeart/2005/8/layout/orgChart1"/>
    <dgm:cxn modelId="{AE207D3F-A4F4-4838-AED8-163894ED4516}" type="presParOf" srcId="{63CE31DF-4C22-4C62-A3A2-EE8E0EF8668F}" destId="{36E1D051-1C4E-4746-ABE1-DFF7FC1BB4E3}" srcOrd="0" destOrd="0" presId="urn:microsoft.com/office/officeart/2005/8/layout/orgChart1"/>
    <dgm:cxn modelId="{FFD5AE6F-46E0-4DB7-9044-DA77534C55A5}" type="presParOf" srcId="{36E1D051-1C4E-4746-ABE1-DFF7FC1BB4E3}" destId="{959FAECD-BFFA-47D5-A822-EC87D96E3FE7}" srcOrd="0" destOrd="0" presId="urn:microsoft.com/office/officeart/2005/8/layout/orgChart1"/>
    <dgm:cxn modelId="{B3F723C2-73F8-49A5-B1CA-6083EB146C14}" type="presParOf" srcId="{959FAECD-BFFA-47D5-A822-EC87D96E3FE7}" destId="{77DCCFC7-64D9-40A2-8ED9-DEA858BDD0BC}" srcOrd="0" destOrd="0" presId="urn:microsoft.com/office/officeart/2005/8/layout/orgChart1"/>
    <dgm:cxn modelId="{FEBF6405-D758-42A3-AEFC-1374F4473BA8}" type="presParOf" srcId="{959FAECD-BFFA-47D5-A822-EC87D96E3FE7}" destId="{3C6F1C9C-0E76-470A-AB5A-6FAFF174D4EA}" srcOrd="1" destOrd="0" presId="urn:microsoft.com/office/officeart/2005/8/layout/orgChart1"/>
    <dgm:cxn modelId="{B37D6DED-B1FC-49A9-A82C-F1377ED7449A}" type="presParOf" srcId="{36E1D051-1C4E-4746-ABE1-DFF7FC1BB4E3}" destId="{D892DCF6-6BAC-4C91-9596-B75779A4FC80}" srcOrd="1" destOrd="0" presId="urn:microsoft.com/office/officeart/2005/8/layout/orgChart1"/>
    <dgm:cxn modelId="{B305A5B9-4ABE-4CDF-A814-73B04325954E}" type="presParOf" srcId="{D892DCF6-6BAC-4C91-9596-B75779A4FC80}" destId="{5A8198AA-C77C-42AE-832B-BA8DB6A73900}" srcOrd="0" destOrd="0" presId="urn:microsoft.com/office/officeart/2005/8/layout/orgChart1"/>
    <dgm:cxn modelId="{4D5C13BD-EE04-435A-8F70-F40D064A82B2}" type="presParOf" srcId="{D892DCF6-6BAC-4C91-9596-B75779A4FC80}" destId="{AEBDFBF1-7F8E-465D-A335-B608B6CD9265}" srcOrd="1" destOrd="0" presId="urn:microsoft.com/office/officeart/2005/8/layout/orgChart1"/>
    <dgm:cxn modelId="{DA712229-D651-43BA-B17B-A3F062A5AB26}" type="presParOf" srcId="{AEBDFBF1-7F8E-465D-A335-B608B6CD9265}" destId="{53BAA617-F9CD-4941-99F1-DF6829C68C72}" srcOrd="0" destOrd="0" presId="urn:microsoft.com/office/officeart/2005/8/layout/orgChart1"/>
    <dgm:cxn modelId="{435DA9BA-E296-4E97-9777-E1427A989866}" type="presParOf" srcId="{53BAA617-F9CD-4941-99F1-DF6829C68C72}" destId="{08DA5B12-65FF-4F86-9AEA-8BB7EC8DF54C}" srcOrd="0" destOrd="0" presId="urn:microsoft.com/office/officeart/2005/8/layout/orgChart1"/>
    <dgm:cxn modelId="{1CDAF5E1-727C-44E3-8973-6CB3EFA42B43}" type="presParOf" srcId="{53BAA617-F9CD-4941-99F1-DF6829C68C72}" destId="{98C1B5DE-816F-4F3C-A9DE-F7CE86B265E8}" srcOrd="1" destOrd="0" presId="urn:microsoft.com/office/officeart/2005/8/layout/orgChart1"/>
    <dgm:cxn modelId="{D1AFA68D-F59C-4DFB-9C06-5406C762CD3F}" type="presParOf" srcId="{AEBDFBF1-7F8E-465D-A335-B608B6CD9265}" destId="{6AEDFEBD-2B12-4F3B-ABE2-BA9A8322D930}" srcOrd="1" destOrd="0" presId="urn:microsoft.com/office/officeart/2005/8/layout/orgChart1"/>
    <dgm:cxn modelId="{92987F2F-49BC-4B67-853D-6604B1F10B3D}" type="presParOf" srcId="{AEBDFBF1-7F8E-465D-A335-B608B6CD9265}" destId="{79BB7F5D-018C-4FBD-B17A-AE5A380A1171}" srcOrd="2" destOrd="0" presId="urn:microsoft.com/office/officeart/2005/8/layout/orgChart1"/>
    <dgm:cxn modelId="{452A5753-E5E8-40A4-ADCB-CBF42C233D69}" type="presParOf" srcId="{D892DCF6-6BAC-4C91-9596-B75779A4FC80}" destId="{A7E8BA09-E9B7-4262-96BF-BDE1054C7E2B}" srcOrd="2" destOrd="0" presId="urn:microsoft.com/office/officeart/2005/8/layout/orgChart1"/>
    <dgm:cxn modelId="{BE8A4C16-3532-434A-906F-8F0FAE3BB080}" type="presParOf" srcId="{D892DCF6-6BAC-4C91-9596-B75779A4FC80}" destId="{84B66433-128E-4A9D-AAD6-029058F14BBC}" srcOrd="3" destOrd="0" presId="urn:microsoft.com/office/officeart/2005/8/layout/orgChart1"/>
    <dgm:cxn modelId="{20412119-3CDE-4F7E-9DA4-D66AAA5B8DFC}" type="presParOf" srcId="{84B66433-128E-4A9D-AAD6-029058F14BBC}" destId="{DAE13FDA-BB26-4263-B8EF-65069E872129}" srcOrd="0" destOrd="0" presId="urn:microsoft.com/office/officeart/2005/8/layout/orgChart1"/>
    <dgm:cxn modelId="{DBB1F089-2393-4683-A2C2-061FEDAFEEFD}" type="presParOf" srcId="{DAE13FDA-BB26-4263-B8EF-65069E872129}" destId="{E67F9A6C-B516-43E0-993E-A0E7598EA9BC}" srcOrd="0" destOrd="0" presId="urn:microsoft.com/office/officeart/2005/8/layout/orgChart1"/>
    <dgm:cxn modelId="{E065C4DC-256E-4CCE-B87A-1AA7C1434BCC}" type="presParOf" srcId="{DAE13FDA-BB26-4263-B8EF-65069E872129}" destId="{3354E963-ED90-4F6B-B65B-BD55FDD3EAE1}" srcOrd="1" destOrd="0" presId="urn:microsoft.com/office/officeart/2005/8/layout/orgChart1"/>
    <dgm:cxn modelId="{6288C2CD-E46B-40BC-A2DE-62E1311F2F0C}" type="presParOf" srcId="{84B66433-128E-4A9D-AAD6-029058F14BBC}" destId="{38F3F7C7-EAC8-4CC9-B25E-FAB23F56288E}" srcOrd="1" destOrd="0" presId="urn:microsoft.com/office/officeart/2005/8/layout/orgChart1"/>
    <dgm:cxn modelId="{EDA36D33-B90D-4C2C-9889-729A33417318}" type="presParOf" srcId="{84B66433-128E-4A9D-AAD6-029058F14BBC}" destId="{A532D4D7-8436-462D-A6BA-290D32EF8305}" srcOrd="2" destOrd="0" presId="urn:microsoft.com/office/officeart/2005/8/layout/orgChart1"/>
    <dgm:cxn modelId="{58E5ECDF-446D-4CF3-82AD-ED85E92C19F0}" type="presParOf" srcId="{36E1D051-1C4E-4746-ABE1-DFF7FC1BB4E3}" destId="{B3C66387-779D-44EC-9781-2939E4884B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31E81-B10B-4D47-A7A1-6DD9417768F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E0EBC3A-234C-4400-AFC0-572D9C4D600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FUNDUSZ PRACY</a:t>
          </a:r>
        </a:p>
        <a:p>
          <a:r>
            <a:rPr lang="pl-PL" b="1" dirty="0">
              <a:solidFill>
                <a:schemeClr val="tx1"/>
              </a:solidFill>
            </a:rPr>
            <a:t>227 024 082,55 zł</a:t>
          </a:r>
        </a:p>
      </dgm:t>
    </dgm:pt>
    <dgm:pt modelId="{71D80F8A-CB56-4E50-8420-6558A61EF602}" type="parTrans" cxnId="{0C317E94-D707-4E9A-8473-CD3A638DA999}">
      <dgm:prSet/>
      <dgm:spPr/>
      <dgm:t>
        <a:bodyPr/>
        <a:lstStyle/>
        <a:p>
          <a:endParaRPr lang="pl-PL"/>
        </a:p>
      </dgm:t>
    </dgm:pt>
    <dgm:pt modelId="{5D6A017E-55C2-435B-A729-EB301067CCE1}" type="sibTrans" cxnId="{0C317E94-D707-4E9A-8473-CD3A638DA999}">
      <dgm:prSet/>
      <dgm:spPr/>
      <dgm:t>
        <a:bodyPr/>
        <a:lstStyle/>
        <a:p>
          <a:endParaRPr lang="pl-PL"/>
        </a:p>
      </dgm:t>
    </dgm:pt>
    <dgm:pt modelId="{4DF29386-942E-4AE2-8EB5-E181D6BE8214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ALGORYTM</a:t>
          </a:r>
        </a:p>
        <a:p>
          <a:r>
            <a:rPr lang="pl-PL" b="1" dirty="0">
              <a:solidFill>
                <a:schemeClr val="tx1"/>
              </a:solidFill>
            </a:rPr>
            <a:t>93 976 374,55 zł</a:t>
          </a:r>
        </a:p>
      </dgm:t>
    </dgm:pt>
    <dgm:pt modelId="{BE4254D6-C00D-4AC8-ACC6-3C108E6B3AF2}" type="parTrans" cxnId="{4DE7E79C-84C2-4F16-AD16-AFEA84CBC463}">
      <dgm:prSet/>
      <dgm:spPr/>
      <dgm:t>
        <a:bodyPr/>
        <a:lstStyle/>
        <a:p>
          <a:endParaRPr lang="pl-PL"/>
        </a:p>
      </dgm:t>
    </dgm:pt>
    <dgm:pt modelId="{C2FF2AC3-7DC6-4A53-905A-D4C1ABCBE457}" type="sibTrans" cxnId="{4DE7E79C-84C2-4F16-AD16-AFEA84CBC463}">
      <dgm:prSet/>
      <dgm:spPr/>
      <dgm:t>
        <a:bodyPr/>
        <a:lstStyle/>
        <a:p>
          <a:endParaRPr lang="pl-PL"/>
        </a:p>
      </dgm:t>
    </dgm:pt>
    <dgm:pt modelId="{59C360C6-EE86-48DA-8783-B6689288B61A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PROGRAM REGIONALNY FUNDUSZE EUROPEJSKIE </a:t>
          </a:r>
          <a:br>
            <a:rPr lang="pl-PL" dirty="0">
              <a:solidFill>
                <a:schemeClr val="tx1"/>
              </a:solidFill>
            </a:rPr>
          </a:br>
          <a:r>
            <a:rPr lang="pl-PL" dirty="0">
              <a:solidFill>
                <a:schemeClr val="tx1"/>
              </a:solidFill>
            </a:rPr>
            <a:t>DLA ŁÓDZKIEGO 2021 - 2027</a:t>
          </a:r>
        </a:p>
        <a:p>
          <a:r>
            <a:rPr lang="pl-PL" b="1" dirty="0">
              <a:solidFill>
                <a:schemeClr val="tx1"/>
              </a:solidFill>
            </a:rPr>
            <a:t>133 047 708,00 zł</a:t>
          </a:r>
        </a:p>
      </dgm:t>
    </dgm:pt>
    <dgm:pt modelId="{B9005303-8129-415D-B197-DB2FCC3CD75B}" type="parTrans" cxnId="{116CDDA0-23F9-43EA-A8C3-02CC7108DCDF}">
      <dgm:prSet/>
      <dgm:spPr/>
      <dgm:t>
        <a:bodyPr/>
        <a:lstStyle/>
        <a:p>
          <a:endParaRPr lang="pl-PL"/>
        </a:p>
      </dgm:t>
    </dgm:pt>
    <dgm:pt modelId="{0EB73D4D-F0EA-4249-A792-135C58A67B25}" type="sibTrans" cxnId="{116CDDA0-23F9-43EA-A8C3-02CC7108DCDF}">
      <dgm:prSet/>
      <dgm:spPr/>
      <dgm:t>
        <a:bodyPr/>
        <a:lstStyle/>
        <a:p>
          <a:endParaRPr lang="pl-PL"/>
        </a:p>
      </dgm:t>
    </dgm:pt>
    <dgm:pt modelId="{63CE31DF-4C22-4C62-A3A2-EE8E0EF8668F}" type="pres">
      <dgm:prSet presAssocID="{A0831E81-B10B-4D47-A7A1-6DD9417768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6E1D051-1C4E-4746-ABE1-DFF7FC1BB4E3}" type="pres">
      <dgm:prSet presAssocID="{EE0EBC3A-234C-4400-AFC0-572D9C4D6009}" presName="hierRoot1" presStyleCnt="0">
        <dgm:presLayoutVars>
          <dgm:hierBranch val="init"/>
        </dgm:presLayoutVars>
      </dgm:prSet>
      <dgm:spPr/>
    </dgm:pt>
    <dgm:pt modelId="{959FAECD-BFFA-47D5-A822-EC87D96E3FE7}" type="pres">
      <dgm:prSet presAssocID="{EE0EBC3A-234C-4400-AFC0-572D9C4D6009}" presName="rootComposite1" presStyleCnt="0"/>
      <dgm:spPr/>
    </dgm:pt>
    <dgm:pt modelId="{77DCCFC7-64D9-40A2-8ED9-DEA858BDD0BC}" type="pres">
      <dgm:prSet presAssocID="{EE0EBC3A-234C-4400-AFC0-572D9C4D6009}" presName="rootText1" presStyleLbl="node0" presStyleIdx="0" presStyleCnt="1" custLinFactNeighborX="106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C6F1C9C-0E76-470A-AB5A-6FAFF174D4EA}" type="pres">
      <dgm:prSet presAssocID="{EE0EBC3A-234C-4400-AFC0-572D9C4D6009}" presName="rootConnector1" presStyleLbl="node1" presStyleIdx="0" presStyleCnt="0"/>
      <dgm:spPr/>
      <dgm:t>
        <a:bodyPr/>
        <a:lstStyle/>
        <a:p>
          <a:endParaRPr lang="pl-PL"/>
        </a:p>
      </dgm:t>
    </dgm:pt>
    <dgm:pt modelId="{D892DCF6-6BAC-4C91-9596-B75779A4FC80}" type="pres">
      <dgm:prSet presAssocID="{EE0EBC3A-234C-4400-AFC0-572D9C4D6009}" presName="hierChild2" presStyleCnt="0"/>
      <dgm:spPr/>
    </dgm:pt>
    <dgm:pt modelId="{5A8198AA-C77C-42AE-832B-BA8DB6A73900}" type="pres">
      <dgm:prSet presAssocID="{BE4254D6-C00D-4AC8-ACC6-3C108E6B3AF2}" presName="Name37" presStyleLbl="parChTrans1D2" presStyleIdx="0" presStyleCnt="2"/>
      <dgm:spPr/>
      <dgm:t>
        <a:bodyPr/>
        <a:lstStyle/>
        <a:p>
          <a:endParaRPr lang="pl-PL"/>
        </a:p>
      </dgm:t>
    </dgm:pt>
    <dgm:pt modelId="{AEBDFBF1-7F8E-465D-A335-B608B6CD9265}" type="pres">
      <dgm:prSet presAssocID="{4DF29386-942E-4AE2-8EB5-E181D6BE8214}" presName="hierRoot2" presStyleCnt="0">
        <dgm:presLayoutVars>
          <dgm:hierBranch val="init"/>
        </dgm:presLayoutVars>
      </dgm:prSet>
      <dgm:spPr/>
    </dgm:pt>
    <dgm:pt modelId="{53BAA617-F9CD-4941-99F1-DF6829C68C72}" type="pres">
      <dgm:prSet presAssocID="{4DF29386-942E-4AE2-8EB5-E181D6BE8214}" presName="rootComposite" presStyleCnt="0"/>
      <dgm:spPr/>
    </dgm:pt>
    <dgm:pt modelId="{08DA5B12-65FF-4F86-9AEA-8BB7EC8DF54C}" type="pres">
      <dgm:prSet presAssocID="{4DF29386-942E-4AE2-8EB5-E181D6BE821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8C1B5DE-816F-4F3C-A9DE-F7CE86B265E8}" type="pres">
      <dgm:prSet presAssocID="{4DF29386-942E-4AE2-8EB5-E181D6BE8214}" presName="rootConnector" presStyleLbl="node2" presStyleIdx="0" presStyleCnt="2"/>
      <dgm:spPr/>
      <dgm:t>
        <a:bodyPr/>
        <a:lstStyle/>
        <a:p>
          <a:endParaRPr lang="pl-PL"/>
        </a:p>
      </dgm:t>
    </dgm:pt>
    <dgm:pt modelId="{6AEDFEBD-2B12-4F3B-ABE2-BA9A8322D930}" type="pres">
      <dgm:prSet presAssocID="{4DF29386-942E-4AE2-8EB5-E181D6BE8214}" presName="hierChild4" presStyleCnt="0"/>
      <dgm:spPr/>
    </dgm:pt>
    <dgm:pt modelId="{79BB7F5D-018C-4FBD-B17A-AE5A380A1171}" type="pres">
      <dgm:prSet presAssocID="{4DF29386-942E-4AE2-8EB5-E181D6BE8214}" presName="hierChild5" presStyleCnt="0"/>
      <dgm:spPr/>
    </dgm:pt>
    <dgm:pt modelId="{A7E8BA09-E9B7-4262-96BF-BDE1054C7E2B}" type="pres">
      <dgm:prSet presAssocID="{B9005303-8129-415D-B197-DB2FCC3CD75B}" presName="Name37" presStyleLbl="parChTrans1D2" presStyleIdx="1" presStyleCnt="2"/>
      <dgm:spPr/>
      <dgm:t>
        <a:bodyPr/>
        <a:lstStyle/>
        <a:p>
          <a:endParaRPr lang="pl-PL"/>
        </a:p>
      </dgm:t>
    </dgm:pt>
    <dgm:pt modelId="{84B66433-128E-4A9D-AAD6-029058F14BBC}" type="pres">
      <dgm:prSet presAssocID="{59C360C6-EE86-48DA-8783-B6689288B61A}" presName="hierRoot2" presStyleCnt="0">
        <dgm:presLayoutVars>
          <dgm:hierBranch val="init"/>
        </dgm:presLayoutVars>
      </dgm:prSet>
      <dgm:spPr/>
    </dgm:pt>
    <dgm:pt modelId="{DAE13FDA-BB26-4263-B8EF-65069E872129}" type="pres">
      <dgm:prSet presAssocID="{59C360C6-EE86-48DA-8783-B6689288B61A}" presName="rootComposite" presStyleCnt="0"/>
      <dgm:spPr/>
    </dgm:pt>
    <dgm:pt modelId="{E67F9A6C-B516-43E0-993E-A0E7598EA9BC}" type="pres">
      <dgm:prSet presAssocID="{59C360C6-EE86-48DA-8783-B6689288B61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354E963-ED90-4F6B-B65B-BD55FDD3EAE1}" type="pres">
      <dgm:prSet presAssocID="{59C360C6-EE86-48DA-8783-B6689288B61A}" presName="rootConnector" presStyleLbl="node2" presStyleIdx="1" presStyleCnt="2"/>
      <dgm:spPr/>
      <dgm:t>
        <a:bodyPr/>
        <a:lstStyle/>
        <a:p>
          <a:endParaRPr lang="pl-PL"/>
        </a:p>
      </dgm:t>
    </dgm:pt>
    <dgm:pt modelId="{38F3F7C7-EAC8-4CC9-B25E-FAB23F56288E}" type="pres">
      <dgm:prSet presAssocID="{59C360C6-EE86-48DA-8783-B6689288B61A}" presName="hierChild4" presStyleCnt="0"/>
      <dgm:spPr/>
    </dgm:pt>
    <dgm:pt modelId="{A532D4D7-8436-462D-A6BA-290D32EF8305}" type="pres">
      <dgm:prSet presAssocID="{59C360C6-EE86-48DA-8783-B6689288B61A}" presName="hierChild5" presStyleCnt="0"/>
      <dgm:spPr/>
    </dgm:pt>
    <dgm:pt modelId="{B3C66387-779D-44EC-9781-2939E4884B86}" type="pres">
      <dgm:prSet presAssocID="{EE0EBC3A-234C-4400-AFC0-572D9C4D6009}" presName="hierChild3" presStyleCnt="0"/>
      <dgm:spPr/>
    </dgm:pt>
  </dgm:ptLst>
  <dgm:cxnLst>
    <dgm:cxn modelId="{4DE7E79C-84C2-4F16-AD16-AFEA84CBC463}" srcId="{EE0EBC3A-234C-4400-AFC0-572D9C4D6009}" destId="{4DF29386-942E-4AE2-8EB5-E181D6BE8214}" srcOrd="0" destOrd="0" parTransId="{BE4254D6-C00D-4AC8-ACC6-3C108E6B3AF2}" sibTransId="{C2FF2AC3-7DC6-4A53-905A-D4C1ABCBE457}"/>
    <dgm:cxn modelId="{7C876233-0792-4FDE-9706-AB11841CE744}" type="presOf" srcId="{BE4254D6-C00D-4AC8-ACC6-3C108E6B3AF2}" destId="{5A8198AA-C77C-42AE-832B-BA8DB6A73900}" srcOrd="0" destOrd="0" presId="urn:microsoft.com/office/officeart/2005/8/layout/orgChart1"/>
    <dgm:cxn modelId="{A35FB052-7912-4BB8-ACE9-FE520EA449C7}" type="presOf" srcId="{59C360C6-EE86-48DA-8783-B6689288B61A}" destId="{E67F9A6C-B516-43E0-993E-A0E7598EA9BC}" srcOrd="0" destOrd="0" presId="urn:microsoft.com/office/officeart/2005/8/layout/orgChart1"/>
    <dgm:cxn modelId="{116CDDA0-23F9-43EA-A8C3-02CC7108DCDF}" srcId="{EE0EBC3A-234C-4400-AFC0-572D9C4D6009}" destId="{59C360C6-EE86-48DA-8783-B6689288B61A}" srcOrd="1" destOrd="0" parTransId="{B9005303-8129-415D-B197-DB2FCC3CD75B}" sibTransId="{0EB73D4D-F0EA-4249-A792-135C58A67B25}"/>
    <dgm:cxn modelId="{1056DDC5-7E48-4CF0-8D53-9381C92E2D32}" type="presOf" srcId="{59C360C6-EE86-48DA-8783-B6689288B61A}" destId="{3354E963-ED90-4F6B-B65B-BD55FDD3EAE1}" srcOrd="1" destOrd="0" presId="urn:microsoft.com/office/officeart/2005/8/layout/orgChart1"/>
    <dgm:cxn modelId="{A2498E62-7FA6-46C3-AF92-2E3FD8882520}" type="presOf" srcId="{EE0EBC3A-234C-4400-AFC0-572D9C4D6009}" destId="{3C6F1C9C-0E76-470A-AB5A-6FAFF174D4EA}" srcOrd="1" destOrd="0" presId="urn:microsoft.com/office/officeart/2005/8/layout/orgChart1"/>
    <dgm:cxn modelId="{9FCEB35F-55EC-4886-BDAC-C7D735ACDF7C}" type="presOf" srcId="{4DF29386-942E-4AE2-8EB5-E181D6BE8214}" destId="{08DA5B12-65FF-4F86-9AEA-8BB7EC8DF54C}" srcOrd="0" destOrd="0" presId="urn:microsoft.com/office/officeart/2005/8/layout/orgChart1"/>
    <dgm:cxn modelId="{BD057445-1793-4B35-9E69-6289B07B4700}" type="presOf" srcId="{A0831E81-B10B-4D47-A7A1-6DD9417768F1}" destId="{63CE31DF-4C22-4C62-A3A2-EE8E0EF8668F}" srcOrd="0" destOrd="0" presId="urn:microsoft.com/office/officeart/2005/8/layout/orgChart1"/>
    <dgm:cxn modelId="{2436A14D-AAA7-4352-8283-CBD5E7480DC7}" type="presOf" srcId="{B9005303-8129-415D-B197-DB2FCC3CD75B}" destId="{A7E8BA09-E9B7-4262-96BF-BDE1054C7E2B}" srcOrd="0" destOrd="0" presId="urn:microsoft.com/office/officeart/2005/8/layout/orgChart1"/>
    <dgm:cxn modelId="{A97883B1-56D3-478A-AA3F-90935220ADF0}" type="presOf" srcId="{4DF29386-942E-4AE2-8EB5-E181D6BE8214}" destId="{98C1B5DE-816F-4F3C-A9DE-F7CE86B265E8}" srcOrd="1" destOrd="0" presId="urn:microsoft.com/office/officeart/2005/8/layout/orgChart1"/>
    <dgm:cxn modelId="{292D96E2-279F-4FA8-820D-3A65DA635D05}" type="presOf" srcId="{EE0EBC3A-234C-4400-AFC0-572D9C4D6009}" destId="{77DCCFC7-64D9-40A2-8ED9-DEA858BDD0BC}" srcOrd="0" destOrd="0" presId="urn:microsoft.com/office/officeart/2005/8/layout/orgChart1"/>
    <dgm:cxn modelId="{0C317E94-D707-4E9A-8473-CD3A638DA999}" srcId="{A0831E81-B10B-4D47-A7A1-6DD9417768F1}" destId="{EE0EBC3A-234C-4400-AFC0-572D9C4D6009}" srcOrd="0" destOrd="0" parTransId="{71D80F8A-CB56-4E50-8420-6558A61EF602}" sibTransId="{5D6A017E-55C2-435B-A729-EB301067CCE1}"/>
    <dgm:cxn modelId="{3A2453F5-E02A-4A6F-BD03-623687C140DC}" type="presParOf" srcId="{63CE31DF-4C22-4C62-A3A2-EE8E0EF8668F}" destId="{36E1D051-1C4E-4746-ABE1-DFF7FC1BB4E3}" srcOrd="0" destOrd="0" presId="urn:microsoft.com/office/officeart/2005/8/layout/orgChart1"/>
    <dgm:cxn modelId="{E7630AE7-1186-4C88-9B03-B826105A6F97}" type="presParOf" srcId="{36E1D051-1C4E-4746-ABE1-DFF7FC1BB4E3}" destId="{959FAECD-BFFA-47D5-A822-EC87D96E3FE7}" srcOrd="0" destOrd="0" presId="urn:microsoft.com/office/officeart/2005/8/layout/orgChart1"/>
    <dgm:cxn modelId="{FAC5C483-F1E1-467B-9959-BD8AD9082DED}" type="presParOf" srcId="{959FAECD-BFFA-47D5-A822-EC87D96E3FE7}" destId="{77DCCFC7-64D9-40A2-8ED9-DEA858BDD0BC}" srcOrd="0" destOrd="0" presId="urn:microsoft.com/office/officeart/2005/8/layout/orgChart1"/>
    <dgm:cxn modelId="{B385207E-AA62-4962-A528-5D254A044847}" type="presParOf" srcId="{959FAECD-BFFA-47D5-A822-EC87D96E3FE7}" destId="{3C6F1C9C-0E76-470A-AB5A-6FAFF174D4EA}" srcOrd="1" destOrd="0" presId="urn:microsoft.com/office/officeart/2005/8/layout/orgChart1"/>
    <dgm:cxn modelId="{1BC0B9B7-9CDF-437D-BCE1-F0FEA01B7197}" type="presParOf" srcId="{36E1D051-1C4E-4746-ABE1-DFF7FC1BB4E3}" destId="{D892DCF6-6BAC-4C91-9596-B75779A4FC80}" srcOrd="1" destOrd="0" presId="urn:microsoft.com/office/officeart/2005/8/layout/orgChart1"/>
    <dgm:cxn modelId="{1587C41B-7B0C-47C4-B382-B32216EB425A}" type="presParOf" srcId="{D892DCF6-6BAC-4C91-9596-B75779A4FC80}" destId="{5A8198AA-C77C-42AE-832B-BA8DB6A73900}" srcOrd="0" destOrd="0" presId="urn:microsoft.com/office/officeart/2005/8/layout/orgChart1"/>
    <dgm:cxn modelId="{576E93EF-26E0-4E1A-AB5B-344CCA99FE8A}" type="presParOf" srcId="{D892DCF6-6BAC-4C91-9596-B75779A4FC80}" destId="{AEBDFBF1-7F8E-465D-A335-B608B6CD9265}" srcOrd="1" destOrd="0" presId="urn:microsoft.com/office/officeart/2005/8/layout/orgChart1"/>
    <dgm:cxn modelId="{1D1BEF3C-1CF8-41FE-85F5-1E8452841C59}" type="presParOf" srcId="{AEBDFBF1-7F8E-465D-A335-B608B6CD9265}" destId="{53BAA617-F9CD-4941-99F1-DF6829C68C72}" srcOrd="0" destOrd="0" presId="urn:microsoft.com/office/officeart/2005/8/layout/orgChart1"/>
    <dgm:cxn modelId="{F37838A3-B96A-43F6-B16D-54421CDC5480}" type="presParOf" srcId="{53BAA617-F9CD-4941-99F1-DF6829C68C72}" destId="{08DA5B12-65FF-4F86-9AEA-8BB7EC8DF54C}" srcOrd="0" destOrd="0" presId="urn:microsoft.com/office/officeart/2005/8/layout/orgChart1"/>
    <dgm:cxn modelId="{F8168EC8-5BD1-4F87-A884-8998B476E9B5}" type="presParOf" srcId="{53BAA617-F9CD-4941-99F1-DF6829C68C72}" destId="{98C1B5DE-816F-4F3C-A9DE-F7CE86B265E8}" srcOrd="1" destOrd="0" presId="urn:microsoft.com/office/officeart/2005/8/layout/orgChart1"/>
    <dgm:cxn modelId="{2D0256B0-CE18-4822-9919-208E71620E95}" type="presParOf" srcId="{AEBDFBF1-7F8E-465D-A335-B608B6CD9265}" destId="{6AEDFEBD-2B12-4F3B-ABE2-BA9A8322D930}" srcOrd="1" destOrd="0" presId="urn:microsoft.com/office/officeart/2005/8/layout/orgChart1"/>
    <dgm:cxn modelId="{DB810D45-6218-4B9F-8C14-5D4F7E88E7A7}" type="presParOf" srcId="{AEBDFBF1-7F8E-465D-A335-B608B6CD9265}" destId="{79BB7F5D-018C-4FBD-B17A-AE5A380A1171}" srcOrd="2" destOrd="0" presId="urn:microsoft.com/office/officeart/2005/8/layout/orgChart1"/>
    <dgm:cxn modelId="{DFD4292E-8F6A-47F5-B6A1-838DCB0B8407}" type="presParOf" srcId="{D892DCF6-6BAC-4C91-9596-B75779A4FC80}" destId="{A7E8BA09-E9B7-4262-96BF-BDE1054C7E2B}" srcOrd="2" destOrd="0" presId="urn:microsoft.com/office/officeart/2005/8/layout/orgChart1"/>
    <dgm:cxn modelId="{C663187E-CCF0-4E44-8063-28BA31308E18}" type="presParOf" srcId="{D892DCF6-6BAC-4C91-9596-B75779A4FC80}" destId="{84B66433-128E-4A9D-AAD6-029058F14BBC}" srcOrd="3" destOrd="0" presId="urn:microsoft.com/office/officeart/2005/8/layout/orgChart1"/>
    <dgm:cxn modelId="{1C1FB79B-8742-446F-ACDC-CE9BEE79B22D}" type="presParOf" srcId="{84B66433-128E-4A9D-AAD6-029058F14BBC}" destId="{DAE13FDA-BB26-4263-B8EF-65069E872129}" srcOrd="0" destOrd="0" presId="urn:microsoft.com/office/officeart/2005/8/layout/orgChart1"/>
    <dgm:cxn modelId="{7418E5F3-7EEF-4563-A905-CD0787C7EA87}" type="presParOf" srcId="{DAE13FDA-BB26-4263-B8EF-65069E872129}" destId="{E67F9A6C-B516-43E0-993E-A0E7598EA9BC}" srcOrd="0" destOrd="0" presId="urn:microsoft.com/office/officeart/2005/8/layout/orgChart1"/>
    <dgm:cxn modelId="{467A701C-A670-4872-8D55-7AD2C1A952BA}" type="presParOf" srcId="{DAE13FDA-BB26-4263-B8EF-65069E872129}" destId="{3354E963-ED90-4F6B-B65B-BD55FDD3EAE1}" srcOrd="1" destOrd="0" presId="urn:microsoft.com/office/officeart/2005/8/layout/orgChart1"/>
    <dgm:cxn modelId="{B9D488F8-723F-48B6-9718-192C0AAE50EA}" type="presParOf" srcId="{84B66433-128E-4A9D-AAD6-029058F14BBC}" destId="{38F3F7C7-EAC8-4CC9-B25E-FAB23F56288E}" srcOrd="1" destOrd="0" presId="urn:microsoft.com/office/officeart/2005/8/layout/orgChart1"/>
    <dgm:cxn modelId="{EC1AE286-E4FC-4C90-914F-CF6514A15C99}" type="presParOf" srcId="{84B66433-128E-4A9D-AAD6-029058F14BBC}" destId="{A532D4D7-8436-462D-A6BA-290D32EF8305}" srcOrd="2" destOrd="0" presId="urn:microsoft.com/office/officeart/2005/8/layout/orgChart1"/>
    <dgm:cxn modelId="{7CEDC28F-0CF7-4CF0-856F-433BDE071D49}" type="presParOf" srcId="{36E1D051-1C4E-4746-ABE1-DFF7FC1BB4E3}" destId="{B3C66387-779D-44EC-9781-2939E4884B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C1FBF5-2CFA-44E0-A612-27BC38749F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036565-56B8-4E5F-AD6D-D66141F63E9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dirty="0" smtClean="0">
              <a:solidFill>
                <a:schemeClr val="tx1"/>
              </a:solidFill>
            </a:rPr>
            <a:t>Aktualną i krótką charakterystykę zjawiska </a:t>
          </a:r>
          <a:r>
            <a:rPr lang="pl-PL" b="1" dirty="0" smtClean="0">
              <a:solidFill>
                <a:schemeClr val="accent5"/>
              </a:solidFill>
            </a:rPr>
            <a:t>podaży i popytu na pracę</a:t>
          </a:r>
          <a:r>
            <a:rPr lang="pl-PL" b="1" dirty="0" smtClean="0"/>
            <a:t> </a:t>
          </a:r>
          <a:r>
            <a:rPr lang="pl-PL" b="1" dirty="0" smtClean="0">
              <a:solidFill>
                <a:schemeClr val="tx1"/>
              </a:solidFill>
            </a:rPr>
            <a:t>w województwie łódzkim można ująć w kilku stwierdzeniach: </a:t>
          </a:r>
          <a:endParaRPr lang="pl-PL" dirty="0">
            <a:solidFill>
              <a:schemeClr val="tx1"/>
            </a:solidFill>
          </a:endParaRPr>
        </a:p>
      </dgm:t>
    </dgm:pt>
    <dgm:pt modelId="{F1F7C837-AA96-48BF-B70F-22E73567CF50}" type="parTrans" cxnId="{198232B9-676E-495F-9939-B48E36DBB3D0}">
      <dgm:prSet/>
      <dgm:spPr/>
      <dgm:t>
        <a:bodyPr/>
        <a:lstStyle/>
        <a:p>
          <a:endParaRPr lang="pl-PL"/>
        </a:p>
      </dgm:t>
    </dgm:pt>
    <dgm:pt modelId="{02B5D974-300F-4E0D-8B64-E87EBA3CE391}" type="sibTrans" cxnId="{198232B9-676E-495F-9939-B48E36DBB3D0}">
      <dgm:prSet/>
      <dgm:spPr/>
      <dgm:t>
        <a:bodyPr/>
        <a:lstStyle/>
        <a:p>
          <a:endParaRPr lang="pl-PL"/>
        </a:p>
      </dgm:t>
    </dgm:pt>
    <dgm:pt modelId="{891BC7DF-C365-427C-80E3-9239D613744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brak nadwyżki zasobów pracy sugeruje </a:t>
          </a:r>
          <a:r>
            <a:rPr lang="pl-PL" b="1" dirty="0" smtClean="0">
              <a:solidFill>
                <a:schemeClr val="accent5"/>
              </a:solidFill>
            </a:rPr>
            <a:t>chłonność regionu w kwestii zatrudnienia</a:t>
          </a:r>
          <a:r>
            <a:rPr lang="pl-PL" dirty="0" smtClean="0">
              <a:solidFill>
                <a:schemeClr val="tx1"/>
              </a:solidFill>
            </a:rPr>
            <a:t>,</a:t>
          </a:r>
          <a:r>
            <a:rPr lang="pl-PL" dirty="0" smtClean="0"/>
            <a:t> </a:t>
          </a:r>
          <a:endParaRPr lang="pl-PL" dirty="0"/>
        </a:p>
      </dgm:t>
    </dgm:pt>
    <dgm:pt modelId="{0DB1C568-01EF-45DD-AD49-117493F7DDED}" type="parTrans" cxnId="{C4038256-D69D-4F6F-9B55-DD0246A992DF}">
      <dgm:prSet/>
      <dgm:spPr/>
      <dgm:t>
        <a:bodyPr/>
        <a:lstStyle/>
        <a:p>
          <a:endParaRPr lang="pl-PL"/>
        </a:p>
      </dgm:t>
    </dgm:pt>
    <dgm:pt modelId="{549FC7C1-44F8-4D63-B1B1-637E24D2C9C2}" type="sibTrans" cxnId="{C4038256-D69D-4F6F-9B55-DD0246A992DF}">
      <dgm:prSet/>
      <dgm:spPr/>
      <dgm:t>
        <a:bodyPr/>
        <a:lstStyle/>
        <a:p>
          <a:endParaRPr lang="pl-PL"/>
        </a:p>
      </dgm:t>
    </dgm:pt>
    <dgm:pt modelId="{AF3155A5-5A4A-4BF5-8782-EA6E0C3EB46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b="1" dirty="0" smtClean="0">
              <a:solidFill>
                <a:schemeClr val="accent5"/>
              </a:solidFill>
            </a:rPr>
            <a:t>postęp technologiczny i automatyzacja pracy </a:t>
          </a:r>
          <a:r>
            <a:rPr lang="pl-PL" dirty="0" smtClean="0">
              <a:solidFill>
                <a:schemeClr val="tx1"/>
              </a:solidFill>
            </a:rPr>
            <a:t>nie wyhamowuje, </a:t>
          </a:r>
          <a:endParaRPr lang="pl-PL" dirty="0">
            <a:solidFill>
              <a:schemeClr val="tx1"/>
            </a:solidFill>
          </a:endParaRPr>
        </a:p>
      </dgm:t>
    </dgm:pt>
    <dgm:pt modelId="{EC9393D7-9926-4D4E-B8FE-603676D48F6C}" type="parTrans" cxnId="{895FA394-F6A5-44C6-89FC-1C8EB1E62EB5}">
      <dgm:prSet/>
      <dgm:spPr/>
      <dgm:t>
        <a:bodyPr/>
        <a:lstStyle/>
        <a:p>
          <a:endParaRPr lang="pl-PL"/>
        </a:p>
      </dgm:t>
    </dgm:pt>
    <dgm:pt modelId="{FF968F63-F470-408F-8F4E-307167620CD7}" type="sibTrans" cxnId="{895FA394-F6A5-44C6-89FC-1C8EB1E62EB5}">
      <dgm:prSet/>
      <dgm:spPr/>
      <dgm:t>
        <a:bodyPr/>
        <a:lstStyle/>
        <a:p>
          <a:endParaRPr lang="pl-PL"/>
        </a:p>
      </dgm:t>
    </dgm:pt>
    <dgm:pt modelId="{31A796E8-6502-4D93-B409-5B07E51D52F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pojawiają się coraz to </a:t>
          </a:r>
          <a:r>
            <a:rPr lang="pl-PL" b="1" dirty="0" smtClean="0">
              <a:solidFill>
                <a:schemeClr val="accent5"/>
              </a:solidFill>
            </a:rPr>
            <a:t>nowe stanowiska </a:t>
          </a:r>
          <a:r>
            <a:rPr lang="pl-PL" dirty="0" smtClean="0">
              <a:solidFill>
                <a:schemeClr val="tx1"/>
              </a:solidFill>
            </a:rPr>
            <a:t>czy miejsca związane z innowacjami w procesie pracy, </a:t>
          </a:r>
          <a:endParaRPr lang="pl-PL" dirty="0">
            <a:solidFill>
              <a:schemeClr val="tx1"/>
            </a:solidFill>
          </a:endParaRPr>
        </a:p>
      </dgm:t>
    </dgm:pt>
    <dgm:pt modelId="{44848544-DC0D-4E20-967B-0F0FB793060D}" type="parTrans" cxnId="{C1D930DE-CE3B-4C45-B811-26AD8707CA1A}">
      <dgm:prSet/>
      <dgm:spPr/>
      <dgm:t>
        <a:bodyPr/>
        <a:lstStyle/>
        <a:p>
          <a:endParaRPr lang="pl-PL"/>
        </a:p>
      </dgm:t>
    </dgm:pt>
    <dgm:pt modelId="{AB228BB7-50AB-43A2-AF30-55893EF6AD12}" type="sibTrans" cxnId="{C1D930DE-CE3B-4C45-B811-26AD8707CA1A}">
      <dgm:prSet/>
      <dgm:spPr/>
      <dgm:t>
        <a:bodyPr/>
        <a:lstStyle/>
        <a:p>
          <a:endParaRPr lang="pl-PL"/>
        </a:p>
      </dgm:t>
    </dgm:pt>
    <dgm:pt modelId="{2EA39134-A596-470C-94BB-53E306FB656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istnieją gałęzie gospodarki o </a:t>
          </a:r>
          <a:r>
            <a:rPr lang="pl-PL" b="1" dirty="0" smtClean="0">
              <a:solidFill>
                <a:schemeClr val="accent5"/>
              </a:solidFill>
            </a:rPr>
            <a:t>stałym zapotrzebowaniu </a:t>
          </a:r>
          <a:r>
            <a:rPr lang="pl-PL" dirty="0" smtClean="0">
              <a:solidFill>
                <a:schemeClr val="tx1"/>
              </a:solidFill>
            </a:rPr>
            <a:t>na pracowników.</a:t>
          </a:r>
          <a:endParaRPr lang="pl-PL" dirty="0">
            <a:solidFill>
              <a:schemeClr val="tx1"/>
            </a:solidFill>
          </a:endParaRPr>
        </a:p>
      </dgm:t>
    </dgm:pt>
    <dgm:pt modelId="{388F9F56-3439-4B55-9A1E-57A91A1B13A4}" type="parTrans" cxnId="{653C7FED-B546-4FBD-A2F2-D3773C513399}">
      <dgm:prSet/>
      <dgm:spPr/>
      <dgm:t>
        <a:bodyPr/>
        <a:lstStyle/>
        <a:p>
          <a:endParaRPr lang="pl-PL"/>
        </a:p>
      </dgm:t>
    </dgm:pt>
    <dgm:pt modelId="{3475FD9F-4336-40B9-9A55-586D84B941D3}" type="sibTrans" cxnId="{653C7FED-B546-4FBD-A2F2-D3773C513399}">
      <dgm:prSet/>
      <dgm:spPr/>
      <dgm:t>
        <a:bodyPr/>
        <a:lstStyle/>
        <a:p>
          <a:endParaRPr lang="pl-PL"/>
        </a:p>
      </dgm:t>
    </dgm:pt>
    <dgm:pt modelId="{D0987ADB-E029-484A-8FE0-D7111C2C48F4}" type="pres">
      <dgm:prSet presAssocID="{05C1FBF5-2CFA-44E0-A612-27BC38749F5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9E3256-4B15-49D0-AC96-215D6D002D79}" type="pres">
      <dgm:prSet presAssocID="{05C1FBF5-2CFA-44E0-A612-27BC38749F59}" presName="arrow" presStyleLbl="bgShp" presStyleIdx="0" presStyleCnt="1"/>
      <dgm:spPr/>
    </dgm:pt>
    <dgm:pt modelId="{F7A8C56B-05B0-4160-82E1-94EBEE464003}" type="pres">
      <dgm:prSet presAssocID="{05C1FBF5-2CFA-44E0-A612-27BC38749F59}" presName="linearProcess" presStyleCnt="0"/>
      <dgm:spPr/>
    </dgm:pt>
    <dgm:pt modelId="{01B72887-F493-4057-AC1B-008DB20E4E0F}" type="pres">
      <dgm:prSet presAssocID="{A5036565-56B8-4E5F-AD6D-D66141F63E9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473A62-8EF4-4911-AF99-DD5530035431}" type="pres">
      <dgm:prSet presAssocID="{02B5D974-300F-4E0D-8B64-E87EBA3CE391}" presName="sibTrans" presStyleCnt="0"/>
      <dgm:spPr/>
    </dgm:pt>
    <dgm:pt modelId="{4BAA2B6C-4622-4717-A1EF-2B3CA3C28622}" type="pres">
      <dgm:prSet presAssocID="{891BC7DF-C365-427C-80E3-9239D613744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1FF632-2408-4D60-ABF3-000CD0474C9D}" type="pres">
      <dgm:prSet presAssocID="{549FC7C1-44F8-4D63-B1B1-637E24D2C9C2}" presName="sibTrans" presStyleCnt="0"/>
      <dgm:spPr/>
    </dgm:pt>
    <dgm:pt modelId="{58607D09-89F7-4F90-B67C-D2D52B69DA73}" type="pres">
      <dgm:prSet presAssocID="{AF3155A5-5A4A-4BF5-8782-EA6E0C3EB46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EA01F-0A31-47CE-AEE6-19F0BCC48A31}" type="pres">
      <dgm:prSet presAssocID="{FF968F63-F470-408F-8F4E-307167620CD7}" presName="sibTrans" presStyleCnt="0"/>
      <dgm:spPr/>
    </dgm:pt>
    <dgm:pt modelId="{E1C77841-FE60-4ECA-8CA4-DE014C10B7E1}" type="pres">
      <dgm:prSet presAssocID="{31A796E8-6502-4D93-B409-5B07E51D52F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03188F-9360-4B10-AE15-6DD6F0A4BFA9}" type="pres">
      <dgm:prSet presAssocID="{AB228BB7-50AB-43A2-AF30-55893EF6AD12}" presName="sibTrans" presStyleCnt="0"/>
      <dgm:spPr/>
    </dgm:pt>
    <dgm:pt modelId="{99E0D19B-B828-4EF7-AB53-0CDDFF1A4C28}" type="pres">
      <dgm:prSet presAssocID="{2EA39134-A596-470C-94BB-53E306FB656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3A148B-3EAD-425C-A6A1-F8D9B70B2D97}" type="presOf" srcId="{891BC7DF-C365-427C-80E3-9239D6137440}" destId="{4BAA2B6C-4622-4717-A1EF-2B3CA3C28622}" srcOrd="0" destOrd="0" presId="urn:microsoft.com/office/officeart/2005/8/layout/hProcess9"/>
    <dgm:cxn modelId="{C1D930DE-CE3B-4C45-B811-26AD8707CA1A}" srcId="{05C1FBF5-2CFA-44E0-A612-27BC38749F59}" destId="{31A796E8-6502-4D93-B409-5B07E51D52F6}" srcOrd="3" destOrd="0" parTransId="{44848544-DC0D-4E20-967B-0F0FB793060D}" sibTransId="{AB228BB7-50AB-43A2-AF30-55893EF6AD12}"/>
    <dgm:cxn modelId="{325259F5-1B33-42A1-ADFD-77EACC605F32}" type="presOf" srcId="{31A796E8-6502-4D93-B409-5B07E51D52F6}" destId="{E1C77841-FE60-4ECA-8CA4-DE014C10B7E1}" srcOrd="0" destOrd="0" presId="urn:microsoft.com/office/officeart/2005/8/layout/hProcess9"/>
    <dgm:cxn modelId="{C4038256-D69D-4F6F-9B55-DD0246A992DF}" srcId="{05C1FBF5-2CFA-44E0-A612-27BC38749F59}" destId="{891BC7DF-C365-427C-80E3-9239D6137440}" srcOrd="1" destOrd="0" parTransId="{0DB1C568-01EF-45DD-AD49-117493F7DDED}" sibTransId="{549FC7C1-44F8-4D63-B1B1-637E24D2C9C2}"/>
    <dgm:cxn modelId="{653C7FED-B546-4FBD-A2F2-D3773C513399}" srcId="{05C1FBF5-2CFA-44E0-A612-27BC38749F59}" destId="{2EA39134-A596-470C-94BB-53E306FB6566}" srcOrd="4" destOrd="0" parTransId="{388F9F56-3439-4B55-9A1E-57A91A1B13A4}" sibTransId="{3475FD9F-4336-40B9-9A55-586D84B941D3}"/>
    <dgm:cxn modelId="{F1D23EA0-F5C4-410E-B773-160F5C39243D}" type="presOf" srcId="{05C1FBF5-2CFA-44E0-A612-27BC38749F59}" destId="{D0987ADB-E029-484A-8FE0-D7111C2C48F4}" srcOrd="0" destOrd="0" presId="urn:microsoft.com/office/officeart/2005/8/layout/hProcess9"/>
    <dgm:cxn modelId="{198232B9-676E-495F-9939-B48E36DBB3D0}" srcId="{05C1FBF5-2CFA-44E0-A612-27BC38749F59}" destId="{A5036565-56B8-4E5F-AD6D-D66141F63E92}" srcOrd="0" destOrd="0" parTransId="{F1F7C837-AA96-48BF-B70F-22E73567CF50}" sibTransId="{02B5D974-300F-4E0D-8B64-E87EBA3CE391}"/>
    <dgm:cxn modelId="{59EFED01-E34B-4705-BBB2-067223F1B3B5}" type="presOf" srcId="{2EA39134-A596-470C-94BB-53E306FB6566}" destId="{99E0D19B-B828-4EF7-AB53-0CDDFF1A4C28}" srcOrd="0" destOrd="0" presId="urn:microsoft.com/office/officeart/2005/8/layout/hProcess9"/>
    <dgm:cxn modelId="{3F7AE9F0-15E1-44D5-A407-17DBA31BDD5A}" type="presOf" srcId="{A5036565-56B8-4E5F-AD6D-D66141F63E92}" destId="{01B72887-F493-4057-AC1B-008DB20E4E0F}" srcOrd="0" destOrd="0" presId="urn:microsoft.com/office/officeart/2005/8/layout/hProcess9"/>
    <dgm:cxn modelId="{895FA394-F6A5-44C6-89FC-1C8EB1E62EB5}" srcId="{05C1FBF5-2CFA-44E0-A612-27BC38749F59}" destId="{AF3155A5-5A4A-4BF5-8782-EA6E0C3EB46F}" srcOrd="2" destOrd="0" parTransId="{EC9393D7-9926-4D4E-B8FE-603676D48F6C}" sibTransId="{FF968F63-F470-408F-8F4E-307167620CD7}"/>
    <dgm:cxn modelId="{7EEB66AA-5728-4D35-ACB2-5277AF6B7DBE}" type="presOf" srcId="{AF3155A5-5A4A-4BF5-8782-EA6E0C3EB46F}" destId="{58607D09-89F7-4F90-B67C-D2D52B69DA73}" srcOrd="0" destOrd="0" presId="urn:microsoft.com/office/officeart/2005/8/layout/hProcess9"/>
    <dgm:cxn modelId="{C8FEB854-23F5-458E-9FC0-B8FF00A59FE1}" type="presParOf" srcId="{D0987ADB-E029-484A-8FE0-D7111C2C48F4}" destId="{BC9E3256-4B15-49D0-AC96-215D6D002D79}" srcOrd="0" destOrd="0" presId="urn:microsoft.com/office/officeart/2005/8/layout/hProcess9"/>
    <dgm:cxn modelId="{ABBEE0B1-A6F2-44F3-93FE-4A6BB46A86E4}" type="presParOf" srcId="{D0987ADB-E029-484A-8FE0-D7111C2C48F4}" destId="{F7A8C56B-05B0-4160-82E1-94EBEE464003}" srcOrd="1" destOrd="0" presId="urn:microsoft.com/office/officeart/2005/8/layout/hProcess9"/>
    <dgm:cxn modelId="{BF90F774-A93D-4840-973A-4F2A646F8D85}" type="presParOf" srcId="{F7A8C56B-05B0-4160-82E1-94EBEE464003}" destId="{01B72887-F493-4057-AC1B-008DB20E4E0F}" srcOrd="0" destOrd="0" presId="urn:microsoft.com/office/officeart/2005/8/layout/hProcess9"/>
    <dgm:cxn modelId="{A3DBDBA1-0BC2-4654-9699-23EBE5233B40}" type="presParOf" srcId="{F7A8C56B-05B0-4160-82E1-94EBEE464003}" destId="{E9473A62-8EF4-4911-AF99-DD5530035431}" srcOrd="1" destOrd="0" presId="urn:microsoft.com/office/officeart/2005/8/layout/hProcess9"/>
    <dgm:cxn modelId="{94E97C35-63A8-420B-9262-26B7DB725E4C}" type="presParOf" srcId="{F7A8C56B-05B0-4160-82E1-94EBEE464003}" destId="{4BAA2B6C-4622-4717-A1EF-2B3CA3C28622}" srcOrd="2" destOrd="0" presId="urn:microsoft.com/office/officeart/2005/8/layout/hProcess9"/>
    <dgm:cxn modelId="{51221C34-235C-4F77-9B87-0CE6FEE6B275}" type="presParOf" srcId="{F7A8C56B-05B0-4160-82E1-94EBEE464003}" destId="{A91FF632-2408-4D60-ABF3-000CD0474C9D}" srcOrd="3" destOrd="0" presId="urn:microsoft.com/office/officeart/2005/8/layout/hProcess9"/>
    <dgm:cxn modelId="{094623A6-5AB3-4325-AE2E-32FE5BA83377}" type="presParOf" srcId="{F7A8C56B-05B0-4160-82E1-94EBEE464003}" destId="{58607D09-89F7-4F90-B67C-D2D52B69DA73}" srcOrd="4" destOrd="0" presId="urn:microsoft.com/office/officeart/2005/8/layout/hProcess9"/>
    <dgm:cxn modelId="{4F965D28-7F33-40C9-BE81-B67EFF48D108}" type="presParOf" srcId="{F7A8C56B-05B0-4160-82E1-94EBEE464003}" destId="{66DEA01F-0A31-47CE-AEE6-19F0BCC48A31}" srcOrd="5" destOrd="0" presId="urn:microsoft.com/office/officeart/2005/8/layout/hProcess9"/>
    <dgm:cxn modelId="{030C35CF-A512-467E-BC40-B4B73964AC5A}" type="presParOf" srcId="{F7A8C56B-05B0-4160-82E1-94EBEE464003}" destId="{E1C77841-FE60-4ECA-8CA4-DE014C10B7E1}" srcOrd="6" destOrd="0" presId="urn:microsoft.com/office/officeart/2005/8/layout/hProcess9"/>
    <dgm:cxn modelId="{0E434175-26DE-49BC-9184-3E60B1219037}" type="presParOf" srcId="{F7A8C56B-05B0-4160-82E1-94EBEE464003}" destId="{1F03188F-9360-4B10-AE15-6DD6F0A4BFA9}" srcOrd="7" destOrd="0" presId="urn:microsoft.com/office/officeart/2005/8/layout/hProcess9"/>
    <dgm:cxn modelId="{01F13065-4856-4166-AD66-F50CD8C492D8}" type="presParOf" srcId="{F7A8C56B-05B0-4160-82E1-94EBEE464003}" destId="{99E0D19B-B828-4EF7-AB53-0CDDFF1A4C2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E3256-4B15-49D0-AC96-215D6D002D79}">
      <dsp:nvSpPr>
        <dsp:cNvPr id="0" name=""/>
        <dsp:cNvSpPr/>
      </dsp:nvSpPr>
      <dsp:spPr>
        <a:xfrm>
          <a:off x="685799" y="0"/>
          <a:ext cx="7772400" cy="685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72887-F493-4057-AC1B-008DB20E4E0F}">
      <dsp:nvSpPr>
        <dsp:cNvPr id="0" name=""/>
        <dsp:cNvSpPr/>
      </dsp:nvSpPr>
      <dsp:spPr>
        <a:xfrm>
          <a:off x="4018" y="2057400"/>
          <a:ext cx="1756916" cy="2743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Aktualną i krótką charakterystykę zjawiska </a:t>
          </a:r>
          <a:r>
            <a:rPr lang="pl-PL" sz="1600" b="1" kern="1200" dirty="0" smtClean="0">
              <a:solidFill>
                <a:schemeClr val="accent5"/>
              </a:solidFill>
            </a:rPr>
            <a:t>podaży i popytu na pracę</a:t>
          </a:r>
          <a:r>
            <a:rPr lang="pl-PL" sz="1600" b="1" kern="1200" dirty="0" smtClean="0"/>
            <a:t> </a:t>
          </a:r>
          <a:r>
            <a:rPr lang="pl-PL" sz="1600" b="1" kern="1200" dirty="0" smtClean="0">
              <a:solidFill>
                <a:schemeClr val="tx1"/>
              </a:solidFill>
            </a:rPr>
            <a:t>w województwie łódzkim można ująć w kilku stwierdzeniach: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89784" y="2143166"/>
        <a:ext cx="1585384" cy="2571668"/>
      </dsp:txXfrm>
    </dsp:sp>
    <dsp:sp modelId="{4BAA2B6C-4622-4717-A1EF-2B3CA3C28622}">
      <dsp:nvSpPr>
        <dsp:cNvPr id="0" name=""/>
        <dsp:cNvSpPr/>
      </dsp:nvSpPr>
      <dsp:spPr>
        <a:xfrm>
          <a:off x="1848780" y="2057400"/>
          <a:ext cx="1756916" cy="2743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brak nadwyżki zasobów pracy sugeruje </a:t>
          </a:r>
          <a:r>
            <a:rPr lang="pl-PL" sz="1600" b="1" kern="1200" dirty="0" smtClean="0">
              <a:solidFill>
                <a:schemeClr val="accent5"/>
              </a:solidFill>
            </a:rPr>
            <a:t>chłonność regionu w kwestii zatrudnienia</a:t>
          </a:r>
          <a:r>
            <a:rPr lang="pl-PL" sz="1600" kern="1200" dirty="0" smtClean="0">
              <a:solidFill>
                <a:schemeClr val="tx1"/>
              </a:solidFill>
            </a:rPr>
            <a:t>,</a:t>
          </a:r>
          <a:r>
            <a:rPr lang="pl-PL" sz="1600" kern="1200" dirty="0" smtClean="0"/>
            <a:t> </a:t>
          </a:r>
          <a:endParaRPr lang="pl-PL" sz="1600" kern="1200" dirty="0"/>
        </a:p>
      </dsp:txBody>
      <dsp:txXfrm>
        <a:off x="1934546" y="2143166"/>
        <a:ext cx="1585384" cy="2571668"/>
      </dsp:txXfrm>
    </dsp:sp>
    <dsp:sp modelId="{58607D09-89F7-4F90-B67C-D2D52B69DA73}">
      <dsp:nvSpPr>
        <dsp:cNvPr id="0" name=""/>
        <dsp:cNvSpPr/>
      </dsp:nvSpPr>
      <dsp:spPr>
        <a:xfrm>
          <a:off x="3693541" y="2057400"/>
          <a:ext cx="1756916" cy="2743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5"/>
              </a:solidFill>
            </a:rPr>
            <a:t>postęp technologiczny i automatyzacja pracy </a:t>
          </a:r>
          <a:r>
            <a:rPr lang="pl-PL" sz="1600" kern="1200" dirty="0" smtClean="0">
              <a:solidFill>
                <a:schemeClr val="tx1"/>
              </a:solidFill>
            </a:rPr>
            <a:t>nie wyhamowuje,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779307" y="2143166"/>
        <a:ext cx="1585384" cy="2571668"/>
      </dsp:txXfrm>
    </dsp:sp>
    <dsp:sp modelId="{E1C77841-FE60-4ECA-8CA4-DE014C10B7E1}">
      <dsp:nvSpPr>
        <dsp:cNvPr id="0" name=""/>
        <dsp:cNvSpPr/>
      </dsp:nvSpPr>
      <dsp:spPr>
        <a:xfrm>
          <a:off x="5538303" y="2057400"/>
          <a:ext cx="1756916" cy="2743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pojawiają się coraz to </a:t>
          </a:r>
          <a:r>
            <a:rPr lang="pl-PL" sz="1600" b="1" kern="1200" dirty="0" smtClean="0">
              <a:solidFill>
                <a:schemeClr val="accent5"/>
              </a:solidFill>
            </a:rPr>
            <a:t>nowe stanowiska </a:t>
          </a:r>
          <a:r>
            <a:rPr lang="pl-PL" sz="1600" kern="1200" dirty="0" smtClean="0">
              <a:solidFill>
                <a:schemeClr val="tx1"/>
              </a:solidFill>
            </a:rPr>
            <a:t>czy miejsca związane z innowacjami w procesie pracy,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5624069" y="2143166"/>
        <a:ext cx="1585384" cy="2571668"/>
      </dsp:txXfrm>
    </dsp:sp>
    <dsp:sp modelId="{99E0D19B-B828-4EF7-AB53-0CDDFF1A4C28}">
      <dsp:nvSpPr>
        <dsp:cNvPr id="0" name=""/>
        <dsp:cNvSpPr/>
      </dsp:nvSpPr>
      <dsp:spPr>
        <a:xfrm>
          <a:off x="7383065" y="2057400"/>
          <a:ext cx="1756916" cy="27432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istnieją gałęzie gospodarki o </a:t>
          </a:r>
          <a:r>
            <a:rPr lang="pl-PL" sz="1600" b="1" kern="1200" dirty="0" smtClean="0">
              <a:solidFill>
                <a:schemeClr val="accent5"/>
              </a:solidFill>
            </a:rPr>
            <a:t>stałym zapotrzebowaniu </a:t>
          </a:r>
          <a:r>
            <a:rPr lang="pl-PL" sz="1600" kern="1200" dirty="0" smtClean="0">
              <a:solidFill>
                <a:schemeClr val="tx1"/>
              </a:solidFill>
            </a:rPr>
            <a:t>na pracowników.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7468831" y="2143166"/>
        <a:ext cx="1585384" cy="257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3.45648E-7</cdr:x>
      <cdr:y>0.0012</cdr:y>
    </cdr:from>
    <cdr:to>
      <cdr:x>0.1865</cdr:x>
      <cdr:y>0.35691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" y="6202"/>
          <a:ext cx="539551" cy="1844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3.45648E-7</cdr:x>
      <cdr:y>0.0012</cdr:y>
    </cdr:from>
    <cdr:to>
      <cdr:x>0.1865</cdr:x>
      <cdr:y>0.35691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1" y="6202"/>
          <a:ext cx="539551" cy="18442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949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092" y="1"/>
            <a:ext cx="2946065" cy="495949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35B7D30F-1B73-4D6D-A788-AC7E2780A288}" type="datetimeFigureOut">
              <a:rPr lang="pl-PL" smtClean="0"/>
              <a:t>11.04.2025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737"/>
            <a:ext cx="2946065" cy="495949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092" y="9430737"/>
            <a:ext cx="2946065" cy="495949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90B6561-D3F5-4017-8C4F-F7C9A216F7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0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C7BC537-F4CE-416C-A284-A0B45880CED4}" type="datetimeFigureOut">
              <a:rPr lang="pl-PL" smtClean="0"/>
              <a:t>11.04.2025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4C1536D-F48F-4F82-87AE-36409EF729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79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10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536D-F48F-4F82-87AE-36409EF729B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17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536D-F48F-4F82-87AE-36409EF729B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80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536D-F48F-4F82-87AE-36409EF729B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86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B782-5E79-4354-9AEE-CB00FE53C76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13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B782-5E79-4354-9AEE-CB00FE53C76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02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83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536D-F48F-4F82-87AE-36409EF729B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49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536D-F48F-4F82-87AE-36409EF729B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97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536D-F48F-4F82-87AE-36409EF729B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11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E0DB-B3E1-4815-8317-317B807AC5C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826E-EFC9-494A-80BB-E784521A3A8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5BE9-A740-4556-B51F-86F8A5AF6A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1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8D1F-1659-4F9B-9344-D1EC761C148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EAF-BFF1-497D-A33A-1D3DA3555A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7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545B-5D42-4E24-B131-8B06F1C2AD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4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D259-8102-478E-AD73-F874B0BF04B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4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3E9F-7FA6-4DDE-82F1-90AC829DB5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8DA5-F904-4A9E-87DC-E6DD575DD0D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5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D80-354F-4EA2-AA25-D7351877A24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4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FD5A-D90E-4DA3-8D10-EFA5D65826E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5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A630-035D-4EAF-9A70-57E7B9D351CB}" type="datetime1">
              <a:rPr lang="pl-PL" smtClean="0">
                <a:solidFill>
                  <a:prstClr val="black">
                    <a:tint val="75000"/>
                  </a:prstClr>
                </a:solidFill>
                <a:cs typeface="Lucida Sans Unicode" pitchFamily="34" charset="0"/>
              </a:rPr>
              <a:t>11.04.2025</a:t>
            </a:fld>
            <a:endParaRPr lang="pl-PL">
              <a:solidFill>
                <a:prstClr val="black">
                  <a:tint val="75000"/>
                </a:prstClr>
              </a:solidFill>
              <a:cs typeface="Lucida Sans Unicode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  <a:cs typeface="Lucida Sans Unicod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09DB3-C171-47B4-A86A-F698441784D4}" type="slidenum">
              <a:rPr lang="pl-PL" smtClean="0">
                <a:solidFill>
                  <a:prstClr val="black">
                    <a:tint val="75000"/>
                  </a:prstClr>
                </a:solidFill>
                <a:cs typeface="Lucida Sans Unicode" pitchFamily="34" charset="0"/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barometrzawodow.pl/" TargetMode="External"/><Relationship Id="rId7" Type="http://schemas.openxmlformats.org/officeDocument/2006/relationships/hyperlink" Target="https://wuplodz.praca.gov.pl/web/rorp/badania-i-rapor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uplodz.praca.gov.pl/web/funduszeue/materialy-pomocnicze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microsoft.com/office/2007/relationships/hdphoto" Target="../media/hdphoto2.wdp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51080"/>
            <a:ext cx="1105535" cy="28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19227" r="17897"/>
          <a:stretch/>
        </p:blipFill>
        <p:spPr>
          <a:xfrm>
            <a:off x="4264184" y="0"/>
            <a:ext cx="4896544" cy="5121414"/>
          </a:xfrm>
          <a:prstGeom prst="rect">
            <a:avLst/>
          </a:prstGeom>
        </p:spPr>
      </p:pic>
      <p:sp>
        <p:nvSpPr>
          <p:cNvPr id="185346" name="Rectangle 2"/>
          <p:cNvSpPr>
            <a:spLocks noGrp="1"/>
          </p:cNvSpPr>
          <p:nvPr>
            <p:ph idx="1"/>
          </p:nvPr>
        </p:nvSpPr>
        <p:spPr>
          <a:xfrm>
            <a:off x="0" y="3501008"/>
            <a:ext cx="4824536" cy="2448272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pl-PL" sz="128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RYNEK PRACY W WOJEWÓDZTWIE ŁÓDZKIM</a:t>
            </a:r>
            <a:r>
              <a:rPr lang="pl-PL" sz="1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pl-PL" sz="1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roku 2024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sz="7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sz="7200" dirty="0">
                <a:solidFill>
                  <a:schemeClr val="accent5"/>
                </a:solidFill>
              </a:rPr>
              <a:t>Łódź, marzec 2025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sz="29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607405"/>
            <a:ext cx="119492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1F68F02-4E36-4756-B885-1B0FB18C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89" y="868793"/>
            <a:ext cx="7886700" cy="617934"/>
          </a:xfrm>
        </p:spPr>
        <p:txBody>
          <a:bodyPr>
            <a:normAutofit/>
          </a:bodyPr>
          <a:lstStyle/>
          <a:p>
            <a:pPr algn="ctr"/>
            <a:r>
              <a:rPr lang="pl-PL" sz="2700" b="1" u="sng" dirty="0"/>
              <a:t>Finansowanie zadań (wybrane obszary)*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82A9B213-2D3E-496A-AD36-5A7159C22B05}"/>
              </a:ext>
            </a:extLst>
          </p:cNvPr>
          <p:cNvSpPr txBox="1"/>
          <p:nvPr/>
        </p:nvSpPr>
        <p:spPr>
          <a:xfrm>
            <a:off x="293348" y="6237312"/>
            <a:ext cx="2648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* stan na koniec 31.12.2024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31942F8A-EF49-4931-A4DE-E7B39726A8B4}"/>
              </a:ext>
            </a:extLst>
          </p:cNvPr>
          <p:cNvSpPr txBox="1"/>
          <p:nvPr/>
        </p:nvSpPr>
        <p:spPr>
          <a:xfrm>
            <a:off x="293348" y="1511527"/>
            <a:ext cx="393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Programy na rzecz promocji zatrudnienia, łagodzenia skutków bezrobocia i aktywizacji zawodowej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DCEE7D5F-F6E6-4CBB-BAAF-68A699B62203}"/>
              </a:ext>
            </a:extLst>
          </p:cNvPr>
          <p:cNvSpPr/>
          <p:nvPr/>
        </p:nvSpPr>
        <p:spPr>
          <a:xfrm>
            <a:off x="1389913" y="4960847"/>
            <a:ext cx="1888598" cy="754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468DC95-5494-486D-BE64-0393C4D780C0}"/>
              </a:ext>
            </a:extLst>
          </p:cNvPr>
          <p:cNvSpPr txBox="1"/>
          <p:nvPr/>
        </p:nvSpPr>
        <p:spPr>
          <a:xfrm>
            <a:off x="1405462" y="5121260"/>
            <a:ext cx="1888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dirty="0"/>
              <a:t>REZERWA MINISTRA FP</a:t>
            </a:r>
          </a:p>
          <a:p>
            <a:pPr algn="ctr"/>
            <a:r>
              <a:rPr lang="pl-PL" sz="1350" b="1" dirty="0"/>
              <a:t>29 496 864,00 zł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E0AB271A-1473-4B3B-BA56-9553088FFF9B}"/>
              </a:ext>
            </a:extLst>
          </p:cNvPr>
          <p:cNvGraphicFramePr/>
          <p:nvPr>
            <p:extLst/>
          </p:nvPr>
        </p:nvGraphicFramePr>
        <p:xfrm>
          <a:off x="4814265" y="2340113"/>
          <a:ext cx="4036388" cy="247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Symbol zastępczy zawartości 20">
            <a:extLst>
              <a:ext uri="{FF2B5EF4-FFF2-40B4-BE49-F238E27FC236}">
                <a16:creationId xmlns:a16="http://schemas.microsoft.com/office/drawing/2014/main" xmlns="" id="{3178742D-810B-4BD9-A6FD-B4A69BA63A2A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15592" y="2197406"/>
          <a:ext cx="3868340" cy="2763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5899F775-1897-423C-AE52-ACB67A7DCABF}"/>
              </a:ext>
            </a:extLst>
          </p:cNvPr>
          <p:cNvSpPr txBox="1"/>
          <p:nvPr/>
        </p:nvSpPr>
        <p:spPr>
          <a:xfrm>
            <a:off x="5171812" y="1637626"/>
            <a:ext cx="344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Wsparcie kształcenia ustawicznego pracodawców i pracowników</a:t>
            </a:r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xmlns="" id="{01B20D00-011C-4FA6-9347-ABF27CDC9D10}"/>
              </a:ext>
            </a:extLst>
          </p:cNvPr>
          <p:cNvSpPr/>
          <p:nvPr/>
        </p:nvSpPr>
        <p:spPr>
          <a:xfrm>
            <a:off x="5712903" y="4761515"/>
            <a:ext cx="137039" cy="61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FEC1DF15-6319-4E6E-A4A6-A6FA846C52B7}"/>
              </a:ext>
            </a:extLst>
          </p:cNvPr>
          <p:cNvSpPr txBox="1"/>
          <p:nvPr/>
        </p:nvSpPr>
        <p:spPr>
          <a:xfrm>
            <a:off x="4283932" y="5385547"/>
            <a:ext cx="33975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dirty="0"/>
              <a:t>Ze wsparcia skorzystało  </a:t>
            </a:r>
            <a:br>
              <a:rPr lang="pl-PL" sz="1350" dirty="0"/>
            </a:br>
            <a:r>
              <a:rPr lang="pl-PL" sz="1350" dirty="0"/>
              <a:t>7 784 osoby z województwa łódzkiego</a:t>
            </a:r>
          </a:p>
        </p:txBody>
      </p:sp>
    </p:spTree>
    <p:extLst>
      <p:ext uri="{BB962C8B-B14F-4D97-AF65-F5344CB8AC3E}">
        <p14:creationId xmlns:p14="http://schemas.microsoft.com/office/powerpoint/2010/main" val="198433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2861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1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6" y="44624"/>
            <a:ext cx="8928992" cy="589863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Badania społeczne dotyczące problematyki rynku pracy </a:t>
            </a:r>
            <a:b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accent3">
                    <a:lumMod val="50000"/>
                  </a:schemeClr>
                </a:solidFill>
              </a:rPr>
              <a:t>zrealizowane w 2024 r. przez </a:t>
            </a:r>
            <a:r>
              <a:rPr lang="pl-PL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Regionalne Obserwatorium Rynku Pracy w </a:t>
            </a:r>
            <a:r>
              <a:rPr lang="pl-PL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Łodzi </a:t>
            </a:r>
            <a:endParaRPr lang="pl-PL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15240" y="937856"/>
            <a:ext cx="3059832" cy="49217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rgbClr val="C0504D">
                    <a:lumMod val="50000"/>
                  </a:srgbClr>
                </a:solidFill>
              </a:rPr>
              <a:t>„</a:t>
            </a:r>
            <a:r>
              <a:rPr lang="pl-PL" sz="1800" dirty="0" smtClean="0">
                <a:solidFill>
                  <a:srgbClr val="C0504D">
                    <a:lumMod val="50000"/>
                  </a:srgbClr>
                </a:solidFill>
                <a:cs typeface="Lucida Sans Unicode" pitchFamily="34" charset="0"/>
              </a:rPr>
              <a:t>Rynek </a:t>
            </a:r>
            <a:r>
              <a:rPr lang="pl-PL" sz="1800" dirty="0">
                <a:solidFill>
                  <a:srgbClr val="C0504D">
                    <a:lumMod val="50000"/>
                  </a:srgbClr>
                </a:solidFill>
                <a:cs typeface="Lucida Sans Unicode" pitchFamily="34" charset="0"/>
              </a:rPr>
              <a:t>pracy sektora budowlanego wobec współczesnych tendencji demograficznych. Analiza dla województwa łódzkiego”. </a:t>
            </a:r>
            <a:endParaRPr lang="pl-PL" sz="18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35267" y="937856"/>
            <a:ext cx="306390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pl-PL" sz="1600" dirty="0">
                <a:cs typeface="Arial" panose="020B0604020202020204" pitchFamily="34" charset="0"/>
              </a:rPr>
              <a:t>Raport z badania </a:t>
            </a:r>
            <a:r>
              <a:rPr lang="pl-PL" dirty="0">
                <a:solidFill>
                  <a:srgbClr val="C0504D">
                    <a:lumMod val="50000"/>
                  </a:srgbClr>
                </a:solidFill>
                <a:cs typeface="Arial" panose="020B0604020202020204" pitchFamily="34" charset="0"/>
              </a:rPr>
              <a:t>„Barometr Zawodów 2025”. </a:t>
            </a:r>
            <a:r>
              <a:rPr lang="pl-PL" sz="1600" dirty="0">
                <a:solidFill>
                  <a:prstClr val="black"/>
                </a:solidFill>
                <a:cs typeface="Arial" panose="020B0604020202020204" pitchFamily="34" charset="0"/>
              </a:rPr>
              <a:t>Badanie realizowane cyklicznie. Określa </a:t>
            </a:r>
            <a:r>
              <a:rPr lang="pl-PL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prognozowane zapotrzebowanie </a:t>
            </a:r>
            <a:r>
              <a:rPr lang="pl-PL" sz="1600" dirty="0">
                <a:solidFill>
                  <a:prstClr val="black"/>
                </a:solidFill>
                <a:cs typeface="Arial" panose="020B0604020202020204" pitchFamily="34" charset="0"/>
              </a:rPr>
              <a:t>na zawody we wszystkich powiatach województwa łódzkiego </a:t>
            </a:r>
            <a:r>
              <a:rPr lang="pl-PL" sz="1600" u="sng" dirty="0">
                <a:solidFill>
                  <a:prstClr val="black"/>
                </a:solidFill>
                <a:cs typeface="Arial" panose="020B0604020202020204" pitchFamily="34" charset="0"/>
              </a:rPr>
              <a:t>w kolejnym roku</a:t>
            </a:r>
            <a:r>
              <a:rPr lang="pl-PL" sz="16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pl-PL" sz="1600" dirty="0">
                <a:cs typeface="Arial" panose="020B0604020202020204" pitchFamily="34" charset="0"/>
              </a:rPr>
              <a:t>Wyniki badania dostępne są w serwisie internetowym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www.barometrzawodow.pl</a:t>
            </a: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123736" y="937856"/>
            <a:ext cx="29115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C0504D">
                    <a:lumMod val="50000"/>
                  </a:srgbClr>
                </a:solidFill>
                <a:cs typeface="Lucida Sans Unicode" pitchFamily="34" charset="0"/>
              </a:rPr>
              <a:t>„Zastosowanie sztucznej inteligencji w procesie pracy. Szanse, wymagania, wyzwania dla pracowników i pracodawców. Przegląd branż w województwie łódzkim</a:t>
            </a:r>
            <a:r>
              <a:rPr lang="pl-PL" dirty="0">
                <a:solidFill>
                  <a:srgbClr val="C0504D">
                    <a:lumMod val="50000"/>
                  </a:srgbClr>
                </a:solidFill>
              </a:rPr>
              <a:t>” </a:t>
            </a:r>
          </a:p>
          <a:p>
            <a:pPr>
              <a:spcAft>
                <a:spcPts val="600"/>
              </a:spcAft>
            </a:pPr>
            <a:endParaRPr lang="pl-PL" sz="100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573016"/>
            <a:ext cx="1584176" cy="20162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384" y="3573016"/>
            <a:ext cx="1548680" cy="201622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51520" y="5749518"/>
            <a:ext cx="8973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Wyniki badań są dostępne na stronie internetowej WUP w Łodzi: </a:t>
            </a:r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wuplodz.praca.gov.pl/web/funduszeue/materialy-pomocnicze</a:t>
            </a:r>
            <a:r>
              <a:rPr lang="pl-PL" dirty="0"/>
              <a:t> </a:t>
            </a:r>
            <a:r>
              <a:rPr lang="pl-PL" dirty="0" smtClean="0"/>
              <a:t>oraz  </a:t>
            </a:r>
            <a:r>
              <a:rPr lang="pl-PL" dirty="0">
                <a:hlinkClick r:id="rId7"/>
              </a:rPr>
              <a:t>https://wuplodz.praca.gov.pl/web/rorp/badania-i-raporty</a:t>
            </a:r>
            <a:endParaRPr lang="pl-PL" dirty="0"/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7" y="3573017"/>
            <a:ext cx="1512168" cy="2016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8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9332"/>
            <a:ext cx="9252520" cy="611396"/>
          </a:xfrm>
        </p:spPr>
        <p:txBody>
          <a:bodyPr>
            <a:noAutofit/>
          </a:bodyPr>
          <a:lstStyle/>
          <a:p>
            <a:pPr algn="l"/>
            <a:r>
              <a:rPr lang="pl-PL" sz="1600" i="1" dirty="0">
                <a:latin typeface="+mn-lt"/>
                <a:cs typeface="Arial" panose="020B0604020202020204" pitchFamily="34" charset="0"/>
              </a:rPr>
              <a:t/>
            </a:r>
            <a:br>
              <a:rPr lang="pl-PL" sz="1600" i="1" dirty="0">
                <a:latin typeface="+mn-lt"/>
                <a:cs typeface="Arial" panose="020B0604020202020204" pitchFamily="34" charset="0"/>
              </a:rPr>
            </a:br>
            <a:r>
              <a:rPr lang="pl-PL" sz="1400" i="1" dirty="0">
                <a:latin typeface="+mn-lt"/>
                <a:cs typeface="Arial" panose="020B0604020202020204" pitchFamily="34" charset="0"/>
              </a:rPr>
              <a:t>Analiza stanu bezrobocia oraz wskaźnika stopy bezrobocia w województwie łódzkim dowodzi, iż sytuacja na rynku pracy jest stabilna. Wyniki analiz niektórych danych makroekonomicznych z lat 2022-2024 potwierdzają te obserwacje.</a:t>
            </a:r>
            <a:br>
              <a:rPr lang="pl-PL" sz="1400" i="1" dirty="0">
                <a:latin typeface="+mn-lt"/>
                <a:cs typeface="Arial" panose="020B0604020202020204" pitchFamily="34" charset="0"/>
              </a:rPr>
            </a:br>
            <a:endParaRPr lang="pl-PL" sz="1600" i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743630"/>
              </p:ext>
            </p:extLst>
          </p:nvPr>
        </p:nvGraphicFramePr>
        <p:xfrm>
          <a:off x="0" y="1506554"/>
          <a:ext cx="289311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708869686"/>
              </p:ext>
            </p:extLst>
          </p:nvPr>
        </p:nvGraphicFramePr>
        <p:xfrm>
          <a:off x="3203848" y="1490580"/>
          <a:ext cx="2736304" cy="525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534335722"/>
              </p:ext>
            </p:extLst>
          </p:nvPr>
        </p:nvGraphicFramePr>
        <p:xfrm>
          <a:off x="6187084" y="1479406"/>
          <a:ext cx="2956916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" y="1020313"/>
            <a:ext cx="349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*oznacza</a:t>
            </a:r>
            <a:r>
              <a:rPr lang="pl-PL" sz="1400" dirty="0"/>
              <a:t>, </a:t>
            </a:r>
            <a:r>
              <a:rPr lang="pl-PL" sz="1200" i="1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że dane mogły zostać zmienione w stosunku do wcześniej opublikowanych.</a:t>
            </a:r>
            <a:endParaRPr lang="pl-PL" sz="1400" dirty="0"/>
          </a:p>
        </p:txBody>
      </p:sp>
      <p:sp>
        <p:nvSpPr>
          <p:cNvPr id="7" name="Prostokąt 6"/>
          <p:cNvSpPr/>
          <p:nvPr/>
        </p:nvSpPr>
        <p:spPr>
          <a:xfrm>
            <a:off x="-1" y="0"/>
            <a:ext cx="915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accent5"/>
                </a:solidFill>
              </a:rPr>
              <a:t>Analiza rynku pracy województwa łódzkiego – wybrane wskaźniki </a:t>
            </a:r>
            <a:endParaRPr lang="pl-P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5148064" y="4668375"/>
            <a:ext cx="3962792" cy="201565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14920"/>
              </p:ext>
            </p:extLst>
          </p:nvPr>
        </p:nvGraphicFramePr>
        <p:xfrm>
          <a:off x="179512" y="271225"/>
          <a:ext cx="4860000" cy="626872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343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grudzień</a:t>
                      </a:r>
                      <a:endParaRPr lang="pl-PL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20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68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Województwo łódzkie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skierniewicki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Skierniewice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bełchatowski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łowicki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wieruszowski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radomszczański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sieradzki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zgierski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łęczycki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łódzki wschodni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Piotrków Trybunalski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wieluński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pabianicki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piotrkowski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brzeziński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zduńskowolski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poddębicki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kutnowski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pajęczański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tomaszowski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łaski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1508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opoczyński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5298976" y="-15240"/>
            <a:ext cx="3816424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07988" fontAlgn="base" hangingPunc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pl-PL" sz="1400" b="1" dirty="0">
                <a:solidFill>
                  <a:schemeClr val="accent5"/>
                </a:solidFill>
                <a:latin typeface="Arial" charset="0"/>
                <a:cs typeface="Lucida Sans Unicode" pitchFamily="34" charset="0"/>
              </a:rPr>
              <a:t>Stopa bezrobocia </a:t>
            </a:r>
            <a:r>
              <a:rPr lang="pl-PL" sz="1400" dirty="0" smtClean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w </a:t>
            </a:r>
            <a:r>
              <a:rPr lang="pl-PL" sz="1400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województwie łódzkim na 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koniec grudnia 2024 roku wynosiła </a:t>
            </a:r>
            <a:r>
              <a:rPr lang="pl-PL" b="1" dirty="0">
                <a:solidFill>
                  <a:schemeClr val="accent5"/>
                </a:solidFill>
                <a:latin typeface="Arial" charset="0"/>
                <a:cs typeface="Lucida Sans Unicode" pitchFamily="34" charset="0"/>
              </a:rPr>
              <a:t>5,4%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, tj. na poziomie sprzed roku. </a:t>
            </a:r>
          </a:p>
          <a:p>
            <a:pPr lvl="0" defTabSz="407988" fontAlgn="base" hangingPunc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pl-PL" sz="1200" dirty="0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W </a:t>
            </a:r>
            <a:r>
              <a:rPr lang="pl-PL" sz="12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porównaniu z grudniem 2023 roku spadek stopy bezrobocia dotyczył 12 powiatów, wzrost wskaźnika odnotowano w 10 powiatach, największy w powiecie łaskim (+0,5 p. proc.).</a:t>
            </a:r>
          </a:p>
          <a:p>
            <a:pPr lvl="0" defTabSz="407988" fontAlgn="base" hangingPunc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pl-PL" sz="12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Najniższe wartości stopy w regionie odnotowują powiaty: rawski i skierniewicki oraz Skierniewice i Łódź.</a:t>
            </a:r>
          </a:p>
          <a:p>
            <a:pPr lvl="0" defTabSz="407988" fontAlgn="base" hangingPunc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pl-PL" sz="12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Najwyższe wartości wskaźnika dotyczą powiatów: pajęczańskiego, tomaszowskiego, łaskiego i opoczyńskiego, z czego w </a:t>
            </a:r>
            <a:r>
              <a:rPr lang="pl-PL" sz="1200" dirty="0">
                <a:solidFill>
                  <a:srgbClr val="C00000"/>
                </a:solidFill>
                <a:latin typeface="Arial" charset="0"/>
                <a:cs typeface="Lucida Sans Unicode" pitchFamily="34" charset="0"/>
              </a:rPr>
              <a:t>trzech</a:t>
            </a:r>
            <a:r>
              <a:rPr lang="pl-PL" sz="1200" dirty="0">
                <a:solidFill>
                  <a:srgbClr val="FF0000"/>
                </a:solidFill>
                <a:latin typeface="Arial" charset="0"/>
                <a:cs typeface="Lucida Sans Unicode" pitchFamily="34" charset="0"/>
              </a:rPr>
              <a:t> </a:t>
            </a:r>
            <a:r>
              <a:rPr lang="pl-PL" sz="1200" dirty="0">
                <a:solidFill>
                  <a:srgbClr val="C00000"/>
                </a:solidFill>
                <a:latin typeface="Arial" charset="0"/>
                <a:cs typeface="Lucida Sans Unicode" pitchFamily="34" charset="0"/>
              </a:rPr>
              <a:t>wskaźnik</a:t>
            </a:r>
            <a:r>
              <a:rPr lang="pl-PL" sz="12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 stopy dodatkowo wzrósł  na przestrzeni </a:t>
            </a:r>
            <a:r>
              <a:rPr lang="pl-PL" sz="1200" dirty="0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roku.</a:t>
            </a:r>
          </a:p>
          <a:p>
            <a:pPr lvl="0" defTabSz="407988" fontAlgn="base" hangingPunct="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pl-PL" sz="1200" u="sng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Ł</a:t>
            </a:r>
            <a:r>
              <a:rPr lang="pl-PL" sz="1200" u="sng" dirty="0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ódzkie jest jednym </a:t>
            </a:r>
            <a:r>
              <a:rPr lang="pl-PL" sz="1200" dirty="0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z trzech województw (oprócz śląskiego i wielkopolskiego) gdzie stopa bezrobocia nie osiągnęła wartości dwucyfrowej w żadnym </a:t>
            </a:r>
            <a:r>
              <a:rPr lang="pl-PL" sz="1200" dirty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z </a:t>
            </a:r>
            <a:r>
              <a:rPr lang="pl-PL" sz="1200" dirty="0" smtClean="0">
                <a:solidFill>
                  <a:prstClr val="black"/>
                </a:solidFill>
                <a:latin typeface="Arial" charset="0"/>
                <a:cs typeface="Lucida Sans Unicode" pitchFamily="34" charset="0"/>
              </a:rPr>
              <a:t>powiatów. W kraju takich powiatów jest 87. Najwyższe wskaźniki dotyczyły w końcu 2024 r.: szydłowieckiego (woj. mazowieckie) 23,3% w  oraz brzozowskiego (woj. podkarpackie) 20,7%.</a:t>
            </a:r>
            <a:endParaRPr lang="pl-PL" sz="1200" dirty="0">
              <a:solidFill>
                <a:prstClr val="black"/>
              </a:solidFill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12114" y="17240"/>
            <a:ext cx="3490777" cy="6840760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600" b="1" dirty="0">
                <a:solidFill>
                  <a:schemeClr val="accent5"/>
                </a:solidFill>
                <a:ea typeface="Calibri"/>
                <a:cs typeface="Times New Roman"/>
              </a:rPr>
              <a:t>Bezrobocie w województwie łódzkim </a:t>
            </a:r>
            <a:r>
              <a:rPr lang="pl-PL" sz="1400" b="1" dirty="0">
                <a:ea typeface="Calibri"/>
                <a:cs typeface="Times New Roman"/>
              </a:rPr>
              <a:t>różni się od bezrobocia rejestrowanego w całym kraju: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1400" dirty="0">
                <a:ea typeface="Calibri"/>
                <a:cs typeface="Times New Roman"/>
              </a:rPr>
              <a:t>mniejszym udziałem młodych bezrobotnych </a:t>
            </a:r>
            <a:r>
              <a:rPr lang="pl-PL" sz="1400" dirty="0" smtClean="0">
                <a:ea typeface="Calibri"/>
                <a:cs typeface="Times New Roman"/>
              </a:rPr>
              <a:t>w </a:t>
            </a:r>
            <a:r>
              <a:rPr lang="pl-PL" sz="1400" dirty="0">
                <a:ea typeface="Calibri"/>
                <a:cs typeface="Times New Roman"/>
              </a:rPr>
              <a:t>wieku do 30 roku życia, ale większym udziałem bezrobotnych w wieku powyżej 50 roku życia;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1400" dirty="0">
                <a:ea typeface="Calibri"/>
                <a:cs typeface="Times New Roman"/>
              </a:rPr>
              <a:t>mniejszym udziałem bezrobotnych bez doświadczenia zawodowego, ale większym udziałem bezrobotnych bez kwalifikacji zawodowych;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9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pl-PL" sz="1400" dirty="0">
                <a:ea typeface="Calibri"/>
                <a:cs typeface="Times New Roman"/>
              </a:rPr>
              <a:t>mniejszym udziałem bezrobotnych zamieszkałych na wsi oraz większym udziałem osób niepełnosprawnych, co przekłada się na strukturę zawodową bezrobocia rejestrowanego w regionie.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038392813"/>
              </p:ext>
            </p:extLst>
          </p:nvPr>
        </p:nvGraphicFramePr>
        <p:xfrm>
          <a:off x="0" y="980728"/>
          <a:ext cx="3275856" cy="144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300205311"/>
              </p:ext>
            </p:extLst>
          </p:nvPr>
        </p:nvGraphicFramePr>
        <p:xfrm>
          <a:off x="0" y="2780928"/>
          <a:ext cx="241176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rostokąt 5"/>
          <p:cNvSpPr/>
          <p:nvPr/>
        </p:nvSpPr>
        <p:spPr>
          <a:xfrm>
            <a:off x="0" y="715396"/>
            <a:ext cx="2637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7988" hangingPunct="0">
              <a:buClr>
                <a:srgbClr val="000000"/>
              </a:buClr>
              <a:buSzPct val="10000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pl-PL" sz="1600" dirty="0">
                <a:solidFill>
                  <a:srgbClr val="000000"/>
                </a:solidFill>
              </a:rPr>
              <a:t>udział osób do </a:t>
            </a:r>
            <a:r>
              <a:rPr lang="pl-PL" sz="1600" b="1" dirty="0">
                <a:solidFill>
                  <a:srgbClr val="000000"/>
                </a:solidFill>
              </a:rPr>
              <a:t>30 roku życia</a:t>
            </a:r>
            <a:r>
              <a:rPr lang="pl-PL" sz="16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" y="2596990"/>
            <a:ext cx="2766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black"/>
                </a:solidFill>
                <a:cs typeface="Lucida Sans Unicode" pitchFamily="34" charset="0"/>
              </a:rPr>
              <a:t>udział </a:t>
            </a:r>
            <a:r>
              <a:rPr lang="pl-PL" sz="1600" b="1" dirty="0">
                <a:solidFill>
                  <a:prstClr val="black"/>
                </a:solidFill>
                <a:cs typeface="Lucida Sans Unicode" pitchFamily="34" charset="0"/>
              </a:rPr>
              <a:t>osób bez doświadczenia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890177431"/>
              </p:ext>
            </p:extLst>
          </p:nvPr>
        </p:nvGraphicFramePr>
        <p:xfrm>
          <a:off x="33280" y="5050508"/>
          <a:ext cx="2448272" cy="151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rostokąt 8"/>
          <p:cNvSpPr/>
          <p:nvPr/>
        </p:nvSpPr>
        <p:spPr>
          <a:xfrm>
            <a:off x="12371" y="4711954"/>
            <a:ext cx="3013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black"/>
                </a:solidFill>
                <a:cs typeface="Lucida Sans Unicode" pitchFamily="34" charset="0"/>
              </a:rPr>
              <a:t>udział osób </a:t>
            </a:r>
            <a:r>
              <a:rPr lang="pl-PL" sz="1600" b="1" dirty="0">
                <a:solidFill>
                  <a:prstClr val="black"/>
                </a:solidFill>
                <a:cs typeface="Lucida Sans Unicode" pitchFamily="34" charset="0"/>
              </a:rPr>
              <a:t>zamieszkałych na wsi </a:t>
            </a:r>
            <a:endParaRPr lang="pl-PL" sz="1600" b="1" dirty="0">
              <a:solidFill>
                <a:srgbClr val="339933"/>
              </a:solidFill>
              <a:cs typeface="Lucida Sans Unicode" pitchFamily="34" charset="0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530076481"/>
              </p:ext>
            </p:extLst>
          </p:nvPr>
        </p:nvGraphicFramePr>
        <p:xfrm>
          <a:off x="6732240" y="1053954"/>
          <a:ext cx="2411760" cy="136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rostokąt 10"/>
          <p:cNvSpPr/>
          <p:nvPr/>
        </p:nvSpPr>
        <p:spPr>
          <a:xfrm>
            <a:off x="6614141" y="707922"/>
            <a:ext cx="2288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black"/>
                </a:solidFill>
                <a:cs typeface="Lucida Sans Unicode" pitchFamily="34" charset="0"/>
              </a:rPr>
              <a:t>udział osób </a:t>
            </a:r>
            <a:r>
              <a:rPr lang="pl-PL" sz="1600" b="1" dirty="0">
                <a:solidFill>
                  <a:prstClr val="black"/>
                </a:solidFill>
                <a:cs typeface="Lucida Sans Unicode" pitchFamily="34" charset="0"/>
              </a:rPr>
              <a:t>w wieku 50+ </a:t>
            </a:r>
            <a:endParaRPr lang="pl-PL" sz="1600" b="1" dirty="0">
              <a:solidFill>
                <a:srgbClr val="339933"/>
              </a:solidFill>
              <a:cs typeface="Lucida Sans Unicode" pitchFamily="34" charset="0"/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9389078"/>
              </p:ext>
            </p:extLst>
          </p:nvPr>
        </p:nvGraphicFramePr>
        <p:xfrm>
          <a:off x="6614140" y="2895233"/>
          <a:ext cx="2422356" cy="148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Prostokąt 12"/>
          <p:cNvSpPr/>
          <p:nvPr/>
        </p:nvSpPr>
        <p:spPr>
          <a:xfrm>
            <a:off x="6516216" y="2536888"/>
            <a:ext cx="2653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black"/>
                </a:solidFill>
                <a:cs typeface="Lucida Sans Unicode" pitchFamily="34" charset="0"/>
              </a:rPr>
              <a:t>udział osób </a:t>
            </a:r>
            <a:r>
              <a:rPr lang="pl-PL" sz="1600" b="1" dirty="0">
                <a:solidFill>
                  <a:prstClr val="black"/>
                </a:solidFill>
                <a:cs typeface="Lucida Sans Unicode" pitchFamily="34" charset="0"/>
              </a:rPr>
              <a:t>bez kwalifikacji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26577048"/>
              </p:ext>
            </p:extLst>
          </p:nvPr>
        </p:nvGraphicFramePr>
        <p:xfrm>
          <a:off x="6695728" y="5050580"/>
          <a:ext cx="2448272" cy="151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Prostokąt 15"/>
          <p:cNvSpPr/>
          <p:nvPr/>
        </p:nvSpPr>
        <p:spPr>
          <a:xfrm>
            <a:off x="6732245" y="4711954"/>
            <a:ext cx="2387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prstClr val="black"/>
                </a:solidFill>
                <a:cs typeface="Lucida Sans Unicode" pitchFamily="34" charset="0"/>
              </a:rPr>
              <a:t>udział </a:t>
            </a:r>
            <a:r>
              <a:rPr lang="pl-PL" sz="1600" b="1" dirty="0">
                <a:solidFill>
                  <a:prstClr val="black"/>
                </a:solidFill>
                <a:cs typeface="Lucida Sans Unicode" pitchFamily="34" charset="0"/>
              </a:rPr>
              <a:t>niepełnosprawnych</a:t>
            </a:r>
          </a:p>
        </p:txBody>
      </p:sp>
    </p:spTree>
    <p:extLst>
      <p:ext uri="{BB962C8B-B14F-4D97-AF65-F5344CB8AC3E}">
        <p14:creationId xmlns:p14="http://schemas.microsoft.com/office/powerpoint/2010/main" val="23999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5679007"/>
              </p:ext>
            </p:extLst>
          </p:nvPr>
        </p:nvGraphicFramePr>
        <p:xfrm>
          <a:off x="-13447" y="476672"/>
          <a:ext cx="91440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755576" y="1504391"/>
            <a:ext cx="196886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Lucida Sans Unico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Lucida Sans Unicode" pitchFamily="34" charset="0"/>
              </a:rPr>
              <a:t>(</a:t>
            </a:r>
            <a:r>
              <a:rPr lang="pl-PL" sz="1400" b="1" dirty="0">
                <a:solidFill>
                  <a:srgbClr val="FFC000"/>
                </a:solidFill>
                <a:latin typeface="Arial" charset="0"/>
                <a:cs typeface="Lucida Sans Unicode" pitchFamily="34" charset="0"/>
              </a:rPr>
              <a:t>rejestracje w PUP </a:t>
            </a:r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Lucida Sans Unicode" pitchFamily="34" charset="0"/>
              </a:rPr>
              <a:t>na przestrzeni roku)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652120" y="1504391"/>
            <a:ext cx="237626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Lucida Sans Unicod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Lucida Sans Unicode" pitchFamily="34" charset="0"/>
              </a:rPr>
              <a:t>(</a:t>
            </a:r>
            <a:r>
              <a:rPr lang="pl-PL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Lucida Sans Unicode" pitchFamily="34" charset="0"/>
              </a:rPr>
              <a:t>wyłączenia z rejestrów </a:t>
            </a:r>
            <a:r>
              <a:rPr lang="pl-P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Lucida Sans Unicode" pitchFamily="34" charset="0"/>
              </a:rPr>
              <a:t>PUP na przestrzeni roku)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187624" y="1132144"/>
            <a:ext cx="1661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rgbClr val="FFC000"/>
                </a:solidFill>
                <a:latin typeface="Arial" charset="0"/>
                <a:cs typeface="Lucida Sans Unicode" pitchFamily="34" charset="0"/>
              </a:rPr>
              <a:t>78 456 osób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5924415" y="1132144"/>
            <a:ext cx="1831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Lucida Sans Unicode" pitchFamily="34" charset="0"/>
              </a:rPr>
              <a:t>78 278 osób</a:t>
            </a:r>
            <a:r>
              <a:rPr lang="pl-PL" b="1" dirty="0">
                <a:solidFill>
                  <a:srgbClr val="92D050"/>
                </a:solidFill>
                <a:latin typeface="Arial" charset="0"/>
                <a:cs typeface="Lucida Sans Unicode" pitchFamily="34" charset="0"/>
              </a:rPr>
              <a:t>    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8092" y="4441482"/>
            <a:ext cx="8360922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160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W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2024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roku status bezrobotnego otrzymało 78,5 tys. osób (</a:t>
            </a:r>
            <a:r>
              <a:rPr lang="pl-PL" sz="1600" b="1" dirty="0">
                <a:solidFill>
                  <a:srgbClr val="FFC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napływ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), o 1,1 tys. osób mniej niż w tym samym okresie roku 2023 .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160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Z ewidencji bezrobotnych skreślono 78,3 tys. osób (</a:t>
            </a:r>
            <a:r>
              <a:rPr 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odpływ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), 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2,6 tys. mniej niż rok wcześniej. Główną przyczynę wyrejestrowania z ewidencji w 2024 roku stanowiły podjęcia pracy – 57,5% wyłączeń. </a:t>
            </a: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1600" dirty="0">
                <a:solidFill>
                  <a:prstClr val="black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Łącznie na przestrzeni 12 miesięcy 2024 roku z powodu podjęcia pracy wyrejestrowano ponad 45 tys. osób.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41917510"/>
              </p:ext>
            </p:extLst>
          </p:nvPr>
        </p:nvGraphicFramePr>
        <p:xfrm>
          <a:off x="2790329" y="1154000"/>
          <a:ext cx="2861791" cy="177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2883052"/>
            <a:ext cx="2808312" cy="15584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312" y="2883052"/>
            <a:ext cx="2102310" cy="15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" y="329184"/>
            <a:ext cx="9143999" cy="720080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Liczba osób bezrobotnych objętych wsparciem w 2023 i 2024 r.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553046063"/>
              </p:ext>
            </p:extLst>
          </p:nvPr>
        </p:nvGraphicFramePr>
        <p:xfrm>
          <a:off x="127158" y="908723"/>
          <a:ext cx="8856984" cy="396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8"/>
          <p:cNvSpPr/>
          <p:nvPr/>
        </p:nvSpPr>
        <p:spPr>
          <a:xfrm>
            <a:off x="487198" y="5085229"/>
            <a:ext cx="8136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</a:pPr>
            <a:r>
              <a:rPr lang="pl-PL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Z oferty </a:t>
            </a:r>
            <a:r>
              <a:rPr lang="pl-PL" sz="1600" b="1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programów aktywizacyjnych</a:t>
            </a:r>
            <a:r>
              <a:rPr lang="pl-PL" sz="1600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dostępnych w powiatowych urzędach pracy województwa łódzkiego w 2024 roku </a:t>
            </a:r>
            <a:r>
              <a:rPr lang="pl-PL" sz="1600" b="1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skorzystało</a:t>
            </a:r>
            <a:r>
              <a:rPr lang="pl-PL" sz="16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– </a:t>
            </a:r>
            <a:r>
              <a:rPr lang="pl-PL" sz="1600" b="1" dirty="0">
                <a:solidFill>
                  <a:srgbClr val="C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14,6 tys. bezrobotnych</a:t>
            </a:r>
            <a:r>
              <a:rPr lang="pl-PL" sz="16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pl-PL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tj. </a:t>
            </a:r>
            <a:br>
              <a:rPr lang="pl-PL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pl-PL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 0,4 tys. więcej niż w roku 2023. </a:t>
            </a:r>
            <a:r>
              <a:rPr lang="pl-PL" sz="1600" dirty="0">
                <a:latin typeface="Arial" charset="0"/>
                <a:cs typeface="Lucida Sans Unicode" pitchFamily="34" charset="0"/>
              </a:rPr>
              <a:t>Najbardziej</a:t>
            </a:r>
            <a:r>
              <a:rPr lang="pl-PL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popularną formą aktywizacji standardowo były staże zawodowe, z których w 2024 roku skorzystało 5,5 tys. bezrobotnych oraz dotacja na podjęcie działalności gospodarczej którą otrzymało 2,6 tys. osób.</a:t>
            </a:r>
          </a:p>
        </p:txBody>
      </p:sp>
    </p:spTree>
    <p:extLst>
      <p:ext uri="{BB962C8B-B14F-4D97-AF65-F5344CB8AC3E}">
        <p14:creationId xmlns:p14="http://schemas.microsoft.com/office/powerpoint/2010/main" val="21974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18177"/>
            <a:ext cx="9144000" cy="1497964"/>
          </a:xfrm>
        </p:spPr>
        <p:txBody>
          <a:bodyPr>
            <a:noAutofit/>
          </a:bodyPr>
          <a:lstStyle/>
          <a:p>
            <a:pPr lvl="0" algn="just"/>
            <a:r>
              <a:rPr lang="pl-PL" sz="14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2024 r. do ewidencji powiatowych urzędów pracy na terenie województwa łódzkiego wpisano </a:t>
            </a:r>
            <a:r>
              <a:rPr lang="pl-PL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oświadczenia o zamiarze zatrudnienia cudzoziemca </a:t>
            </a:r>
            <a:r>
              <a:rPr lang="pl-PL" sz="14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łącznie dla 37,2 tys. osób, tj. o 12,9 tys. mniej niż w analogicznym okresie 2023 roku. Spadek dotyczył głównie obywateli Ukrainy. Wydano także 2,1 tys. </a:t>
            </a:r>
            <a:r>
              <a:rPr lang="pl-PL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zezwoleń na pracę sezonową dla cudzoziemców</a:t>
            </a:r>
            <a:r>
              <a:rPr lang="pl-PL" sz="14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czyli o 0,4 tys. więcej niż rok wcześniej. Dodatkowo pracodawcy z terenu województwa łódzkiego złożyli </a:t>
            </a:r>
            <a:r>
              <a:rPr lang="pl-PL" sz="1400" b="1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powiadomienia o powierzeniu wykonywania pracy obywatelowi Ukrainy</a:t>
            </a: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14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dotyczące 99,5 tys. osób.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Przegląd sytuacji w zakresie zatrudnienia cudzoziemców w 2024 roku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5820043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Najliczniejsze grupy zawodowe wśród zatrudnionych w oparciu o Specustawę o pomocy obywatelom Ukrainy stanowią </a:t>
            </a: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magazynierzy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(14,6%), </a:t>
            </a: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robotnicy magazynowi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(12%), </a:t>
            </a: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robotnicy wykonujący prace proste w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przemyśle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(9,2%), i </a:t>
            </a:r>
            <a:r>
              <a:rPr lang="pl-P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pakowacze ręczni 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(7,9%).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78" y="2116141"/>
            <a:ext cx="7632392" cy="335254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450547"/>
              </p:ext>
            </p:extLst>
          </p:nvPr>
        </p:nvGraphicFramePr>
        <p:xfrm>
          <a:off x="-13996" y="2636912"/>
          <a:ext cx="1503428" cy="246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84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1352" y="3348"/>
            <a:ext cx="5581128" cy="4860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Zawody deficytowe </a:t>
            </a:r>
            <a:br>
              <a:rPr lang="pl-PL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w województwie łódzkim</a:t>
            </a: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21662"/>
              </p:ext>
            </p:extLst>
          </p:nvPr>
        </p:nvGraphicFramePr>
        <p:xfrm>
          <a:off x="3275856" y="486081"/>
          <a:ext cx="5616624" cy="56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344730981"/>
              </p:ext>
            </p:extLst>
          </p:nvPr>
        </p:nvGraphicFramePr>
        <p:xfrm>
          <a:off x="18727" y="620688"/>
          <a:ext cx="3131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179512" y="3348"/>
            <a:ext cx="2952328" cy="4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pl-PL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Oferty pracy zgłoszone do urzędów pracy w Łódzkiem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5554" y="6119336"/>
            <a:ext cx="888959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W okresie 12 miesięcy 2024 r. do powiatowych urzędów pracy województwa łódzkiego wpłynęło łącznie 97,7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ofert pracy</a:t>
            </a:r>
            <a:r>
              <a:rPr lang="pl-PL" dirty="0"/>
              <a:t>; o 1,1 tys.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więcej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/>
              <a:t>niż w ciągu 2023 r.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648" y="404704"/>
            <a:ext cx="7886700" cy="12636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sz="1800" b="1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Najczęściej poszukiwani przez </a:t>
            </a:r>
            <a:r>
              <a:rPr lang="pl-PL" sz="18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Internet  </a:t>
            </a:r>
            <a:r>
              <a:rPr lang="pl-PL" sz="1800" i="1" dirty="0">
                <a:latin typeface="Arial" pitchFamily="34" charset="0"/>
                <a:cs typeface="Arial" pitchFamily="34" charset="0"/>
              </a:rPr>
              <a:t/>
            </a:r>
            <a:br>
              <a:rPr lang="pl-PL" sz="1800" i="1" dirty="0">
                <a:latin typeface="Arial" pitchFamily="34" charset="0"/>
                <a:cs typeface="Arial" pitchFamily="34" charset="0"/>
              </a:rPr>
            </a:br>
            <a:endParaRPr lang="pl-PL" sz="18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71026"/>
              </p:ext>
            </p:extLst>
          </p:nvPr>
        </p:nvGraphicFramePr>
        <p:xfrm>
          <a:off x="457200" y="1330399"/>
          <a:ext cx="8229600" cy="361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32B8446-D079-4853-803E-053195DC8EE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6920" y="5130604"/>
            <a:ext cx="1429616" cy="129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C5520A2-84A9-4CD4-BCDA-A24065ECE81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7450" y="1471642"/>
            <a:ext cx="1106632" cy="903373"/>
          </a:xfrm>
          <a:prstGeom prst="snip2DiagRect">
            <a:avLst>
              <a:gd name="adj1" fmla="val 674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8CD9A1A-C05C-4031-9403-EA5623DFA67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7450" y="5210916"/>
            <a:ext cx="951129" cy="1342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996B198-42A8-43C2-B5AB-0B21AD44219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17451" y="2596694"/>
            <a:ext cx="1106632" cy="1106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FCF030A-FA45-454E-9816-9328FAD68D4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7076" y="3937781"/>
            <a:ext cx="1036861" cy="999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9F1C8AD-147A-4065-9150-0CE5EAD21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1" y="5210915"/>
            <a:ext cx="1343744" cy="12181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1496847-2700-4D3F-B1B5-0DA54D94E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3269" y="214378"/>
            <a:ext cx="969506" cy="1047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043DA443-C6BB-4B95-8860-EE2E59BA625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6310" y="5028756"/>
            <a:ext cx="1383722" cy="150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6E3D513-13BD-4665-A4E5-EFDBD808EFB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879" y="5195771"/>
            <a:ext cx="953194" cy="123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76672"/>
            <a:ext cx="838184" cy="7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ykusz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ykusz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ykusz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ykusz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ykusz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dlewnia metali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ykusz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4284</TotalTime>
  <Words>1085</Words>
  <Application>Microsoft Office PowerPoint</Application>
  <PresentationFormat>Pokaz na ekranie (4:3)</PresentationFormat>
  <Paragraphs>221</Paragraphs>
  <Slides>12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Lucida Sans Unicode</vt:lpstr>
      <vt:lpstr>Symbol</vt:lpstr>
      <vt:lpstr>Times New Roman</vt:lpstr>
      <vt:lpstr>office theme</vt:lpstr>
      <vt:lpstr>Prezentacja programu PowerPoint</vt:lpstr>
      <vt:lpstr> Analiza stanu bezrobocia oraz wskaźnika stopy bezrobocia w województwie łódzkim dowodzi, iż sytuacja na rynku pracy jest stabilna. Wyniki analiz niektórych danych makroekonomicznych z lat 2022-2024 potwierdzają te obserwacje. </vt:lpstr>
      <vt:lpstr>Prezentacja programu PowerPoint</vt:lpstr>
      <vt:lpstr>Prezentacja programu PowerPoint</vt:lpstr>
      <vt:lpstr>Prezentacja programu PowerPoint</vt:lpstr>
      <vt:lpstr>Liczba osób bezrobotnych objętych wsparciem w 2023 i 2024 r.</vt:lpstr>
      <vt:lpstr>W 2024 r. do ewidencji powiatowych urzędów pracy na terenie województwa łódzkiego wpisano oświadczenia o zamiarze zatrudnienia cudzoziemca łącznie dla 37,2 tys. osób, tj. o 12,9 tys. mniej niż w analogicznym okresie 2023 roku. Spadek dotyczył głównie obywateli Ukrainy. Wydano także 2,1 tys. zezwoleń na pracę sezonową dla cudzoziemców, czyli o 0,4 tys. więcej niż rok wcześniej. Dodatkowo pracodawcy z terenu województwa łódzkiego złożyli powiadomienia o powierzeniu wykonywania pracy obywatelowi Ukrainy dotyczące 99,5 tys. osób. </vt:lpstr>
      <vt:lpstr>Zawody deficytowe  w województwie łódzkim</vt:lpstr>
      <vt:lpstr>Najczęściej poszukiwani przez Internet   </vt:lpstr>
      <vt:lpstr>Finansowanie zadań (wybrane obszary)*</vt:lpstr>
      <vt:lpstr>Prezentacja programu PowerPoint</vt:lpstr>
      <vt:lpstr>Badania społeczne dotyczące problematyki rynku pracy  zrealizowane w 2024 r. przez Regionalne Obserwatorium Rynku Pracy w Łodzi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Pawlata</dc:creator>
  <cp:lastModifiedBy>Katarzyna Pawlata</cp:lastModifiedBy>
  <cp:revision>162</cp:revision>
  <cp:lastPrinted>2025-04-10T12:21:13Z</cp:lastPrinted>
  <dcterms:created xsi:type="dcterms:W3CDTF">2023-02-23T10:26:22Z</dcterms:created>
  <dcterms:modified xsi:type="dcterms:W3CDTF">2025-04-11T09:42:12Z</dcterms:modified>
</cp:coreProperties>
</file>