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68" r:id="rId3"/>
    <p:sldId id="269" r:id="rId4"/>
    <p:sldId id="270" r:id="rId5"/>
    <p:sldId id="271" r:id="rId6"/>
    <p:sldId id="272" r:id="rId7"/>
    <p:sldId id="273" r:id="rId8"/>
    <p:sldId id="274" r:id="rId9"/>
    <p:sldId id="267" r:id="rId10"/>
  </p:sldIdLst>
  <p:sldSz cx="20105688" cy="11309350"/>
  <p:notesSz cx="20104100" cy="1130935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77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6847703267728179"/>
          <c:y val="2.7110277881931426E-2"/>
          <c:w val="0.6541693098071083"/>
          <c:h val="0.9457794208256316"/>
        </c:manualLayout>
      </c:layout>
      <c:barChart>
        <c:barDir val="bar"/>
        <c:grouping val="clustered"/>
        <c:varyColors val="0"/>
        <c:ser>
          <c:idx val="0"/>
          <c:order val="0"/>
          <c:spPr>
            <a:solidFill>
              <a:schemeClr val="accent1"/>
            </a:solidFill>
            <a:ln>
              <a:noFill/>
            </a:ln>
            <a:effectLst/>
          </c:spPr>
          <c:invertIfNegative val="0"/>
          <c:dLbls>
            <c:dLbl>
              <c:idx val="7"/>
              <c:layout>
                <c:manualLayout>
                  <c:x val="-1.4956656371649023E-16"/>
                  <c:y val="-9.7000643108723753E-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E5A-49AF-AEEB-F2D32DEEA7AF}"/>
                </c:ext>
              </c:extLst>
            </c:dLbl>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tabele!$J$5:$J$12</c:f>
              <c:strCache>
                <c:ptCount val="8"/>
                <c:pt idx="0">
                  <c:v>inne</c:v>
                </c:pt>
                <c:pt idx="1">
                  <c:v>transport</c:v>
                </c:pt>
                <c:pt idx="2">
                  <c:v>opieka/prace domowe</c:v>
                </c:pt>
                <c:pt idx="3">
                  <c:v>wypoczynek/noclegi</c:v>
                </c:pt>
                <c:pt idx="4">
                  <c:v>gastronomia</c:v>
                </c:pt>
                <c:pt idx="5">
                  <c:v>sport i rekreacja</c:v>
                </c:pt>
                <c:pt idx="6">
                  <c:v>kultura</c:v>
                </c:pt>
                <c:pt idx="7">
                  <c:v>zdrowie</c:v>
                </c:pt>
              </c:strCache>
            </c:strRef>
          </c:cat>
          <c:val>
            <c:numRef>
              <c:f>tabele!$M$5:$M$12</c:f>
              <c:numCache>
                <c:formatCode>0%</c:formatCode>
                <c:ptCount val="8"/>
                <c:pt idx="0">
                  <c:v>7.1428571428571425E-2</c:v>
                </c:pt>
                <c:pt idx="1">
                  <c:v>2.3809523809523808E-2</c:v>
                </c:pt>
                <c:pt idx="2">
                  <c:v>2.3809523809523808E-2</c:v>
                </c:pt>
                <c:pt idx="3">
                  <c:v>0.11904761904761904</c:v>
                </c:pt>
                <c:pt idx="4">
                  <c:v>0.13095238095238096</c:v>
                </c:pt>
                <c:pt idx="5">
                  <c:v>0.14285714285714285</c:v>
                </c:pt>
                <c:pt idx="6">
                  <c:v>0.20238095238095238</c:v>
                </c:pt>
                <c:pt idx="7">
                  <c:v>0.2857142857142857</c:v>
                </c:pt>
              </c:numCache>
            </c:numRef>
          </c:val>
          <c:extLst>
            <c:ext xmlns:c16="http://schemas.microsoft.com/office/drawing/2014/chart" uri="{C3380CC4-5D6E-409C-BE32-E72D297353CC}">
              <c16:uniqueId val="{00000001-7E5A-49AF-AEEB-F2D32DEEA7AF}"/>
            </c:ext>
          </c:extLst>
        </c:ser>
        <c:dLbls>
          <c:showLegendKey val="0"/>
          <c:showVal val="0"/>
          <c:showCatName val="0"/>
          <c:showSerName val="0"/>
          <c:showPercent val="0"/>
          <c:showBubbleSize val="0"/>
        </c:dLbls>
        <c:gapWidth val="50"/>
        <c:axId val="525718120"/>
        <c:axId val="525718512"/>
      </c:barChart>
      <c:catAx>
        <c:axId val="525718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pl-PL"/>
          </a:p>
        </c:txPr>
        <c:crossAx val="525718512"/>
        <c:crosses val="autoZero"/>
        <c:auto val="1"/>
        <c:lblAlgn val="ctr"/>
        <c:lblOffset val="100"/>
        <c:noMultiLvlLbl val="0"/>
      </c:catAx>
      <c:valAx>
        <c:axId val="525718512"/>
        <c:scaling>
          <c:orientation val="minMax"/>
        </c:scaling>
        <c:delete val="1"/>
        <c:axPos val="b"/>
        <c:numFmt formatCode="0%" sourceLinked="1"/>
        <c:majorTickMark val="none"/>
        <c:minorTickMark val="none"/>
        <c:tickLblPos val="nextTo"/>
        <c:crossAx val="52571812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000">
          <a:solidFill>
            <a:sysClr val="windowText" lastClr="000000"/>
          </a:solidFill>
          <a:latin typeface="Arial" panose="020B0604020202020204" pitchFamily="34" charset="0"/>
          <a:cs typeface="Arial" panose="020B0604020202020204" pitchFamily="34" charset="0"/>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40597622356029028"/>
          <c:y val="4.9200492004920051E-3"/>
          <c:w val="0.55088652153774897"/>
          <c:h val="0.91143911439114389"/>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tabele!$Q$5:$Q$10</c:f>
              <c:strCache>
                <c:ptCount val="6"/>
                <c:pt idx="0">
                  <c:v>artykuły zoologiczne</c:v>
                </c:pt>
                <c:pt idx="1">
                  <c:v>edukacja - książki</c:v>
                </c:pt>
                <c:pt idx="2">
                  <c:v>odzież</c:v>
                </c:pt>
                <c:pt idx="3">
                  <c:v>artykuły lokalne i pamiątki</c:v>
                </c:pt>
                <c:pt idx="4">
                  <c:v>zdrowie i pielęgnacja</c:v>
                </c:pt>
                <c:pt idx="5">
                  <c:v>artykuły spożywcze</c:v>
                </c:pt>
              </c:strCache>
            </c:strRef>
          </c:cat>
          <c:val>
            <c:numRef>
              <c:f>tabele!$T$5:$T$10</c:f>
              <c:numCache>
                <c:formatCode>0%</c:formatCode>
                <c:ptCount val="6"/>
                <c:pt idx="0">
                  <c:v>1.4285714285714285E-2</c:v>
                </c:pt>
                <c:pt idx="1">
                  <c:v>1.4285714285714285E-2</c:v>
                </c:pt>
                <c:pt idx="2">
                  <c:v>1.4285714285714285E-2</c:v>
                </c:pt>
                <c:pt idx="3">
                  <c:v>4.2857142857142858E-2</c:v>
                </c:pt>
                <c:pt idx="4">
                  <c:v>0.25714285714285712</c:v>
                </c:pt>
                <c:pt idx="5">
                  <c:v>0.65714285714285714</c:v>
                </c:pt>
              </c:numCache>
            </c:numRef>
          </c:val>
          <c:extLst>
            <c:ext xmlns:c16="http://schemas.microsoft.com/office/drawing/2014/chart" uri="{C3380CC4-5D6E-409C-BE32-E72D297353CC}">
              <c16:uniqueId val="{00000000-C441-48DB-987C-35F626836DC4}"/>
            </c:ext>
          </c:extLst>
        </c:ser>
        <c:dLbls>
          <c:showLegendKey val="0"/>
          <c:showVal val="0"/>
          <c:showCatName val="0"/>
          <c:showSerName val="0"/>
          <c:showPercent val="0"/>
          <c:showBubbleSize val="0"/>
        </c:dLbls>
        <c:gapWidth val="50"/>
        <c:axId val="525719296"/>
        <c:axId val="525724392"/>
      </c:barChart>
      <c:catAx>
        <c:axId val="525719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crossAx val="525724392"/>
        <c:crosses val="autoZero"/>
        <c:auto val="1"/>
        <c:lblAlgn val="ctr"/>
        <c:lblOffset val="100"/>
        <c:noMultiLvlLbl val="0"/>
      </c:catAx>
      <c:valAx>
        <c:axId val="525724392"/>
        <c:scaling>
          <c:orientation val="minMax"/>
        </c:scaling>
        <c:delete val="1"/>
        <c:axPos val="b"/>
        <c:numFmt formatCode="0%" sourceLinked="1"/>
        <c:majorTickMark val="none"/>
        <c:minorTickMark val="none"/>
        <c:tickLblPos val="nextTo"/>
        <c:crossAx val="5257192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200"/>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6406A421-2D1A-4767-9E57-D0D5C722E4F5}" type="datetimeFigureOut">
              <a:rPr lang="pl-PL" smtClean="0"/>
              <a:t>28.03.2025</a:t>
            </a:fld>
            <a:endParaRPr lang="pl-PL"/>
          </a:p>
        </p:txBody>
      </p:sp>
      <p:sp>
        <p:nvSpPr>
          <p:cNvPr id="4" name="Symbol zastępczy obrazu slajdu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FD6B9E39-CF08-433C-B0A1-F7586CB0D094}" type="slidenum">
              <a:rPr lang="pl-PL" smtClean="0"/>
              <a:t>‹#›</a:t>
            </a:fld>
            <a:endParaRPr lang="pl-PL"/>
          </a:p>
        </p:txBody>
      </p:sp>
    </p:spTree>
    <p:extLst>
      <p:ext uri="{BB962C8B-B14F-4D97-AF65-F5344CB8AC3E}">
        <p14:creationId xmlns:p14="http://schemas.microsoft.com/office/powerpoint/2010/main" val="401146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FD6B9E39-CF08-433C-B0A1-F7586CB0D094}" type="slidenum">
              <a:rPr lang="pl-PL" smtClean="0"/>
              <a:t>9</a:t>
            </a:fld>
            <a:endParaRPr lang="pl-PL"/>
          </a:p>
        </p:txBody>
      </p:sp>
    </p:spTree>
    <p:extLst>
      <p:ext uri="{BB962C8B-B14F-4D97-AF65-F5344CB8AC3E}">
        <p14:creationId xmlns:p14="http://schemas.microsoft.com/office/powerpoint/2010/main" val="1240281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926" y="3505899"/>
            <a:ext cx="17089836" cy="792525"/>
          </a:xfrm>
          <a:prstGeom prst="rect">
            <a:avLst/>
          </a:prstGeom>
        </p:spPr>
        <p:txBody>
          <a:bodyPr wrap="square" lIns="0" tIns="0" rIns="0" bIns="0">
            <a:spAutoFit/>
          </a:bodyPr>
          <a:lstStyle>
            <a:lvl1pPr>
              <a:defRPr sz="5150" b="0" i="0">
                <a:solidFill>
                  <a:schemeClr val="tx1"/>
                </a:solidFill>
                <a:latin typeface="Arial Black"/>
                <a:cs typeface="Arial Black"/>
              </a:defRPr>
            </a:lvl1pPr>
          </a:lstStyle>
          <a:p>
            <a:endParaRPr/>
          </a:p>
        </p:txBody>
      </p:sp>
      <p:sp>
        <p:nvSpPr>
          <p:cNvPr id="3" name="Holder 3"/>
          <p:cNvSpPr>
            <a:spLocks noGrp="1"/>
          </p:cNvSpPr>
          <p:nvPr>
            <p:ph type="subTitle" idx="4"/>
          </p:nvPr>
        </p:nvSpPr>
        <p:spPr>
          <a:xfrm>
            <a:off x="3015853" y="6333237"/>
            <a:ext cx="1407398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5" name="Holder 5"/>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50" b="0" i="0">
                <a:solidFill>
                  <a:schemeClr val="tx1"/>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5" name="Holder 5"/>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50" b="0" i="0">
                <a:solidFill>
                  <a:schemeClr val="tx1"/>
                </a:solidFill>
                <a:latin typeface="Arial Black"/>
                <a:cs typeface="Arial Black"/>
              </a:defRPr>
            </a:lvl1pPr>
          </a:lstStyle>
          <a:p>
            <a:endParaRPr/>
          </a:p>
        </p:txBody>
      </p:sp>
      <p:sp>
        <p:nvSpPr>
          <p:cNvPr id="3" name="Holder 3"/>
          <p:cNvSpPr>
            <a:spLocks noGrp="1"/>
          </p:cNvSpPr>
          <p:nvPr>
            <p:ph sz="half" idx="2"/>
          </p:nvPr>
        </p:nvSpPr>
        <p:spPr>
          <a:xfrm>
            <a:off x="1005284" y="2601151"/>
            <a:ext cx="874597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4429" y="2601151"/>
            <a:ext cx="874597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6" name="Holder 6"/>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50" b="0" i="0">
                <a:solidFill>
                  <a:schemeClr val="tx1"/>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4" name="Holder 4"/>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3" name="Holder 3"/>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45979" y="2471428"/>
            <a:ext cx="5677348" cy="792525"/>
          </a:xfrm>
          <a:prstGeom prst="rect">
            <a:avLst/>
          </a:prstGeom>
        </p:spPr>
        <p:txBody>
          <a:bodyPr wrap="square" lIns="0" tIns="0" rIns="0" bIns="0">
            <a:spAutoFit/>
          </a:bodyPr>
          <a:lstStyle>
            <a:lvl1pPr>
              <a:defRPr sz="5150" b="0" i="0">
                <a:solidFill>
                  <a:schemeClr val="tx1"/>
                </a:solidFill>
                <a:latin typeface="Arial Black"/>
                <a:cs typeface="Arial Black"/>
              </a:defRPr>
            </a:lvl1pPr>
          </a:lstStyle>
          <a:p>
            <a:endParaRPr/>
          </a:p>
        </p:txBody>
      </p:sp>
      <p:sp>
        <p:nvSpPr>
          <p:cNvPr id="3" name="Holder 3"/>
          <p:cNvSpPr>
            <a:spLocks noGrp="1"/>
          </p:cNvSpPr>
          <p:nvPr>
            <p:ph type="body" idx="1"/>
          </p:nvPr>
        </p:nvSpPr>
        <p:spPr>
          <a:xfrm>
            <a:off x="1005285" y="2601151"/>
            <a:ext cx="1809511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7554329" y="10528771"/>
            <a:ext cx="1726701" cy="176972"/>
          </a:xfrm>
          <a:prstGeom prst="rect">
            <a:avLst/>
          </a:prstGeom>
        </p:spPr>
        <p:txBody>
          <a:bodyPr wrap="square" lIns="0" tIns="0" rIns="0" bIns="0">
            <a:spAutoFit/>
          </a:bodyPr>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5" name="Holder 5"/>
          <p:cNvSpPr>
            <a:spLocks noGrp="1"/>
          </p:cNvSpPr>
          <p:nvPr>
            <p:ph type="dt" sz="half" idx="6"/>
          </p:nvPr>
        </p:nvSpPr>
        <p:spPr>
          <a:xfrm>
            <a:off x="825036" y="10528771"/>
            <a:ext cx="1452360" cy="176972"/>
          </a:xfrm>
          <a:prstGeom prst="rect">
            <a:avLst/>
          </a:prstGeom>
        </p:spPr>
        <p:txBody>
          <a:bodyPr wrap="square" lIns="0" tIns="0" rIns="0" bIns="0">
            <a:spAutoFit/>
          </a:bodyPr>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6" name="Holder 6"/>
          <p:cNvSpPr>
            <a:spLocks noGrp="1"/>
          </p:cNvSpPr>
          <p:nvPr>
            <p:ph type="sldNum" sz="quarter" idx="7"/>
          </p:nvPr>
        </p:nvSpPr>
        <p:spPr>
          <a:xfrm>
            <a:off x="14476097" y="10517697"/>
            <a:ext cx="462430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chart" Target="../charts/chart1.xml"/><Relationship Id="rId7" Type="http://schemas.openxmlformats.org/officeDocument/2006/relationships/hyperlink" Target="http://www.bip.lodzkie.pl/"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www.bip.rcpslodz.pl/" TargetMode="External"/><Relationship Id="rId5" Type="http://schemas.openxmlformats.org/officeDocument/2006/relationships/hyperlink" Target="http://www.rcpslodz.pl/" TargetMode="Externa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rcpslodz.pl/"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lodzkie.p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sz="1550" spc="-50" dirty="0">
                <a:solidFill>
                  <a:srgbClr val="3C3B3A"/>
                </a:solidFill>
                <a:latin typeface="Arial" panose="020B0604020202020204" pitchFamily="34" charset="0"/>
                <a:cs typeface="Arial" panose="020B0604020202020204" pitchFamily="34" charset="0"/>
              </a:rPr>
              <a:t>1</a:t>
            </a:r>
            <a:endParaRPr sz="1550" dirty="0">
              <a:latin typeface="Arial" panose="020B0604020202020204" pitchFamily="34" charset="0"/>
              <a:cs typeface="Arial" panose="020B0604020202020204" pitchFamily="34" charset="0"/>
            </a:endParaRPr>
          </a:p>
        </p:txBody>
      </p:sp>
      <p:sp>
        <p:nvSpPr>
          <p:cNvPr id="18" name="object 18"/>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E1B5B40A-F879-4B04-815C-D833675E48C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D04B1DFC-9C21-55F4-8992-291FCE803C58}"/>
              </a:ext>
            </a:extLst>
          </p:cNvPr>
          <p:cNvSpPr txBox="1"/>
          <p:nvPr/>
        </p:nvSpPr>
        <p:spPr>
          <a:xfrm>
            <a:off x="2280444" y="4359278"/>
            <a:ext cx="12795913" cy="3046988"/>
          </a:xfrm>
          <a:prstGeom prst="rect">
            <a:avLst/>
          </a:prstGeom>
          <a:noFill/>
        </p:spPr>
        <p:txBody>
          <a:bodyPr wrap="square">
            <a:spAutoFit/>
          </a:bodyPr>
          <a:lstStyle/>
          <a:p>
            <a:r>
              <a:rPr lang="pl-PL" sz="3200" b="1" kern="1400" spc="-50" dirty="0">
                <a:effectLst/>
                <a:latin typeface="Arial" panose="020B0604020202020204" pitchFamily="34" charset="0"/>
                <a:ea typeface="Times New Roman" panose="02020603050405020304" pitchFamily="18" charset="0"/>
                <a:cs typeface="Times New Roman" panose="02020603050405020304" pitchFamily="18" charset="0"/>
              </a:rPr>
              <a:t>Informacja o stanie realizacji</a:t>
            </a:r>
            <a:br>
              <a:rPr lang="pl-PL" sz="3200" kern="1400" spc="-50" dirty="0">
                <a:effectLst/>
                <a:latin typeface="Calibri Light" panose="020F0302020204030204" pitchFamily="34" charset="0"/>
                <a:ea typeface="MS Gothic" panose="020B0609070205080204" pitchFamily="49" charset="-128"/>
                <a:cs typeface="Times New Roman" panose="02020603050405020304" pitchFamily="18" charset="0"/>
              </a:rPr>
            </a:br>
            <a:r>
              <a:rPr lang="pl-PL" sz="3200" b="1" kern="1400" spc="-50" dirty="0">
                <a:effectLst/>
                <a:latin typeface="Arial" panose="020B0604020202020204" pitchFamily="34" charset="0"/>
                <a:ea typeface="Times New Roman" panose="02020603050405020304" pitchFamily="18" charset="0"/>
                <a:cs typeface="Times New Roman" panose="02020603050405020304" pitchFamily="18" charset="0"/>
              </a:rPr>
              <a:t>Programu Działań na Rzecz Wsparcia Osób Starszych </a:t>
            </a:r>
            <a:br>
              <a:rPr lang="pl-PL" sz="3200" kern="1400" spc="-50" dirty="0">
                <a:effectLst/>
                <a:latin typeface="Calibri Light" panose="020F0302020204030204" pitchFamily="34" charset="0"/>
                <a:ea typeface="MS Gothic" panose="020B0609070205080204" pitchFamily="49" charset="-128"/>
                <a:cs typeface="Times New Roman" panose="02020603050405020304" pitchFamily="18" charset="0"/>
              </a:rPr>
            </a:br>
            <a:r>
              <a:rPr lang="pl-PL" sz="3200" b="1" kern="1400" spc="-50" dirty="0">
                <a:effectLst/>
                <a:latin typeface="Arial" panose="020B0604020202020204" pitchFamily="34" charset="0"/>
                <a:ea typeface="Times New Roman" panose="02020603050405020304" pitchFamily="18" charset="0"/>
                <a:cs typeface="Times New Roman" panose="02020603050405020304" pitchFamily="18" charset="0"/>
              </a:rPr>
              <a:t> w Województwie Łódzkim pod nazwą </a:t>
            </a:r>
            <a:br>
              <a:rPr lang="pl-PL" sz="3200" kern="1400" spc="-50" dirty="0">
                <a:effectLst/>
                <a:latin typeface="Calibri Light" panose="020F0302020204030204" pitchFamily="34" charset="0"/>
                <a:ea typeface="MS Gothic" panose="020B0609070205080204" pitchFamily="49" charset="-128"/>
                <a:cs typeface="Times New Roman" panose="02020603050405020304" pitchFamily="18" charset="0"/>
              </a:rPr>
            </a:br>
            <a:r>
              <a:rPr lang="pl-PL" sz="3200" b="1" kern="1400" spc="-50" dirty="0">
                <a:effectLst/>
                <a:latin typeface="Arial" panose="020B0604020202020204" pitchFamily="34" charset="0"/>
                <a:ea typeface="Times New Roman" panose="02020603050405020304" pitchFamily="18" charset="0"/>
                <a:cs typeface="Times New Roman" panose="02020603050405020304" pitchFamily="18" charset="0"/>
              </a:rPr>
              <a:t>„Karta Seniora Województwa Łódzkiego” </a:t>
            </a:r>
            <a:br>
              <a:rPr lang="pl-PL" sz="3200" kern="1400" spc="-50" dirty="0">
                <a:effectLst/>
                <a:latin typeface="Calibri Light" panose="020F0302020204030204" pitchFamily="34" charset="0"/>
                <a:ea typeface="MS Gothic" panose="020B0609070205080204" pitchFamily="49" charset="-128"/>
                <a:cs typeface="Times New Roman" panose="02020603050405020304" pitchFamily="18" charset="0"/>
              </a:rPr>
            </a:br>
            <a:r>
              <a:rPr lang="pl-PL" sz="3200" b="1" kern="1400" spc="-50" dirty="0">
                <a:effectLst/>
                <a:latin typeface="Arial" panose="020B0604020202020204" pitchFamily="34" charset="0"/>
                <a:ea typeface="Times New Roman" panose="02020603050405020304" pitchFamily="18" charset="0"/>
                <a:cs typeface="Times New Roman" panose="02020603050405020304" pitchFamily="18" charset="0"/>
              </a:rPr>
              <a:t>za rok 2024</a:t>
            </a:r>
            <a:br>
              <a:rPr lang="pl-PL" sz="3200" kern="1400" spc="-50" dirty="0">
                <a:effectLst/>
                <a:latin typeface="Calibri Light" panose="020F0302020204030204" pitchFamily="34" charset="0"/>
                <a:ea typeface="MS Gothic" panose="020B0609070205080204" pitchFamily="49" charset="-128"/>
                <a:cs typeface="Times New Roman" panose="02020603050405020304" pitchFamily="18" charset="0"/>
              </a:rPr>
            </a:br>
            <a:endParaRPr lang="pl-PL" sz="3200" dirty="0"/>
          </a:p>
        </p:txBody>
      </p:sp>
      <p:sp>
        <p:nvSpPr>
          <p:cNvPr id="8" name="pole tekstowe 7">
            <a:extLst>
              <a:ext uri="{FF2B5EF4-FFF2-40B4-BE49-F238E27FC236}">
                <a16:creationId xmlns:a16="http://schemas.microsoft.com/office/drawing/2014/main" id="{84472B56-4F02-FEF6-7403-FA0E2FC37146}"/>
              </a:ext>
            </a:extLst>
          </p:cNvPr>
          <p:cNvSpPr txBox="1"/>
          <p:nvPr/>
        </p:nvSpPr>
        <p:spPr>
          <a:xfrm>
            <a:off x="838464" y="9497934"/>
            <a:ext cx="10050904" cy="923330"/>
          </a:xfrm>
          <a:prstGeom prst="rect">
            <a:avLst/>
          </a:prstGeom>
          <a:noFill/>
        </p:spPr>
        <p:txBody>
          <a:bodyPr wrap="square">
            <a:spAutoFit/>
          </a:bodyPr>
          <a:lstStyle/>
          <a:p>
            <a:r>
              <a:rPr lang="pl-PL" sz="1800" dirty="0">
                <a:effectLst/>
                <a:latin typeface="Arial" panose="020B0604020202020204" pitchFamily="34" charset="0"/>
                <a:ea typeface="Times New Roman" panose="02020603050405020304" pitchFamily="18" charset="0"/>
              </a:rPr>
              <a:t>Opracowanie: Regionalne Centrum Polityki Społecznej w Łodzi,</a:t>
            </a:r>
            <a:br>
              <a:rPr lang="pl-PL" sz="1800" dirty="0">
                <a:effectLst/>
                <a:latin typeface="Times New Roman" panose="02020603050405020304" pitchFamily="18" charset="0"/>
                <a:ea typeface="Times New Roman" panose="02020603050405020304" pitchFamily="18" charset="0"/>
              </a:rPr>
            </a:br>
            <a:r>
              <a:rPr lang="pl-PL" sz="1800" dirty="0">
                <a:effectLst/>
                <a:latin typeface="Arial" panose="020B0604020202020204" pitchFamily="34" charset="0"/>
                <a:ea typeface="Times New Roman" panose="02020603050405020304" pitchFamily="18" charset="0"/>
              </a:rPr>
              <a:t>Wydział ds. Pomocy Społecznej i Polityki Senioralnej</a:t>
            </a:r>
            <a:br>
              <a:rPr lang="pl-PL" sz="1800" dirty="0">
                <a:effectLst/>
                <a:latin typeface="Times New Roman" panose="02020603050405020304" pitchFamily="18" charset="0"/>
                <a:ea typeface="Times New Roman" panose="02020603050405020304" pitchFamily="18" charset="0"/>
              </a:rPr>
            </a:br>
            <a:r>
              <a:rPr lang="pl-PL" sz="1800" dirty="0">
                <a:effectLst/>
                <a:latin typeface="Arial" panose="020B0604020202020204" pitchFamily="34" charset="0"/>
                <a:ea typeface="Times New Roman" panose="02020603050405020304" pitchFamily="18" charset="0"/>
              </a:rPr>
              <a:t>Łódź, 2025 r.</a:t>
            </a:r>
            <a:endParaRPr lang="pl-PL" dirty="0"/>
          </a:p>
        </p:txBody>
      </p:sp>
      <p:pic>
        <p:nvPicPr>
          <p:cNvPr id="2" name="Obraz 1" descr="Logo Karty Seniora Województwa Łódzkiego">
            <a:extLst>
              <a:ext uri="{FF2B5EF4-FFF2-40B4-BE49-F238E27FC236}">
                <a16:creationId xmlns:a16="http://schemas.microsoft.com/office/drawing/2014/main" id="{E6CD425B-9653-93FF-CEC3-2AE07A547436}"/>
              </a:ext>
            </a:extLst>
          </p:cNvPr>
          <p:cNvPicPr>
            <a:picLocks noChangeAspect="1"/>
          </p:cNvPicPr>
          <p:nvPr/>
        </p:nvPicPr>
        <p:blipFill>
          <a:blip r:embed="rId3"/>
          <a:stretch>
            <a:fillRect/>
          </a:stretch>
        </p:blipFill>
        <p:spPr>
          <a:xfrm>
            <a:off x="6700044" y="433721"/>
            <a:ext cx="2906792" cy="1044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97487-78D9-F9BD-E30E-19AEBF66EB0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9DB01395-5ABB-44FB-F7D7-385F0615D6E4}"/>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11B60190-F29C-0642-A354-A16B0C74974A}"/>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2</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19BD1F53-18F9-A955-BB19-8638C7BAE893}"/>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A73B3A19-81E6-3B7E-B6A0-0D4548C0D3A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227E9DC4-485C-5631-1139-0B5B2B280889}"/>
              </a:ext>
            </a:extLst>
          </p:cNvPr>
          <p:cNvSpPr txBox="1"/>
          <p:nvPr/>
        </p:nvSpPr>
        <p:spPr>
          <a:xfrm>
            <a:off x="985044" y="1477722"/>
            <a:ext cx="17297399" cy="7689221"/>
          </a:xfrm>
          <a:prstGeom prst="rect">
            <a:avLst/>
          </a:prstGeom>
          <a:noFill/>
        </p:spPr>
        <p:txBody>
          <a:bodyPr wrap="square">
            <a:spAutoFit/>
          </a:bodyPr>
          <a:lstStyle/>
          <a:p>
            <a:pPr>
              <a:lnSpc>
                <a:spcPct val="150000"/>
              </a:lnSpc>
              <a:spcBef>
                <a:spcPts val="600"/>
              </a:spcBef>
              <a:spcAft>
                <a:spcPts val="600"/>
              </a:spcAft>
              <a:buNone/>
            </a:pPr>
            <a:r>
              <a:rPr lang="pl-PL" sz="2400" b="1" kern="160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Wstęp</a:t>
            </a:r>
            <a:endParaRPr lang="pl-PL" sz="2400" b="1" kern="0" dirty="0">
              <a:effectLst/>
              <a:latin typeface="Arial" panose="020B0604020202020204" pitchFamily="34" charset="0"/>
              <a:ea typeface="MS Gothic" panose="020B0609070205080204" pitchFamily="49" charset="-128"/>
              <a:cs typeface="Times New Roman" panose="02020603050405020304" pitchFamily="18" charset="0"/>
            </a:endParaRPr>
          </a:p>
          <a:p>
            <a:pPr indent="450215">
              <a:lnSpc>
                <a:spcPct val="150000"/>
              </a:lnSpc>
              <a:spcBef>
                <a:spcPts val="600"/>
              </a:spcBef>
              <a:spcAft>
                <a:spcPts val="600"/>
              </a:spcAft>
              <a:buNone/>
            </a:pPr>
            <a:r>
              <a:rPr lang="pl-PL" sz="2400" dirty="0">
                <a:effectLst/>
                <a:latin typeface="Arial" panose="020B0604020202020204" pitchFamily="34" charset="0"/>
                <a:ea typeface="Times New Roman" panose="02020603050405020304" pitchFamily="18" charset="0"/>
              </a:rPr>
              <a:t>Samorząd województwa łódzkiego podejmuje szereg działań na rzecz wsparcia osób starszych, do których zalicza się m.in. „Karta Seniora Województwa Łódzkiego”.</a:t>
            </a:r>
            <a:br>
              <a:rPr lang="pl-PL" sz="2400" dirty="0">
                <a:effectLst/>
                <a:latin typeface="Arial" panose="020B0604020202020204" pitchFamily="34" charset="0"/>
                <a:ea typeface="Times New Roman" panose="02020603050405020304" pitchFamily="18" charset="0"/>
              </a:rPr>
            </a:br>
            <a:r>
              <a:rPr lang="pl-PL" sz="2400" dirty="0">
                <a:effectLst/>
                <a:latin typeface="Arial" panose="020B0604020202020204" pitchFamily="34" charset="0"/>
                <a:ea typeface="Times New Roman" panose="02020603050405020304" pitchFamily="18" charset="0"/>
              </a:rPr>
              <a:t>Program stanowi jeden z elementów polityki senioralnej, którego celem jest aktywizacja społeczna seniorów w województwie łódzkim.</a:t>
            </a:r>
            <a:endParaRPr lang="pl-PL" sz="2400" dirty="0">
              <a:effectLst/>
              <a:latin typeface="Times New Roman" panose="02020603050405020304" pitchFamily="18" charset="0"/>
              <a:ea typeface="Times New Roman" panose="02020603050405020304" pitchFamily="18" charset="0"/>
            </a:endParaRPr>
          </a:p>
          <a:p>
            <a:pPr>
              <a:lnSpc>
                <a:spcPct val="150000"/>
              </a:lnSpc>
              <a:spcBef>
                <a:spcPts val="600"/>
              </a:spcBef>
              <a:spcAft>
                <a:spcPts val="600"/>
              </a:spcAft>
              <a:buNone/>
            </a:pPr>
            <a:r>
              <a:rPr lang="pl-PL" sz="2400" b="1" kern="160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I.</a:t>
            </a:r>
            <a:r>
              <a:rPr lang="pl-PL" sz="2400" b="1" kern="0" dirty="0">
                <a:effectLst/>
                <a:latin typeface="Arial" panose="020B0604020202020204" pitchFamily="34" charset="0"/>
                <a:ea typeface="MS Gothic" panose="020B0609070205080204" pitchFamily="49" charset="-128"/>
                <a:cs typeface="Times New Roman" panose="02020603050405020304" pitchFamily="18" charset="0"/>
              </a:rPr>
              <a:t> </a:t>
            </a:r>
            <a:r>
              <a:rPr lang="pl-PL" sz="2400" b="1" kern="160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Podstawowe informacje o programie.</a:t>
            </a:r>
            <a:endParaRPr lang="pl-PL" sz="2400" b="1" kern="0" dirty="0">
              <a:effectLst/>
              <a:latin typeface="Arial" panose="020B0604020202020204" pitchFamily="34" charset="0"/>
              <a:ea typeface="MS Gothic" panose="020B0609070205080204" pitchFamily="49" charset="-128"/>
              <a:cs typeface="Times New Roman" panose="02020603050405020304" pitchFamily="18" charset="0"/>
            </a:endParaRPr>
          </a:p>
          <a:p>
            <a:pPr indent="450215">
              <a:lnSpc>
                <a:spcPct val="150000"/>
              </a:lnSpc>
              <a:spcAft>
                <a:spcPts val="600"/>
              </a:spcAft>
              <a:buNone/>
            </a:pPr>
            <a:r>
              <a:rPr lang="pl-PL" sz="2400" dirty="0">
                <a:effectLst/>
                <a:latin typeface="Arial" panose="020B0604020202020204" pitchFamily="34" charset="0"/>
                <a:ea typeface="Times New Roman" panose="02020603050405020304" pitchFamily="18" charset="0"/>
              </a:rPr>
              <a:t>Program działań na rzecz wsparcia osób starszych w województwie łódzkim pod nazwą „Karta Seniora Województwa Łódzkiego” został przyjęty w dniu 24 października 2017 r. przez Sejmik Województwa Łódzkiego Uchwałą Nr XLIV/544/17.</a:t>
            </a:r>
            <a:endParaRPr lang="pl-PL" sz="2400" dirty="0">
              <a:effectLst/>
              <a:latin typeface="Times New Roman" panose="02020603050405020304" pitchFamily="18" charset="0"/>
              <a:ea typeface="Times New Roman" panose="02020603050405020304" pitchFamily="18" charset="0"/>
            </a:endParaRPr>
          </a:p>
          <a:p>
            <a:pPr>
              <a:lnSpc>
                <a:spcPct val="150000"/>
              </a:lnSpc>
              <a:buNone/>
            </a:pPr>
            <a:r>
              <a:rPr lang="pl-PL" sz="2400" dirty="0">
                <a:effectLst/>
                <a:latin typeface="Arial" panose="020B0604020202020204" pitchFamily="34" charset="0"/>
                <a:ea typeface="Times New Roman" panose="02020603050405020304" pitchFamily="18" charset="0"/>
              </a:rPr>
              <a:t>Głównym celem Programu jest: promowanie aktywności społecznej i poprawa jakości życia seniorów, wzmocnienie kondycji finansowej seniorów, zachęcanie osób 60+ do korzystania z dóbr kultury, edukacji, sportu i innych na terenie województwa łódzkiego, umożliwienie seniorom rozwoju swoich pasji i zainteresowań, promowanie aktywnego spędzania wolnego czasu.</a:t>
            </a:r>
            <a:endParaRPr lang="pl-PL" sz="2400" dirty="0">
              <a:effectLst/>
              <a:latin typeface="Times New Roman" panose="02020603050405020304" pitchFamily="18" charset="0"/>
              <a:ea typeface="Times New Roman" panose="02020603050405020304" pitchFamily="18" charset="0"/>
            </a:endParaRPr>
          </a:p>
          <a:p>
            <a:pPr>
              <a:lnSpc>
                <a:spcPct val="150000"/>
              </a:lnSpc>
              <a:buNone/>
            </a:pPr>
            <a:r>
              <a:rPr lang="pl-PL" sz="2400" dirty="0">
                <a:effectLst/>
                <a:latin typeface="Arial" panose="020B0604020202020204" pitchFamily="34" charset="0"/>
                <a:ea typeface="Times New Roman" panose="02020603050405020304" pitchFamily="18" charset="0"/>
              </a:rPr>
              <a:t>Odbiorcami Karty są osoby, które skończyły 60 lat życia i zamieszkują na terenie</a:t>
            </a:r>
            <a:r>
              <a:rPr lang="pl-PL" sz="2400" dirty="0">
                <a:solidFill>
                  <a:srgbClr val="000000"/>
                </a:solidFill>
                <a:effectLst/>
                <a:latin typeface="Arial" panose="020B0604020202020204" pitchFamily="34" charset="0"/>
                <a:ea typeface="Times New Roman" panose="02020603050405020304" pitchFamily="18" charset="0"/>
              </a:rPr>
              <a:t> województwa łódzkiego.</a:t>
            </a:r>
            <a:endParaRPr lang="pl-PL" sz="2400" dirty="0">
              <a:effectLst/>
              <a:latin typeface="Times New Roman" panose="02020603050405020304" pitchFamily="18" charset="0"/>
              <a:ea typeface="Times New Roman" panose="02020603050405020304" pitchFamily="18" charset="0"/>
            </a:endParaRPr>
          </a:p>
          <a:p>
            <a:pPr>
              <a:lnSpc>
                <a:spcPct val="150000"/>
              </a:lnSpc>
            </a:pPr>
            <a:r>
              <a:rPr lang="pl-PL" sz="2400" dirty="0">
                <a:effectLst/>
                <a:latin typeface="Arial" panose="020B0604020202020204" pitchFamily="34" charset="0"/>
                <a:ea typeface="Times New Roman" panose="02020603050405020304" pitchFamily="18" charset="0"/>
              </a:rPr>
              <a:t>Karta wydawana jest bezterminowo.</a:t>
            </a:r>
            <a:endParaRPr lang="pl-PL" sz="2400" dirty="0">
              <a:effectLst/>
              <a:latin typeface="Times New Roman" panose="02020603050405020304" pitchFamily="18" charset="0"/>
              <a:ea typeface="Times New Roman" panose="02020603050405020304" pitchFamily="18" charset="0"/>
            </a:endParaRPr>
          </a:p>
        </p:txBody>
      </p:sp>
      <p:pic>
        <p:nvPicPr>
          <p:cNvPr id="2" name="Obraz 1" descr="Logo Karty Seniora Województwa Łódzkiego">
            <a:extLst>
              <a:ext uri="{FF2B5EF4-FFF2-40B4-BE49-F238E27FC236}">
                <a16:creationId xmlns:a16="http://schemas.microsoft.com/office/drawing/2014/main" id="{4D9386B0-E0DA-AB8E-95C5-D9CCBC1EB005}"/>
              </a:ext>
            </a:extLst>
          </p:cNvPr>
          <p:cNvPicPr>
            <a:picLocks noChangeAspect="1"/>
          </p:cNvPicPr>
          <p:nvPr/>
        </p:nvPicPr>
        <p:blipFill>
          <a:blip r:embed="rId3"/>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963414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C584C7-E9BB-0A7A-DC4A-598EAE6AD121}"/>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D67E3271-F3CC-BA27-684D-779374A7FDD4}"/>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90A0D2E4-4856-7825-89F8-2FEEAE078AAF}"/>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3</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434CA3B2-C6D7-8190-FD52-1B3F21771E5C}"/>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6D0E1BB4-4A45-E33A-8F08-FB070A9125C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1B8F4F67-2BBA-2021-55C9-1EABEB5E7109}"/>
              </a:ext>
              <a:ext uri="{C183D7F6-B498-43B3-948B-1728B52AA6E4}">
                <adec:decorative xmlns:adec="http://schemas.microsoft.com/office/drawing/2017/decorative" val="1"/>
              </a:ext>
            </a:extLst>
          </p:cNvPr>
          <p:cNvSpPr txBox="1"/>
          <p:nvPr/>
        </p:nvSpPr>
        <p:spPr>
          <a:xfrm>
            <a:off x="985044" y="1477722"/>
            <a:ext cx="17297399" cy="579967"/>
          </a:xfrm>
          <a:prstGeom prst="rect">
            <a:avLst/>
          </a:prstGeom>
          <a:noFill/>
        </p:spPr>
        <p:txBody>
          <a:bodyPr wrap="square">
            <a:spAutoFit/>
          </a:bodyPr>
          <a:lstStyle/>
          <a:p>
            <a:pPr>
              <a:lnSpc>
                <a:spcPct val="150000"/>
              </a:lnSpc>
              <a:spcBef>
                <a:spcPts val="600"/>
              </a:spcBef>
              <a:spcAft>
                <a:spcPts val="600"/>
              </a:spcAft>
              <a:buNone/>
            </a:pPr>
            <a:endParaRPr lang="pl-PL" sz="2400" dirty="0">
              <a:effectLst/>
              <a:latin typeface="Times New Roman" panose="02020603050405020304" pitchFamily="18" charset="0"/>
              <a:ea typeface="Times New Roman" panose="02020603050405020304" pitchFamily="18" charset="0"/>
            </a:endParaRPr>
          </a:p>
        </p:txBody>
      </p:sp>
      <p:sp>
        <p:nvSpPr>
          <p:cNvPr id="7" name="pole tekstowe 6">
            <a:extLst>
              <a:ext uri="{FF2B5EF4-FFF2-40B4-BE49-F238E27FC236}">
                <a16:creationId xmlns:a16="http://schemas.microsoft.com/office/drawing/2014/main" id="{7EF0E731-EFAF-A9B5-3ACC-22046C7B53C4}"/>
              </a:ext>
            </a:extLst>
          </p:cNvPr>
          <p:cNvSpPr txBox="1"/>
          <p:nvPr/>
        </p:nvSpPr>
        <p:spPr>
          <a:xfrm>
            <a:off x="985045" y="2057689"/>
            <a:ext cx="14929514" cy="5242397"/>
          </a:xfrm>
          <a:prstGeom prst="rect">
            <a:avLst/>
          </a:prstGeom>
          <a:noFill/>
        </p:spPr>
        <p:txBody>
          <a:bodyPr wrap="square">
            <a:spAutoFit/>
          </a:bodyPr>
          <a:lstStyle/>
          <a:p>
            <a:pPr algn="l">
              <a:lnSpc>
                <a:spcPct val="150000"/>
              </a:lnSpc>
              <a:spcBef>
                <a:spcPts val="600"/>
              </a:spcBef>
              <a:spcAft>
                <a:spcPts val="600"/>
              </a:spcAft>
              <a:buNone/>
            </a:pPr>
            <a:r>
              <a:rPr lang="pl-PL" sz="2400" b="1" kern="160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II. Informacja statystyczna</a:t>
            </a:r>
            <a:endParaRPr lang="pl-PL" sz="2400" b="1" kern="0" dirty="0">
              <a:effectLst/>
              <a:latin typeface="Arial" panose="020B0604020202020204" pitchFamily="34" charset="0"/>
              <a:ea typeface="MS Gothic" panose="020B0609070205080204" pitchFamily="49" charset="-128"/>
              <a:cs typeface="Times New Roman" panose="02020603050405020304" pitchFamily="18" charset="0"/>
            </a:endParaRPr>
          </a:p>
          <a:p>
            <a:pPr indent="450215" algn="l">
              <a:lnSpc>
                <a:spcPct val="150000"/>
              </a:lnSpc>
              <a:spcAft>
                <a:spcPts val="600"/>
              </a:spcAft>
              <a:buNone/>
            </a:pPr>
            <a:r>
              <a:rPr lang="pl-PL" sz="2400" dirty="0">
                <a:effectLst/>
                <a:latin typeface="Arial" panose="020B0604020202020204" pitchFamily="34" charset="0"/>
                <a:ea typeface="Times New Roman" panose="02020603050405020304" pitchFamily="18" charset="0"/>
              </a:rPr>
              <a:t>W okresie od 1 stycznia 2024 r. do 31 grudnia 2024 r. 4131 seniorów z województwa łódzkiego złożyło wnioski o wydanie Karty oraz 2 spoza województwa łódzkiego. Na podstawie złożonych wniosków wydano 3975 Kart.</a:t>
            </a:r>
            <a:endParaRPr lang="pl-PL" sz="2400" dirty="0">
              <a:effectLst/>
              <a:latin typeface="Times New Roman" panose="02020603050405020304" pitchFamily="18" charset="0"/>
              <a:ea typeface="Times New Roman" panose="02020603050405020304" pitchFamily="18" charset="0"/>
            </a:endParaRPr>
          </a:p>
          <a:p>
            <a:pPr algn="l">
              <a:lnSpc>
                <a:spcPct val="150000"/>
              </a:lnSpc>
              <a:buNone/>
            </a:pPr>
            <a:r>
              <a:rPr lang="pl-PL" sz="2400" dirty="0">
                <a:effectLst/>
                <a:latin typeface="Arial" panose="020B0604020202020204" pitchFamily="34" charset="0"/>
                <a:ea typeface="Times New Roman" panose="02020603050405020304" pitchFamily="18" charset="0"/>
              </a:rPr>
              <a:t>Z uwagi na braki formalne 156 wniosków pozostało bez rozpatrzenia.</a:t>
            </a:r>
            <a:r>
              <a:rPr lang="pl-PL" sz="2400" b="1" dirty="0">
                <a:effectLst/>
                <a:latin typeface="Arial" panose="020B0604020202020204" pitchFamily="34" charset="0"/>
                <a:ea typeface="Times New Roman" panose="02020603050405020304" pitchFamily="18" charset="0"/>
              </a:rPr>
              <a:t> </a:t>
            </a:r>
            <a:r>
              <a:rPr lang="pl-PL" sz="2400" dirty="0">
                <a:effectLst/>
                <a:latin typeface="Arial" panose="020B0604020202020204" pitchFamily="34" charset="0"/>
                <a:ea typeface="Times New Roman" panose="02020603050405020304" pitchFamily="18" charset="0"/>
              </a:rPr>
              <a:t>W 2024 roku wydano 37 duplikatów Karty.</a:t>
            </a:r>
            <a:endParaRPr lang="pl-PL" sz="2400" dirty="0">
              <a:effectLst/>
              <a:latin typeface="Times New Roman" panose="02020603050405020304" pitchFamily="18" charset="0"/>
              <a:ea typeface="Times New Roman" panose="02020603050405020304" pitchFamily="18" charset="0"/>
            </a:endParaRPr>
          </a:p>
          <a:p>
            <a:pPr algn="l">
              <a:lnSpc>
                <a:spcPct val="150000"/>
              </a:lnSpc>
              <a:buNone/>
            </a:pPr>
            <a:r>
              <a:rPr lang="pl-PL" sz="2400" dirty="0">
                <a:effectLst/>
                <a:latin typeface="Arial" panose="020B0604020202020204" pitchFamily="34" charset="0"/>
                <a:ea typeface="Times New Roman" panose="02020603050405020304" pitchFamily="18" charset="0"/>
              </a:rPr>
              <a:t> </a:t>
            </a:r>
            <a:endParaRPr lang="pl-PL" sz="2400" dirty="0">
              <a:effectLst/>
              <a:latin typeface="Times New Roman" panose="02020603050405020304" pitchFamily="18" charset="0"/>
              <a:ea typeface="Times New Roman" panose="02020603050405020304" pitchFamily="18" charset="0"/>
            </a:endParaRPr>
          </a:p>
          <a:p>
            <a:pPr indent="540385" algn="l">
              <a:lnSpc>
                <a:spcPct val="150000"/>
              </a:lnSpc>
              <a:spcBef>
                <a:spcPts val="600"/>
              </a:spcBef>
              <a:spcAft>
                <a:spcPts val="3600"/>
              </a:spcAft>
            </a:pPr>
            <a:r>
              <a:rPr lang="pl-PL" sz="2400" dirty="0">
                <a:effectLst/>
                <a:latin typeface="Arial" panose="020B0604020202020204" pitchFamily="34" charset="0"/>
                <a:ea typeface="Times New Roman" panose="02020603050405020304" pitchFamily="18" charset="0"/>
              </a:rPr>
              <a:t>W okresie od 1 stycznia 2018 r. tj. od rozpoczęcia obowiązywania programu, do  31 grudnia 2024 r. złożono 34 539 wniosków o wydanie Karty z województwa łódzkiego. Wydano 33 828 Kart.</a:t>
            </a:r>
            <a:endParaRPr lang="pl-PL" sz="2400" dirty="0">
              <a:effectLst/>
              <a:latin typeface="Times New Roman" panose="02020603050405020304" pitchFamily="18" charset="0"/>
              <a:ea typeface="Times New Roman" panose="02020603050405020304" pitchFamily="18" charset="0"/>
            </a:endParaRPr>
          </a:p>
        </p:txBody>
      </p:sp>
      <p:pic>
        <p:nvPicPr>
          <p:cNvPr id="2" name="Obraz 1" descr="Logo Karty Seniora Województwa Łódzkiego">
            <a:extLst>
              <a:ext uri="{FF2B5EF4-FFF2-40B4-BE49-F238E27FC236}">
                <a16:creationId xmlns:a16="http://schemas.microsoft.com/office/drawing/2014/main" id="{C2D56B35-4FC7-A4B9-DFEE-80BB696CD8D1}"/>
              </a:ext>
            </a:extLst>
          </p:cNvPr>
          <p:cNvPicPr>
            <a:picLocks noChangeAspect="1"/>
          </p:cNvPicPr>
          <p:nvPr/>
        </p:nvPicPr>
        <p:blipFill>
          <a:blip r:embed="rId3"/>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1313337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95E93-CCC4-CF06-8D62-EF213A8FB21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3F6623A6-575A-147B-DE5F-410F2BD991C1}"/>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F5546D34-9424-21A0-2EF9-9639D6F6E038}"/>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4</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9E44ED3B-BE7C-3DFF-459A-18B256E5B04A}"/>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657DBA8F-A995-FEFE-A02B-3615E6ED2F4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25BEF673-6CC8-BE57-5F3C-21916820731B}"/>
              </a:ext>
              <a:ext uri="{C183D7F6-B498-43B3-948B-1728B52AA6E4}">
                <adec:decorative xmlns:adec="http://schemas.microsoft.com/office/drawing/2017/decorative" val="1"/>
              </a:ext>
            </a:extLst>
          </p:cNvPr>
          <p:cNvSpPr txBox="1"/>
          <p:nvPr/>
        </p:nvSpPr>
        <p:spPr>
          <a:xfrm>
            <a:off x="985044" y="1477722"/>
            <a:ext cx="17297399" cy="579967"/>
          </a:xfrm>
          <a:prstGeom prst="rect">
            <a:avLst/>
          </a:prstGeom>
          <a:noFill/>
        </p:spPr>
        <p:txBody>
          <a:bodyPr wrap="square">
            <a:spAutoFit/>
          </a:bodyPr>
          <a:lstStyle/>
          <a:p>
            <a:pPr>
              <a:lnSpc>
                <a:spcPct val="150000"/>
              </a:lnSpc>
              <a:spcBef>
                <a:spcPts val="600"/>
              </a:spcBef>
              <a:spcAft>
                <a:spcPts val="600"/>
              </a:spcAft>
              <a:buNone/>
            </a:pPr>
            <a:endParaRPr lang="pl-PL" sz="2400" dirty="0">
              <a:effectLst/>
              <a:latin typeface="Times New Roman" panose="02020603050405020304" pitchFamily="18" charset="0"/>
              <a:ea typeface="Times New Roman" panose="02020603050405020304" pitchFamily="18" charset="0"/>
            </a:endParaRPr>
          </a:p>
        </p:txBody>
      </p:sp>
      <p:sp>
        <p:nvSpPr>
          <p:cNvPr id="7" name="pole tekstowe 6">
            <a:extLst>
              <a:ext uri="{FF2B5EF4-FFF2-40B4-BE49-F238E27FC236}">
                <a16:creationId xmlns:a16="http://schemas.microsoft.com/office/drawing/2014/main" id="{AAB7FA56-A6FB-9269-C5A4-46487E7C42EB}"/>
              </a:ext>
            </a:extLst>
          </p:cNvPr>
          <p:cNvSpPr txBox="1"/>
          <p:nvPr/>
        </p:nvSpPr>
        <p:spPr>
          <a:xfrm>
            <a:off x="985045" y="2057689"/>
            <a:ext cx="14929514" cy="1366015"/>
          </a:xfrm>
          <a:prstGeom prst="rect">
            <a:avLst/>
          </a:prstGeom>
          <a:noFill/>
        </p:spPr>
        <p:txBody>
          <a:bodyPr wrap="square">
            <a:spAutoFit/>
          </a:bodyPr>
          <a:lstStyle/>
          <a:p>
            <a:pPr>
              <a:lnSpc>
                <a:spcPct val="150000"/>
              </a:lnSpc>
              <a:spcAft>
                <a:spcPts val="600"/>
              </a:spcAft>
            </a:pPr>
            <a:r>
              <a:rPr lang="pl-PL" sz="1800" b="1" i="1" dirty="0">
                <a:solidFill>
                  <a:srgbClr val="000000"/>
                </a:solidFill>
                <a:effectLst/>
                <a:latin typeface="Arial" panose="020B0604020202020204" pitchFamily="34" charset="0"/>
                <a:ea typeface="Times New Roman" panose="02020603050405020304" pitchFamily="18" charset="0"/>
              </a:rPr>
              <a:t>Liczba wniosków o wydanie Karty Seniora Województwa Łódzkiego złożonych w poszczególnych powiatach w województwie łódzkim od stycznia 2018 r. do 31 grudnia 2024 r.</a:t>
            </a:r>
          </a:p>
          <a:p>
            <a:pPr>
              <a:lnSpc>
                <a:spcPct val="150000"/>
              </a:lnSpc>
              <a:spcAft>
                <a:spcPts val="600"/>
              </a:spcAft>
            </a:pPr>
            <a:endParaRPr lang="pl-PL" sz="1800" dirty="0">
              <a:effectLst/>
              <a:latin typeface="Times New Roman" panose="02020603050405020304" pitchFamily="18" charset="0"/>
              <a:ea typeface="Times New Roman" panose="02020603050405020304" pitchFamily="18" charset="0"/>
            </a:endParaRPr>
          </a:p>
        </p:txBody>
      </p:sp>
      <p:pic>
        <p:nvPicPr>
          <p:cNvPr id="2" name="Obraz 1" descr="Mapka z liczbą wniosków o wydanie Karty Seniora Województwa Łódzkiego w poszczególnych powiatach w województwie łódzkim">
            <a:extLst>
              <a:ext uri="{FF2B5EF4-FFF2-40B4-BE49-F238E27FC236}">
                <a16:creationId xmlns:a16="http://schemas.microsoft.com/office/drawing/2014/main" id="{C21DA1A1-66AC-6423-AD88-13EF98C925B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47444" y="2942572"/>
            <a:ext cx="6023610" cy="5041900"/>
          </a:xfrm>
          <a:prstGeom prst="rect">
            <a:avLst/>
          </a:prstGeom>
          <a:noFill/>
        </p:spPr>
      </p:pic>
      <p:sp>
        <p:nvSpPr>
          <p:cNvPr id="10" name="pole tekstowe 9">
            <a:extLst>
              <a:ext uri="{FF2B5EF4-FFF2-40B4-BE49-F238E27FC236}">
                <a16:creationId xmlns:a16="http://schemas.microsoft.com/office/drawing/2014/main" id="{690139CD-7552-82DE-470B-0F2307D92E8E}"/>
              </a:ext>
            </a:extLst>
          </p:cNvPr>
          <p:cNvSpPr txBox="1"/>
          <p:nvPr/>
        </p:nvSpPr>
        <p:spPr>
          <a:xfrm>
            <a:off x="1301150" y="8104271"/>
            <a:ext cx="17966074" cy="2006896"/>
          </a:xfrm>
          <a:prstGeom prst="rect">
            <a:avLst/>
          </a:prstGeom>
          <a:noFill/>
        </p:spPr>
        <p:txBody>
          <a:bodyPr wrap="square">
            <a:spAutoFit/>
          </a:bodyPr>
          <a:lstStyle/>
          <a:p>
            <a:pPr>
              <a:lnSpc>
                <a:spcPct val="150000"/>
              </a:lnSpc>
              <a:spcAft>
                <a:spcPts val="600"/>
              </a:spcAft>
              <a:buNone/>
            </a:pPr>
            <a:r>
              <a:rPr lang="pl-PL" sz="1050" i="1" dirty="0">
                <a:effectLst/>
                <a:latin typeface="Arial" panose="020B0604020202020204" pitchFamily="34" charset="0"/>
                <a:ea typeface="Times New Roman" panose="02020603050405020304" pitchFamily="18" charset="0"/>
              </a:rPr>
              <a:t>Źródło: Opracowanie własne RCPS w Łodzi przy pomocy programu Excel – obsługiwane przez usługę Bing, </a:t>
            </a:r>
            <a:r>
              <a:rPr lang="pl-PL" sz="1050" i="1" dirty="0" err="1">
                <a:effectLst/>
                <a:latin typeface="Arial" panose="020B0604020202020204" pitchFamily="34" charset="0"/>
                <a:ea typeface="Times New Roman" panose="02020603050405020304" pitchFamily="18" charset="0"/>
              </a:rPr>
              <a:t>GeoNames</a:t>
            </a:r>
            <a:r>
              <a:rPr lang="pl-PL" sz="1050" i="1" dirty="0">
                <a:effectLst/>
                <a:latin typeface="Arial" panose="020B0604020202020204" pitchFamily="34" charset="0"/>
                <a:ea typeface="Times New Roman" panose="02020603050405020304" pitchFamily="18" charset="0"/>
              </a:rPr>
              <a:t>, Microsoft, Tom </a:t>
            </a:r>
            <a:r>
              <a:rPr lang="pl-PL" sz="1050" i="1" dirty="0" err="1">
                <a:effectLst/>
                <a:latin typeface="Arial" panose="020B0604020202020204" pitchFamily="34" charset="0"/>
                <a:ea typeface="Times New Roman" panose="02020603050405020304" pitchFamily="18" charset="0"/>
              </a:rPr>
              <a:t>Tom</a:t>
            </a:r>
            <a:r>
              <a:rPr lang="pl-PL" sz="1050" i="1" dirty="0">
                <a:effectLst/>
                <a:latin typeface="Arial" panose="020B0604020202020204" pitchFamily="34" charset="0"/>
                <a:ea typeface="Times New Roman" panose="02020603050405020304" pitchFamily="18" charset="0"/>
              </a:rPr>
              <a:t>.</a:t>
            </a:r>
            <a:endParaRPr lang="pl-PL" sz="1800" dirty="0">
              <a:effectLst/>
              <a:latin typeface="Times New Roman" panose="02020603050405020304" pitchFamily="18" charset="0"/>
              <a:ea typeface="Times New Roman" panose="02020603050405020304" pitchFamily="18" charset="0"/>
            </a:endParaRPr>
          </a:p>
          <a:p>
            <a:pPr algn="l">
              <a:lnSpc>
                <a:spcPct val="150000"/>
              </a:lnSpc>
            </a:pPr>
            <a:r>
              <a:rPr lang="pl-PL" sz="2400" dirty="0">
                <a:solidFill>
                  <a:srgbClr val="000000"/>
                </a:solidFill>
                <a:effectLst/>
                <a:latin typeface="Arial" panose="020B0604020202020204" pitchFamily="34" charset="0"/>
                <a:ea typeface="Times New Roman" panose="02020603050405020304" pitchFamily="18" charset="0"/>
              </a:rPr>
              <a:t>Najwięcej wniosków złożyli mieszkańcy m. Łodzi (13152), powiatu zgierskiego (3804), powiatu łódzkiego wschodniego (1881), powiatu pabianickiego (1709) oraz powiatu zduńskowolskiego (1135). Najmniejsze zainteresowanie wyrobieniem Karty Seniora Województwa Łódzkiego odnotowano na terenie powiatu wieruszowskiego (378) oraz powiatu rawskiego (209) wniosków. </a:t>
            </a:r>
            <a:endParaRPr lang="pl-PL" sz="2400" dirty="0">
              <a:effectLst/>
              <a:latin typeface="Times New Roman" panose="02020603050405020304" pitchFamily="18" charset="0"/>
              <a:ea typeface="Times New Roman" panose="02020603050405020304" pitchFamily="18" charset="0"/>
            </a:endParaRPr>
          </a:p>
        </p:txBody>
      </p:sp>
      <p:pic>
        <p:nvPicPr>
          <p:cNvPr id="5" name="Obraz 4" descr="Logo Karty Seniora Województwa Łódzkiego">
            <a:extLst>
              <a:ext uri="{FF2B5EF4-FFF2-40B4-BE49-F238E27FC236}">
                <a16:creationId xmlns:a16="http://schemas.microsoft.com/office/drawing/2014/main" id="{F212C63F-92CB-586E-27F3-F48007C1D537}"/>
              </a:ext>
            </a:extLst>
          </p:cNvPr>
          <p:cNvPicPr>
            <a:picLocks noChangeAspect="1"/>
          </p:cNvPicPr>
          <p:nvPr/>
        </p:nvPicPr>
        <p:blipFill>
          <a:blip r:embed="rId4"/>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3617243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23C9A-7570-1C11-AF1E-75D884EA088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635B9391-7BC7-3F98-A8E4-6B0E12CB374A}"/>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878BD3D0-A66D-2823-4B70-D006BC65C939}"/>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5</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5B81155E-0984-5802-2858-1E4F611A2383}"/>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75D1894F-80C3-7DD9-B325-961CD8B6DF8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DE97B9F0-9305-088F-48E7-5CA097307213}"/>
              </a:ext>
              <a:ext uri="{C183D7F6-B498-43B3-948B-1728B52AA6E4}">
                <adec:decorative xmlns:adec="http://schemas.microsoft.com/office/drawing/2017/decorative" val="1"/>
              </a:ext>
            </a:extLst>
          </p:cNvPr>
          <p:cNvSpPr txBox="1"/>
          <p:nvPr/>
        </p:nvSpPr>
        <p:spPr>
          <a:xfrm>
            <a:off x="851646" y="1399054"/>
            <a:ext cx="17297399" cy="579967"/>
          </a:xfrm>
          <a:prstGeom prst="rect">
            <a:avLst/>
          </a:prstGeom>
          <a:noFill/>
        </p:spPr>
        <p:txBody>
          <a:bodyPr wrap="square">
            <a:spAutoFit/>
          </a:bodyPr>
          <a:lstStyle/>
          <a:p>
            <a:pPr>
              <a:lnSpc>
                <a:spcPct val="150000"/>
              </a:lnSpc>
              <a:spcBef>
                <a:spcPts val="600"/>
              </a:spcBef>
              <a:spcAft>
                <a:spcPts val="600"/>
              </a:spcAft>
              <a:buNone/>
            </a:pPr>
            <a:endParaRPr lang="pl-PL" sz="2400" dirty="0">
              <a:effectLst/>
              <a:latin typeface="Times New Roman" panose="02020603050405020304" pitchFamily="18" charset="0"/>
              <a:ea typeface="Times New Roman" panose="02020603050405020304" pitchFamily="18" charset="0"/>
            </a:endParaRPr>
          </a:p>
        </p:txBody>
      </p:sp>
      <p:sp>
        <p:nvSpPr>
          <p:cNvPr id="7" name="pole tekstowe 6">
            <a:extLst>
              <a:ext uri="{FF2B5EF4-FFF2-40B4-BE49-F238E27FC236}">
                <a16:creationId xmlns:a16="http://schemas.microsoft.com/office/drawing/2014/main" id="{752E54CA-DF87-CA8C-CE64-9A19018D88E2}"/>
              </a:ext>
            </a:extLst>
          </p:cNvPr>
          <p:cNvSpPr txBox="1"/>
          <p:nvPr/>
        </p:nvSpPr>
        <p:spPr>
          <a:xfrm>
            <a:off x="851646" y="1478040"/>
            <a:ext cx="18726197" cy="8012386"/>
          </a:xfrm>
          <a:prstGeom prst="rect">
            <a:avLst/>
          </a:prstGeom>
          <a:noFill/>
        </p:spPr>
        <p:txBody>
          <a:bodyPr wrap="square">
            <a:spAutoFit/>
          </a:bodyPr>
          <a:lstStyle/>
          <a:p>
            <a:pPr>
              <a:lnSpc>
                <a:spcPct val="150000"/>
              </a:lnSpc>
              <a:spcBef>
                <a:spcPts val="600"/>
              </a:spcBef>
              <a:spcAft>
                <a:spcPts val="600"/>
              </a:spcAft>
              <a:buNone/>
            </a:pPr>
            <a:r>
              <a:rPr lang="pl-PL" sz="2400" b="1" kern="160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III. Partnerzy programu</a:t>
            </a:r>
            <a:endParaRPr lang="pl-PL" sz="2400" b="1" kern="0" dirty="0">
              <a:effectLst/>
              <a:latin typeface="Arial" panose="020B0604020202020204" pitchFamily="34" charset="0"/>
              <a:ea typeface="MS Gothic" panose="020B0609070205080204" pitchFamily="49" charset="-128"/>
              <a:cs typeface="Times New Roman" panose="02020603050405020304" pitchFamily="18" charset="0"/>
            </a:endParaRPr>
          </a:p>
          <a:p>
            <a:pPr indent="450215" algn="l">
              <a:lnSpc>
                <a:spcPct val="150000"/>
              </a:lnSpc>
              <a:spcAft>
                <a:spcPts val="600"/>
              </a:spcAft>
              <a:buNone/>
            </a:pPr>
            <a:r>
              <a:rPr lang="pl-PL" sz="2400" dirty="0">
                <a:effectLst/>
                <a:latin typeface="Arial" panose="020B0604020202020204" pitchFamily="34" charset="0"/>
                <a:ea typeface="Times New Roman" panose="02020603050405020304" pitchFamily="18" charset="0"/>
              </a:rPr>
              <a:t>Do programu mogą włączać się jednostki samorządu terytorialnego, instytucje, przedsiębiorstwa, które chcą udzielić zniżek, ulg i uprawnień seniorom zamieszkałym w województwie łódzkim. </a:t>
            </a:r>
            <a:endParaRPr lang="pl-PL" sz="2400" dirty="0">
              <a:effectLst/>
              <a:latin typeface="Times New Roman" panose="02020603050405020304" pitchFamily="18" charset="0"/>
              <a:ea typeface="Times New Roman" panose="02020603050405020304" pitchFamily="18" charset="0"/>
            </a:endParaRPr>
          </a:p>
          <a:p>
            <a:pPr indent="450215" algn="l">
              <a:lnSpc>
                <a:spcPct val="150000"/>
              </a:lnSpc>
              <a:buNone/>
            </a:pPr>
            <a:r>
              <a:rPr lang="pl-PL" sz="2400" dirty="0">
                <a:effectLst/>
                <a:latin typeface="Arial" panose="020B0604020202020204" pitchFamily="34" charset="0"/>
                <a:ea typeface="Times New Roman" panose="02020603050405020304" pitchFamily="18" charset="0"/>
              </a:rPr>
              <a:t>Według stanu na 31.12.2024 r. w programie „Karta Seniora Województwa Łódzkiego” uczestniczyło 90 partnerów, w tym 8 podmiotów jednostek podległych Samorządowi Województwa Łódzkiego oraz 82 podmioty prywatne, z którymi Samorząd Województwa Łódzkiego podpisał porozumienia.</a:t>
            </a:r>
            <a:endParaRPr lang="pl-PL" sz="2400" dirty="0">
              <a:effectLst/>
              <a:latin typeface="Times New Roman" panose="02020603050405020304" pitchFamily="18" charset="0"/>
              <a:ea typeface="Times New Roman" panose="02020603050405020304" pitchFamily="18" charset="0"/>
            </a:endParaRPr>
          </a:p>
          <a:p>
            <a:pPr indent="450215" algn="l">
              <a:lnSpc>
                <a:spcPct val="150000"/>
              </a:lnSpc>
              <a:buNone/>
            </a:pPr>
            <a:r>
              <a:rPr lang="pl-PL" sz="2400" dirty="0">
                <a:effectLst/>
                <a:latin typeface="Arial" panose="020B0604020202020204" pitchFamily="34" charset="0"/>
                <a:ea typeface="Times New Roman" panose="02020603050405020304" pitchFamily="18" charset="0"/>
              </a:rPr>
              <a:t>W 2024 r. do programu przystąpiło 10 podmiotów, tj.: Wojciech Węgrzynowski „Dwór Kołacinek”, Kołacinek 21, 95-061 Dmosin; </a:t>
            </a:r>
            <a:br>
              <a:rPr lang="pl-PL" sz="2400" dirty="0">
                <a:effectLst/>
                <a:latin typeface="Arial" panose="020B0604020202020204" pitchFamily="34" charset="0"/>
                <a:ea typeface="Times New Roman" panose="02020603050405020304" pitchFamily="18" charset="0"/>
              </a:rPr>
            </a:br>
            <a:r>
              <a:rPr lang="pl-PL" sz="2400" dirty="0">
                <a:effectLst/>
                <a:latin typeface="Arial" panose="020B0604020202020204" pitchFamily="34" charset="0"/>
                <a:ea typeface="Times New Roman" panose="02020603050405020304" pitchFamily="18" charset="0"/>
              </a:rPr>
              <a:t>Emil </a:t>
            </a:r>
            <a:r>
              <a:rPr lang="pl-PL" sz="2400" dirty="0" err="1">
                <a:effectLst/>
                <a:latin typeface="Arial" panose="020B0604020202020204" pitchFamily="34" charset="0"/>
                <a:ea typeface="Times New Roman" panose="02020603050405020304" pitchFamily="18" charset="0"/>
              </a:rPr>
              <a:t>Holajda</a:t>
            </a:r>
            <a:r>
              <a:rPr lang="pl-PL" sz="2400" dirty="0">
                <a:effectLst/>
                <a:latin typeface="Arial" panose="020B0604020202020204" pitchFamily="34" charset="0"/>
                <a:ea typeface="Times New Roman" panose="02020603050405020304" pitchFamily="18" charset="0"/>
              </a:rPr>
              <a:t> Fabryka Smaków, ul. </a:t>
            </a:r>
            <a:r>
              <a:rPr lang="pl-PL" sz="2400" dirty="0" err="1">
                <a:effectLst/>
                <a:latin typeface="Arial" panose="020B0604020202020204" pitchFamily="34" charset="0"/>
                <a:ea typeface="Times New Roman" panose="02020603050405020304" pitchFamily="18" charset="0"/>
              </a:rPr>
              <a:t>Sikorkowa</a:t>
            </a:r>
            <a:r>
              <a:rPr lang="pl-PL" sz="2400" dirty="0">
                <a:effectLst/>
                <a:latin typeface="Arial" panose="020B0604020202020204" pitchFamily="34" charset="0"/>
                <a:ea typeface="Times New Roman" panose="02020603050405020304" pitchFamily="18" charset="0"/>
              </a:rPr>
              <a:t> 10, 98-100 Łask; EBE Pizzeria Mariusz Szczepański, ul. Staszica 5E, 97-400 Bełchatów; „TERVENT” Andrzej Śliwczyński, Al. T. Kościuszki 106/116, 90-442 Łódź; Fundacja Rehatrainer, ul. Odyńca 38, 93-154 Łódź; </a:t>
            </a:r>
            <a:br>
              <a:rPr lang="pl-PL" sz="2400" dirty="0">
                <a:effectLst/>
                <a:latin typeface="Arial" panose="020B0604020202020204" pitchFamily="34" charset="0"/>
                <a:ea typeface="Times New Roman" panose="02020603050405020304" pitchFamily="18" charset="0"/>
              </a:rPr>
            </a:br>
            <a:r>
              <a:rPr lang="pl-PL" sz="2400" dirty="0">
                <a:effectLst/>
                <a:latin typeface="Arial" panose="020B0604020202020204" pitchFamily="34" charset="0"/>
                <a:ea typeface="Times New Roman" panose="02020603050405020304" pitchFamily="18" charset="0"/>
              </a:rPr>
              <a:t>Paweł Gryglewski Centrum Wykończenia Wnętrz „Gryglewski”, ul. Brzeźnicka 300, 97-500 Radomsko; DOCTORPRO Poland sp. z o.o., ul. Jaracza 64, 90-251 Łódź; Movimento Łódzkie Centrum Rehabilitacji Sp. z o.o., ul. Wólczańska 73, 90-515 Łódź; Biuro Osiedlowe Jakub Spychalski, ul. Osiedlowa 8 lok.9, 91-052 Łódź; Klinika Urody Agnes Agnieszka Nowakowska, ul. Więckowskiego 13 lok.7U, </a:t>
            </a:r>
            <a:br>
              <a:rPr lang="pl-PL" sz="2400" dirty="0">
                <a:effectLst/>
                <a:latin typeface="Arial" panose="020B0604020202020204" pitchFamily="34" charset="0"/>
                <a:ea typeface="Times New Roman" panose="02020603050405020304" pitchFamily="18" charset="0"/>
              </a:rPr>
            </a:br>
            <a:r>
              <a:rPr lang="pl-PL" sz="2400" dirty="0">
                <a:effectLst/>
                <a:latin typeface="Arial" panose="020B0604020202020204" pitchFamily="34" charset="0"/>
                <a:ea typeface="Times New Roman" panose="02020603050405020304" pitchFamily="18" charset="0"/>
              </a:rPr>
              <a:t>90-721 Łódź.</a:t>
            </a:r>
            <a:endParaRPr lang="pl-PL" sz="2400" dirty="0">
              <a:effectLst/>
              <a:latin typeface="Times New Roman" panose="02020603050405020304" pitchFamily="18" charset="0"/>
              <a:ea typeface="Times New Roman" panose="02020603050405020304" pitchFamily="18" charset="0"/>
            </a:endParaRPr>
          </a:p>
          <a:p>
            <a:pPr indent="450215" algn="l">
              <a:lnSpc>
                <a:spcPct val="150000"/>
              </a:lnSpc>
              <a:spcBef>
                <a:spcPts val="600"/>
              </a:spcBef>
              <a:spcAft>
                <a:spcPts val="24000"/>
              </a:spcAft>
            </a:pPr>
            <a:r>
              <a:rPr lang="pl-PL" sz="2400" dirty="0">
                <a:effectLst/>
                <a:latin typeface="Arial" panose="020B0604020202020204" pitchFamily="34" charset="0"/>
                <a:ea typeface="Times New Roman" panose="02020603050405020304" pitchFamily="18" charset="0"/>
              </a:rPr>
              <a:t>W 2024 r. zawarto 2 aneksy do porozumień z lat ubiegłych, które dotyczyły</a:t>
            </a:r>
            <a:r>
              <a:rPr lang="pl-PL" sz="2400" kern="50" dirty="0">
                <a:effectLst/>
                <a:latin typeface="Arial" panose="020B0604020202020204" pitchFamily="34" charset="0"/>
                <a:ea typeface="Times New Roman" panose="02020603050405020304" pitchFamily="18" charset="0"/>
              </a:rPr>
              <a:t> </a:t>
            </a:r>
            <a:r>
              <a:rPr lang="pl-PL" sz="2400" dirty="0">
                <a:effectLst/>
                <a:latin typeface="Arial" panose="020B0604020202020204" pitchFamily="34" charset="0"/>
                <a:ea typeface="Times New Roman" panose="02020603050405020304" pitchFamily="18" charset="0"/>
              </a:rPr>
              <a:t>zmiany oferty.</a:t>
            </a:r>
            <a:endParaRPr lang="pl-PL" sz="2400" dirty="0">
              <a:effectLst/>
              <a:latin typeface="Times New Roman" panose="02020603050405020304" pitchFamily="18" charset="0"/>
              <a:ea typeface="Times New Roman" panose="02020603050405020304" pitchFamily="18" charset="0"/>
            </a:endParaRPr>
          </a:p>
        </p:txBody>
      </p:sp>
      <p:pic>
        <p:nvPicPr>
          <p:cNvPr id="2" name="Obraz 1" descr="Logo Karty Seniora Województwa Łódzkiego">
            <a:extLst>
              <a:ext uri="{FF2B5EF4-FFF2-40B4-BE49-F238E27FC236}">
                <a16:creationId xmlns:a16="http://schemas.microsoft.com/office/drawing/2014/main" id="{C73C3DED-3577-8AA7-DC6C-39AC9A037C7D}"/>
              </a:ext>
            </a:extLst>
          </p:cNvPr>
          <p:cNvPicPr>
            <a:picLocks noChangeAspect="1"/>
          </p:cNvPicPr>
          <p:nvPr/>
        </p:nvPicPr>
        <p:blipFill>
          <a:blip r:embed="rId3"/>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408179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C7EBF-BDAF-9537-F764-87601DD1ADE5}"/>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CEC0D1FD-F850-BB32-EE15-C55E03C2C2C8}"/>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914E94D3-5EB2-4E07-4797-82F04F265B46}"/>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6</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36390BB9-A3DE-41BC-F918-A868238EF46D}"/>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9E77CAFD-8E6F-9719-79FB-6BAD7D75600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8121ABC2-CC95-5F97-0B27-26C703926E14}"/>
              </a:ext>
              <a:ext uri="{C183D7F6-B498-43B3-948B-1728B52AA6E4}">
                <adec:decorative xmlns:adec="http://schemas.microsoft.com/office/drawing/2017/decorative" val="1"/>
              </a:ext>
            </a:extLst>
          </p:cNvPr>
          <p:cNvSpPr txBox="1"/>
          <p:nvPr/>
        </p:nvSpPr>
        <p:spPr>
          <a:xfrm>
            <a:off x="851646" y="1399054"/>
            <a:ext cx="17297399" cy="579967"/>
          </a:xfrm>
          <a:prstGeom prst="rect">
            <a:avLst/>
          </a:prstGeom>
          <a:noFill/>
        </p:spPr>
        <p:txBody>
          <a:bodyPr wrap="square">
            <a:spAutoFit/>
          </a:bodyPr>
          <a:lstStyle/>
          <a:p>
            <a:pPr>
              <a:lnSpc>
                <a:spcPct val="150000"/>
              </a:lnSpc>
              <a:spcBef>
                <a:spcPts val="600"/>
              </a:spcBef>
              <a:spcAft>
                <a:spcPts val="600"/>
              </a:spcAft>
              <a:buNone/>
            </a:pPr>
            <a:endParaRPr lang="pl-PL" sz="2400" dirty="0">
              <a:effectLst/>
              <a:latin typeface="Times New Roman" panose="02020603050405020304" pitchFamily="18" charset="0"/>
              <a:ea typeface="Times New Roman" panose="02020603050405020304" pitchFamily="18" charset="0"/>
            </a:endParaRPr>
          </a:p>
        </p:txBody>
      </p:sp>
      <p:sp>
        <p:nvSpPr>
          <p:cNvPr id="7" name="pole tekstowe 6">
            <a:extLst>
              <a:ext uri="{FF2B5EF4-FFF2-40B4-BE49-F238E27FC236}">
                <a16:creationId xmlns:a16="http://schemas.microsoft.com/office/drawing/2014/main" id="{35498DF7-A05A-E0E6-39FE-055EF4F8AAD2}"/>
              </a:ext>
            </a:extLst>
          </p:cNvPr>
          <p:cNvSpPr txBox="1"/>
          <p:nvPr/>
        </p:nvSpPr>
        <p:spPr>
          <a:xfrm>
            <a:off x="851646" y="1478040"/>
            <a:ext cx="18726197" cy="1442959"/>
          </a:xfrm>
          <a:prstGeom prst="rect">
            <a:avLst/>
          </a:prstGeom>
          <a:noFill/>
        </p:spPr>
        <p:txBody>
          <a:bodyPr wrap="square">
            <a:spAutoFit/>
          </a:bodyPr>
          <a:lstStyle/>
          <a:p>
            <a:pPr>
              <a:lnSpc>
                <a:spcPct val="150000"/>
              </a:lnSpc>
              <a:spcAft>
                <a:spcPts val="600"/>
              </a:spcAft>
            </a:pPr>
            <a:r>
              <a:rPr lang="pl-PL" sz="1800" b="1" i="1" dirty="0">
                <a:effectLst/>
                <a:latin typeface="Arial" panose="020B0604020202020204" pitchFamily="34" charset="0"/>
                <a:ea typeface="Times New Roman" panose="02020603050405020304" pitchFamily="18" charset="0"/>
              </a:rPr>
              <a:t>Odsetek podmiotów handlowych i usługowych oferujących zniżki i ulgi w ramach programu Karta Seniora Województwa Łódzkiego (stan na dzień 31.12.2024 r.).</a:t>
            </a:r>
          </a:p>
          <a:p>
            <a:pPr>
              <a:lnSpc>
                <a:spcPct val="150000"/>
              </a:lnSpc>
              <a:spcAft>
                <a:spcPts val="600"/>
              </a:spcAft>
            </a:pPr>
            <a:r>
              <a:rPr lang="pl-PL" sz="1800" i="1" dirty="0">
                <a:effectLst/>
                <a:latin typeface="Arial" panose="020B0604020202020204" pitchFamily="34" charset="0"/>
                <a:ea typeface="Times New Roman" panose="02020603050405020304" pitchFamily="18" charset="0"/>
              </a:rPr>
              <a:t>Usługi (n=84)                                                                                             Handel (n=70)</a:t>
            </a:r>
          </a:p>
          <a:p>
            <a:pPr>
              <a:lnSpc>
                <a:spcPct val="150000"/>
              </a:lnSpc>
              <a:spcAft>
                <a:spcPts val="600"/>
              </a:spcAft>
            </a:pPr>
            <a:endParaRPr lang="pl-PL" sz="1800" dirty="0">
              <a:effectLst/>
              <a:latin typeface="Times New Roman" panose="02020603050405020304" pitchFamily="18" charset="0"/>
              <a:ea typeface="Times New Roman" panose="02020603050405020304" pitchFamily="18" charset="0"/>
            </a:endParaRPr>
          </a:p>
        </p:txBody>
      </p:sp>
      <p:graphicFrame>
        <p:nvGraphicFramePr>
          <p:cNvPr id="2" name="Wykres 1" descr="diagram przedstawiający odsetek podmiotów usłsugowych oferująych zniżki i ulgi w ramach programu Karta Seniora Województwa Łódzkiego">
            <a:extLst>
              <a:ext uri="{FF2B5EF4-FFF2-40B4-BE49-F238E27FC236}">
                <a16:creationId xmlns:a16="http://schemas.microsoft.com/office/drawing/2014/main" id="{2E00AC17-CE23-4EC5-94ED-74F0B06A06EF}"/>
              </a:ext>
            </a:extLst>
          </p:cNvPr>
          <p:cNvGraphicFramePr/>
          <p:nvPr>
            <p:extLst>
              <p:ext uri="{D42A27DB-BD31-4B8C-83A1-F6EECF244321}">
                <p14:modId xmlns:p14="http://schemas.microsoft.com/office/powerpoint/2010/main" val="3942055940"/>
              </p:ext>
            </p:extLst>
          </p:nvPr>
        </p:nvGraphicFramePr>
        <p:xfrm>
          <a:off x="1518444" y="3230170"/>
          <a:ext cx="3886200" cy="35675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Wykres 4">
            <a:extLst>
              <a:ext uri="{FF2B5EF4-FFF2-40B4-BE49-F238E27FC236}">
                <a16:creationId xmlns:a16="http://schemas.microsoft.com/office/drawing/2014/main" id="{2EEC0006-883B-4299-8694-77A35B1E1398}"/>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402069138"/>
              </p:ext>
            </p:extLst>
          </p:nvPr>
        </p:nvGraphicFramePr>
        <p:xfrm>
          <a:off x="7690644" y="3398620"/>
          <a:ext cx="3238500" cy="2581275"/>
        </p:xfrm>
        <a:graphic>
          <a:graphicData uri="http://schemas.openxmlformats.org/drawingml/2006/chart">
            <c:chart xmlns:c="http://schemas.openxmlformats.org/drawingml/2006/chart" xmlns:r="http://schemas.openxmlformats.org/officeDocument/2006/relationships" r:id="rId4"/>
          </a:graphicData>
        </a:graphic>
      </p:graphicFrame>
      <p:sp>
        <p:nvSpPr>
          <p:cNvPr id="9" name="pole tekstowe 8">
            <a:extLst>
              <a:ext uri="{FF2B5EF4-FFF2-40B4-BE49-F238E27FC236}">
                <a16:creationId xmlns:a16="http://schemas.microsoft.com/office/drawing/2014/main" id="{B6138B88-11B9-FA38-FF99-1063A140B596}"/>
              </a:ext>
            </a:extLst>
          </p:cNvPr>
          <p:cNvSpPr txBox="1"/>
          <p:nvPr/>
        </p:nvSpPr>
        <p:spPr>
          <a:xfrm>
            <a:off x="476058" y="6645275"/>
            <a:ext cx="19629630" cy="3237553"/>
          </a:xfrm>
          <a:prstGeom prst="rect">
            <a:avLst/>
          </a:prstGeom>
          <a:noFill/>
        </p:spPr>
        <p:txBody>
          <a:bodyPr wrap="square">
            <a:spAutoFit/>
          </a:bodyPr>
          <a:lstStyle/>
          <a:p>
            <a:pPr>
              <a:lnSpc>
                <a:spcPct val="150000"/>
              </a:lnSpc>
              <a:spcAft>
                <a:spcPts val="600"/>
              </a:spcAft>
              <a:buNone/>
            </a:pPr>
            <a:r>
              <a:rPr lang="pl-PL" sz="1200" i="1" dirty="0">
                <a:effectLst/>
                <a:latin typeface="Arial" panose="020B0604020202020204" pitchFamily="34" charset="0"/>
                <a:ea typeface="Times New Roman" panose="02020603050405020304" pitchFamily="18" charset="0"/>
              </a:rPr>
              <a:t>Źródło: Opracowanie własne RCPS w Łodzi.</a:t>
            </a:r>
            <a:endParaRPr lang="pl-PL" sz="1200" dirty="0">
              <a:effectLst/>
              <a:latin typeface="Times New Roman" panose="02020603050405020304" pitchFamily="18" charset="0"/>
              <a:ea typeface="Times New Roman" panose="02020603050405020304" pitchFamily="18" charset="0"/>
            </a:endParaRPr>
          </a:p>
          <a:p>
            <a:pPr indent="449580" algn="l">
              <a:lnSpc>
                <a:spcPct val="150000"/>
              </a:lnSpc>
              <a:buNone/>
            </a:pPr>
            <a:r>
              <a:rPr lang="pl-PL" sz="2000" dirty="0">
                <a:effectLst/>
                <a:latin typeface="Arial" panose="020B0604020202020204" pitchFamily="34" charset="0"/>
                <a:ea typeface="Times New Roman" panose="02020603050405020304" pitchFamily="18" charset="0"/>
              </a:rPr>
              <a:t>Ulgi i zniżki w ramach Karty Seniora Województwa Łódzkiego oferowały 84 obiekty usługowe oraz 70 obiektów handlowych (sklepów). Oferta podmiotów z grupy usługodawców jest dość zróżnicowana. Najczęściej świadczą one usługi w obszarze zdrowia i pielęgnacji (29%), kultury (20%) oraz sportu i rekreacji (14%). Około 13% podmiotów udzielało zniżek w ramach działalności gastronomicznej, a 12% na posiadaną ofertę wypoczynkową. Zdecydowana większość podmiotów handlowych uczestniczących w Programie w swoim asortymencie posiada artykuły spożywcze (66%) oraz zdrowotne i pielęgnacyjne, w tym medyczne (26%). </a:t>
            </a:r>
            <a:endParaRPr lang="pl-PL" sz="2000" dirty="0">
              <a:effectLst/>
              <a:latin typeface="Times New Roman" panose="02020603050405020304" pitchFamily="18" charset="0"/>
              <a:ea typeface="Times New Roman" panose="02020603050405020304" pitchFamily="18" charset="0"/>
            </a:endParaRPr>
          </a:p>
          <a:p>
            <a:pPr algn="l">
              <a:lnSpc>
                <a:spcPct val="150000"/>
              </a:lnSpc>
              <a:spcBef>
                <a:spcPts val="600"/>
              </a:spcBef>
              <a:spcAft>
                <a:spcPts val="6000"/>
              </a:spcAft>
            </a:pPr>
            <a:r>
              <a:rPr lang="pl-PL" sz="2000" dirty="0">
                <a:effectLst/>
                <a:latin typeface="Times New Roman" panose="02020603050405020304" pitchFamily="18" charset="0"/>
                <a:ea typeface="Times New Roman" panose="02020603050405020304" pitchFamily="18" charset="0"/>
              </a:rPr>
              <a:t>	</a:t>
            </a:r>
            <a:r>
              <a:rPr lang="pl-PL" sz="2000" dirty="0">
                <a:effectLst/>
                <a:latin typeface="Arial" panose="020B0604020202020204" pitchFamily="34" charset="0"/>
                <a:ea typeface="Times New Roman" panose="02020603050405020304" pitchFamily="18" charset="0"/>
              </a:rPr>
              <a:t>Szczegółowy wykaz partnerów programu znajduje się w Aktualnym Katalogu Ulg  i Aktualnym Wykazie Podmiotów dostępnych na stronach internetowych: </a:t>
            </a:r>
            <a:r>
              <a:rPr lang="pl-PL" sz="2000" u="none" strike="noStrike" dirty="0">
                <a:solidFill>
                  <a:srgbClr val="0563C1"/>
                </a:solidFill>
                <a:effectLst/>
                <a:latin typeface="Arial" panose="020B0604020202020204" pitchFamily="34" charset="0"/>
                <a:ea typeface="Times New Roman" panose="02020603050405020304" pitchFamily="18" charset="0"/>
                <a:hlinkClick r:id="rId5"/>
              </a:rPr>
              <a:t>www.rcpslodz.pl</a:t>
            </a:r>
            <a:r>
              <a:rPr lang="pl-PL" sz="2000" dirty="0">
                <a:effectLst/>
                <a:latin typeface="Arial" panose="020B0604020202020204" pitchFamily="34" charset="0"/>
                <a:ea typeface="Times New Roman" panose="02020603050405020304" pitchFamily="18" charset="0"/>
              </a:rPr>
              <a:t>, </a:t>
            </a:r>
            <a:r>
              <a:rPr lang="pl-PL" sz="2000" u="none" strike="noStrike" dirty="0">
                <a:solidFill>
                  <a:srgbClr val="0563C1"/>
                </a:solidFill>
                <a:effectLst/>
                <a:latin typeface="Arial" panose="020B0604020202020204" pitchFamily="34" charset="0"/>
                <a:ea typeface="Times New Roman" panose="02020603050405020304" pitchFamily="18" charset="0"/>
                <a:hlinkClick r:id="rId6"/>
              </a:rPr>
              <a:t>www.bip.rcpslodz.pl</a:t>
            </a:r>
            <a:r>
              <a:rPr lang="pl-PL" sz="2000" dirty="0">
                <a:effectLst/>
                <a:latin typeface="Arial" panose="020B0604020202020204" pitchFamily="34" charset="0"/>
                <a:ea typeface="Times New Roman" panose="02020603050405020304" pitchFamily="18" charset="0"/>
              </a:rPr>
              <a:t>, </a:t>
            </a:r>
            <a:r>
              <a:rPr lang="pl-PL" sz="2000" u="none" strike="noStrike" dirty="0">
                <a:solidFill>
                  <a:srgbClr val="0563C1"/>
                </a:solidFill>
                <a:effectLst/>
                <a:latin typeface="Arial" panose="020B0604020202020204" pitchFamily="34" charset="0"/>
                <a:ea typeface="Times New Roman" panose="02020603050405020304" pitchFamily="18" charset="0"/>
                <a:hlinkClick r:id="rId7"/>
              </a:rPr>
              <a:t>www.bip.lodzkie.pl</a:t>
            </a:r>
            <a:r>
              <a:rPr lang="pl-PL" sz="2000" dirty="0">
                <a:effectLst/>
                <a:latin typeface="Arial" panose="020B0604020202020204" pitchFamily="34" charset="0"/>
                <a:ea typeface="Times New Roman" panose="02020603050405020304" pitchFamily="18" charset="0"/>
              </a:rPr>
              <a:t> oraz w siedzibie Regionalnego Centrum Polityki Społecznej w Łodzi.</a:t>
            </a:r>
            <a:endParaRPr lang="pl-PL" sz="2000" dirty="0">
              <a:effectLst/>
              <a:latin typeface="Times New Roman" panose="02020603050405020304" pitchFamily="18" charset="0"/>
              <a:ea typeface="Times New Roman" panose="02020603050405020304" pitchFamily="18" charset="0"/>
            </a:endParaRPr>
          </a:p>
        </p:txBody>
      </p:sp>
      <p:pic>
        <p:nvPicPr>
          <p:cNvPr id="8" name="Obraz 7" descr="Logo Karty Seniora Województwa Łódzkiego">
            <a:extLst>
              <a:ext uri="{FF2B5EF4-FFF2-40B4-BE49-F238E27FC236}">
                <a16:creationId xmlns:a16="http://schemas.microsoft.com/office/drawing/2014/main" id="{0AB4B4CD-FE48-C450-B492-04FE3F42D22F}"/>
              </a:ext>
            </a:extLst>
          </p:cNvPr>
          <p:cNvPicPr>
            <a:picLocks noChangeAspect="1"/>
          </p:cNvPicPr>
          <p:nvPr/>
        </p:nvPicPr>
        <p:blipFill>
          <a:blip r:embed="rId8"/>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3642897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F2FC08-D982-904A-DBDE-AC4712FFA6A1}"/>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DF61F35D-AECC-A99B-E1EA-5B32BE118CEE}"/>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F1D50663-2399-2179-43BE-C4152153EF4D}"/>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7</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0D17C682-D6B0-A61D-FE5B-DC904F03B117}"/>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1F593513-345C-CF52-3A45-CCC56BADB8F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78976FEF-A430-60CC-E6E3-362BCB9E1765}"/>
              </a:ext>
              <a:ext uri="{C183D7F6-B498-43B3-948B-1728B52AA6E4}">
                <adec:decorative xmlns:adec="http://schemas.microsoft.com/office/drawing/2017/decorative" val="1"/>
              </a:ext>
            </a:extLst>
          </p:cNvPr>
          <p:cNvSpPr txBox="1"/>
          <p:nvPr/>
        </p:nvSpPr>
        <p:spPr>
          <a:xfrm>
            <a:off x="851646" y="1399054"/>
            <a:ext cx="17297399" cy="579967"/>
          </a:xfrm>
          <a:prstGeom prst="rect">
            <a:avLst/>
          </a:prstGeom>
          <a:noFill/>
        </p:spPr>
        <p:txBody>
          <a:bodyPr wrap="square">
            <a:spAutoFit/>
          </a:bodyPr>
          <a:lstStyle/>
          <a:p>
            <a:pPr>
              <a:lnSpc>
                <a:spcPct val="150000"/>
              </a:lnSpc>
              <a:spcBef>
                <a:spcPts val="600"/>
              </a:spcBef>
              <a:spcAft>
                <a:spcPts val="600"/>
              </a:spcAft>
              <a:buNone/>
            </a:pPr>
            <a:endParaRPr lang="pl-PL" sz="2400" dirty="0">
              <a:effectLst/>
              <a:latin typeface="Times New Roman" panose="02020603050405020304" pitchFamily="18" charset="0"/>
              <a:ea typeface="Times New Roman" panose="02020603050405020304" pitchFamily="18" charset="0"/>
            </a:endParaRPr>
          </a:p>
        </p:txBody>
      </p:sp>
      <p:sp>
        <p:nvSpPr>
          <p:cNvPr id="7" name="pole tekstowe 6">
            <a:extLst>
              <a:ext uri="{FF2B5EF4-FFF2-40B4-BE49-F238E27FC236}">
                <a16:creationId xmlns:a16="http://schemas.microsoft.com/office/drawing/2014/main" id="{E784055C-E24C-5144-B667-E0070BBF1FDE}"/>
              </a:ext>
            </a:extLst>
          </p:cNvPr>
          <p:cNvSpPr txBox="1"/>
          <p:nvPr/>
        </p:nvSpPr>
        <p:spPr>
          <a:xfrm>
            <a:off x="851646" y="1478040"/>
            <a:ext cx="18726197" cy="9075818"/>
          </a:xfrm>
          <a:prstGeom prst="rect">
            <a:avLst/>
          </a:prstGeom>
          <a:noFill/>
        </p:spPr>
        <p:txBody>
          <a:bodyPr wrap="square">
            <a:spAutoFit/>
          </a:bodyPr>
          <a:lstStyle/>
          <a:p>
            <a:pPr>
              <a:lnSpc>
                <a:spcPct val="150000"/>
              </a:lnSpc>
              <a:spcBef>
                <a:spcPts val="600"/>
              </a:spcBef>
              <a:spcAft>
                <a:spcPts val="600"/>
              </a:spcAft>
              <a:buNone/>
            </a:pPr>
            <a:r>
              <a:rPr lang="pl-PL" sz="2000" b="1" kern="160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IV. Promocja programu</a:t>
            </a:r>
            <a:endParaRPr lang="pl-PL" sz="2000" b="1" kern="0" dirty="0">
              <a:effectLst/>
              <a:latin typeface="Arial" panose="020B0604020202020204" pitchFamily="34" charset="0"/>
              <a:ea typeface="MS Gothic" panose="020B0609070205080204" pitchFamily="49" charset="-128"/>
              <a:cs typeface="Times New Roman" panose="02020603050405020304" pitchFamily="18" charset="0"/>
            </a:endParaRPr>
          </a:p>
          <a:p>
            <a:pPr indent="450215" algn="l">
              <a:lnSpc>
                <a:spcPct val="150000"/>
              </a:lnSpc>
              <a:spcAft>
                <a:spcPts val="600"/>
              </a:spcAft>
              <a:buNone/>
            </a:pPr>
            <a:r>
              <a:rPr lang="pl-PL" sz="2000" dirty="0">
                <a:effectLst/>
                <a:latin typeface="Arial" panose="020B0604020202020204" pitchFamily="34" charset="0"/>
                <a:ea typeface="Times New Roman" panose="02020603050405020304" pitchFamily="18" charset="0"/>
              </a:rPr>
              <a:t>Regionalne Centrum Polityki Społecznej w Łodzi w roku 2024 promowało Kartę Seniora Województwa Łódzkiego poprzez następujące działania: </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mj-lt"/>
              <a:buAutoNum type="arabicPeriod"/>
            </a:pPr>
            <a:r>
              <a:rPr lang="pl-PL" sz="2000" dirty="0">
                <a:effectLst/>
                <a:latin typeface="Arial" panose="020B0604020202020204" pitchFamily="34" charset="0"/>
                <a:ea typeface="Times New Roman" panose="02020603050405020304" pitchFamily="18" charset="0"/>
              </a:rPr>
              <a:t>Spotkania z władzami miasta/gminy mające na celu promocję programu, w tym przekazanie: wniosków, ulotek, katalogów, broszur, plakatów etc.:</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29.02.2024 r. Powiat Radomszczański (Urząd Gmina Lgota Wielka, Urząd Gminy Ładzice, Urząd Gminy Gomunice, Urząd Gminy Gidle, Urząd Gminy Dobryszyce);</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06.03.2024 Powiat Rawski (Urząd Gminy Cielądz, Urząd Gminy Rawa Mazowiecka, Urząd Gminy Regnów, Urząd Gminy Sadkowice);</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25.03.2024 r. Powiat Bełchatowski (Urząd Gminy Bełchatów, Urząd Gminy Drużbice, Urząd Gminy Kleszczów, Urząd Gminy Kluki, Urząd Gminy Rusiec, Urząd Gminy Szczerców);</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13.06.2024 r. Powiat Pajęczański (Urząd Gminy w Rząśni, Urząd Gminy w Siemkowicach, Urząd Gminy w Strzelcach Wielkich, Urząd Gminy w Nowej Brzeźnicy, Urząd Gminy w Kiełczygłowie, Urząd Gminy w Sulmierzycach, Urząd Miejski w Pajęcznie, Urząd Miasta i Gminy Działoszyn);</a:t>
            </a:r>
          </a:p>
          <a:p>
            <a:pPr marL="342900" lvl="0" indent="-342900" algn="l">
              <a:lnSpc>
                <a:spcPct val="150000"/>
              </a:lnSpc>
              <a:spcAft>
                <a:spcPts val="600"/>
              </a:spcAft>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01.07.2024 r. Powiat Wieruszowski (Urząd Gminy w Sokolnikach, Urząd Gminy w Łubnicach, Urząd Gminy Czastary, Urząd Gminy w Galewicach, Urząd Miejski w Wieruszowie, Urząd Miasta i Gminy w Bolesławcu, Urząd Miejski w Lututowie);</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08.07.2024 r. Powiat Opoczyński (Urząd Miejski w Drzewicy, Urząd Gminy w Sławnie, Urząd Gminy Poświętne, Urząd Gminy Paradyż, Urząd Miejski w Opocznie, Urząd Miejski w Białaczowie, Urząd Miasta i Gminy Żarnów, Urząd Gminy Mniszków);</a:t>
            </a:r>
            <a:endParaRPr lang="pl-PL"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Symbol" panose="05050102010706020507" pitchFamily="18" charset="2"/>
              <a:buChar char=""/>
            </a:pPr>
            <a:r>
              <a:rPr lang="pl-PL" sz="2000" dirty="0">
                <a:effectLst/>
                <a:latin typeface="Arial" panose="020B0604020202020204" pitchFamily="34" charset="0"/>
                <a:ea typeface="Times New Roman" panose="02020603050405020304" pitchFamily="18" charset="0"/>
              </a:rPr>
              <a:t>22.07.2024 r. Powiat Wieluński (Urząd Miejski w Wieluniu, Urząd Miasta i Gminy Osjaków, Urząd Gminy Wierzchlas, Urząd Gminy Skomlin, Urząd Gminy Pątnów, Urząd Gminy w Ostrówku, Urząd Gminy Mokrsko, Urząd Gminy Konopnica, Urząd Gminy Biała, Urząd Gminy Czarnożył).</a:t>
            </a:r>
          </a:p>
          <a:p>
            <a:pPr algn="l">
              <a:lnSpc>
                <a:spcPct val="150000"/>
              </a:lnSpc>
            </a:pPr>
            <a:r>
              <a:rPr lang="pl-PL" sz="2000" dirty="0">
                <a:effectLst/>
                <a:latin typeface="Arial" panose="020B0604020202020204" pitchFamily="34" charset="0"/>
                <a:ea typeface="Times New Roman" panose="02020603050405020304" pitchFamily="18" charset="0"/>
              </a:rPr>
              <a:t>     Spotkania zostały poprzedzone pismami skierowanymi do jednostek samorządu terytorialnego w celu promocji Karty.</a:t>
            </a:r>
            <a:endParaRPr lang="pl-PL"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endParaRPr lang="pl-PL" sz="2000" dirty="0">
              <a:effectLst/>
              <a:latin typeface="Times New Roman" panose="02020603050405020304" pitchFamily="18" charset="0"/>
              <a:ea typeface="Times New Roman" panose="02020603050405020304" pitchFamily="18" charset="0"/>
            </a:endParaRPr>
          </a:p>
          <a:p>
            <a:pPr marL="342900" lvl="0" indent="-342900">
              <a:lnSpc>
                <a:spcPct val="150000"/>
              </a:lnSpc>
              <a:buFont typeface="Symbol" panose="05050102010706020507" pitchFamily="18" charset="2"/>
              <a:buChar char=""/>
            </a:pPr>
            <a:endParaRPr lang="pl-PL" sz="1800" dirty="0">
              <a:effectLst/>
              <a:latin typeface="Times New Roman" panose="02020603050405020304" pitchFamily="18" charset="0"/>
              <a:ea typeface="Times New Roman" panose="02020603050405020304" pitchFamily="18" charset="0"/>
            </a:endParaRPr>
          </a:p>
        </p:txBody>
      </p:sp>
      <p:pic>
        <p:nvPicPr>
          <p:cNvPr id="2" name="Obraz 1" descr="Logo Karty Seniora Województwa Łódzkiego">
            <a:extLst>
              <a:ext uri="{FF2B5EF4-FFF2-40B4-BE49-F238E27FC236}">
                <a16:creationId xmlns:a16="http://schemas.microsoft.com/office/drawing/2014/main" id="{F8B66FA5-C27D-BF3C-9EC5-E569EC8801C2}"/>
              </a:ext>
            </a:extLst>
          </p:cNvPr>
          <p:cNvPicPr>
            <a:picLocks noChangeAspect="1"/>
          </p:cNvPicPr>
          <p:nvPr/>
        </p:nvPicPr>
        <p:blipFill>
          <a:blip r:embed="rId3"/>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3973682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EA1C8-A9CA-A84D-C9CC-9CB58749037E}"/>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59C6922A-7BEB-3C2B-34A6-5F2718F068EF}"/>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5AEA593F-8A83-1F05-2F59-58F97EEE9DCE}"/>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8</a:t>
            </a:r>
            <a:endParaRPr sz="1550" dirty="0">
              <a:latin typeface="Arial" panose="020B0604020202020204" pitchFamily="34" charset="0"/>
              <a:cs typeface="Arial" panose="020B0604020202020204" pitchFamily="34" charset="0"/>
            </a:endParaRPr>
          </a:p>
        </p:txBody>
      </p:sp>
      <p:sp>
        <p:nvSpPr>
          <p:cNvPr id="18" name="object 18">
            <a:extLst>
              <a:ext uri="{FF2B5EF4-FFF2-40B4-BE49-F238E27FC236}">
                <a16:creationId xmlns:a16="http://schemas.microsoft.com/office/drawing/2014/main" id="{976F7462-8BDB-B096-6E78-9A5BD9B91602}"/>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pic>
        <p:nvPicPr>
          <p:cNvPr id="20" name="Obraz 19" descr="Logo Województwa Łódzkiego i Regionalnego Centrum Polityki Społecznej w Łodzi">
            <a:extLst>
              <a:ext uri="{FF2B5EF4-FFF2-40B4-BE49-F238E27FC236}">
                <a16:creationId xmlns:a16="http://schemas.microsoft.com/office/drawing/2014/main" id="{D0953C60-24EA-52F9-7B6D-DE237B1EA1C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
        <p:nvSpPr>
          <p:cNvPr id="6" name="pole tekstowe 5">
            <a:extLst>
              <a:ext uri="{FF2B5EF4-FFF2-40B4-BE49-F238E27FC236}">
                <a16:creationId xmlns:a16="http://schemas.microsoft.com/office/drawing/2014/main" id="{C810DBF8-9D10-6294-A695-C48E39E2C3C3}"/>
              </a:ext>
              <a:ext uri="{C183D7F6-B498-43B3-948B-1728B52AA6E4}">
                <adec:decorative xmlns:adec="http://schemas.microsoft.com/office/drawing/2017/decorative" val="1"/>
              </a:ext>
            </a:extLst>
          </p:cNvPr>
          <p:cNvSpPr txBox="1"/>
          <p:nvPr/>
        </p:nvSpPr>
        <p:spPr>
          <a:xfrm>
            <a:off x="851646" y="1399054"/>
            <a:ext cx="17297399" cy="579967"/>
          </a:xfrm>
          <a:prstGeom prst="rect">
            <a:avLst/>
          </a:prstGeom>
          <a:noFill/>
        </p:spPr>
        <p:txBody>
          <a:bodyPr wrap="square">
            <a:spAutoFit/>
          </a:bodyPr>
          <a:lstStyle/>
          <a:p>
            <a:pPr>
              <a:lnSpc>
                <a:spcPct val="150000"/>
              </a:lnSpc>
              <a:spcBef>
                <a:spcPts val="600"/>
              </a:spcBef>
              <a:spcAft>
                <a:spcPts val="600"/>
              </a:spcAft>
              <a:buNone/>
            </a:pPr>
            <a:endParaRPr lang="pl-PL" sz="2400" dirty="0">
              <a:effectLst/>
              <a:latin typeface="Times New Roman" panose="02020603050405020304" pitchFamily="18" charset="0"/>
              <a:ea typeface="Times New Roman" panose="02020603050405020304" pitchFamily="18" charset="0"/>
            </a:endParaRPr>
          </a:p>
        </p:txBody>
      </p:sp>
      <p:sp>
        <p:nvSpPr>
          <p:cNvPr id="7" name="pole tekstowe 6">
            <a:extLst>
              <a:ext uri="{FF2B5EF4-FFF2-40B4-BE49-F238E27FC236}">
                <a16:creationId xmlns:a16="http://schemas.microsoft.com/office/drawing/2014/main" id="{03835CA7-AFE4-4BCF-A7B6-E484B3ECA733}"/>
              </a:ext>
            </a:extLst>
          </p:cNvPr>
          <p:cNvSpPr txBox="1"/>
          <p:nvPr/>
        </p:nvSpPr>
        <p:spPr>
          <a:xfrm>
            <a:off x="851646" y="1478040"/>
            <a:ext cx="18726197" cy="5191934"/>
          </a:xfrm>
          <a:prstGeom prst="rect">
            <a:avLst/>
          </a:prstGeom>
          <a:noFill/>
        </p:spPr>
        <p:txBody>
          <a:bodyPr wrap="square">
            <a:spAutoFit/>
          </a:bodyPr>
          <a:lstStyle/>
          <a:p>
            <a:pPr lvl="0">
              <a:lnSpc>
                <a:spcPct val="150000"/>
              </a:lnSpc>
              <a:spcAft>
                <a:spcPts val="600"/>
              </a:spcAft>
            </a:pPr>
            <a:r>
              <a:rPr lang="pl-PL" sz="2000" dirty="0">
                <a:effectLst/>
                <a:latin typeface="Arial" panose="020B0604020202020204" pitchFamily="34" charset="0"/>
                <a:ea typeface="Times New Roman" panose="02020603050405020304" pitchFamily="18" charset="0"/>
              </a:rPr>
              <a:t>2. Stoiska wystawiennicze promujące Kartę podczas organizowanych na terenie województwa łódzkiego imprez, tj. pikników, spotkań, szkoleń;</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effectLst/>
                <a:latin typeface="Arial" panose="020B0604020202020204" pitchFamily="34" charset="0"/>
                <a:ea typeface="Times New Roman" panose="02020603050405020304" pitchFamily="18" charset="0"/>
              </a:rPr>
              <a:t>3. Współpraca z mediami o charakterze regionalnym: publikacja w Expressie Ilustrowanym oraz bezpłatnym dodatku do Dziennika Łódzkiego zawierająca m.in. informację na temat Karty Seniora Województwa Łódzkiego. Ponadto na antenie Oddziału Terenowego w Łodzi TVP S.A. w likwidacji zostały wyemitowane spoty reklamowe promujące program „Karta Seniora Województwa Łódzkiego;</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effectLst/>
                <a:latin typeface="Arial" panose="020B0604020202020204" pitchFamily="34" charset="0"/>
                <a:ea typeface="Times New Roman" panose="02020603050405020304" pitchFamily="18" charset="0"/>
              </a:rPr>
              <a:t>4. Współpraca z Łódzką Koleją Aglomeracyjną Sp. z o.o.: emisja spotu reklamowego „Karta Seniora Województwa Łódzkiego” na ekranach w jednostkach ŁKA;</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effectLst/>
                <a:latin typeface="Arial" panose="020B0604020202020204" pitchFamily="34" charset="0"/>
                <a:ea typeface="Times New Roman" panose="02020603050405020304" pitchFamily="18" charset="0"/>
              </a:rPr>
              <a:t>5. Współpraca z JST i NGO;</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effectLst/>
                <a:latin typeface="Arial" panose="020B0604020202020204" pitchFamily="34" charset="0"/>
                <a:ea typeface="Times New Roman" panose="02020603050405020304" pitchFamily="18" charset="0"/>
              </a:rPr>
              <a:t>6. Pisma oraz maile kierowane do prywatnych przedsiębiorców w celu przystąpienia do programu;</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effectLst/>
                <a:latin typeface="Arial" panose="020B0604020202020204" pitchFamily="34" charset="0"/>
                <a:ea typeface="Times New Roman" panose="02020603050405020304" pitchFamily="18" charset="0"/>
              </a:rPr>
              <a:t>7. Przekazywanie każdemu partnerowi programu materiałów informacyjno-promocyjnych, tj. ulotek, naklejek o honorowaniu Karty;</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latin typeface="Arial" panose="020B0604020202020204" pitchFamily="34" charset="0"/>
                <a:ea typeface="Times New Roman" panose="02020603050405020304" pitchFamily="18" charset="0"/>
              </a:rPr>
              <a:t>8. </a:t>
            </a:r>
            <a:r>
              <a:rPr lang="pl-PL" sz="2000" dirty="0">
                <a:effectLst/>
                <a:latin typeface="Arial" panose="020B0604020202020204" pitchFamily="34" charset="0"/>
                <a:ea typeface="Times New Roman" panose="02020603050405020304" pitchFamily="18" charset="0"/>
              </a:rPr>
              <a:t>Promocja partnerów programu poprzez umieszczenie ich </a:t>
            </a:r>
            <a:r>
              <a:rPr lang="pl-PL" sz="2000" dirty="0" err="1">
                <a:effectLst/>
                <a:latin typeface="Arial" panose="020B0604020202020204" pitchFamily="34" charset="0"/>
                <a:ea typeface="Times New Roman" panose="02020603050405020304" pitchFamily="18" charset="0"/>
              </a:rPr>
              <a:t>loga</a:t>
            </a:r>
            <a:r>
              <a:rPr lang="pl-PL" sz="2000" dirty="0">
                <a:effectLst/>
                <a:latin typeface="Arial" panose="020B0604020202020204" pitchFamily="34" charset="0"/>
                <a:ea typeface="Times New Roman" panose="02020603050405020304" pitchFamily="18" charset="0"/>
              </a:rPr>
              <a:t> na stronie internetowej: </a:t>
            </a:r>
            <a:r>
              <a:rPr lang="pl-PL" sz="2000" u="none" strike="noStrike" dirty="0">
                <a:solidFill>
                  <a:srgbClr val="0563C1"/>
                </a:solidFill>
                <a:effectLst/>
                <a:latin typeface="Arial" panose="020B0604020202020204" pitchFamily="34" charset="0"/>
                <a:ea typeface="Times New Roman" panose="02020603050405020304" pitchFamily="18" charset="0"/>
                <a:hlinkClick r:id="rId3"/>
              </a:rPr>
              <a:t>www.rcpslodz.pl</a:t>
            </a:r>
            <a:r>
              <a:rPr lang="pl-PL" sz="2000" dirty="0">
                <a:effectLst/>
                <a:latin typeface="Arial" panose="020B0604020202020204" pitchFamily="34" charset="0"/>
                <a:ea typeface="Times New Roman" panose="02020603050405020304" pitchFamily="18" charset="0"/>
              </a:rPr>
              <a:t> oraz dystrybucję materiałów przekazanych przez partnerów (ulotek i ofert partnerów);</a:t>
            </a:r>
            <a:endParaRPr lang="pl-PL" sz="2000" dirty="0">
              <a:effectLst/>
              <a:latin typeface="Times New Roman" panose="02020603050405020304" pitchFamily="18" charset="0"/>
              <a:ea typeface="Times New Roman" panose="02020603050405020304" pitchFamily="18" charset="0"/>
            </a:endParaRPr>
          </a:p>
          <a:p>
            <a:pPr lvl="0">
              <a:lnSpc>
                <a:spcPct val="150000"/>
              </a:lnSpc>
            </a:pPr>
            <a:r>
              <a:rPr lang="pl-PL" sz="2000" dirty="0">
                <a:effectLst/>
                <a:latin typeface="Arial" panose="020B0604020202020204" pitchFamily="34" charset="0"/>
                <a:ea typeface="Times New Roman" panose="02020603050405020304" pitchFamily="18" charset="0"/>
              </a:rPr>
              <a:t>9. Promocja programu na stronach internetowych: </a:t>
            </a:r>
            <a:r>
              <a:rPr lang="pl-PL" sz="2000" u="none" strike="noStrike" dirty="0">
                <a:solidFill>
                  <a:srgbClr val="0563C1"/>
                </a:solidFill>
                <a:effectLst/>
                <a:latin typeface="Arial" panose="020B0604020202020204" pitchFamily="34" charset="0"/>
                <a:ea typeface="Times New Roman" panose="02020603050405020304" pitchFamily="18" charset="0"/>
                <a:hlinkClick r:id="rId3"/>
              </a:rPr>
              <a:t>www.rcpslodz.pl</a:t>
            </a:r>
            <a:r>
              <a:rPr lang="pl-PL" sz="2000" dirty="0">
                <a:effectLst/>
                <a:latin typeface="Arial" panose="020B0604020202020204" pitchFamily="34" charset="0"/>
                <a:ea typeface="Times New Roman" panose="02020603050405020304" pitchFamily="18" charset="0"/>
              </a:rPr>
              <a:t>, www.bip.rcpslodz.pl oraz </a:t>
            </a:r>
            <a:r>
              <a:rPr lang="pl-PL" sz="2000" u="none" strike="noStrike" dirty="0">
                <a:solidFill>
                  <a:srgbClr val="0563C1"/>
                </a:solidFill>
                <a:effectLst/>
                <a:latin typeface="Arial" panose="020B0604020202020204" pitchFamily="34" charset="0"/>
                <a:ea typeface="Times New Roman" panose="02020603050405020304" pitchFamily="18" charset="0"/>
                <a:hlinkClick r:id="rId4"/>
              </a:rPr>
              <a:t>www.lodzkie.pl</a:t>
            </a:r>
            <a:r>
              <a:rPr lang="pl-PL" sz="2000" dirty="0">
                <a:effectLst/>
                <a:latin typeface="Arial" panose="020B0604020202020204" pitchFamily="34" charset="0"/>
                <a:ea typeface="Times New Roman" panose="02020603050405020304" pitchFamily="18" charset="0"/>
              </a:rPr>
              <a:t> oraz w mediach społecznościowych.</a:t>
            </a:r>
            <a:endParaRPr lang="pl-PL" sz="2000" dirty="0">
              <a:effectLst/>
              <a:latin typeface="Times New Roman" panose="02020603050405020304" pitchFamily="18" charset="0"/>
              <a:ea typeface="Times New Roman" panose="02020603050405020304" pitchFamily="18" charset="0"/>
            </a:endParaRPr>
          </a:p>
        </p:txBody>
      </p:sp>
      <p:pic>
        <p:nvPicPr>
          <p:cNvPr id="2" name="Obraz 1" descr="Logo Karty Seniora Województwa Łódzkiego">
            <a:extLst>
              <a:ext uri="{FF2B5EF4-FFF2-40B4-BE49-F238E27FC236}">
                <a16:creationId xmlns:a16="http://schemas.microsoft.com/office/drawing/2014/main" id="{D19167D3-2E3C-AEDF-AB0C-49F8855A0EF5}"/>
              </a:ext>
            </a:extLst>
          </p:cNvPr>
          <p:cNvPicPr>
            <a:picLocks noChangeAspect="1"/>
          </p:cNvPicPr>
          <p:nvPr/>
        </p:nvPicPr>
        <p:blipFill>
          <a:blip r:embed="rId5"/>
          <a:stretch>
            <a:fillRect/>
          </a:stretch>
        </p:blipFill>
        <p:spPr>
          <a:xfrm>
            <a:off x="6700044" y="433721"/>
            <a:ext cx="2906792" cy="1044000"/>
          </a:xfrm>
          <a:prstGeom prst="rect">
            <a:avLst/>
          </a:prstGeom>
        </p:spPr>
      </p:pic>
    </p:spTree>
    <p:extLst>
      <p:ext uri="{BB962C8B-B14F-4D97-AF65-F5344CB8AC3E}">
        <p14:creationId xmlns:p14="http://schemas.microsoft.com/office/powerpoint/2010/main" val="3633079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Logo Województwa Łódzkiego i Regionalnego Centrum Polityki Społecznej w Łodzi">
            <a:extLst>
              <a:ext uri="{FF2B5EF4-FFF2-40B4-BE49-F238E27FC236}">
                <a16:creationId xmlns:a16="http://schemas.microsoft.com/office/drawing/2014/main" id="{9D03743C-C1FC-4B9D-BE6B-DA3CC303BE0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893981" y="3302724"/>
            <a:ext cx="7427662" cy="1368000"/>
          </a:xfrm>
          <a:prstGeom prst="rect">
            <a:avLst/>
          </a:prstGeom>
        </p:spPr>
      </p:pic>
      <p:sp>
        <p:nvSpPr>
          <p:cNvPr id="3" name="object 11">
            <a:extLst>
              <a:ext uri="{FF2B5EF4-FFF2-40B4-BE49-F238E27FC236}">
                <a16:creationId xmlns:a16="http://schemas.microsoft.com/office/drawing/2014/main" id="{BD33C478-C026-49AB-A861-9F26E1C295F4}"/>
              </a:ext>
            </a:extLst>
          </p:cNvPr>
          <p:cNvSpPr txBox="1">
            <a:spLocks/>
          </p:cNvSpPr>
          <p:nvPr/>
        </p:nvSpPr>
        <p:spPr>
          <a:xfrm>
            <a:off x="5619685" y="5502275"/>
            <a:ext cx="8866318" cy="1014380"/>
          </a:xfrm>
          <a:prstGeom prst="rect">
            <a:avLst/>
          </a:prstGeom>
        </p:spPr>
        <p:txBody>
          <a:bodyPr vert="horz" wrap="square" lIns="0" tIns="16510" rIns="0" bIns="0" rtlCol="0">
            <a:spAutoFit/>
          </a:bodyPr>
          <a:lstStyle>
            <a:lvl1pPr>
              <a:defRPr>
                <a:latin typeface="+mj-lt"/>
                <a:ea typeface="+mj-ea"/>
                <a:cs typeface="+mj-cs"/>
              </a:defRPr>
            </a:lvl1pPr>
          </a:lstStyle>
          <a:p>
            <a:pPr marL="12700" algn="ctr">
              <a:spcBef>
                <a:spcPts val="130"/>
              </a:spcBef>
            </a:pPr>
            <a:r>
              <a:rPr lang="pl-PL" sz="3200" dirty="0">
                <a:latin typeface="Arial Black" panose="020B0A04020102020204" pitchFamily="34" charset="0"/>
                <a:ea typeface="Open Sans ExtraBold" panose="020B0906030804020204" pitchFamily="34" charset="0"/>
                <a:cs typeface="Arial" panose="020B0604020202020204" pitchFamily="34" charset="0"/>
              </a:rPr>
              <a:t>Oskar Kuliński </a:t>
            </a:r>
          </a:p>
          <a:p>
            <a:pPr marL="12700" algn="ctr">
              <a:spcBef>
                <a:spcPts val="130"/>
              </a:spcBef>
            </a:pPr>
            <a:r>
              <a:rPr lang="pl-PL" sz="3200" dirty="0">
                <a:latin typeface="Arial Black" panose="020B0A04020102020204" pitchFamily="34" charset="0"/>
                <a:ea typeface="Open Sans ExtraBold" panose="020B0906030804020204" pitchFamily="34" charset="0"/>
                <a:cs typeface="Arial" panose="020B0604020202020204" pitchFamily="34" charset="0"/>
              </a:rPr>
              <a:t>Z-ca Dyrektora RCPS w Łodzi</a:t>
            </a:r>
            <a:endParaRPr lang="pl-PL" sz="3200" dirty="0">
              <a:latin typeface="Arial Black" panose="020B0A04020102020204" pitchFamily="34" charset="0"/>
              <a:ea typeface="Open Sans ExtraBold" panose="020B0906030804020204" pitchFamily="34" charset="0"/>
              <a:cs typeface="Open Sans ExtraBold" panose="020B0906030804020204" pitchFamily="34" charset="0"/>
            </a:endParaRPr>
          </a:p>
        </p:txBody>
      </p:sp>
      <p:sp>
        <p:nvSpPr>
          <p:cNvPr id="4" name="object 4">
            <a:extLst>
              <a:ext uri="{FF2B5EF4-FFF2-40B4-BE49-F238E27FC236}">
                <a16:creationId xmlns:a16="http://schemas.microsoft.com/office/drawing/2014/main" id="{03430F32-6DB2-44A0-B835-9F47ED9A1AB5}"/>
              </a:ext>
              <a:ext uri="{C183D7F6-B498-43B3-948B-1728B52AA6E4}">
                <adec:decorative xmlns:adec="http://schemas.microsoft.com/office/drawing/2017/decorative" val="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7" name="object 18">
            <a:extLst>
              <a:ext uri="{FF2B5EF4-FFF2-40B4-BE49-F238E27FC236}">
                <a16:creationId xmlns:a16="http://schemas.microsoft.com/office/drawing/2014/main" id="{879EA8D1-72C5-3176-9DCE-D8DE47AEC8AC}"/>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Tree>
    <p:extLst>
      <p:ext uri="{BB962C8B-B14F-4D97-AF65-F5344CB8AC3E}">
        <p14:creationId xmlns:p14="http://schemas.microsoft.com/office/powerpoint/2010/main" val="743264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173</TotalTime>
  <Words>1479</Words>
  <Application>Microsoft Office PowerPoint</Application>
  <PresentationFormat>Niestandardowy</PresentationFormat>
  <Paragraphs>66</Paragraphs>
  <Slides>9</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9</vt:i4>
      </vt:variant>
    </vt:vector>
  </HeadingPairs>
  <TitlesOfParts>
    <vt:vector size="16" baseType="lpstr">
      <vt:lpstr>Arial</vt:lpstr>
      <vt:lpstr>Arial Black</vt:lpstr>
      <vt:lpstr>Calibri</vt:lpstr>
      <vt:lpstr>Calibri Light</vt:lpstr>
      <vt:lpstr>Symbol</vt:lpstr>
      <vt:lpstr>Times New Roman</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dc:title>
  <dc:creator>Katarzyna Derendarz</dc:creator>
  <cp:lastModifiedBy>Katarzyna Derendarz</cp:lastModifiedBy>
  <cp:revision>14</cp:revision>
  <dcterms:created xsi:type="dcterms:W3CDTF">2024-12-16T16:53:17Z</dcterms:created>
  <dcterms:modified xsi:type="dcterms:W3CDTF">2025-03-28T10:12:35Z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2024-12-16T00:00:00Z</vt:filetime>
  </property>
  <property fmtid="{D5CDD505-2E9C-101B-9397-08002B2CF9AE}" pid="3" name="Creator">
    <vt:lpwstr>Adobe InDesign 20.0 (Windows)</vt:lpwstr>
  </property>
  <property fmtid="{D5CDD505-2E9C-101B-9397-08002B2CF9AE}" pid="4" name="LastSaved">
    <vt:filetime>2024-12-16T00:00:00Z</vt:filetime>
  </property>
  <property fmtid="{D5CDD505-2E9C-101B-9397-08002B2CF9AE}" pid="5" name="Producer">
    <vt:lpwstr>3-Heights(TM) PDF Security Shell 4.8.25.2 (http://www.pdf-tools.com)</vt:lpwstr>
  </property>
</Properties>
</file>