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9" r:id="rId3"/>
    <p:sldId id="274" r:id="rId4"/>
    <p:sldId id="275" r:id="rId5"/>
    <p:sldId id="270" r:id="rId6"/>
    <p:sldId id="279" r:id="rId7"/>
    <p:sldId id="280" r:id="rId8"/>
    <p:sldId id="276" r:id="rId9"/>
    <p:sldId id="281" r:id="rId10"/>
    <p:sldId id="282" r:id="rId11"/>
    <p:sldId id="277" r:id="rId12"/>
    <p:sldId id="283" r:id="rId13"/>
    <p:sldId id="284" r:id="rId14"/>
    <p:sldId id="285" r:id="rId15"/>
    <p:sldId id="278" r:id="rId16"/>
    <p:sldId id="271" r:id="rId17"/>
    <p:sldId id="267" r:id="rId18"/>
  </p:sldIdLst>
  <p:sldSz cx="20105688" cy="11309350"/>
  <p:notesSz cx="9942513" cy="68103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8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926" y="3505899"/>
            <a:ext cx="17089836" cy="792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853" y="6333237"/>
            <a:ext cx="140739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0"/>
              <a:t>NAZWA</a:t>
            </a:r>
            <a:r>
              <a:rPr lang="pl-PL" spc="-55"/>
              <a:t> </a:t>
            </a:r>
            <a:r>
              <a:rPr lang="pl-PL" spc="-40"/>
              <a:t>DEPARTAMENTU</a:t>
            </a:r>
            <a:endParaRPr lang="pl-PL" spc="-4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50"/>
              <a:t>TEMAT</a:t>
            </a:r>
            <a:r>
              <a:rPr lang="pl-PL" spc="-50"/>
              <a:t> </a:t>
            </a:r>
            <a:r>
              <a:rPr lang="pl-PL" spc="-170"/>
              <a:t>PREZENTACJI</a:t>
            </a:r>
            <a:endParaRPr lang="pl-PL" spc="-17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0"/>
              <a:t>NAZWA</a:t>
            </a:r>
            <a:r>
              <a:rPr lang="pl-PL" spc="-55"/>
              <a:t> </a:t>
            </a:r>
            <a:r>
              <a:rPr lang="pl-PL" spc="-40"/>
              <a:t>DEPARTAMENTU</a:t>
            </a:r>
            <a:endParaRPr lang="pl-PL" spc="-4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50"/>
              <a:t>TEMAT</a:t>
            </a:r>
            <a:r>
              <a:rPr lang="pl-PL" spc="-50"/>
              <a:t> </a:t>
            </a:r>
            <a:r>
              <a:rPr lang="pl-PL" spc="-170"/>
              <a:t>PREZENTACJI</a:t>
            </a:r>
            <a:endParaRPr lang="pl-PL" spc="-17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84" y="2601151"/>
            <a:ext cx="87459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4429" y="2601151"/>
            <a:ext cx="87459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0"/>
              <a:t>NAZWA</a:t>
            </a:r>
            <a:r>
              <a:rPr lang="pl-PL" spc="-55"/>
              <a:t> </a:t>
            </a:r>
            <a:r>
              <a:rPr lang="pl-PL" spc="-40"/>
              <a:t>DEPARTAMENTU</a:t>
            </a:r>
            <a:endParaRPr lang="pl-PL" spc="-40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50"/>
              <a:t>TEMAT</a:t>
            </a:r>
            <a:r>
              <a:rPr lang="pl-PL" spc="-50"/>
              <a:t> </a:t>
            </a:r>
            <a:r>
              <a:rPr lang="pl-PL" spc="-170"/>
              <a:t>PREZENTACJI</a:t>
            </a:r>
            <a:endParaRPr lang="pl-PL" spc="-170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0"/>
              <a:t>NAZWA</a:t>
            </a:r>
            <a:r>
              <a:rPr lang="pl-PL" spc="-55"/>
              <a:t> </a:t>
            </a:r>
            <a:r>
              <a:rPr lang="pl-PL" spc="-40"/>
              <a:t>DEPARTAMENTU</a:t>
            </a:r>
            <a:endParaRPr lang="pl-PL" spc="-4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50"/>
              <a:t>TEMAT</a:t>
            </a:r>
            <a:r>
              <a:rPr lang="pl-PL" spc="-50"/>
              <a:t> </a:t>
            </a:r>
            <a:r>
              <a:rPr lang="pl-PL" spc="-170"/>
              <a:t>PREZENTACJI</a:t>
            </a:r>
            <a:endParaRPr lang="pl-PL" spc="-170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0"/>
              <a:t>NAZWA</a:t>
            </a:r>
            <a:r>
              <a:rPr lang="pl-PL" spc="-55"/>
              <a:t> </a:t>
            </a:r>
            <a:r>
              <a:rPr lang="pl-PL" spc="-40"/>
              <a:t>DEPARTAMENTU</a:t>
            </a:r>
            <a:endParaRPr lang="pl-PL" spc="-4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50"/>
              <a:t>TEMAT</a:t>
            </a:r>
            <a:r>
              <a:rPr lang="pl-PL" spc="-50"/>
              <a:t> </a:t>
            </a:r>
            <a:r>
              <a:rPr lang="pl-PL" spc="-170"/>
              <a:t>PREZENTACJI</a:t>
            </a:r>
            <a:endParaRPr lang="pl-PL" spc="-170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5979" y="2471428"/>
            <a:ext cx="5677348" cy="792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85" y="2601151"/>
            <a:ext cx="1809511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554329" y="10528771"/>
            <a:ext cx="1726701" cy="1769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0"/>
              <a:t>NAZWA</a:t>
            </a:r>
            <a:r>
              <a:rPr lang="pl-PL" spc="-55"/>
              <a:t> </a:t>
            </a:r>
            <a:r>
              <a:rPr lang="pl-PL" spc="-40"/>
              <a:t>DEPARTAMENTU</a:t>
            </a:r>
            <a:endParaRPr lang="pl-PL" spc="-4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25036" y="10528771"/>
            <a:ext cx="1452360" cy="1769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spcBef>
                <a:spcPts val="185"/>
              </a:spcBef>
            </a:pPr>
            <a:r>
              <a:rPr lang="pl-PL" spc="-150"/>
              <a:t>TEMAT</a:t>
            </a:r>
            <a:r>
              <a:rPr lang="pl-PL" spc="-50"/>
              <a:t> </a:t>
            </a:r>
            <a:r>
              <a:rPr lang="pl-PL" spc="-170"/>
              <a:t>PREZENTACJI</a:t>
            </a:r>
            <a:endParaRPr lang="pl-PL" spc="-17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6097" y="10517697"/>
            <a:ext cx="46243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139238" y="623272"/>
            <a:ext cx="192984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F59923ED-CB04-4A9F-AE6A-143B27947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978" y="2471428"/>
            <a:ext cx="18486244" cy="7458734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latin typeface="Arial" panose="020B0604020202020204" pitchFamily="34" charset="0"/>
              </a:rPr>
              <a:t>Sprawozdanie z realizacji </a:t>
            </a:r>
            <a:br>
              <a:rPr lang="pl-PL" dirty="0">
                <a:latin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</a:rPr>
              <a:t>Strategii w zakresie polityki społecznej województwa łódzkiego do 2030 za rok 2024</a:t>
            </a:r>
            <a:br>
              <a:rPr lang="pl-PL" dirty="0">
                <a:latin typeface="Arial" panose="020B0604020202020204" pitchFamily="34" charset="0"/>
              </a:rPr>
            </a:br>
            <a:br>
              <a:rPr lang="pl-PL" dirty="0">
                <a:latin typeface="Arial" panose="020B0604020202020204" pitchFamily="34" charset="0"/>
              </a:rPr>
            </a:br>
            <a:r>
              <a:rPr lang="pl-PL" sz="3000" dirty="0">
                <a:latin typeface="Arial" panose="020B0604020202020204" pitchFamily="34" charset="0"/>
              </a:rPr>
              <a:t>Opracował Wydział ds. Badań i Analiz </a:t>
            </a:r>
            <a:br>
              <a:rPr lang="pl-PL" sz="3000" dirty="0">
                <a:latin typeface="Arial" panose="020B0604020202020204" pitchFamily="34" charset="0"/>
              </a:rPr>
            </a:br>
            <a:r>
              <a:rPr lang="pl-PL" sz="3000" dirty="0">
                <a:latin typeface="Arial" panose="020B0604020202020204" pitchFamily="34" charset="0"/>
              </a:rPr>
              <a:t>Regionalne Centrum Polityki Społecznej w Łodzi</a:t>
            </a:r>
            <a:br>
              <a:rPr lang="pl-PL" sz="3000" dirty="0">
                <a:latin typeface="Arial" panose="020B0604020202020204" pitchFamily="34" charset="0"/>
              </a:rPr>
            </a:br>
            <a:br>
              <a:rPr lang="pl-PL" sz="3000" dirty="0">
                <a:latin typeface="Arial" panose="020B0604020202020204" pitchFamily="34" charset="0"/>
              </a:rPr>
            </a:br>
            <a:r>
              <a:rPr lang="pl-PL" sz="3000" dirty="0">
                <a:latin typeface="Arial" panose="020B0604020202020204" pitchFamily="34" charset="0"/>
              </a:rPr>
              <a:t>Łódź 2025</a:t>
            </a: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20445" y="10528770"/>
            <a:ext cx="1760586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32664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E1B5B40A-F879-4B04-815C-D833675E48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1A8BB0-94B4-D55D-D34A-3314B0F9B0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6EB396DD-48A9-AF6E-673C-EAC6FE4F0656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8778CAA5-64D5-AFF9-2A3B-984E36FDC75B}"/>
              </a:ext>
            </a:extLst>
          </p:cNvPr>
          <p:cNvSpPr txBox="1"/>
          <p:nvPr/>
        </p:nvSpPr>
        <p:spPr>
          <a:xfrm>
            <a:off x="19003912" y="701683"/>
            <a:ext cx="421531" cy="25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38F4E19C-E982-3211-549E-D7D87C449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graphicFrame>
        <p:nvGraphicFramePr>
          <p:cNvPr id="22" name="Symbol zastępczy zawartości 21">
            <a:extLst>
              <a:ext uri="{FF2B5EF4-FFF2-40B4-BE49-F238E27FC236}">
                <a16:creationId xmlns:a16="http://schemas.microsoft.com/office/drawing/2014/main" id="{F8C2C2FE-64E5-525A-DF7D-CAE4D9CC479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86102212"/>
              </p:ext>
            </p:extLst>
          </p:nvPr>
        </p:nvGraphicFramePr>
        <p:xfrm>
          <a:off x="1004888" y="2601911"/>
          <a:ext cx="18134347" cy="5571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56">
                  <a:extLst>
                    <a:ext uri="{9D8B030D-6E8A-4147-A177-3AD203B41FA5}">
                      <a16:colId xmlns:a16="http://schemas.microsoft.com/office/drawing/2014/main" val="3132142311"/>
                    </a:ext>
                  </a:extLst>
                </a:gridCol>
                <a:gridCol w="4058086">
                  <a:extLst>
                    <a:ext uri="{9D8B030D-6E8A-4147-A177-3AD203B41FA5}">
                      <a16:colId xmlns:a16="http://schemas.microsoft.com/office/drawing/2014/main" val="2317446099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30200259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632277515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15213098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280091517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2216993236"/>
                    </a:ext>
                  </a:extLst>
                </a:gridCol>
              </a:tblGrid>
              <a:tr h="1609613">
                <a:tc>
                  <a:txBody>
                    <a:bodyPr/>
                    <a:lstStyle/>
                    <a:p>
                      <a:r>
                        <a:rPr lang="pl-PL" sz="2800" dirty="0"/>
                        <a:t>L.p</a:t>
                      </a:r>
                      <a:r>
                        <a:rPr lang="pl-PL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Wskaźnik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Jednostka miary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bazowa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Źródło danych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6691"/>
                  </a:ext>
                </a:extLst>
              </a:tr>
              <a:tr h="1716918">
                <a:tc>
                  <a:txBody>
                    <a:bodyPr/>
                    <a:lstStyle/>
                    <a:p>
                      <a:r>
                        <a:rPr lang="pl-PL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Odsetek długotrwale bezrobotnych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bezrobotnych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17,1% (2019)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25%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12,00%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Bank Danych Lokalnych GUS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20934587"/>
                  </a:ext>
                </a:extLst>
              </a:tr>
              <a:tr h="2244872">
                <a:tc>
                  <a:txBody>
                    <a:bodyPr/>
                    <a:lstStyle/>
                    <a:p>
                      <a:r>
                        <a:rPr lang="pl-PL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Współczynnik aktywności zawodowej kobiet, osób 50 lat i więcej, osób z niepełnosprawnościami w wieku 16 lat i więcej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osób w danej kategorii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(dane średnioroczne)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47,6% (2019)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32,4% (2019)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21,6% (2019)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51,2%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35,9%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20,9%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50,0%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40,0%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26,5%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Bank Danych Lokalnych GUS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31180409"/>
                  </a:ext>
                </a:extLst>
              </a:tr>
            </a:tbl>
          </a:graphicData>
        </a:graphic>
      </p:graphicFrame>
      <p:sp>
        <p:nvSpPr>
          <p:cNvPr id="21" name="Symbol zastępczy zawartości 20">
            <a:extLst>
              <a:ext uri="{FF2B5EF4-FFF2-40B4-BE49-F238E27FC236}">
                <a16:creationId xmlns:a16="http://schemas.microsoft.com/office/drawing/2014/main" id="{27A77DA5-FCC7-1F36-C69E-766E99EBFAD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7233444" y="1477721"/>
            <a:ext cx="11866961" cy="538609"/>
          </a:xfrm>
        </p:spPr>
        <p:txBody>
          <a:bodyPr/>
          <a:lstStyle/>
          <a:p>
            <a:pPr algn="l"/>
            <a:r>
              <a:rPr lang="pl-PL" sz="3500" b="1" dirty="0"/>
              <a:t>Cel II Standardy i jakość życia – wskaźniki rezultatu</a:t>
            </a: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E73870F9-A271-FE5F-5D8D-6D7FC449C40F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384B1E65-5248-A41F-7E59-0DB777E61B20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07518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DBC5E8B3-A4A9-1029-C707-266358BBE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004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735FA-D3AB-F956-9AA7-06FAE2BE9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0D7710C2-3626-9F05-FD47-84706138BE16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C5359779-D639-10D6-8FC7-7BED196BF0B0}"/>
              </a:ext>
            </a:extLst>
          </p:cNvPr>
          <p:cNvSpPr txBox="1"/>
          <p:nvPr/>
        </p:nvSpPr>
        <p:spPr>
          <a:xfrm>
            <a:off x="19139238" y="549276"/>
            <a:ext cx="362406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4B783167-2214-9013-AF1F-8F09CD576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44" y="1997077"/>
            <a:ext cx="18194778" cy="7831952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latin typeface="Arial" panose="020B0604020202020204" pitchFamily="34" charset="0"/>
              </a:rPr>
              <a:t>									Cel III</a:t>
            </a:r>
            <a:br>
              <a:rPr lang="pl-PL" dirty="0">
                <a:latin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</a:rPr>
              <a:t>					Włączenie społeczno-zawodowe        </a:t>
            </a:r>
            <a:br>
              <a:rPr lang="pl-PL" dirty="0">
                <a:latin typeface="Arial" panose="020B0604020202020204" pitchFamily="34" charset="0"/>
              </a:rPr>
            </a:br>
            <a: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  <a:t>Obszar</a:t>
            </a:r>
            <a: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 1: Wsparcie osób z niepełnosprawnościami, w tym z ograniczeniami w codziennym funkcjonowaniu</a:t>
            </a:r>
            <a: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b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  <a:t>Obszar 2: Osoby starsze                                                                       </a:t>
            </a:r>
            <a:b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  <a:t>Obszar</a:t>
            </a:r>
            <a: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 </a:t>
            </a:r>
            <a: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  <a:t>3</a:t>
            </a:r>
            <a: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: Wsparcie osób uzależnionych lub zagrożonych uzależnieniami, używaniem problemowym oraz       	</a:t>
            </a:r>
            <a: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  <a:t>        </a:t>
            </a:r>
            <a: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zachowaniami ryzykownymi</a:t>
            </a:r>
            <a:b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  <a:t>Obszar</a:t>
            </a:r>
            <a: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 </a:t>
            </a:r>
            <a: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  <a:t>4</a:t>
            </a:r>
            <a: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:</a:t>
            </a:r>
            <a: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  <a:t> Bezdomność</a:t>
            </a:r>
            <a:b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  <a:t>Obszar</a:t>
            </a:r>
            <a: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 </a:t>
            </a:r>
            <a:r>
              <a:rPr lang="pl-PL" sz="3000" dirty="0">
                <a:solidFill>
                  <a:prstClr val="black"/>
                </a:solidFill>
                <a:latin typeface="Arial" panose="020B0604020202020204" pitchFamily="34" charset="0"/>
              </a:rPr>
              <a:t>5</a:t>
            </a:r>
            <a: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: Integracja cudzoziemców</a:t>
            </a:r>
            <a:b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Obszar 6: Dostępność			</a:t>
            </a:r>
            <a:br>
              <a:rPr lang="pl-PL" sz="3000" dirty="0">
                <a:latin typeface="Arial" panose="020B0604020202020204" pitchFamily="34" charset="0"/>
              </a:rPr>
            </a:br>
            <a:endParaRPr lang="pl-PL" sz="3000" dirty="0">
              <a:latin typeface="Arial" panose="020B0604020202020204" pitchFamily="34" charset="0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15747014-2161-0DFC-B6A1-DC4E21AC7C4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20445" y="10528770"/>
            <a:ext cx="1760586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003E37D6-5944-6A1B-6A1B-54EC2FECA65C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32664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639DC8CF-6517-0402-310A-4966B1095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586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E083D-65E3-2BAA-9A3E-51084CCB7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F3E66E11-024A-3107-1E64-6F5115822C70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734EE75C-3CC6-9367-F83D-89D3007A7060}"/>
              </a:ext>
            </a:extLst>
          </p:cNvPr>
          <p:cNvSpPr txBox="1"/>
          <p:nvPr/>
        </p:nvSpPr>
        <p:spPr>
          <a:xfrm>
            <a:off x="19188496" y="603607"/>
            <a:ext cx="313147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621D0C4E-047A-504E-4483-8E790FEB1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graphicFrame>
        <p:nvGraphicFramePr>
          <p:cNvPr id="22" name="Symbol zastępczy zawartości 21">
            <a:extLst>
              <a:ext uri="{FF2B5EF4-FFF2-40B4-BE49-F238E27FC236}">
                <a16:creationId xmlns:a16="http://schemas.microsoft.com/office/drawing/2014/main" id="{F2D79FB2-886F-26B0-77AE-78AB7F1410C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22757299"/>
              </p:ext>
            </p:extLst>
          </p:nvPr>
        </p:nvGraphicFramePr>
        <p:xfrm>
          <a:off x="1004888" y="2601911"/>
          <a:ext cx="18134347" cy="735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56">
                  <a:extLst>
                    <a:ext uri="{9D8B030D-6E8A-4147-A177-3AD203B41FA5}">
                      <a16:colId xmlns:a16="http://schemas.microsoft.com/office/drawing/2014/main" val="3132142311"/>
                    </a:ext>
                  </a:extLst>
                </a:gridCol>
                <a:gridCol w="4058086">
                  <a:extLst>
                    <a:ext uri="{9D8B030D-6E8A-4147-A177-3AD203B41FA5}">
                      <a16:colId xmlns:a16="http://schemas.microsoft.com/office/drawing/2014/main" val="2317446099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30200259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632277515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15213098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280091517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2216993236"/>
                    </a:ext>
                  </a:extLst>
                </a:gridCol>
              </a:tblGrid>
              <a:tr h="1289737">
                <a:tc>
                  <a:txBody>
                    <a:bodyPr/>
                    <a:lstStyle/>
                    <a:p>
                      <a:r>
                        <a:rPr lang="pl-PL" sz="2800" dirty="0"/>
                        <a:t>L.p</a:t>
                      </a:r>
                      <a:r>
                        <a:rPr lang="pl-PL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Wskaźnik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Jednostka miary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bazowa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Źródło danych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6691"/>
                  </a:ext>
                </a:extLst>
              </a:tr>
              <a:tr h="1798751">
                <a:tc>
                  <a:txBody>
                    <a:bodyPr/>
                    <a:lstStyle/>
                    <a:p>
                      <a:r>
                        <a:rPr lang="pl-PL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Odsetek zatrudnionych osób z niepełnosprawnościami w wieku 16 lat i więcej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osób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19,5% (2019)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19,40%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24.5%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Bank Danych Lokalnych GUS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20934587"/>
                  </a:ext>
                </a:extLst>
              </a:tr>
              <a:tr h="1938160">
                <a:tc>
                  <a:txBody>
                    <a:bodyPr/>
                    <a:lstStyle/>
                    <a:p>
                      <a:r>
                        <a:rPr lang="pl-PL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Udział osób objętych opieką instytucjonalną (DPS)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 populacji osób z ograniczeniami w codziennym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funkcjonowaniu, która korzysta ze wsparcia w ramach systemu pomocy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społecznej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osób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38% (2019)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brak danych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Sprawozdawczość systemu pomocy społecznej: </a:t>
                      </a: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sprawozdanie OZPS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31180409"/>
                  </a:ext>
                </a:extLst>
              </a:tr>
              <a:tr h="1798751">
                <a:tc>
                  <a:txBody>
                    <a:bodyPr/>
                    <a:lstStyle/>
                    <a:p>
                      <a:r>
                        <a:rPr lang="pl-PL" dirty="0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Przeciętne dalsze trwanie życia osób w wieku 60 lat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lata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K: 23,8 (2019 r)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M: 18,6 (2019 r)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K: 23,8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M: 18,9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K: 24,5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M: 19,0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Bank Danych Lokalnych GUS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94095651"/>
                  </a:ext>
                </a:extLst>
              </a:tr>
            </a:tbl>
          </a:graphicData>
        </a:graphic>
      </p:graphicFrame>
      <p:sp>
        <p:nvSpPr>
          <p:cNvPr id="21" name="Symbol zastępczy zawartości 20">
            <a:extLst>
              <a:ext uri="{FF2B5EF4-FFF2-40B4-BE49-F238E27FC236}">
                <a16:creationId xmlns:a16="http://schemas.microsoft.com/office/drawing/2014/main" id="{20A5C60A-955D-56B3-DFAC-E5E0420602B6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7233444" y="1477721"/>
            <a:ext cx="11866961" cy="538609"/>
          </a:xfrm>
        </p:spPr>
        <p:txBody>
          <a:bodyPr/>
          <a:lstStyle/>
          <a:p>
            <a:pPr algn="l"/>
            <a:r>
              <a:rPr lang="pl-PL" sz="3500" b="1" dirty="0"/>
              <a:t>Cel III Włączenie społeczno-zawodowe – wskaźniki rezultatu</a:t>
            </a: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D43F6F50-A756-019E-9852-277385259CCC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051625D0-779E-A42C-D0EC-8FFC3F202B6B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08280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73B58789-CD4F-AFDE-E64B-E6C893AAA9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480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37912C-4343-EABB-C9EB-2C67AF1277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B329E7D3-87E8-921B-1712-4FF363845256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6DC11F08-6726-8920-672D-F63F31B3506D}"/>
              </a:ext>
            </a:extLst>
          </p:cNvPr>
          <p:cNvSpPr txBox="1"/>
          <p:nvPr/>
        </p:nvSpPr>
        <p:spPr>
          <a:xfrm>
            <a:off x="19139235" y="603607"/>
            <a:ext cx="362406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FC07F54A-342B-7DE4-B357-077C378ED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graphicFrame>
        <p:nvGraphicFramePr>
          <p:cNvPr id="22" name="Symbol zastępczy zawartości 21">
            <a:extLst>
              <a:ext uri="{FF2B5EF4-FFF2-40B4-BE49-F238E27FC236}">
                <a16:creationId xmlns:a16="http://schemas.microsoft.com/office/drawing/2014/main" id="{F513093D-4324-6EA0-F6AD-B2567B6AEBC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2065953"/>
              </p:ext>
            </p:extLst>
          </p:nvPr>
        </p:nvGraphicFramePr>
        <p:xfrm>
          <a:off x="1004888" y="2601911"/>
          <a:ext cx="18134347" cy="6329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56">
                  <a:extLst>
                    <a:ext uri="{9D8B030D-6E8A-4147-A177-3AD203B41FA5}">
                      <a16:colId xmlns:a16="http://schemas.microsoft.com/office/drawing/2014/main" val="3132142311"/>
                    </a:ext>
                  </a:extLst>
                </a:gridCol>
                <a:gridCol w="4058086">
                  <a:extLst>
                    <a:ext uri="{9D8B030D-6E8A-4147-A177-3AD203B41FA5}">
                      <a16:colId xmlns:a16="http://schemas.microsoft.com/office/drawing/2014/main" val="2317446099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30200259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632277515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15213098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280091517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2216993236"/>
                    </a:ext>
                  </a:extLst>
                </a:gridCol>
              </a:tblGrid>
              <a:tr h="1473425">
                <a:tc>
                  <a:txBody>
                    <a:bodyPr/>
                    <a:lstStyle/>
                    <a:p>
                      <a:r>
                        <a:rPr lang="pl-PL" sz="2800" dirty="0"/>
                        <a:t>L.p</a:t>
                      </a:r>
                      <a:r>
                        <a:rPr lang="pl-PL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Wskaźnik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Jednostka miary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bazowa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Źródło danych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6691"/>
                  </a:ext>
                </a:extLst>
              </a:tr>
              <a:tr h="4855939">
                <a:tc>
                  <a:txBody>
                    <a:bodyPr/>
                    <a:lstStyle/>
                    <a:p>
                      <a:r>
                        <a:rPr lang="pl-PL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gmin, w których prowadzono programy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profilaktyczne rekomendowane z obszaru: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 profilaktyki uniwersalnej,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 profilaktyki selektywnej,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 profilaktyki wskazującej.</a:t>
                      </a: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gmin, w których prowadzono programy  profilaktyczne inne niż rekomendowane, z obszaru: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d. profilaktyki uniwersalnej,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e. profilaktyki selektywnej,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f. profilaktyki wskazującej.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gmina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Odpowiednio,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 2018 roku: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 43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 8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 5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d. 84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e. 10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f. 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Odpowiednio: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 66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 9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 8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d. 86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e. 13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f. 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odpowiednio: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 66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 12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 8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d. 110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e. 15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f. 12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Sprawozdania KCPU:</a:t>
                      </a: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Profilaktyka i rozwiązywanie problemów uzależnień w Polsce w samorządach lokalnych w 2023 roku 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20934587"/>
                  </a:ext>
                </a:extLst>
              </a:tr>
            </a:tbl>
          </a:graphicData>
        </a:graphic>
      </p:graphicFrame>
      <p:sp>
        <p:nvSpPr>
          <p:cNvPr id="21" name="Symbol zastępczy zawartości 20">
            <a:extLst>
              <a:ext uri="{FF2B5EF4-FFF2-40B4-BE49-F238E27FC236}">
                <a16:creationId xmlns:a16="http://schemas.microsoft.com/office/drawing/2014/main" id="{63077F26-6A82-94CE-452D-50FE862644D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7233444" y="1477721"/>
            <a:ext cx="11866961" cy="538609"/>
          </a:xfrm>
        </p:spPr>
        <p:txBody>
          <a:bodyPr/>
          <a:lstStyle/>
          <a:p>
            <a:pPr algn="l"/>
            <a:r>
              <a:rPr lang="pl-PL" sz="3500" b="1" dirty="0"/>
              <a:t>Cel III Włączenie społeczno-zawodowe – wskaźniki rezultatu</a:t>
            </a: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568EE87B-5CE4-CA1B-C6A3-EC99777BE06C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A4715056-FC0E-E186-61E0-BD96E9371837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08280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8EBDBC47-F8A4-B43D-A8F3-A96220F2E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107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AF7D58-77AA-B670-2B01-26DBC939D5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B1223D6C-6408-E791-8B10-B9A0AF07B2DC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3C8A127-1FCD-5868-F4F3-952E6FBC4EAD}"/>
              </a:ext>
            </a:extLst>
          </p:cNvPr>
          <p:cNvSpPr txBox="1"/>
          <p:nvPr/>
        </p:nvSpPr>
        <p:spPr>
          <a:xfrm>
            <a:off x="19139238" y="603608"/>
            <a:ext cx="362406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41A2C007-9D27-F439-6933-5B032D2D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graphicFrame>
        <p:nvGraphicFramePr>
          <p:cNvPr id="22" name="Symbol zastępczy zawartości 21">
            <a:extLst>
              <a:ext uri="{FF2B5EF4-FFF2-40B4-BE49-F238E27FC236}">
                <a16:creationId xmlns:a16="http://schemas.microsoft.com/office/drawing/2014/main" id="{48D220AE-C55B-EC71-C686-BBCC814042E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56272672"/>
              </p:ext>
            </p:extLst>
          </p:nvPr>
        </p:nvGraphicFramePr>
        <p:xfrm>
          <a:off x="1004888" y="2601911"/>
          <a:ext cx="18134347" cy="7294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56">
                  <a:extLst>
                    <a:ext uri="{9D8B030D-6E8A-4147-A177-3AD203B41FA5}">
                      <a16:colId xmlns:a16="http://schemas.microsoft.com/office/drawing/2014/main" val="3132142311"/>
                    </a:ext>
                  </a:extLst>
                </a:gridCol>
                <a:gridCol w="4058086">
                  <a:extLst>
                    <a:ext uri="{9D8B030D-6E8A-4147-A177-3AD203B41FA5}">
                      <a16:colId xmlns:a16="http://schemas.microsoft.com/office/drawing/2014/main" val="2317446099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30200259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632277515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15213098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280091517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2216993236"/>
                    </a:ext>
                  </a:extLst>
                </a:gridCol>
              </a:tblGrid>
              <a:tr h="1289737">
                <a:tc>
                  <a:txBody>
                    <a:bodyPr/>
                    <a:lstStyle/>
                    <a:p>
                      <a:r>
                        <a:rPr lang="pl-PL" sz="2800" dirty="0"/>
                        <a:t>L.p</a:t>
                      </a:r>
                      <a:r>
                        <a:rPr lang="pl-PL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Wskaźnik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Jednostka miary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bazowa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Źródło danych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6691"/>
                  </a:ext>
                </a:extLst>
              </a:tr>
              <a:tr h="1798751">
                <a:tc>
                  <a:txBody>
                    <a:bodyPr/>
                    <a:lstStyle/>
                    <a:p>
                      <a:r>
                        <a:rPr lang="pl-PL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Osoby doświadczające bezdomności objęte indywidualnym programem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wychodzenia z bezdomności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osoby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304 (2022)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Wzrost o 20%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 stosunku do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wartości bazowej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Sprawozdania z realizacji działań na rzecz osób w kryzysie</a:t>
                      </a: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bezdomności w województwach Ministerstwa Rodziny</a:t>
                      </a: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Polityki Społecznej</a:t>
                      </a: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20934587"/>
                  </a:ext>
                </a:extLst>
              </a:tr>
              <a:tr h="1798751">
                <a:tc>
                  <a:txBody>
                    <a:bodyPr/>
                    <a:lstStyle/>
                    <a:p>
                      <a:r>
                        <a:rPr lang="pl-PL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linii regionalnych  komunikacji autobusowej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Kumulatywna liczba dofinansowanych obiektów służących rehabilitacji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 związku z potrzebami </a:t>
                      </a:r>
                      <a:r>
                        <a:rPr lang="pl-PL" sz="18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OzN</a:t>
                      </a: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linie komunikacji autobusowej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obiekty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81 (2018)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min. 72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Bank Danych Lokalnych GUS</a:t>
                      </a: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RCPS w Łodzi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31180409"/>
                  </a:ext>
                </a:extLst>
              </a:tr>
            </a:tbl>
          </a:graphicData>
        </a:graphic>
      </p:graphicFrame>
      <p:sp>
        <p:nvSpPr>
          <p:cNvPr id="21" name="Symbol zastępczy zawartości 20">
            <a:extLst>
              <a:ext uri="{FF2B5EF4-FFF2-40B4-BE49-F238E27FC236}">
                <a16:creationId xmlns:a16="http://schemas.microsoft.com/office/drawing/2014/main" id="{15D94656-8B0D-C58C-66D6-E1D22B7A1426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7233444" y="1477721"/>
            <a:ext cx="11866961" cy="538609"/>
          </a:xfrm>
        </p:spPr>
        <p:txBody>
          <a:bodyPr/>
          <a:lstStyle/>
          <a:p>
            <a:pPr algn="l"/>
            <a:r>
              <a:rPr lang="pl-PL" sz="3500" b="1" dirty="0"/>
              <a:t>Cel III Włączenie społeczno-zawodowe – wskaźniki rezultatu</a:t>
            </a: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358D3AC1-0E72-1EC7-2FFA-2A0BE62FDDC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48DD2257-04B4-4804-9473-EB25E2D433D4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06756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5DB406D6-3E5A-089D-5499-B626075CA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011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887396-8FEE-B853-1B4E-522B4CBC1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957B890C-9D55-9205-C1FA-F78F43D3919A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35CEB7B-572A-9EBF-7C01-9AD07A7541CD}"/>
              </a:ext>
            </a:extLst>
          </p:cNvPr>
          <p:cNvSpPr txBox="1"/>
          <p:nvPr/>
        </p:nvSpPr>
        <p:spPr>
          <a:xfrm>
            <a:off x="19139238" y="433722"/>
            <a:ext cx="362406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550" b="0" i="0" u="none" strike="noStrike" kern="0" cap="none" spc="-50" normalizeH="0" baseline="0" noProof="0" dirty="0">
                <a:ln>
                  <a:noFill/>
                </a:ln>
                <a:solidFill>
                  <a:srgbClr val="3C3B3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kumimoji="0" sz="15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2E4B3AB3-7766-DFAC-2ACC-D22AD6131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978" y="2454277"/>
            <a:ext cx="18486244" cy="8059258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latin typeface="Arial" panose="020B0604020202020204" pitchFamily="34" charset="0"/>
              </a:rPr>
              <a:t>Cele horyzontalne</a:t>
            </a:r>
            <a:br>
              <a:rPr lang="pl-PL" dirty="0">
                <a:latin typeface="Arial" panose="020B0604020202020204" pitchFamily="34" charset="0"/>
              </a:rPr>
            </a:br>
            <a:br>
              <a:rPr lang="pl-PL" dirty="0">
                <a:latin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</a:rPr>
              <a:t> 	</a:t>
            </a:r>
            <a:r>
              <a:rPr lang="pl-PL" sz="4000" dirty="0">
                <a:solidFill>
                  <a:prstClr val="black"/>
                </a:solidFill>
                <a:latin typeface="Arial" panose="020B0604020202020204" pitchFamily="34" charset="0"/>
              </a:rPr>
              <a:t>Obszar</a:t>
            </a:r>
            <a:r>
              <a:rPr kumimoji="0" lang="pl-PL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 1: Ekonomia społeczna</a:t>
            </a:r>
            <a:br>
              <a:rPr lang="pl-PL" sz="40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kumimoji="0" lang="pl-PL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Obszar 2: Usługi społeczne</a:t>
            </a:r>
            <a:br>
              <a:rPr kumimoji="0" lang="pl-PL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		   </a:t>
            </a:r>
            <a:r>
              <a:rPr lang="pl-PL" sz="2800" dirty="0">
                <a:solidFill>
                  <a:prstClr val="black"/>
                </a:solidFill>
                <a:latin typeface="Arial" panose="020B0604020202020204" pitchFamily="34" charset="0"/>
              </a:rPr>
              <a:t>					</a:t>
            </a:r>
            <a:br>
              <a:rPr lang="pl-PL" sz="28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b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C0286400-8660-127C-1251-8EC296DD8776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20445" y="10528770"/>
            <a:ext cx="1760586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150" b="0" i="0" u="none" strike="noStrike" kern="0" cap="none" spc="-10" normalizeH="0" baseline="0" noProof="0" dirty="0">
                <a:ln>
                  <a:noFill/>
                </a:ln>
                <a:solidFill>
                  <a:srgbClr val="3C3B3A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kumimoji="0" sz="1150" b="0" i="0" u="none" strike="noStrike" kern="0" cap="none" spc="-40" normalizeH="0" baseline="0" noProof="0" dirty="0">
              <a:ln>
                <a:noFill/>
              </a:ln>
              <a:solidFill>
                <a:srgbClr val="3C3B3A"/>
              </a:solidFill>
              <a:effectLst/>
              <a:uLnTx/>
              <a:uFillTx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9F3FC3FC-8B9C-03EC-FE5E-8FA186294AC1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32664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0" cap="none" spc="0" normalizeH="0" baseline="0" noProof="0" dirty="0">
                <a:ln>
                  <a:noFill/>
                </a:ln>
                <a:solidFill>
                  <a:srgbClr val="3C3B3A"/>
                </a:solidFill>
                <a:effectLst/>
                <a:uLnTx/>
                <a:uFillTx/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3C3B3A"/>
              </a:solidFill>
              <a:effectLst/>
              <a:uLnTx/>
              <a:uFillTx/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0CE67957-9190-DF8A-6F77-09A76085F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593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3BC247-7B86-831E-70D6-2040F85153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2415D901-A98A-5B04-20F7-6C9A85F5AE1E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0BD06B61-FB03-FB26-4C7C-74B6057E0AAB}"/>
              </a:ext>
            </a:extLst>
          </p:cNvPr>
          <p:cNvSpPr txBox="1"/>
          <p:nvPr/>
        </p:nvSpPr>
        <p:spPr>
          <a:xfrm>
            <a:off x="19139238" y="603608"/>
            <a:ext cx="362406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398A165A-2EDA-4EC2-4DD9-41B0DEA53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graphicFrame>
        <p:nvGraphicFramePr>
          <p:cNvPr id="22" name="Symbol zastępczy zawartości 21">
            <a:extLst>
              <a:ext uri="{FF2B5EF4-FFF2-40B4-BE49-F238E27FC236}">
                <a16:creationId xmlns:a16="http://schemas.microsoft.com/office/drawing/2014/main" id="{E61D4E9B-49EC-FF83-EE98-E9EEA05A7F3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0493922"/>
              </p:ext>
            </p:extLst>
          </p:nvPr>
        </p:nvGraphicFramePr>
        <p:xfrm>
          <a:off x="1004888" y="2601911"/>
          <a:ext cx="18134347" cy="7809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56">
                  <a:extLst>
                    <a:ext uri="{9D8B030D-6E8A-4147-A177-3AD203B41FA5}">
                      <a16:colId xmlns:a16="http://schemas.microsoft.com/office/drawing/2014/main" val="3132142311"/>
                    </a:ext>
                  </a:extLst>
                </a:gridCol>
                <a:gridCol w="4058086">
                  <a:extLst>
                    <a:ext uri="{9D8B030D-6E8A-4147-A177-3AD203B41FA5}">
                      <a16:colId xmlns:a16="http://schemas.microsoft.com/office/drawing/2014/main" val="2317446099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30200259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632277515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15213098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280091517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2216993236"/>
                    </a:ext>
                  </a:extLst>
                </a:gridCol>
              </a:tblGrid>
              <a:tr h="1071564">
                <a:tc>
                  <a:txBody>
                    <a:bodyPr/>
                    <a:lstStyle/>
                    <a:p>
                      <a:r>
                        <a:rPr lang="pl-PL" sz="2800" dirty="0"/>
                        <a:t>L.p</a:t>
                      </a:r>
                      <a:r>
                        <a:rPr lang="pl-PL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Wskaźnik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Jednostka miary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bazowa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Źródło danych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6691"/>
                  </a:ext>
                </a:extLst>
              </a:tr>
              <a:tr h="1494473">
                <a:tc>
                  <a:txBody>
                    <a:bodyPr/>
                    <a:lstStyle/>
                    <a:p>
                      <a:r>
                        <a:rPr lang="pl-PL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Liczba podmiotów ES w regionie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Brak danych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6,6 tys. (2022 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Wzrost o 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Bank Danych Lokalnych GUS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934587"/>
                  </a:ext>
                </a:extLst>
              </a:tr>
              <a:tr h="1494473">
                <a:tc>
                  <a:txBody>
                    <a:bodyPr/>
                    <a:lstStyle/>
                    <a:p>
                      <a:r>
                        <a:rPr lang="pl-PL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Liczba miejsc pracy w utworzonych przedsiębiorstwach społecznych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miejsca pracy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556 (2021)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Regionalny Program Rozwoju Ekonomii Społecznej</a:t>
                      </a:r>
                    </a:p>
                    <a:p>
                      <a:r>
                        <a:rPr lang="pl-PL" dirty="0"/>
                        <a:t>Województwa Łódzkiego do roku 2027</a:t>
                      </a: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80409"/>
                  </a:ext>
                </a:extLst>
              </a:tr>
              <a:tr h="1494473">
                <a:tc>
                  <a:txBody>
                    <a:bodyPr/>
                    <a:lstStyle/>
                    <a:p>
                      <a:r>
                        <a:rPr lang="pl-PL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Liczba podmiotów/placówek stacjonarnych zamykanych w ramach procesu</a:t>
                      </a:r>
                    </a:p>
                    <a:p>
                      <a:r>
                        <a:rPr lang="pl-PL" dirty="0"/>
                        <a:t>deinstytucjonalizacji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Podmioty/</a:t>
                      </a:r>
                    </a:p>
                    <a:p>
                      <a:r>
                        <a:rPr lang="pl-PL" dirty="0"/>
                        <a:t>placówki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brak danych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spadek o 20% liczby</a:t>
                      </a:r>
                    </a:p>
                    <a:p>
                      <a:r>
                        <a:rPr lang="pl-PL" dirty="0"/>
                        <a:t>placówek o charakterze stacjonarnym</a:t>
                      </a:r>
                    </a:p>
                    <a:p>
                      <a:r>
                        <a:rPr lang="pl-PL" dirty="0"/>
                        <a:t>długoterminowym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Zestawienie informacji zebranych w ramach monitoringu</a:t>
                      </a:r>
                    </a:p>
                    <a:p>
                      <a:r>
                        <a:rPr lang="pl-PL" dirty="0"/>
                        <a:t>procesu deinstytucjonalizacji (dane z OZPS, GUS)</a:t>
                      </a: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095651"/>
                  </a:ext>
                </a:extLst>
              </a:tr>
              <a:tr h="1494473">
                <a:tc>
                  <a:txBody>
                    <a:bodyPr/>
                    <a:lstStyle/>
                    <a:p>
                      <a:r>
                        <a:rPr lang="pl-PL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Liczba opracowanych lokalnych planów deinstytucjonalizacji usług społecznych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Pięć JST jest w trakcie opracowywania lokalnego planu deinstytucjonalizacji usług społecznych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Badanie własne JST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172819"/>
                  </a:ext>
                </a:extLst>
              </a:tr>
            </a:tbl>
          </a:graphicData>
        </a:graphic>
      </p:graphicFrame>
      <p:sp>
        <p:nvSpPr>
          <p:cNvPr id="21" name="Symbol zastępczy zawartości 20">
            <a:extLst>
              <a:ext uri="{FF2B5EF4-FFF2-40B4-BE49-F238E27FC236}">
                <a16:creationId xmlns:a16="http://schemas.microsoft.com/office/drawing/2014/main" id="{12AD75E7-EDE0-C99A-8A69-4A6BE60A4A20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7690643" y="1311275"/>
            <a:ext cx="11409761" cy="769441"/>
          </a:xfrm>
        </p:spPr>
        <p:txBody>
          <a:bodyPr/>
          <a:lstStyle/>
          <a:p>
            <a:pPr algn="l"/>
            <a:r>
              <a:rPr lang="pl-PL" sz="5000" b="1" dirty="0"/>
              <a:t>Cele horyzontalne – wskaźniki rezultatu</a:t>
            </a: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A0283FE6-4D10-DEB1-CEDE-FE7E335A54AA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61628653-0191-8C4B-9BC0-211668FB3535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05994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0D08A64D-B8AA-6426-2C2E-2C13599BF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810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9D03743C-C1FC-4B9D-BE6B-DA3CC303B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93981" y="3302724"/>
            <a:ext cx="7427662" cy="1368000"/>
          </a:xfrm>
          <a:prstGeom prst="rect">
            <a:avLst/>
          </a:prstGeom>
        </p:spPr>
      </p:pic>
      <p:sp>
        <p:nvSpPr>
          <p:cNvPr id="3" name="object 11">
            <a:extLst>
              <a:ext uri="{FF2B5EF4-FFF2-40B4-BE49-F238E27FC236}">
                <a16:creationId xmlns:a16="http://schemas.microsoft.com/office/drawing/2014/main" id="{BD33C478-C026-49AB-A861-9F26E1C295F4}"/>
              </a:ext>
            </a:extLst>
          </p:cNvPr>
          <p:cNvSpPr txBox="1">
            <a:spLocks/>
          </p:cNvSpPr>
          <p:nvPr/>
        </p:nvSpPr>
        <p:spPr>
          <a:xfrm>
            <a:off x="5619685" y="5502275"/>
            <a:ext cx="8866318" cy="693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pl-PL" sz="4400" dirty="0">
                <a:latin typeface="Arial Black" panose="020B0A04020102020204" pitchFamily="34" charset="0"/>
                <a:ea typeface="Open Sans ExtraBold" panose="020B0906030804020204" pitchFamily="34" charset="0"/>
                <a:cs typeface="Arial" panose="020B0604020202020204" pitchFamily="34" charset="0"/>
              </a:rPr>
              <a:t>DZIĘKUJEMY</a:t>
            </a:r>
            <a:r>
              <a:rPr lang="pl-PL" sz="4400" dirty="0">
                <a:latin typeface="Arial Black" panose="020B0A04020102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!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03430F32-6DB2-44A0-B835-9F47ED9A1AB5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8">
            <a:extLst>
              <a:ext uri="{FF2B5EF4-FFF2-40B4-BE49-F238E27FC236}">
                <a16:creationId xmlns:a16="http://schemas.microsoft.com/office/drawing/2014/main" id="{879EA8D1-72C5-3176-9DCE-D8DE47AEC8AC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6190650" y="10528772"/>
            <a:ext cx="3082394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73C28DD8-FF0C-AF1B-9E4F-B0E18C413ECA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764" y="10528771"/>
            <a:ext cx="11132080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</a:p>
        </p:txBody>
      </p:sp>
    </p:spTree>
    <p:extLst>
      <p:ext uri="{BB962C8B-B14F-4D97-AF65-F5344CB8AC3E}">
        <p14:creationId xmlns:p14="http://schemas.microsoft.com/office/powerpoint/2010/main" val="74326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3981C-7D51-D837-F1E6-22FC4DC382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FB55E9F7-B6B7-B4A0-67D5-4B5BF1639552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D2E32577-1570-909B-725F-BB530B183D7B}"/>
              </a:ext>
            </a:extLst>
          </p:cNvPr>
          <p:cNvSpPr txBox="1"/>
          <p:nvPr/>
        </p:nvSpPr>
        <p:spPr>
          <a:xfrm>
            <a:off x="19139238" y="623272"/>
            <a:ext cx="192984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ABA8BB22-A81C-4367-E11C-5E3CF9AE0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978" y="1733567"/>
            <a:ext cx="18486244" cy="11614077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latin typeface="Arial" panose="020B0604020202020204" pitchFamily="34" charset="0"/>
              </a:rPr>
              <a:t>Podstawa prawna monitoringu</a:t>
            </a:r>
            <a:br>
              <a:rPr lang="pl-PL" dirty="0">
                <a:latin typeface="Arial" panose="020B0604020202020204" pitchFamily="34" charset="0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 </a:t>
            </a:r>
            <a:r>
              <a:rPr lang="pl-PL" dirty="0">
                <a:latin typeface="Arial" panose="020B0604020202020204" pitchFamily="34" charset="0"/>
              </a:rPr>
              <a:t>	</a:t>
            </a:r>
            <a:r>
              <a:rPr lang="pl-PL" sz="2800" dirty="0">
                <a:latin typeface="Arial" panose="020B0604020202020204" pitchFamily="34" charset="0"/>
              </a:rPr>
              <a:t>art. 18 pkt. 16 ustawy z dnia 5 czerwca 1998 r. o samorządzie województwa, do wyłącznej właściwości sejmiku 	województwa należy m.in. rozpatrywanie  sprawozdań  z działalności  zarządu  województwa,  w tym </a:t>
            </a: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	w szczególności z działalności finansowej i realizacji programów, o których mowa w art. 18 pkt 2. ustawy, </a:t>
            </a: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	tj. strategii rozwoju województwa. </a:t>
            </a: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	Na mocy art. 21 pkt. 1 ustawy z dnia 12 marca 2004 roku o pomocy społecznej, integralną część strategii 	rozwoju województwa stanowi </a:t>
            </a:r>
            <a:r>
              <a:rPr lang="pl-PL" sz="2800" b="1" dirty="0">
                <a:latin typeface="Arial" panose="020B0604020202020204" pitchFamily="34" charset="0"/>
              </a:rPr>
              <a:t>strategia wojewódzka w zakresie polityki społecznej</a:t>
            </a:r>
            <a:r>
              <a:rPr lang="pl-PL" sz="2800" dirty="0">
                <a:latin typeface="Arial" panose="020B0604020202020204" pitchFamily="34" charset="0"/>
              </a:rPr>
              <a:t>.</a:t>
            </a: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	Uchwała nr XLVIII/577/22 Sejmiku Województwa Łódzkiego z dnia 27 września 2022 r. - Zarząd Województwa 	Łódzkiego składa Sejmikowi Województwa Łódzkiego sprawozdanie z realizacji Strategii nie rzadziej niż co 	dwa lata.</a:t>
            </a: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	monitoring przeprowadzono po dwóch pełnych latach sprawozdawczych – 2023 i 2024.</a:t>
            </a:r>
            <a:br>
              <a:rPr lang="pl-PL" sz="2800" dirty="0">
                <a:latin typeface="Arial" panose="020B0604020202020204" pitchFamily="34" charset="0"/>
              </a:rPr>
            </a:br>
            <a:br>
              <a:rPr lang="pl-PL" dirty="0">
                <a:latin typeface="Arial" panose="020B0604020202020204" pitchFamily="34" charset="0"/>
              </a:rPr>
            </a:b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8EBDEFA8-E745-E10D-9DD4-6A830D916C77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20445" y="10528770"/>
            <a:ext cx="1760586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508E75D1-BC1C-64EF-AC8A-EFB9C1483A1B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32664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C5A82F2D-B4B8-0BE3-8CEE-431D59B8B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08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4174A3-52E0-26DE-DB1D-EB17998A4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8A9A4948-4A8E-23A3-BDDA-B95FECE114C3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9BEC2F40-A771-7C31-CC02-6154F2B0CF18}"/>
              </a:ext>
            </a:extLst>
          </p:cNvPr>
          <p:cNvSpPr txBox="1"/>
          <p:nvPr/>
        </p:nvSpPr>
        <p:spPr>
          <a:xfrm>
            <a:off x="19139238" y="623272"/>
            <a:ext cx="192984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61D7AFA2-609F-75DE-F180-B28D444CD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978" y="1733567"/>
            <a:ext cx="18486244" cy="10064294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br>
              <a:rPr lang="pl-PL" sz="3200" dirty="0">
                <a:latin typeface="Arial" panose="020B0604020202020204" pitchFamily="34" charset="0"/>
              </a:rPr>
            </a:br>
            <a:br>
              <a:rPr lang="pl-PL" sz="3200" dirty="0">
                <a:latin typeface="Arial" panose="020B0604020202020204" pitchFamily="34" charset="0"/>
              </a:rPr>
            </a:br>
            <a:r>
              <a:rPr lang="pl-PL" sz="5000" dirty="0">
                <a:latin typeface="Arial" panose="020B0604020202020204" pitchFamily="34" charset="0"/>
              </a:rPr>
              <a:t>Regionalne Centrum Polityki Społecznej w Łodzi </a:t>
            </a:r>
            <a:br>
              <a:rPr lang="pl-PL" sz="5000" dirty="0">
                <a:latin typeface="Arial" panose="020B0604020202020204" pitchFamily="34" charset="0"/>
              </a:rPr>
            </a:br>
            <a:r>
              <a:rPr lang="pl-PL" sz="5000" dirty="0">
                <a:latin typeface="Arial" panose="020B0604020202020204" pitchFamily="34" charset="0"/>
              </a:rPr>
              <a:t>– koordynator systemu monitorowania realizacji zapisów Strategii </a:t>
            </a:r>
            <a:br>
              <a:rPr lang="pl-PL" sz="3200" dirty="0">
                <a:latin typeface="Arial" panose="020B0604020202020204" pitchFamily="34" charset="0"/>
              </a:rPr>
            </a:br>
            <a:br>
              <a:rPr lang="pl-PL" sz="3200" dirty="0">
                <a:latin typeface="Arial" panose="020B0604020202020204" pitchFamily="34" charset="0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 </a:t>
            </a:r>
            <a:r>
              <a:rPr lang="pl-PL" dirty="0">
                <a:latin typeface="Arial" panose="020B0604020202020204" pitchFamily="34" charset="0"/>
              </a:rPr>
              <a:t>	</a:t>
            </a:r>
            <a:r>
              <a:rPr lang="pl-PL" sz="2800" dirty="0">
                <a:latin typeface="Arial" panose="020B0604020202020204" pitchFamily="34" charset="0"/>
              </a:rPr>
              <a:t>monitorowanie </a:t>
            </a:r>
            <a:r>
              <a:rPr lang="pl-PL" sz="2800" b="1" dirty="0">
                <a:latin typeface="Arial" panose="020B0604020202020204" pitchFamily="34" charset="0"/>
              </a:rPr>
              <a:t>wartości wskaźników rezultatu </a:t>
            </a:r>
            <a:r>
              <a:rPr lang="pl-PL" sz="2800" dirty="0">
                <a:latin typeface="Arial" panose="020B0604020202020204" pitchFamily="34" charset="0"/>
              </a:rPr>
              <a:t>realizacji celów strategicznych (źródło: dane pochodzące </a:t>
            </a: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	z Oceny zasobów pomocy społecznej, sprawozdań Ministerstwa Rodziny i Polityki Społecznej oraz 	statystyki 	publicznej, innych raportów, analiz, ekspertyz)</a:t>
            </a:r>
            <a:br>
              <a:rPr lang="pl-PL" sz="2800" dirty="0">
                <a:latin typeface="Arial" panose="020B0604020202020204" pitchFamily="34" charset="0"/>
              </a:rPr>
            </a:br>
            <a:br>
              <a:rPr lang="pl-PL" sz="2800" dirty="0">
                <a:latin typeface="Arial" panose="020B0604020202020204" pitchFamily="34" charset="0"/>
              </a:rPr>
            </a:br>
            <a:br>
              <a:rPr lang="pl-PL" sz="2800" dirty="0">
                <a:latin typeface="Arial" panose="020B0604020202020204" pitchFamily="34" charset="0"/>
              </a:rPr>
            </a:b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	raport na temat </a:t>
            </a:r>
            <a:r>
              <a:rPr lang="pl-PL" sz="2800" b="1" dirty="0">
                <a:latin typeface="Arial" panose="020B0604020202020204" pitchFamily="34" charset="0"/>
              </a:rPr>
              <a:t>podejmowanych działań i stanu realizacji zapisów </a:t>
            </a:r>
            <a:r>
              <a:rPr lang="pl-PL" sz="2800" dirty="0">
                <a:latin typeface="Arial" panose="020B0604020202020204" pitchFamily="34" charset="0"/>
              </a:rPr>
              <a:t>Strategii ( źródło: dane jednostek 	samorządu terytorialnego szczebla lokalnego i regionalnego)</a:t>
            </a:r>
            <a:br>
              <a:rPr lang="pl-PL" sz="2800" dirty="0">
                <a:latin typeface="Arial" panose="020B0604020202020204" pitchFamily="34" charset="0"/>
              </a:rPr>
            </a:br>
            <a:br>
              <a:rPr lang="pl-PL" sz="2800" dirty="0">
                <a:latin typeface="Arial" panose="020B0604020202020204" pitchFamily="34" charset="0"/>
              </a:rPr>
            </a:br>
            <a:br>
              <a:rPr lang="pl-PL" sz="2800" dirty="0">
                <a:latin typeface="Arial" panose="020B0604020202020204" pitchFamily="34" charset="0"/>
              </a:rPr>
            </a:br>
            <a:br>
              <a:rPr lang="pl-PL" dirty="0">
                <a:latin typeface="Arial" panose="020B0604020202020204" pitchFamily="34" charset="0"/>
              </a:rPr>
            </a:b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E048791D-CD30-3EEA-943F-1D1FF0F5BE0F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20445" y="10528770"/>
            <a:ext cx="1760586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53682AF9-5BAE-C8A8-4A04-81545B299DB4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32664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31C14DC8-6C83-9697-1C0A-228DA8451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70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DE796-887A-68DA-2B39-235BC304DF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72826970-15AB-48DA-0AEE-E48E322A04AB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BCB05FDF-A35F-7684-344D-1D79786C1FFF}"/>
              </a:ext>
            </a:extLst>
          </p:cNvPr>
          <p:cNvSpPr txBox="1"/>
          <p:nvPr/>
        </p:nvSpPr>
        <p:spPr>
          <a:xfrm>
            <a:off x="19139238" y="623272"/>
            <a:ext cx="192984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A5947927-9E9B-C346-9A62-7DE67A2A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978" y="1733568"/>
            <a:ext cx="18486244" cy="8840882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br>
              <a:rPr lang="pl-PL" sz="3200" dirty="0">
                <a:latin typeface="Arial" panose="020B0604020202020204" pitchFamily="34" charset="0"/>
              </a:rPr>
            </a:br>
            <a:br>
              <a:rPr lang="pl-PL" sz="3200" dirty="0">
                <a:latin typeface="Arial" panose="020B0604020202020204" pitchFamily="34" charset="0"/>
              </a:rPr>
            </a:br>
            <a:r>
              <a:rPr lang="pl-PL" sz="5000" dirty="0">
                <a:latin typeface="Arial" panose="020B0604020202020204" pitchFamily="34" charset="0"/>
              </a:rPr>
              <a:t>Regionalne Centrum Polityki Społecznej w Łodzi </a:t>
            </a:r>
            <a:br>
              <a:rPr lang="pl-PL" sz="5000" dirty="0">
                <a:latin typeface="Arial" panose="020B0604020202020204" pitchFamily="34" charset="0"/>
              </a:rPr>
            </a:br>
            <a:r>
              <a:rPr lang="pl-PL" sz="5000" dirty="0">
                <a:latin typeface="Arial" panose="020B0604020202020204" pitchFamily="34" charset="0"/>
              </a:rPr>
              <a:t>– zbieranie danych w zakresie monitorowania Strategii </a:t>
            </a:r>
            <a:br>
              <a:rPr lang="pl-PL" sz="3200" dirty="0">
                <a:latin typeface="Arial" panose="020B0604020202020204" pitchFamily="34" charset="0"/>
              </a:rPr>
            </a:br>
            <a:br>
              <a:rPr lang="pl-PL" sz="3200" dirty="0">
                <a:latin typeface="Arial" panose="020B0604020202020204" pitchFamily="34" charset="0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 </a:t>
            </a:r>
            <a:r>
              <a:rPr lang="pl-PL" dirty="0">
                <a:latin typeface="Arial" panose="020B0604020202020204" pitchFamily="34" charset="0"/>
              </a:rPr>
              <a:t>	</a:t>
            </a:r>
            <a:r>
              <a:rPr lang="pl-PL" sz="2800" b="1" dirty="0">
                <a:latin typeface="Arial" panose="020B0604020202020204" pitchFamily="34" charset="0"/>
              </a:rPr>
              <a:t>badanie CAWI </a:t>
            </a:r>
            <a:r>
              <a:rPr lang="pl-PL" sz="2800" dirty="0">
                <a:latin typeface="Arial" panose="020B0604020202020204" pitchFamily="34" charset="0"/>
              </a:rPr>
              <a:t>w jednostkach samorządu terytorialnego (ang. </a:t>
            </a:r>
            <a:r>
              <a:rPr lang="pl-PL" sz="2800" dirty="0" err="1">
                <a:latin typeface="Arial" panose="020B0604020202020204" pitchFamily="34" charset="0"/>
              </a:rPr>
              <a:t>Computer-Assisted</a:t>
            </a:r>
            <a:r>
              <a:rPr lang="pl-PL" sz="2800" dirty="0">
                <a:latin typeface="Arial" panose="020B0604020202020204" pitchFamily="34" charset="0"/>
              </a:rPr>
              <a:t> Web Interview):</a:t>
            </a:r>
            <a:br>
              <a:rPr lang="pl-PL" sz="2800" dirty="0">
                <a:latin typeface="Arial" panose="020B0604020202020204" pitchFamily="34" charset="0"/>
              </a:rPr>
            </a:b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		90 gmin</a:t>
            </a: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	</a:t>
            </a: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	11 powiatów</a:t>
            </a:r>
            <a:b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	</a:t>
            </a:r>
            <a:r>
              <a:rPr lang="pl-PL" sz="2800" dirty="0">
                <a:latin typeface="Arial" panose="020B0604020202020204" pitchFamily="34" charset="0"/>
              </a:rPr>
              <a:t>	3 miasta na prawach powiatu (tj. gminy miejskie realizujące jednocześnie zadania powiatu)</a:t>
            </a: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		14 komórek funkcjonujących w strukturze samorządu województwa: </a:t>
            </a: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		 - 7 departamentów Urzędu Marszałkowskiego Województwa Łódzkiego, </a:t>
            </a: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		 -  6 wydziałów Regionalnego Centrum Polityki Społecznej w Łodzi </a:t>
            </a:r>
            <a:br>
              <a:rPr lang="pl-PL" sz="2800" dirty="0">
                <a:latin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</a:rPr>
              <a:t>		 -  Wojewódzki Urząd Pracy w Łodzi.</a:t>
            </a:r>
            <a:br>
              <a:rPr lang="pl-PL" dirty="0">
                <a:latin typeface="Arial" panose="020B0604020202020204" pitchFamily="34" charset="0"/>
              </a:rPr>
            </a:b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14C264F5-4351-5832-3A18-44D07864ED51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20445" y="10528770"/>
            <a:ext cx="1760586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5DBDD714-BC0D-6516-1290-F7387F665FA8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32664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023E04F3-103E-C801-5752-9F8D1A0897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415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9F8709-178F-0712-8D31-E30CA0AFB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2DDF9AF4-6CD2-A53F-DBF4-488933878038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06C43B7F-AAAA-C07E-75A7-E670D7ACF462}"/>
              </a:ext>
            </a:extLst>
          </p:cNvPr>
          <p:cNvSpPr txBox="1"/>
          <p:nvPr/>
        </p:nvSpPr>
        <p:spPr>
          <a:xfrm>
            <a:off x="19139238" y="623272"/>
            <a:ext cx="192984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4091CDFE-185E-4A92-D544-5A054DAC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978" y="2471428"/>
            <a:ext cx="18486244" cy="10464724"/>
          </a:xfrm>
        </p:spPr>
        <p:txBody>
          <a:bodyPr/>
          <a:lstStyle/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latin typeface="Arial" panose="020B0604020202020204" pitchFamily="34" charset="0"/>
              </a:rPr>
              <a:t>Cel I</a:t>
            </a:r>
            <a:br>
              <a:rPr lang="pl-PL" dirty="0">
                <a:latin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</a:rPr>
              <a:t>Aktywne i silne społeczności lokalne</a:t>
            </a:r>
            <a:br>
              <a:rPr lang="pl-PL" dirty="0">
                <a:latin typeface="Arial" panose="020B0604020202020204" pitchFamily="34" charset="0"/>
              </a:rPr>
            </a:br>
            <a:r>
              <a:rPr lang="pl-PL" sz="2800" dirty="0">
                <a:solidFill>
                  <a:prstClr val="black"/>
                </a:solidFill>
                <a:latin typeface="Arial" panose="020B0604020202020204" pitchFamily="34" charset="0"/>
              </a:rPr>
              <a:t>Obszar</a:t>
            </a: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 1: Kapitał społeczny</a:t>
            </a:r>
            <a:b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	 Obszar 2: Wsparcie rodzin i dzieci</a:t>
            </a:r>
            <a:b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		   Obszar 3: Edukacja opieka i wychowanie</a:t>
            </a:r>
            <a:b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		</a:t>
            </a:r>
            <a:r>
              <a:rPr lang="pl-PL" sz="2800" dirty="0">
                <a:solidFill>
                  <a:prstClr val="black"/>
                </a:solidFill>
                <a:latin typeface="Arial" panose="020B0604020202020204" pitchFamily="34" charset="0"/>
              </a:rPr>
              <a:t>      Obszar</a:t>
            </a: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 4: Kultura</a:t>
            </a:r>
            <a:r>
              <a:rPr lang="pl-PL" sz="2800" dirty="0">
                <a:solidFill>
                  <a:prstClr val="black"/>
                </a:solidFill>
                <a:latin typeface="Arial" panose="020B0604020202020204" pitchFamily="34" charset="0"/>
              </a:rPr>
              <a:t>					</a:t>
            </a:r>
            <a:br>
              <a:rPr lang="pl-PL" sz="28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br>
              <a:rPr kumimoji="0" lang="pl-PL" sz="3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44F5EE54-1EF7-0792-3AD3-ECF94DD2848F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20445" y="10528770"/>
            <a:ext cx="1760586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6B982F1C-EB68-EFE0-393F-7A55ECEF5C34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32664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70D2F8B2-452F-3A65-1305-955153F5B0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097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6C7CE-7C44-419A-1145-D773B2484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731CF9AC-2DDC-D1C4-DF46-5353DD3C13E2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B34BC22-EDCF-29C7-15D2-20905C8E5C28}"/>
              </a:ext>
            </a:extLst>
          </p:cNvPr>
          <p:cNvSpPr txBox="1"/>
          <p:nvPr/>
        </p:nvSpPr>
        <p:spPr>
          <a:xfrm>
            <a:off x="19139238" y="702139"/>
            <a:ext cx="362406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54366299-3215-07BE-D05D-36032822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graphicFrame>
        <p:nvGraphicFramePr>
          <p:cNvPr id="22" name="Symbol zastępczy zawartości 21">
            <a:extLst>
              <a:ext uri="{FF2B5EF4-FFF2-40B4-BE49-F238E27FC236}">
                <a16:creationId xmlns:a16="http://schemas.microsoft.com/office/drawing/2014/main" id="{1AF6E113-2CBD-B7EA-8F7C-6B39CC0506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36900839"/>
              </p:ext>
            </p:extLst>
          </p:nvPr>
        </p:nvGraphicFramePr>
        <p:xfrm>
          <a:off x="1004888" y="2601911"/>
          <a:ext cx="18134347" cy="5554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56">
                  <a:extLst>
                    <a:ext uri="{9D8B030D-6E8A-4147-A177-3AD203B41FA5}">
                      <a16:colId xmlns:a16="http://schemas.microsoft.com/office/drawing/2014/main" val="3132142311"/>
                    </a:ext>
                  </a:extLst>
                </a:gridCol>
                <a:gridCol w="4058086">
                  <a:extLst>
                    <a:ext uri="{9D8B030D-6E8A-4147-A177-3AD203B41FA5}">
                      <a16:colId xmlns:a16="http://schemas.microsoft.com/office/drawing/2014/main" val="2317446099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30200259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632277515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15213098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280091517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2216993236"/>
                    </a:ext>
                  </a:extLst>
                </a:gridCol>
              </a:tblGrid>
              <a:tr h="1071564">
                <a:tc>
                  <a:txBody>
                    <a:bodyPr/>
                    <a:lstStyle/>
                    <a:p>
                      <a:r>
                        <a:rPr lang="pl-PL" sz="2800" dirty="0"/>
                        <a:t>L.p</a:t>
                      </a:r>
                      <a:r>
                        <a:rPr lang="pl-PL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Wskaźnik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Jednostka miary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bazowa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Źródło danych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6691"/>
                  </a:ext>
                </a:extLst>
              </a:tr>
              <a:tr h="1494473">
                <a:tc>
                  <a:txBody>
                    <a:bodyPr/>
                    <a:lstStyle/>
                    <a:p>
                      <a:r>
                        <a:rPr lang="pl-PL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Liczba dzieci umieszczonych w pieczy zastępczej w województwie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liczba dzieci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5296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5230</a:t>
                      </a:r>
                    </a:p>
                    <a:p>
                      <a:r>
                        <a:rPr lang="pl-PL" dirty="0"/>
                        <a:t>(98,8% wartości bazowej)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80% wartości bazowej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RCPS w Łodzi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80409"/>
                  </a:ext>
                </a:extLst>
              </a:tr>
              <a:tr h="1494473">
                <a:tc>
                  <a:txBody>
                    <a:bodyPr/>
                    <a:lstStyle/>
                    <a:p>
                      <a:r>
                        <a:rPr lang="pl-PL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Osoby dorosłe uczestniczące w kształceniu lub szkoleniu w wieku 25-64 lat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% osób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3,0 (2019)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6,0%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Bank Danych Lokalnych GUS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4095651"/>
                  </a:ext>
                </a:extLst>
              </a:tr>
              <a:tr h="1494473">
                <a:tc>
                  <a:txBody>
                    <a:bodyPr/>
                    <a:lstStyle/>
                    <a:p>
                      <a:r>
                        <a:rPr lang="pl-PL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Słuchacze Uniwersytetów Trzeciego Wieku w wieku 60 lat i więcej na 10 tysięcy ludności w tym samym wieku w województwie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osoby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78,1 (I poł. 2022)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„Uniwersytety Trzeciego Wieku w roku akademickim 2021/2022” - GUS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9172819"/>
                  </a:ext>
                </a:extLst>
              </a:tr>
            </a:tbl>
          </a:graphicData>
        </a:graphic>
      </p:graphicFrame>
      <p:sp>
        <p:nvSpPr>
          <p:cNvPr id="21" name="Symbol zastępczy zawartości 20">
            <a:extLst>
              <a:ext uri="{FF2B5EF4-FFF2-40B4-BE49-F238E27FC236}">
                <a16:creationId xmlns:a16="http://schemas.microsoft.com/office/drawing/2014/main" id="{EFBE3F17-D2F5-315E-4921-9B5C36B3733C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7233444" y="1477721"/>
            <a:ext cx="11866961" cy="595554"/>
          </a:xfrm>
        </p:spPr>
        <p:txBody>
          <a:bodyPr/>
          <a:lstStyle/>
          <a:p>
            <a:pPr algn="l"/>
            <a:r>
              <a:rPr lang="pl-PL" sz="3500" b="1" dirty="0"/>
              <a:t>Cel I Aktywne i silne społeczności lokalne – wskaźniki rezultatu</a:t>
            </a: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FF451AEC-09A8-67E3-64E4-098504521D3A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82862853-4A32-8C99-EA84-5B8B3040102B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08280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BD39CA3D-F8CC-2455-F55A-924DB8152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794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6A1FE-A0DA-B352-77F3-BE468C4AA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AEEF5BD7-E375-3DF1-1336-2CF78E265EFD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6CDCE9D1-A96B-D7E6-99AC-45BE868017DD}"/>
              </a:ext>
            </a:extLst>
          </p:cNvPr>
          <p:cNvSpPr txBox="1"/>
          <p:nvPr/>
        </p:nvSpPr>
        <p:spPr>
          <a:xfrm>
            <a:off x="19139238" y="603608"/>
            <a:ext cx="362406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E991DCB0-A397-390E-A05A-CBFD823F9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graphicFrame>
        <p:nvGraphicFramePr>
          <p:cNvPr id="22" name="Symbol zastępczy zawartości 21">
            <a:extLst>
              <a:ext uri="{FF2B5EF4-FFF2-40B4-BE49-F238E27FC236}">
                <a16:creationId xmlns:a16="http://schemas.microsoft.com/office/drawing/2014/main" id="{6289A6DA-A7C6-03EC-A4B1-209944ED674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021321"/>
              </p:ext>
            </p:extLst>
          </p:nvPr>
        </p:nvGraphicFramePr>
        <p:xfrm>
          <a:off x="1004888" y="2601911"/>
          <a:ext cx="18134347" cy="6998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56">
                  <a:extLst>
                    <a:ext uri="{9D8B030D-6E8A-4147-A177-3AD203B41FA5}">
                      <a16:colId xmlns:a16="http://schemas.microsoft.com/office/drawing/2014/main" val="3132142311"/>
                    </a:ext>
                  </a:extLst>
                </a:gridCol>
                <a:gridCol w="4058086">
                  <a:extLst>
                    <a:ext uri="{9D8B030D-6E8A-4147-A177-3AD203B41FA5}">
                      <a16:colId xmlns:a16="http://schemas.microsoft.com/office/drawing/2014/main" val="2317446099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30200259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632277515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15213098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280091517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2216993236"/>
                    </a:ext>
                  </a:extLst>
                </a:gridCol>
              </a:tblGrid>
              <a:tr h="1289737">
                <a:tc>
                  <a:txBody>
                    <a:bodyPr/>
                    <a:lstStyle/>
                    <a:p>
                      <a:r>
                        <a:rPr lang="pl-PL" sz="2800" dirty="0"/>
                        <a:t>L.p</a:t>
                      </a:r>
                      <a:r>
                        <a:rPr lang="pl-PL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Wskaźnik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Jednostka miary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bazowa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Źródło danych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6691"/>
                  </a:ext>
                </a:extLst>
              </a:tr>
              <a:tr h="1798751">
                <a:tc>
                  <a:txBody>
                    <a:bodyPr/>
                    <a:lstStyle/>
                    <a:p>
                      <a:r>
                        <a:rPr lang="pl-PL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gmin, w których dostępne są żłobki i inne placówki opieki nad dziećmi do lat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sztuki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 (2019)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Bank Danych Lokalnych GUS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0934587"/>
                  </a:ext>
                </a:extLst>
              </a:tr>
              <a:tr h="1798751">
                <a:tc>
                  <a:txBody>
                    <a:bodyPr/>
                    <a:lstStyle/>
                    <a:p>
                      <a:r>
                        <a:rPr lang="pl-PL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Odsetek </a:t>
                      </a:r>
                      <a:r>
                        <a:rPr lang="pl-PL" sz="18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NEETs</a:t>
                      </a: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– liczba osób w wieku 15-24 lata, które jednocześnie nie uczą się, nie uczestniczą w szkoleniach i nie pracują w liczbie ludności w wieku 15-24 lata</a:t>
                      </a: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osób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7,6 (2019)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5,1 (2020)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en-US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Eurostat (online data code: EDAT_LFSE_22)</a:t>
                      </a: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1180409"/>
                  </a:ext>
                </a:extLst>
              </a:tr>
              <a:tr h="1798751">
                <a:tc>
                  <a:txBody>
                    <a:bodyPr/>
                    <a:lstStyle/>
                    <a:p>
                      <a:r>
                        <a:rPr lang="pl-PL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uczestników imprez organizowanych przez centra, domy, ośrodki kultury, kluby i świetlice w przeliczeniu na 1000 mieszkańców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uczestników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657 (2019)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średnia krajowa (2023: 888,3)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Bank Danych Lokalnych GUS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4095651"/>
                  </a:ext>
                </a:extLst>
              </a:tr>
            </a:tbl>
          </a:graphicData>
        </a:graphic>
      </p:graphicFrame>
      <p:sp>
        <p:nvSpPr>
          <p:cNvPr id="21" name="Symbol zastępczy zawartości 20">
            <a:extLst>
              <a:ext uri="{FF2B5EF4-FFF2-40B4-BE49-F238E27FC236}">
                <a16:creationId xmlns:a16="http://schemas.microsoft.com/office/drawing/2014/main" id="{507477DE-ED9F-47CC-8A96-16B2EBCAE94B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7233444" y="1477721"/>
            <a:ext cx="11866961" cy="595554"/>
          </a:xfrm>
        </p:spPr>
        <p:txBody>
          <a:bodyPr/>
          <a:lstStyle/>
          <a:p>
            <a:pPr algn="l"/>
            <a:r>
              <a:rPr lang="pl-PL" sz="3500" b="1" dirty="0"/>
              <a:t>Cel I Aktywne i silne społeczności lokalne – wskaźniki rezultatu</a:t>
            </a: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345DE775-C15F-6C0F-810B-ACA4EB1FF9A6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062BF08F-DFB7-F8A5-C953-4901131A8885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06756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308ABF9C-8B8C-14B6-F064-1D77B0B526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88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6B911-2084-CB81-9DB7-3BDF96018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C251EA9E-F263-A1C4-7DB1-0ED6CD8D9FBE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B702E0C7-E90C-62C2-FEE3-E035B3E858F6}"/>
              </a:ext>
            </a:extLst>
          </p:cNvPr>
          <p:cNvSpPr txBox="1"/>
          <p:nvPr/>
        </p:nvSpPr>
        <p:spPr>
          <a:xfrm>
            <a:off x="19139238" y="701678"/>
            <a:ext cx="362406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97EF37BC-7A24-7480-1920-79FC7F610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190" y="2479026"/>
            <a:ext cx="18486244" cy="7956345"/>
          </a:xfrm>
        </p:spPr>
        <p:txBody>
          <a:bodyPr/>
          <a:lstStyle/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latin typeface="Arial" panose="020B0604020202020204" pitchFamily="34" charset="0"/>
              </a:rPr>
              <a:t>Cel II</a:t>
            </a:r>
            <a:br>
              <a:rPr lang="pl-PL" dirty="0">
                <a:latin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</a:rPr>
              <a:t>Standardy i jakość życia         </a:t>
            </a:r>
            <a:b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	                          Obszar 1: Ubóstwo oraz ubóstwo energetyczne</a:t>
            </a:r>
            <a:b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           Obszar 2: Aktywność zawodowa</a:t>
            </a:r>
            <a:b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Obszar 3: Mieszkalnictwo</a:t>
            </a:r>
            <a:b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</a:br>
            <a:r>
              <a:rPr kumimoji="0" lang="pl-P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                          Obszar 4: Zdrowy styl życia			</a:t>
            </a: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E3A40446-E460-EC6B-F9F6-67618C9C03BB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520445" y="10528770"/>
            <a:ext cx="1760586" cy="377667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0A730BE7-0CFE-AE5D-08DB-497F691E4069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32664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98FBB2C4-645A-D364-E168-7D2C28754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42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C73580-CABE-CD08-BC62-5EDC46167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9CF9A027-205E-6CA8-07A2-54EF1C68FA12}"/>
              </a:ext>
            </a:extLst>
          </p:cNvPr>
          <p:cNvSpPr/>
          <p:nvPr/>
        </p:nvSpPr>
        <p:spPr>
          <a:xfrm>
            <a:off x="838464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9131D7BB-6B9A-BDFC-1B88-A71A0FD2C15B}"/>
              </a:ext>
            </a:extLst>
          </p:cNvPr>
          <p:cNvSpPr txBox="1"/>
          <p:nvPr/>
        </p:nvSpPr>
        <p:spPr>
          <a:xfrm>
            <a:off x="19044444" y="603607"/>
            <a:ext cx="325039" cy="255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lang="pl-PL" sz="1550" spc="-50" dirty="0">
                <a:solidFill>
                  <a:srgbClr val="3C3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CA40A14B-F433-B933-C337-6646358C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br>
              <a:rPr lang="pl-PL" dirty="0">
                <a:latin typeface="Arial" panose="020B0604020202020204" pitchFamily="34" charset="0"/>
              </a:rPr>
            </a:br>
            <a:endParaRPr lang="pl-PL" dirty="0">
              <a:latin typeface="Arial" panose="020B0604020202020204" pitchFamily="34" charset="0"/>
            </a:endParaRPr>
          </a:p>
        </p:txBody>
      </p:sp>
      <p:graphicFrame>
        <p:nvGraphicFramePr>
          <p:cNvPr id="22" name="Symbol zastępczy zawartości 21">
            <a:extLst>
              <a:ext uri="{FF2B5EF4-FFF2-40B4-BE49-F238E27FC236}">
                <a16:creationId xmlns:a16="http://schemas.microsoft.com/office/drawing/2014/main" id="{C198A06B-2569-C651-A32D-3E6250AC63F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69588811"/>
              </p:ext>
            </p:extLst>
          </p:nvPr>
        </p:nvGraphicFramePr>
        <p:xfrm>
          <a:off x="1004888" y="2601911"/>
          <a:ext cx="18134347" cy="7339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56">
                  <a:extLst>
                    <a:ext uri="{9D8B030D-6E8A-4147-A177-3AD203B41FA5}">
                      <a16:colId xmlns:a16="http://schemas.microsoft.com/office/drawing/2014/main" val="3132142311"/>
                    </a:ext>
                  </a:extLst>
                </a:gridCol>
                <a:gridCol w="4058086">
                  <a:extLst>
                    <a:ext uri="{9D8B030D-6E8A-4147-A177-3AD203B41FA5}">
                      <a16:colId xmlns:a16="http://schemas.microsoft.com/office/drawing/2014/main" val="2317446099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30200259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632277515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152130983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4280091517"/>
                    </a:ext>
                  </a:extLst>
                </a:gridCol>
                <a:gridCol w="2590621">
                  <a:extLst>
                    <a:ext uri="{9D8B030D-6E8A-4147-A177-3AD203B41FA5}">
                      <a16:colId xmlns:a16="http://schemas.microsoft.com/office/drawing/2014/main" val="2216993236"/>
                    </a:ext>
                  </a:extLst>
                </a:gridCol>
              </a:tblGrid>
              <a:tr h="1289737">
                <a:tc>
                  <a:txBody>
                    <a:bodyPr/>
                    <a:lstStyle/>
                    <a:p>
                      <a:r>
                        <a:rPr lang="pl-PL" sz="2800" dirty="0"/>
                        <a:t>L.p</a:t>
                      </a:r>
                      <a:r>
                        <a:rPr lang="pl-PL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Wskaźnik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Jednostka miary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bazowa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Wartość 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Źródło danych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6691"/>
                  </a:ext>
                </a:extLst>
              </a:tr>
              <a:tr h="1798751">
                <a:tc>
                  <a:txBody>
                    <a:bodyPr/>
                    <a:lstStyle/>
                    <a:p>
                      <a:r>
                        <a:rPr lang="pl-PL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Wskaźnik zasięgu ubóstwem po uwzględnieniu w dochodach transferów społecznych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osób, których dochód ekwiwalentny do dyspozycji (po uwzględnieniu w dochodach transferów społecznych) jest niższy od granicy ubóstwa ustalonej na poziomie 60% mediany rocznych ekwiwalentnych dochodów do dyspozycji w danym kraju</a:t>
                      </a:r>
                    </a:p>
                    <a:p>
                      <a:pPr>
                        <a:lnSpc>
                          <a:spcPct val="130000"/>
                        </a:lnSpc>
                        <a:buNone/>
                      </a:pPr>
                      <a:endParaRPr lang="pl-PL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14,3%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13,2%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Bank Danych Lokalnych GUS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20934587"/>
                  </a:ext>
                </a:extLst>
              </a:tr>
              <a:tr h="1798751">
                <a:tc>
                  <a:txBody>
                    <a:bodyPr/>
                    <a:lstStyle/>
                    <a:p>
                      <a:r>
                        <a:rPr lang="pl-PL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Odsetek mieszkań nie wyposażonych w podstawowe media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bez łazienki (miasto /wieś)</a:t>
                      </a:r>
                      <a:b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bez centralnego ogrzewania (miasto / wieś)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mieszkań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 województwie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9,6% / 25,0%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17,1% / 34,8%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6,7% / 17,9%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14,4% / 24,9%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5% / 15%</a:t>
                      </a:r>
                      <a:b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18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17%/ 15%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buNone/>
                      </a:pPr>
                      <a:r>
                        <a:rPr lang="pl-PL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Bank Danych Lokalnych GUS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31180409"/>
                  </a:ext>
                </a:extLst>
              </a:tr>
            </a:tbl>
          </a:graphicData>
        </a:graphic>
      </p:graphicFrame>
      <p:sp>
        <p:nvSpPr>
          <p:cNvPr id="21" name="Symbol zastępczy zawartości 20">
            <a:extLst>
              <a:ext uri="{FF2B5EF4-FFF2-40B4-BE49-F238E27FC236}">
                <a16:creationId xmlns:a16="http://schemas.microsoft.com/office/drawing/2014/main" id="{B1535429-891D-B960-D394-A0FA6DA52ED5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7233444" y="1477721"/>
            <a:ext cx="11866961" cy="538609"/>
          </a:xfrm>
        </p:spPr>
        <p:txBody>
          <a:bodyPr/>
          <a:lstStyle/>
          <a:p>
            <a:pPr algn="l"/>
            <a:r>
              <a:rPr lang="pl-PL" sz="3500" b="1" dirty="0"/>
              <a:t>Cel II Standardy i jakość życia – wskaźniki rezultatu</a:t>
            </a: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598A031A-1F09-71F4-2FBA-18E656CF1747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Regionalne Centrum Polityki Społecznej w Łodzi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76DFDE99-5546-02CB-4B2E-E67E579094C8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5036" y="10528770"/>
            <a:ext cx="10675608" cy="26994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spcBef>
                <a:spcPts val="185"/>
              </a:spcBef>
            </a:pPr>
            <a:r>
              <a:rPr lang="pl-PL" sz="1600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Strategia w zakresie polityki społecznej województwa łódzkiego do 2030 roku – sprawozdanie z realizacji za 2024 rok</a:t>
            </a:r>
            <a:endParaRPr sz="1600"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2B1E48C9-571C-2021-5DB0-C3B6B5DD0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5471" y="433721"/>
            <a:ext cx="566848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01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2181</Words>
  <Application>Microsoft Office PowerPoint</Application>
  <PresentationFormat>Niestandardowy</PresentationFormat>
  <Paragraphs>297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Office Theme</vt:lpstr>
      <vt:lpstr>Sprawozdanie z realizacji  Strategii w zakresie polityki społecznej województwa łódzkiego do 2030 za rok 2024  Opracował Wydział ds. Badań i Analiz  Regionalne Centrum Polityki Społecznej w Łodzi  Łódź 2025 </vt:lpstr>
      <vt:lpstr>Podstawa prawna monitoringu   art. 18 pkt. 16 ustawy z dnia 5 czerwca 1998 r. o samorządzie województwa, do wyłącznej właściwości sejmiku  województwa należy m.in. rozpatrywanie  sprawozdań  z działalności  zarządu  województwa,  w tym   w szczególności z działalności finansowej i realizacji programów, o których mowa w art. 18 pkt 2. ustawy,   tj. strategii rozwoju województwa.   Na mocy art. 21 pkt. 1 ustawy z dnia 12 marca 2004 roku o pomocy społecznej, integralną część strategii  rozwoju województwa stanowi strategia wojewódzka w zakresie polityki społecznej.  Uchwała nr XLVIII/577/22 Sejmiku Województwa Łódzkiego z dnia 27 września 2022 r. - Zarząd Województwa  Łódzkiego składa Sejmikowi Województwa Łódzkiego sprawozdanie z realizacji Strategii nie rzadziej niż co  dwa lata.  monitoring przeprowadzono po dwóch pełnych latach sprawozdawczych – 2023 i 2024.   </vt:lpstr>
      <vt:lpstr>  Regionalne Centrum Polityki Społecznej w Łodzi  – koordynator systemu monitorowania realizacji zapisów Strategii     monitorowanie wartości wskaźników rezultatu realizacji celów strategicznych (źródło: dane pochodzące   z Oceny zasobów pomocy społecznej, sprawozdań Ministerstwa Rodziny i Polityki Społecznej oraz  statystyki  publicznej, innych raportów, analiz, ekspertyz)     raport na temat podejmowanych działań i stanu realizacji zapisów Strategii ( źródło: dane jednostek  samorządu terytorialnego szczebla lokalnego i regionalnego)     </vt:lpstr>
      <vt:lpstr>  Regionalne Centrum Polityki Społecznej w Łodzi  – zbieranie danych w zakresie monitorowania Strategii     badanie CAWI w jednostkach samorządu terytorialnego (ang. Computer-Assisted Web Interview):    90 gmin   11 powiatów   3 miasta na prawach powiatu (tj. gminy miejskie realizujące jednocześnie zadania powiatu)   14 komórek funkcjonujących w strukturze samorządu województwa:     - 7 departamentów Urzędu Marszałkowskiego Województwa Łódzkiego,     -  6 wydziałów Regionalnego Centrum Polityki Społecznej w Łodzi     -  Wojewódzki Urząd Pracy w Łodzi.  </vt:lpstr>
      <vt:lpstr>Cel I Aktywne i silne społeczności lokalne Obszar 1: Kapitał społeczny   Obszar 2: Wsparcie rodzin i dzieci      Obszar 3: Edukacja opieka i wychowanie         Obszar 4: Kultura        </vt:lpstr>
      <vt:lpstr> </vt:lpstr>
      <vt:lpstr> </vt:lpstr>
      <vt:lpstr>Cel II Standardy i jakość życia                                     Obszar 1: Ubóstwo oraz ubóstwo energetyczne            Obszar 2: Aktywność zawodowa Obszar 3: Mieszkalnictwo                           Obszar 4: Zdrowy styl życia    </vt:lpstr>
      <vt:lpstr> </vt:lpstr>
      <vt:lpstr> </vt:lpstr>
      <vt:lpstr>         Cel III      Włączenie społeczno-zawodowe         Obszar 1: Wsparcie osób z niepełnosprawnościami, w tym z ograniczeniami w codziennym funkcjonowaniu  Obszar 2: Osoby starsze                                                                        Obszar 3: Wsparcie osób uzależnionych lub zagrożonych uzależnieniami, używaniem problemowym oraz                zachowaniami ryzykownymi Obszar 4: Bezdomność Obszar 5: Integracja cudzoziemców Obszar 6: Dostępność    </vt:lpstr>
      <vt:lpstr> </vt:lpstr>
      <vt:lpstr> </vt:lpstr>
      <vt:lpstr> </vt:lpstr>
      <vt:lpstr>Cele horyzontalne    Obszar 1: Ekonomia społeczna Obszar 2: Usługi społeczne              </vt:lpstr>
      <vt:lpstr>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</dc:title>
  <dc:creator>Anna Bujwicka</dc:creator>
  <cp:lastModifiedBy>DBA</cp:lastModifiedBy>
  <cp:revision>59</cp:revision>
  <cp:lastPrinted>2025-04-14T12:41:00Z</cp:lastPrinted>
  <dcterms:created xsi:type="dcterms:W3CDTF">2024-12-16T16:53:17Z</dcterms:created>
  <dcterms:modified xsi:type="dcterms:W3CDTF">2025-04-14T13:47:31Z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2024-12-16T00:00:00Z</vt:filetime>
  </property>
  <property fmtid="{D5CDD505-2E9C-101B-9397-08002B2CF9AE}" pid="3" name="Creator">
    <vt:lpwstr>Adobe InDesign 20.0 (Windows)</vt:lpwstr>
  </property>
  <property fmtid="{D5CDD505-2E9C-101B-9397-08002B2CF9AE}" pid="4" name="LastSaved">
    <vt:filetime>2024-12-16T00:00:00Z</vt:filetime>
  </property>
  <property fmtid="{D5CDD505-2E9C-101B-9397-08002B2CF9AE}" pid="5" name="Producer">
    <vt:lpwstr>3-Heights(TM) PDF Security Shell 4.8.25.2 (http://www.pdf-tools.com)</vt:lpwstr>
  </property>
</Properties>
</file>