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9" r:id="rId3"/>
    <p:sldId id="274" r:id="rId4"/>
    <p:sldId id="275" r:id="rId5"/>
    <p:sldId id="270" r:id="rId6"/>
    <p:sldId id="286" r:id="rId7"/>
    <p:sldId id="287" r:id="rId8"/>
    <p:sldId id="288" r:id="rId9"/>
    <p:sldId id="289" r:id="rId10"/>
    <p:sldId id="290" r:id="rId11"/>
    <p:sldId id="291" r:id="rId12"/>
    <p:sldId id="279" r:id="rId13"/>
    <p:sldId id="280" r:id="rId14"/>
    <p:sldId id="276" r:id="rId15"/>
    <p:sldId id="292" r:id="rId16"/>
    <p:sldId id="293" r:id="rId17"/>
    <p:sldId id="294" r:id="rId18"/>
    <p:sldId id="295" r:id="rId19"/>
    <p:sldId id="281" r:id="rId20"/>
    <p:sldId id="282" r:id="rId21"/>
    <p:sldId id="277" r:id="rId22"/>
    <p:sldId id="296" r:id="rId23"/>
    <p:sldId id="297" r:id="rId24"/>
    <p:sldId id="298" r:id="rId25"/>
    <p:sldId id="299" r:id="rId26"/>
    <p:sldId id="300" r:id="rId27"/>
    <p:sldId id="301" r:id="rId28"/>
    <p:sldId id="302" r:id="rId29"/>
    <p:sldId id="303" r:id="rId30"/>
    <p:sldId id="304" r:id="rId31"/>
    <p:sldId id="305" r:id="rId32"/>
    <p:sldId id="306" r:id="rId33"/>
    <p:sldId id="283" r:id="rId34"/>
    <p:sldId id="284" r:id="rId35"/>
    <p:sldId id="285" r:id="rId36"/>
    <p:sldId id="278" r:id="rId37"/>
    <p:sldId id="307" r:id="rId38"/>
    <p:sldId id="308" r:id="rId39"/>
    <p:sldId id="309" r:id="rId40"/>
    <p:sldId id="310" r:id="rId41"/>
    <p:sldId id="271" r:id="rId42"/>
    <p:sldId id="267" r:id="rId43"/>
  </p:sldIdLst>
  <p:sldSz cx="20105688" cy="11309350"/>
  <p:notesSz cx="9942513" cy="6810375"/>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80" y="5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926" y="3505899"/>
            <a:ext cx="17089836" cy="792525"/>
          </a:xfrm>
          <a:prstGeom prst="rect">
            <a:avLst/>
          </a:prstGeom>
        </p:spPr>
        <p:txBody>
          <a:bodyPr wrap="square" lIns="0" tIns="0" rIns="0" bIns="0">
            <a:spAutoFit/>
          </a:bodyPr>
          <a:lstStyle>
            <a:lvl1pPr>
              <a:defRPr sz="5150" b="0" i="0">
                <a:solidFill>
                  <a:schemeClr val="tx1"/>
                </a:solidFill>
                <a:latin typeface="Arial Black"/>
                <a:cs typeface="Arial Black"/>
              </a:defRPr>
            </a:lvl1pPr>
          </a:lstStyle>
          <a:p>
            <a:endParaRPr/>
          </a:p>
        </p:txBody>
      </p:sp>
      <p:sp>
        <p:nvSpPr>
          <p:cNvPr id="3" name="Holder 3"/>
          <p:cNvSpPr>
            <a:spLocks noGrp="1"/>
          </p:cNvSpPr>
          <p:nvPr>
            <p:ph type="subTitle" idx="4"/>
          </p:nvPr>
        </p:nvSpPr>
        <p:spPr>
          <a:xfrm>
            <a:off x="3015853" y="6333237"/>
            <a:ext cx="1407398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5" name="Holder 5"/>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50" b="0" i="0">
                <a:solidFill>
                  <a:schemeClr val="tx1"/>
                </a:solidFill>
                <a:latin typeface="Arial Black"/>
                <a:cs typeface="Arial Black"/>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5" name="Holder 5"/>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50" b="0" i="0">
                <a:solidFill>
                  <a:schemeClr val="tx1"/>
                </a:solidFill>
                <a:latin typeface="Arial Black"/>
                <a:cs typeface="Arial Black"/>
              </a:defRPr>
            </a:lvl1pPr>
          </a:lstStyle>
          <a:p>
            <a:endParaRPr/>
          </a:p>
        </p:txBody>
      </p:sp>
      <p:sp>
        <p:nvSpPr>
          <p:cNvPr id="3" name="Holder 3"/>
          <p:cNvSpPr>
            <a:spLocks noGrp="1"/>
          </p:cNvSpPr>
          <p:nvPr>
            <p:ph sz="half" idx="2"/>
          </p:nvPr>
        </p:nvSpPr>
        <p:spPr>
          <a:xfrm>
            <a:off x="1005284" y="2601151"/>
            <a:ext cx="874597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4429" y="2601151"/>
            <a:ext cx="874597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6" name="Holder 6"/>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50" b="0" i="0">
                <a:solidFill>
                  <a:schemeClr val="tx1"/>
                </a:solidFill>
                <a:latin typeface="Arial Black"/>
                <a:cs typeface="Arial Black"/>
              </a:defRPr>
            </a:lvl1pPr>
          </a:lstStyle>
          <a:p>
            <a:endParaRPr/>
          </a:p>
        </p:txBody>
      </p:sp>
      <p:sp>
        <p:nvSpPr>
          <p:cNvPr id="3" name="Holder 3"/>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4" name="Holder 4"/>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3" name="Holder 3"/>
          <p:cNvSpPr>
            <a:spLocks noGrp="1"/>
          </p:cNvSpPr>
          <p:nvPr>
            <p:ph type="dt" sz="half" idx="6"/>
          </p:nvPr>
        </p:nvSpPr>
        <p:spPr/>
        <p:txBody>
          <a:bodyPr lIns="0" tIns="0" rIns="0" bIns="0"/>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45979" y="2471428"/>
            <a:ext cx="5677348" cy="792525"/>
          </a:xfrm>
          <a:prstGeom prst="rect">
            <a:avLst/>
          </a:prstGeom>
        </p:spPr>
        <p:txBody>
          <a:bodyPr wrap="square" lIns="0" tIns="0" rIns="0" bIns="0">
            <a:spAutoFit/>
          </a:bodyPr>
          <a:lstStyle>
            <a:lvl1pPr>
              <a:defRPr sz="5150" b="0" i="0">
                <a:solidFill>
                  <a:schemeClr val="tx1"/>
                </a:solidFill>
                <a:latin typeface="Arial Black"/>
                <a:cs typeface="Arial Black"/>
              </a:defRPr>
            </a:lvl1pPr>
          </a:lstStyle>
          <a:p>
            <a:endParaRPr/>
          </a:p>
        </p:txBody>
      </p:sp>
      <p:sp>
        <p:nvSpPr>
          <p:cNvPr id="3" name="Holder 3"/>
          <p:cNvSpPr>
            <a:spLocks noGrp="1"/>
          </p:cNvSpPr>
          <p:nvPr>
            <p:ph type="body" idx="1"/>
          </p:nvPr>
        </p:nvSpPr>
        <p:spPr>
          <a:xfrm>
            <a:off x="1005285" y="2601151"/>
            <a:ext cx="1809511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7554329" y="10528771"/>
            <a:ext cx="1726701" cy="176972"/>
          </a:xfrm>
          <a:prstGeom prst="rect">
            <a:avLst/>
          </a:prstGeom>
        </p:spPr>
        <p:txBody>
          <a:bodyPr wrap="square" lIns="0" tIns="0" rIns="0" bIns="0">
            <a:spAutoFit/>
          </a:bodyPr>
          <a:lstStyle>
            <a:lvl1pPr>
              <a:defRPr sz="1150" b="0" i="0">
                <a:solidFill>
                  <a:srgbClr val="3C3B3A"/>
                </a:solidFill>
                <a:latin typeface="Arial"/>
                <a:cs typeface="Arial"/>
              </a:defRPr>
            </a:lvl1pPr>
          </a:lstStyle>
          <a:p>
            <a:pPr marL="12700">
              <a:spcBef>
                <a:spcPts val="185"/>
              </a:spcBef>
            </a:pPr>
            <a:r>
              <a:rPr lang="pl-PL" spc="-10"/>
              <a:t>NAZWA</a:t>
            </a:r>
            <a:r>
              <a:rPr lang="pl-PL" spc="-55"/>
              <a:t> </a:t>
            </a:r>
            <a:r>
              <a:rPr lang="pl-PL" spc="-40"/>
              <a:t>DEPARTAMENTU</a:t>
            </a:r>
            <a:endParaRPr lang="pl-PL" spc="-40" dirty="0"/>
          </a:p>
        </p:txBody>
      </p:sp>
      <p:sp>
        <p:nvSpPr>
          <p:cNvPr id="5" name="Holder 5"/>
          <p:cNvSpPr>
            <a:spLocks noGrp="1"/>
          </p:cNvSpPr>
          <p:nvPr>
            <p:ph type="dt" sz="half" idx="6"/>
          </p:nvPr>
        </p:nvSpPr>
        <p:spPr>
          <a:xfrm>
            <a:off x="825036" y="10528771"/>
            <a:ext cx="1452360" cy="176972"/>
          </a:xfrm>
          <a:prstGeom prst="rect">
            <a:avLst/>
          </a:prstGeom>
        </p:spPr>
        <p:txBody>
          <a:bodyPr wrap="square" lIns="0" tIns="0" rIns="0" bIns="0">
            <a:spAutoFit/>
          </a:bodyPr>
          <a:lstStyle>
            <a:lvl1pPr>
              <a:defRPr sz="1150" b="0" i="0">
                <a:solidFill>
                  <a:srgbClr val="3C3B3A"/>
                </a:solidFill>
                <a:latin typeface="Arial Black"/>
                <a:cs typeface="Arial Black"/>
              </a:defRPr>
            </a:lvl1pPr>
          </a:lstStyle>
          <a:p>
            <a:pPr marL="12700">
              <a:spcBef>
                <a:spcPts val="185"/>
              </a:spcBef>
            </a:pPr>
            <a:r>
              <a:rPr lang="pl-PL" spc="-150"/>
              <a:t>TEMAT</a:t>
            </a:r>
            <a:r>
              <a:rPr lang="pl-PL" spc="-50"/>
              <a:t> </a:t>
            </a:r>
            <a:r>
              <a:rPr lang="pl-PL" spc="-170"/>
              <a:t>PREZENTACJI</a:t>
            </a:r>
            <a:endParaRPr lang="pl-PL" spc="-170" dirty="0"/>
          </a:p>
        </p:txBody>
      </p:sp>
      <p:sp>
        <p:nvSpPr>
          <p:cNvPr id="6" name="Holder 6"/>
          <p:cNvSpPr>
            <a:spLocks noGrp="1"/>
          </p:cNvSpPr>
          <p:nvPr>
            <p:ph type="sldNum" sz="quarter" idx="7"/>
          </p:nvPr>
        </p:nvSpPr>
        <p:spPr>
          <a:xfrm>
            <a:off x="14476097" y="10517697"/>
            <a:ext cx="462430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sz="1550" spc="-50" dirty="0">
                <a:solidFill>
                  <a:srgbClr val="3C3B3A"/>
                </a:solidFill>
                <a:latin typeface="Arial" panose="020B0604020202020204" pitchFamily="34" charset="0"/>
                <a:cs typeface="Arial" panose="020B0604020202020204" pitchFamily="34" charset="0"/>
              </a:rPr>
              <a:t>1</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F59923ED-CB04-4A9F-AE6A-143B27947C74}"/>
              </a:ext>
            </a:extLst>
          </p:cNvPr>
          <p:cNvSpPr>
            <a:spLocks noGrp="1"/>
          </p:cNvSpPr>
          <p:nvPr>
            <p:ph type="title"/>
          </p:nvPr>
        </p:nvSpPr>
        <p:spPr>
          <a:xfrm>
            <a:off x="845978" y="2471428"/>
            <a:ext cx="18486244" cy="7458734"/>
          </a:xfrm>
        </p:spPr>
        <p:txBody>
          <a:bodyPr/>
          <a:lstStyle/>
          <a:p>
            <a:pPr algn="ctr">
              <a:lnSpc>
                <a:spcPct val="150000"/>
              </a:lnSpc>
              <a:spcBef>
                <a:spcPts val="600"/>
              </a:spcBef>
              <a:spcAft>
                <a:spcPts val="600"/>
              </a:spcAft>
            </a:pPr>
            <a:r>
              <a:rPr lang="pl-PL" dirty="0">
                <a:latin typeface="Arial" panose="020B0604020202020204" pitchFamily="34" charset="0"/>
              </a:rPr>
              <a:t>Sprawozdanie z realizacji </a:t>
            </a:r>
            <a:br>
              <a:rPr lang="pl-PL" dirty="0">
                <a:latin typeface="Arial" panose="020B0604020202020204" pitchFamily="34" charset="0"/>
              </a:rPr>
            </a:br>
            <a:r>
              <a:rPr lang="pl-PL" dirty="0">
                <a:latin typeface="Arial" panose="020B0604020202020204" pitchFamily="34" charset="0"/>
              </a:rPr>
              <a:t>Strategii w zakresie polityki społecznej województwa łódzkiego do 2030 za rok 2024</a:t>
            </a:r>
            <a:br>
              <a:rPr lang="pl-PL" dirty="0">
                <a:latin typeface="Arial" panose="020B0604020202020204" pitchFamily="34" charset="0"/>
              </a:rPr>
            </a:br>
            <a:br>
              <a:rPr lang="pl-PL" dirty="0">
                <a:latin typeface="Arial" panose="020B0604020202020204" pitchFamily="34" charset="0"/>
              </a:rPr>
            </a:br>
            <a:r>
              <a:rPr lang="pl-PL" sz="3000" dirty="0">
                <a:latin typeface="Arial" panose="020B0604020202020204" pitchFamily="34" charset="0"/>
              </a:rPr>
              <a:t>Opracował Wydział ds. Badań i Analiz </a:t>
            </a:r>
            <a:br>
              <a:rPr lang="pl-PL" sz="3000" dirty="0">
                <a:latin typeface="Arial" panose="020B0604020202020204" pitchFamily="34" charset="0"/>
              </a:rPr>
            </a:br>
            <a:r>
              <a:rPr lang="pl-PL" sz="3000" dirty="0">
                <a:latin typeface="Arial" panose="020B0604020202020204" pitchFamily="34" charset="0"/>
              </a:rPr>
              <a:t>Regionalne Centrum Polityki Społecznej w Łodzi</a:t>
            </a:r>
            <a:br>
              <a:rPr lang="pl-PL" sz="3000" dirty="0">
                <a:latin typeface="Arial" panose="020B0604020202020204" pitchFamily="34" charset="0"/>
              </a:rPr>
            </a:br>
            <a:br>
              <a:rPr lang="pl-PL" sz="3000" dirty="0">
                <a:latin typeface="Arial" panose="020B0604020202020204" pitchFamily="34" charset="0"/>
              </a:rPr>
            </a:br>
            <a:r>
              <a:rPr lang="pl-PL" sz="3000" dirty="0">
                <a:latin typeface="Arial" panose="020B0604020202020204" pitchFamily="34" charset="0"/>
              </a:rPr>
              <a:t>Łódź 2025</a:t>
            </a:r>
            <a:br>
              <a:rPr lang="pl-PL" dirty="0">
                <a:latin typeface="Arial" panose="020B0604020202020204" pitchFamily="34" charset="0"/>
              </a:rPr>
            </a:br>
            <a:endParaRPr lang="pl-PL" dirty="0">
              <a:latin typeface="Arial" panose="020B0604020202020204" pitchFamily="34" charset="0"/>
            </a:endParaRPr>
          </a:p>
        </p:txBody>
      </p:sp>
      <p:sp>
        <p:nvSpPr>
          <p:cNvPr id="18" name="object 18"/>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E1B5B40A-F879-4B04-815C-D833675E48C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F6C1C-3CB3-48D8-DEE3-F9436EFC7CDB}"/>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27B9749C-2C1C-6BB2-AA60-2BE408C24627}"/>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835D0AF9-EFE9-79C0-A2B2-F25E148F37CF}"/>
              </a:ext>
            </a:extLst>
          </p:cNvPr>
          <p:cNvSpPr txBox="1"/>
          <p:nvPr/>
        </p:nvSpPr>
        <p:spPr>
          <a:xfrm>
            <a:off x="19139238" y="549276"/>
            <a:ext cx="2862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10</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683FE24B-0DF8-155A-A623-C42B5EBA40E9}"/>
              </a:ext>
            </a:extLst>
          </p:cNvPr>
          <p:cNvSpPr>
            <a:spLocks noGrp="1"/>
          </p:cNvSpPr>
          <p:nvPr>
            <p:ph type="title"/>
          </p:nvPr>
        </p:nvSpPr>
        <p:spPr>
          <a:xfrm>
            <a:off x="845978" y="2471428"/>
            <a:ext cx="18486244" cy="8502328"/>
          </a:xfrm>
        </p:spPr>
        <p:txBody>
          <a:bodyPr/>
          <a:lstStyle/>
          <a:p>
            <a:pPr algn="l">
              <a:spcBef>
                <a:spcPts val="600"/>
              </a:spcBef>
              <a:spcAft>
                <a:spcPts val="600"/>
              </a:spcAft>
            </a:pPr>
            <a:r>
              <a:rPr lang="pl-PL" sz="3200" b="1" dirty="0">
                <a:latin typeface="Arial" panose="020B0604020202020204" pitchFamily="34" charset="0"/>
              </a:rPr>
              <a:t>Cel I Aktywne i silne społeczności lokalne</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3</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Edukacja, opieka i wychowanie</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Najwięcej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jednostek z terenu województwa łódzkiego podjęło się realizacji zadań z zakresu wzmocnienia działań profilaktycznych, zapobiegających trudnościom w uczeniu się i zachowaniu oraz wczesnej interwencji, a także działań podejmowanych na rzecz młodzieży zagrożonej marginalizacją społeczną.</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podmiotów dostosowywało na swoim terenie ofertę szkolnictwa branżowego i zawodowego oraz ofertę kształcenia ustawicznego, w tym kształcenia online i kształcenia nieformalnego do potrzeb lokalnego rynku pracy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i włączającego grupy o zróżnicowanych potrzebach oraz dążyło do skutecznego zainteresowania odbiorców.</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6C10373D-3F5D-025F-3540-4A04B3060AAA}"/>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160539A9-4DA3-95B4-EB55-00C15B5A6D23}"/>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2F45BF4A-49ED-90B9-0140-7F43076C9A9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80315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158F83-029E-250A-0215-6F1C5A9A57E5}"/>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E89782D2-A339-2A9A-E81F-168C9A3C9D49}"/>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AFA96C17-BFB3-12ED-FC4C-EBC95D504B83}"/>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11</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8B55B5AD-461B-F532-0541-4F40484F31D4}"/>
              </a:ext>
            </a:extLst>
          </p:cNvPr>
          <p:cNvSpPr>
            <a:spLocks noGrp="1"/>
          </p:cNvSpPr>
          <p:nvPr>
            <p:ph type="title"/>
          </p:nvPr>
        </p:nvSpPr>
        <p:spPr>
          <a:xfrm>
            <a:off x="845978" y="2471428"/>
            <a:ext cx="18486244" cy="8071440"/>
          </a:xfrm>
        </p:spPr>
        <p:txBody>
          <a:bodyPr/>
          <a:lstStyle/>
          <a:p>
            <a:pPr algn="l">
              <a:spcBef>
                <a:spcPts val="600"/>
              </a:spcBef>
              <a:spcAft>
                <a:spcPts val="600"/>
              </a:spcAft>
            </a:pPr>
            <a:r>
              <a:rPr lang="pl-PL" sz="3200" b="1" dirty="0">
                <a:latin typeface="Arial" panose="020B0604020202020204" pitchFamily="34" charset="0"/>
              </a:rPr>
              <a:t>Cel I Aktywne i silne społeczności lokalne</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4</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Kultura</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Najczęściej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podejmowanym przez JST w 2024 r. działaniem było wspieranie działań z obszaru edukacji kulturalnej – zarówno tej adresowanej do dzieci i młodzieży, jak i projektów dedykowanych dorosłym oraz projektów o charakterze pokoleniowym, transkulturowym i integracyjnym.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podmiotów podjęło się włączenia działań z zakresu rozwoju publiczności (</a:t>
            </a:r>
            <a:r>
              <a:rPr kumimoji="0" lang="pl-PL" sz="2800" i="0" u="none" strike="noStrike" kern="0" cap="none" spc="0" normalizeH="0" baseline="0" noProof="0" dirty="0" err="1">
                <a:ln>
                  <a:noFill/>
                </a:ln>
                <a:solidFill>
                  <a:prstClr val="black"/>
                </a:solidFill>
                <a:effectLst/>
                <a:uLnTx/>
                <a:uFillTx/>
                <a:latin typeface="Arial" panose="020B0604020202020204" pitchFamily="34" charset="0"/>
                <a:ea typeface="+mj-ea"/>
              </a:rPr>
              <a:t>audience</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development) do regionalnych dokumentów strategicznych oraz planów działania poszczególnych wojewódzkich instytucji kultury.</a:t>
            </a: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A669F6CD-BE35-8292-1257-CDED28ED81F0}"/>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F269A848-4F65-82E5-AB75-EF9E1A8BED4D}"/>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B6589EDE-6B57-F14A-39F7-2FBFF071105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086845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46C7CE-7C44-419A-1145-D773B248470A}"/>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731CF9AC-2DDC-D1C4-DF46-5353DD3C13E2}"/>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5B34BC22-EDCF-29C7-15D2-20905C8E5C28}"/>
              </a:ext>
            </a:extLst>
          </p:cNvPr>
          <p:cNvSpPr txBox="1"/>
          <p:nvPr/>
        </p:nvSpPr>
        <p:spPr>
          <a:xfrm>
            <a:off x="19139238" y="702139"/>
            <a:ext cx="362406"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12</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54366299-3215-07BE-D05D-3603282281F9}"/>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1AF6E113-2CBD-B7EA-8F7C-6B39CC05062E}"/>
              </a:ext>
            </a:extLst>
          </p:cNvPr>
          <p:cNvGraphicFramePr>
            <a:graphicFrameLocks noGrp="1"/>
          </p:cNvGraphicFramePr>
          <p:nvPr>
            <p:ph sz="half" idx="2"/>
            <p:extLst>
              <p:ext uri="{D42A27DB-BD31-4B8C-83A1-F6EECF244321}">
                <p14:modId xmlns:p14="http://schemas.microsoft.com/office/powerpoint/2010/main" val="3036900839"/>
              </p:ext>
            </p:extLst>
          </p:nvPr>
        </p:nvGraphicFramePr>
        <p:xfrm>
          <a:off x="1004888" y="2601911"/>
          <a:ext cx="18134347" cy="5554983"/>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071564">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494473">
                <a:tc>
                  <a:txBody>
                    <a:bodyPr/>
                    <a:lstStyle/>
                    <a:p>
                      <a:r>
                        <a:rPr lang="pl-PL" dirty="0"/>
                        <a:t>1.</a:t>
                      </a:r>
                    </a:p>
                  </a:txBody>
                  <a:tcPr/>
                </a:tc>
                <a:tc>
                  <a:txBody>
                    <a:bodyPr/>
                    <a:lstStyle/>
                    <a:p>
                      <a:r>
                        <a:rPr lang="pl-PL" dirty="0"/>
                        <a:t>Liczba dzieci umieszczonych w pieczy zastępczej w województwie</a:t>
                      </a:r>
                    </a:p>
                  </a:txBody>
                  <a:tcPr/>
                </a:tc>
                <a:tc>
                  <a:txBody>
                    <a:bodyPr/>
                    <a:lstStyle/>
                    <a:p>
                      <a:r>
                        <a:rPr lang="pl-PL" dirty="0"/>
                        <a:t>liczba dzieci</a:t>
                      </a:r>
                    </a:p>
                  </a:txBody>
                  <a:tcPr/>
                </a:tc>
                <a:tc>
                  <a:txBody>
                    <a:bodyPr/>
                    <a:lstStyle/>
                    <a:p>
                      <a:r>
                        <a:rPr lang="pl-PL" dirty="0"/>
                        <a:t>5296</a:t>
                      </a:r>
                    </a:p>
                  </a:txBody>
                  <a:tcPr/>
                </a:tc>
                <a:tc>
                  <a:txBody>
                    <a:bodyPr/>
                    <a:lstStyle/>
                    <a:p>
                      <a:r>
                        <a:rPr lang="pl-PL" dirty="0"/>
                        <a:t>5230</a:t>
                      </a:r>
                    </a:p>
                    <a:p>
                      <a:r>
                        <a:rPr lang="pl-PL" dirty="0"/>
                        <a:t>(98,8% wartości bazowej)</a:t>
                      </a:r>
                    </a:p>
                    <a:p>
                      <a:endParaRPr lang="pl-PL" dirty="0"/>
                    </a:p>
                  </a:txBody>
                  <a:tcPr/>
                </a:tc>
                <a:tc>
                  <a:txBody>
                    <a:bodyPr/>
                    <a:lstStyle/>
                    <a:p>
                      <a:r>
                        <a:rPr lang="pl-PL" dirty="0"/>
                        <a:t>80% wartości bazowej</a:t>
                      </a:r>
                    </a:p>
                  </a:txBody>
                  <a:tcPr/>
                </a:tc>
                <a:tc>
                  <a:txBody>
                    <a:bodyPr/>
                    <a:lstStyle/>
                    <a:p>
                      <a:r>
                        <a:rPr lang="pl-PL" dirty="0"/>
                        <a:t>RCPS w Łodzi</a:t>
                      </a:r>
                    </a:p>
                  </a:txBody>
                  <a:tcPr/>
                </a:tc>
                <a:extLst>
                  <a:ext uri="{0D108BD9-81ED-4DB2-BD59-A6C34878D82A}">
                    <a16:rowId xmlns:a16="http://schemas.microsoft.com/office/drawing/2014/main" val="531180409"/>
                  </a:ext>
                </a:extLst>
              </a:tr>
              <a:tr h="1494473">
                <a:tc>
                  <a:txBody>
                    <a:bodyPr/>
                    <a:lstStyle/>
                    <a:p>
                      <a:r>
                        <a:rPr lang="pl-PL" dirty="0"/>
                        <a:t>2.</a:t>
                      </a:r>
                    </a:p>
                  </a:txBody>
                  <a:tcPr/>
                </a:tc>
                <a:tc>
                  <a:txBody>
                    <a:bodyPr/>
                    <a:lstStyle/>
                    <a:p>
                      <a:r>
                        <a:rPr lang="pl-PL" dirty="0"/>
                        <a:t>Osoby dorosłe uczestniczące w kształceniu lub szkoleniu w wieku 25-64 lat</a:t>
                      </a:r>
                    </a:p>
                  </a:txBody>
                  <a:tcPr/>
                </a:tc>
                <a:tc>
                  <a:txBody>
                    <a:bodyPr/>
                    <a:lstStyle/>
                    <a:p>
                      <a:r>
                        <a:rPr lang="pl-PL" dirty="0"/>
                        <a:t>% osób</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3,0 (2019)</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3,8</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6,0%</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68580" marR="68580" marT="0" marB="0"/>
                </a:tc>
                <a:extLst>
                  <a:ext uri="{0D108BD9-81ED-4DB2-BD59-A6C34878D82A}">
                    <a16:rowId xmlns:a16="http://schemas.microsoft.com/office/drawing/2014/main" val="2894095651"/>
                  </a:ext>
                </a:extLst>
              </a:tr>
              <a:tr h="1494473">
                <a:tc>
                  <a:txBody>
                    <a:bodyPr/>
                    <a:lstStyle/>
                    <a:p>
                      <a:r>
                        <a:rPr lang="pl-PL" dirty="0"/>
                        <a:t>3.</a:t>
                      </a:r>
                    </a:p>
                  </a:txBody>
                  <a:tcPr/>
                </a:tc>
                <a:tc>
                  <a:txBody>
                    <a:bodyPr/>
                    <a:lstStyle/>
                    <a:p>
                      <a:r>
                        <a:rPr lang="pl-PL" dirty="0"/>
                        <a:t>Słuchacze Uniwersytetów Trzeciego Wieku w wieku 60 lat i więcej na 10 tysięcy ludności w tym samym wieku w województwie</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osoby</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78,1 (I poł. 2022)</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„Uniwersytety Trzeciego Wieku w roku akademickim 2021/2022” - GUS</a:t>
                      </a:r>
                    </a:p>
                  </a:txBody>
                  <a:tcPr marL="68580" marR="68580" marT="0" marB="0"/>
                </a:tc>
                <a:extLst>
                  <a:ext uri="{0D108BD9-81ED-4DB2-BD59-A6C34878D82A}">
                    <a16:rowId xmlns:a16="http://schemas.microsoft.com/office/drawing/2014/main" val="3139172819"/>
                  </a:ext>
                </a:extLst>
              </a:tr>
            </a:tbl>
          </a:graphicData>
        </a:graphic>
      </p:graphicFrame>
      <p:sp>
        <p:nvSpPr>
          <p:cNvPr id="21" name="Symbol zastępczy zawartości 20">
            <a:extLst>
              <a:ext uri="{FF2B5EF4-FFF2-40B4-BE49-F238E27FC236}">
                <a16:creationId xmlns:a16="http://schemas.microsoft.com/office/drawing/2014/main" id="{EFBE3F17-D2F5-315E-4921-9B5C36B3733C}"/>
              </a:ext>
            </a:extLst>
          </p:cNvPr>
          <p:cNvSpPr>
            <a:spLocks noGrp="1"/>
          </p:cNvSpPr>
          <p:nvPr>
            <p:ph sz="half" idx="3"/>
          </p:nvPr>
        </p:nvSpPr>
        <p:spPr>
          <a:xfrm>
            <a:off x="7233444" y="1477721"/>
            <a:ext cx="11866961" cy="595554"/>
          </a:xfrm>
        </p:spPr>
        <p:txBody>
          <a:bodyPr/>
          <a:lstStyle/>
          <a:p>
            <a:pPr algn="l"/>
            <a:r>
              <a:rPr lang="pl-PL" sz="3500" b="1" dirty="0"/>
              <a:t>Cel I Aktywne i silne społeczności lokalne – wskaźniki rezultatu</a:t>
            </a:r>
          </a:p>
        </p:txBody>
      </p:sp>
      <p:sp>
        <p:nvSpPr>
          <p:cNvPr id="18" name="object 18">
            <a:extLst>
              <a:ext uri="{FF2B5EF4-FFF2-40B4-BE49-F238E27FC236}">
                <a16:creationId xmlns:a16="http://schemas.microsoft.com/office/drawing/2014/main" id="{FF451AEC-09A8-67E3-64E4-098504521D3A}"/>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82862853-4A32-8C99-EA84-5B8B3040102B}"/>
              </a:ext>
            </a:extLst>
          </p:cNvPr>
          <p:cNvSpPr txBox="1">
            <a:spLocks noGrp="1"/>
          </p:cNvSpPr>
          <p:nvPr>
            <p:ph type="dt" sz="half" idx="6"/>
          </p:nvPr>
        </p:nvSpPr>
        <p:spPr>
          <a:xfrm>
            <a:off x="825036" y="10528770"/>
            <a:ext cx="108280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BD39CA3D-F8CC-2455-F55A-924DB8152D3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25179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6A1FE-A0DA-B352-77F3-BE468C4AA798}"/>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AEEF5BD7-E375-3DF1-1336-2CF78E265EFD}"/>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6CDCE9D1-A96B-D7E6-99AC-45BE868017DD}"/>
              </a:ext>
            </a:extLst>
          </p:cNvPr>
          <p:cNvSpPr txBox="1"/>
          <p:nvPr/>
        </p:nvSpPr>
        <p:spPr>
          <a:xfrm>
            <a:off x="19139238" y="603608"/>
            <a:ext cx="362406"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13</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E991DCB0-A397-390E-A05A-CBFD823F953A}"/>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6289A6DA-A7C6-03EC-A4B1-209944ED674A}"/>
              </a:ext>
            </a:extLst>
          </p:cNvPr>
          <p:cNvGraphicFramePr>
            <a:graphicFrameLocks noGrp="1"/>
          </p:cNvGraphicFramePr>
          <p:nvPr>
            <p:ph sz="half" idx="2"/>
            <p:extLst>
              <p:ext uri="{D42A27DB-BD31-4B8C-83A1-F6EECF244321}">
                <p14:modId xmlns:p14="http://schemas.microsoft.com/office/powerpoint/2010/main" val="16021321"/>
              </p:ext>
            </p:extLst>
          </p:nvPr>
        </p:nvGraphicFramePr>
        <p:xfrm>
          <a:off x="1004888" y="2601911"/>
          <a:ext cx="18134347" cy="6998106"/>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289737">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798751">
                <a:tc>
                  <a:txBody>
                    <a:bodyPr/>
                    <a:lstStyle/>
                    <a:p>
                      <a:r>
                        <a:rPr lang="pl-PL" dirty="0"/>
                        <a:t>4.</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Liczba gmin, w których dostępne są żłobki i inne placówki opieki nad dziećmi do lat 3</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sztuki</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62 (2019)</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88</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100</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68580" marR="68580" marT="0" marB="0"/>
                </a:tc>
                <a:extLst>
                  <a:ext uri="{0D108BD9-81ED-4DB2-BD59-A6C34878D82A}">
                    <a16:rowId xmlns:a16="http://schemas.microsoft.com/office/drawing/2014/main" val="4120934587"/>
                  </a:ext>
                </a:extLst>
              </a:tr>
              <a:tr h="1798751">
                <a:tc>
                  <a:txBody>
                    <a:bodyPr/>
                    <a:lstStyle/>
                    <a:p>
                      <a:r>
                        <a:rPr lang="pl-PL" dirty="0"/>
                        <a:t>5.</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Odsetek </a:t>
                      </a:r>
                      <a:r>
                        <a:rPr lang="pl-PL" sz="1800" baseline="0" dirty="0" err="1">
                          <a:effectLst/>
                          <a:latin typeface="Calibri" panose="020F0502020204030204" pitchFamily="34" charset="0"/>
                          <a:ea typeface="Calibri" panose="020F0502020204030204" pitchFamily="34" charset="0"/>
                          <a:cs typeface="Calibri" panose="020F0502020204030204" pitchFamily="34" charset="0"/>
                        </a:rPr>
                        <a:t>NEETs</a:t>
                      </a:r>
                      <a:r>
                        <a:rPr lang="pl-PL" sz="1800" baseline="0" dirty="0">
                          <a:effectLst/>
                          <a:latin typeface="Calibri" panose="020F0502020204030204" pitchFamily="34" charset="0"/>
                          <a:ea typeface="Calibri" panose="020F0502020204030204" pitchFamily="34" charset="0"/>
                          <a:cs typeface="Calibri" panose="020F0502020204030204" pitchFamily="34" charset="0"/>
                        </a:rPr>
                        <a:t> – liczba osób w wieku 15-24 lata, które jednocześnie nie uczą się, nie uczestniczą w szkoleniach i nie pracują w liczbie ludności w wieku 15-24 lata</a:t>
                      </a: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 osób</a:t>
                      </a:r>
                    </a:p>
                  </a:txBody>
                  <a:tcPr marL="68580" marR="68580" marT="0" marB="0"/>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7,6 (2019)</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5,1 (2020)</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9,5</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4,5</a:t>
                      </a:r>
                    </a:p>
                  </a:txBody>
                  <a:tcPr marL="68580" marR="68580" marT="0" marB="0"/>
                </a:tc>
                <a:tc>
                  <a:txBody>
                    <a:bodyPr/>
                    <a:lstStyle/>
                    <a:p>
                      <a:pPr>
                        <a:lnSpc>
                          <a:spcPct val="130000"/>
                        </a:lnSpc>
                        <a:buNone/>
                      </a:pPr>
                      <a:r>
                        <a:rPr lang="en-US" sz="1800" baseline="0" dirty="0">
                          <a:effectLst/>
                          <a:latin typeface="Calibri" panose="020F0502020204030204" pitchFamily="34" charset="0"/>
                          <a:ea typeface="Calibri" panose="020F0502020204030204" pitchFamily="34" charset="0"/>
                          <a:cs typeface="Calibri" panose="020F0502020204030204" pitchFamily="34" charset="0"/>
                        </a:rPr>
                        <a:t>Eurostat (online data code: EDAT_LFSE_22)</a:t>
                      </a: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531180409"/>
                  </a:ext>
                </a:extLst>
              </a:tr>
              <a:tr h="1798751">
                <a:tc>
                  <a:txBody>
                    <a:bodyPr/>
                    <a:lstStyle/>
                    <a:p>
                      <a:r>
                        <a:rPr lang="pl-PL" dirty="0"/>
                        <a:t>6.</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Liczba uczestników imprez organizowanych przez centra, domy, ośrodki kultury, kluby i świetlice w przeliczeniu na 1000 mieszkańców</a:t>
                      </a:r>
                    </a:p>
                  </a:txBody>
                  <a:tcPr marL="68580" marR="68580" marT="0" marB="0"/>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liczba uczestników</a:t>
                      </a:r>
                    </a:p>
                  </a:txBody>
                  <a:tcPr marL="68580" marR="68580" marT="0" marB="0"/>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657 (2019)</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497</a:t>
                      </a:r>
                    </a:p>
                  </a:txBody>
                  <a:tcPr marL="68580" marR="68580" marT="0" marB="0"/>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średnia krajowa (2023: 888,3)</a:t>
                      </a:r>
                    </a:p>
                  </a:txBody>
                  <a:tcPr marL="68580" marR="68580" marT="0" marB="0"/>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68580" marR="68580" marT="0" marB="0"/>
                </a:tc>
                <a:extLst>
                  <a:ext uri="{0D108BD9-81ED-4DB2-BD59-A6C34878D82A}">
                    <a16:rowId xmlns:a16="http://schemas.microsoft.com/office/drawing/2014/main" val="2894095651"/>
                  </a:ext>
                </a:extLst>
              </a:tr>
            </a:tbl>
          </a:graphicData>
        </a:graphic>
      </p:graphicFrame>
      <p:sp>
        <p:nvSpPr>
          <p:cNvPr id="21" name="Symbol zastępczy zawartości 20">
            <a:extLst>
              <a:ext uri="{FF2B5EF4-FFF2-40B4-BE49-F238E27FC236}">
                <a16:creationId xmlns:a16="http://schemas.microsoft.com/office/drawing/2014/main" id="{507477DE-ED9F-47CC-8A96-16B2EBCAE94B}"/>
              </a:ext>
            </a:extLst>
          </p:cNvPr>
          <p:cNvSpPr>
            <a:spLocks noGrp="1"/>
          </p:cNvSpPr>
          <p:nvPr>
            <p:ph sz="half" idx="3"/>
          </p:nvPr>
        </p:nvSpPr>
        <p:spPr>
          <a:xfrm>
            <a:off x="7233444" y="1477721"/>
            <a:ext cx="11866961" cy="595554"/>
          </a:xfrm>
        </p:spPr>
        <p:txBody>
          <a:bodyPr/>
          <a:lstStyle/>
          <a:p>
            <a:pPr algn="l"/>
            <a:r>
              <a:rPr lang="pl-PL" sz="3500" b="1" dirty="0"/>
              <a:t>Cel I Aktywne i silne społeczności lokalne – wskaźniki rezultatu</a:t>
            </a:r>
          </a:p>
        </p:txBody>
      </p:sp>
      <p:sp>
        <p:nvSpPr>
          <p:cNvPr id="18" name="object 18">
            <a:extLst>
              <a:ext uri="{FF2B5EF4-FFF2-40B4-BE49-F238E27FC236}">
                <a16:creationId xmlns:a16="http://schemas.microsoft.com/office/drawing/2014/main" id="{345DE775-C15F-6C0F-810B-ACA4EB1FF9A6}"/>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062BF08F-DFB7-F8A5-C953-4901131A8885}"/>
              </a:ext>
            </a:extLst>
          </p:cNvPr>
          <p:cNvSpPr txBox="1">
            <a:spLocks noGrp="1"/>
          </p:cNvSpPr>
          <p:nvPr>
            <p:ph type="dt" sz="half" idx="6"/>
          </p:nvPr>
        </p:nvSpPr>
        <p:spPr>
          <a:xfrm>
            <a:off x="825036" y="10528770"/>
            <a:ext cx="106756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308ABF9C-8B8C-14B6-F064-1D77B0B5269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788888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6B911-2084-CB81-9DB7-3BDF96018758}"/>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C251EA9E-F263-A1C4-7DB1-0ED6CD8D9FBE}"/>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B702E0C7-E90C-62C2-FEE3-E035B3E858F6}"/>
              </a:ext>
            </a:extLst>
          </p:cNvPr>
          <p:cNvSpPr txBox="1"/>
          <p:nvPr/>
        </p:nvSpPr>
        <p:spPr>
          <a:xfrm>
            <a:off x="19139238" y="701678"/>
            <a:ext cx="3624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14</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97EF37BC-7A24-7480-1920-79FC7F610AF0}"/>
              </a:ext>
            </a:extLst>
          </p:cNvPr>
          <p:cNvSpPr>
            <a:spLocks noGrp="1"/>
          </p:cNvSpPr>
          <p:nvPr>
            <p:ph type="title"/>
          </p:nvPr>
        </p:nvSpPr>
        <p:spPr>
          <a:xfrm>
            <a:off x="781190" y="2479026"/>
            <a:ext cx="18486244" cy="7956345"/>
          </a:xfrm>
        </p:spPr>
        <p:txBody>
          <a:bodyPr/>
          <a:lstStyle/>
          <a:p>
            <a:pPr algn="ctr">
              <a:lnSpc>
                <a:spcPct val="200000"/>
              </a:lnSpc>
              <a:spcBef>
                <a:spcPts val="600"/>
              </a:spcBef>
              <a:spcAft>
                <a:spcPts val="600"/>
              </a:spcAft>
            </a:pPr>
            <a:r>
              <a:rPr lang="pl-PL" dirty="0">
                <a:latin typeface="Arial" panose="020B0604020202020204" pitchFamily="34" charset="0"/>
              </a:rPr>
              <a:t>Cel II</a:t>
            </a:r>
            <a:br>
              <a:rPr lang="pl-PL" dirty="0">
                <a:latin typeface="Arial" panose="020B0604020202020204" pitchFamily="34" charset="0"/>
              </a:rPr>
            </a:br>
            <a:r>
              <a:rPr lang="pl-PL" dirty="0">
                <a:latin typeface="Arial" panose="020B0604020202020204" pitchFamily="34" charset="0"/>
              </a:rPr>
              <a:t>Standardy i jakość życia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Obszar 1: Ubóstwo oraz ubóstwo energetyczne</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Obszar 2: Aktywność zawodowa</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Obszar 3: Mieszkalnictwo</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Obszar 4: Zdrowy styl życia			</a:t>
            </a: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E3A40446-E460-EC6B-F9F6-67618C9C03BB}"/>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0A730BE7-0CFE-AE5D-08DB-497F691E4069}"/>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98FBB2C4-645A-D364-E168-7D2C2875495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026422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72E83-8B0A-9360-CABF-CC4517CA394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492A6365-8913-F7D4-8EEA-05B5C73A14E5}"/>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D0D81E2A-FCD1-AC0D-BD44-CD527149A023}"/>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15</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AD77B8A6-03CF-EB5D-B25E-AB5D953A2A99}"/>
              </a:ext>
            </a:extLst>
          </p:cNvPr>
          <p:cNvSpPr>
            <a:spLocks noGrp="1"/>
          </p:cNvSpPr>
          <p:nvPr>
            <p:ph type="title"/>
          </p:nvPr>
        </p:nvSpPr>
        <p:spPr>
          <a:xfrm>
            <a:off x="845978" y="2471428"/>
            <a:ext cx="18428970" cy="7640553"/>
          </a:xfrm>
        </p:spPr>
        <p:txBody>
          <a:bodyPr/>
          <a:lstStyle/>
          <a:p>
            <a:pPr algn="l">
              <a:spcBef>
                <a:spcPts val="600"/>
              </a:spcBef>
              <a:spcAft>
                <a:spcPts val="600"/>
              </a:spcAft>
            </a:pPr>
            <a:r>
              <a:rPr lang="pl-PL" sz="3200" b="1" dirty="0">
                <a:latin typeface="Arial" panose="020B0604020202020204" pitchFamily="34" charset="0"/>
              </a:rPr>
              <a:t>Cel II Standardy i jakość życia</a:t>
            </a:r>
            <a:br>
              <a:rPr lang="pl-PL" sz="3200" b="1" dirty="0">
                <a:latin typeface="Arial" panose="020B0604020202020204" pitchFamily="34" charset="0"/>
              </a:rPr>
            </a:br>
            <a:br>
              <a:rPr lang="pl-PL" dirty="0">
                <a:latin typeface="Arial" panose="020B0604020202020204" pitchFamily="34" charset="0"/>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1. Ubóstwo oraz ubóstwo energetyczne</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Działaniem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najczęściej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podejmowanym przez podmioty z województwa był rozwój różnych form pomocy w tym pomocy rzeczowej, w szczególności żywnościowej dla osób najbardziej potrzebujących.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Najrzadziej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JST wskazywały, że realizowały działania z zakresu wspierania powstawania lokalnych PES tworzących miejsca pracy dla osób wykluczonych i zagrożonych wykluczeniem społecznym.</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53C0F09D-18F3-66D9-CCB9-0CC7B1642834}"/>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20F460FA-FAAF-C06C-801F-25A7C28BD3E6}"/>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C02216DB-2CBD-B3FA-1C3F-5B68B2A1F6E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987359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D4992-D9C8-6B06-986E-5C73624AFF1B}"/>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59B2D813-A4D8-6AC4-A89E-BAB9460F0C13}"/>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4A78708F-6E8E-70B8-D4B7-BFB13481E39B}"/>
              </a:ext>
            </a:extLst>
          </p:cNvPr>
          <p:cNvSpPr txBox="1"/>
          <p:nvPr/>
        </p:nvSpPr>
        <p:spPr>
          <a:xfrm>
            <a:off x="19139238" y="625475"/>
            <a:ext cx="4386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16</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3629807E-89CF-6E01-14B8-4055C7F6244C}"/>
              </a:ext>
            </a:extLst>
          </p:cNvPr>
          <p:cNvSpPr>
            <a:spLocks noGrp="1"/>
          </p:cNvSpPr>
          <p:nvPr>
            <p:ph type="title"/>
          </p:nvPr>
        </p:nvSpPr>
        <p:spPr>
          <a:xfrm>
            <a:off x="845978" y="2471428"/>
            <a:ext cx="18428970" cy="7209666"/>
          </a:xfrm>
        </p:spPr>
        <p:txBody>
          <a:bodyPr/>
          <a:lstStyle/>
          <a:p>
            <a:pPr algn="l">
              <a:spcBef>
                <a:spcPts val="600"/>
              </a:spcBef>
              <a:spcAft>
                <a:spcPts val="600"/>
              </a:spcAft>
            </a:pPr>
            <a:r>
              <a:rPr lang="pl-PL" sz="3200" b="1" dirty="0">
                <a:latin typeface="Arial" panose="020B0604020202020204" pitchFamily="34" charset="0"/>
              </a:rPr>
              <a:t>Cel II Standardy i jakość życia</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Aktywność zawodowa</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Na terenie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największej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liczby samorządów wspierano nabywanie umiejętności potrzebnych do poszukiwania pracy oraz motywacji do jej podjęcia, a także usuwania barier psychologicznych (nastawienia) osób pozostających długotrwale bez pracy/wchodzących na rynek pracy po długiej przerwie (w szczególności kobiet, osób z niepełnosprawnościami, migrantów, ubogich pracujących) przez poradnictwo zawodowe, pracę socjalną, programy indywidualne, rozwijanie umiejętności zawodowych i kompetencji społecznych.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jednostek wspierało powstawanie lokalnych PES wspierających aktywność społeczną i zawodową.</a:t>
            </a: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9445C0D6-0E0E-CC01-1DFB-0FDBC1365214}"/>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C4EDEFE0-687F-9DF8-D680-264D80868DC7}"/>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E7372B76-BC89-9867-E735-4B6DAF158B0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90306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628E1B-A870-A349-1B26-2E9444887E7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1606DB9D-5210-6834-D448-1C473CC504FB}"/>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F673DE7E-7D03-ECB7-A5DA-D3A6E892883D}"/>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17</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089FA863-F3C0-289C-9C0F-62D7DD0C7FD1}"/>
              </a:ext>
            </a:extLst>
          </p:cNvPr>
          <p:cNvSpPr>
            <a:spLocks noGrp="1"/>
          </p:cNvSpPr>
          <p:nvPr>
            <p:ph type="title"/>
          </p:nvPr>
        </p:nvSpPr>
        <p:spPr>
          <a:xfrm>
            <a:off x="845978" y="2471427"/>
            <a:ext cx="18428970" cy="5955476"/>
          </a:xfrm>
        </p:spPr>
        <p:txBody>
          <a:bodyPr/>
          <a:lstStyle/>
          <a:p>
            <a:pPr algn="l">
              <a:spcBef>
                <a:spcPts val="600"/>
              </a:spcBef>
              <a:spcAft>
                <a:spcPts val="600"/>
              </a:spcAft>
            </a:pPr>
            <a:r>
              <a:rPr lang="pl-PL" sz="3200" b="1" dirty="0">
                <a:latin typeface="Arial" panose="020B0604020202020204" pitchFamily="34" charset="0"/>
              </a:rPr>
              <a:t>Cel II Standardy i jakość życia</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3</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Mieszkalnictwo</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Najczęściej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podejmowanym działaniem JST w 2024 r. było zwiększenie liczby realizowanych remontów mieszkań komunalnych oraz poprawa stanu lokali socjalnych.</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b="1" dirty="0">
                <a:solidFill>
                  <a:prstClr val="black"/>
                </a:solidFill>
                <a:latin typeface="Arial" panose="020B0604020202020204" pitchFamily="34" charset="0"/>
              </a:rPr>
              <a:t>N</a:t>
            </a:r>
            <a:r>
              <a:rPr kumimoji="0" lang="pl-PL" sz="2800" b="1" i="0" u="none" strike="noStrike" kern="0" cap="none" spc="0" normalizeH="0" baseline="0" noProof="0" dirty="0" err="1">
                <a:ln>
                  <a:noFill/>
                </a:ln>
                <a:solidFill>
                  <a:prstClr val="black"/>
                </a:solidFill>
                <a:effectLst/>
                <a:uLnTx/>
                <a:uFillTx/>
                <a:latin typeface="Arial" panose="020B0604020202020204" pitchFamily="34" charset="0"/>
                <a:ea typeface="+mj-ea"/>
              </a:rPr>
              <a:t>ajrzadszym</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były działania informacyjne i doradcze przy udziale RCPS w Łodzi, skierowane do JST, w zakresie sposobów gospodarowania posiadanym zasobem mieszkaniowym (w tym z udziałem społecznych agencji najmu).</a:t>
            </a: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498FF8F1-4812-702E-3526-4E2F98616C49}"/>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7E1B4FE2-AB9B-F7F9-0AEF-2B88CDE4D425}"/>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91743216-2563-98A9-3BD7-CCFE56A1895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4084513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B37AA-DA85-62F8-2C51-9D9BB5001C7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4CF5B7ED-32D6-33D4-4133-1E91D3B23D81}"/>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3C35874E-6BBC-5D26-6E8B-E68B22E0EB7B}"/>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18</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D542B190-1042-9368-D25D-B63F34299B13}"/>
              </a:ext>
            </a:extLst>
          </p:cNvPr>
          <p:cNvSpPr>
            <a:spLocks noGrp="1"/>
          </p:cNvSpPr>
          <p:nvPr>
            <p:ph type="title"/>
          </p:nvPr>
        </p:nvSpPr>
        <p:spPr>
          <a:xfrm>
            <a:off x="845978" y="2471426"/>
            <a:ext cx="18428970" cy="7412031"/>
          </a:xfrm>
        </p:spPr>
        <p:txBody>
          <a:bodyPr/>
          <a:lstStyle/>
          <a:p>
            <a:pPr algn="l">
              <a:spcBef>
                <a:spcPts val="600"/>
              </a:spcBef>
              <a:spcAft>
                <a:spcPts val="600"/>
              </a:spcAft>
            </a:pPr>
            <a:r>
              <a:rPr lang="pl-PL" sz="3200" b="1" dirty="0">
                <a:latin typeface="Arial" panose="020B0604020202020204" pitchFamily="34" charset="0"/>
              </a:rPr>
              <a:t>Cel II Standardy i jakość życia</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4</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Zdrowy styl życia</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Najwięcej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samorządów podejmowało się działań z zakresu propagowania zdrowego stylu życia wśród ogółu mieszkańców województwa, w tym w szczególności dzieci, młodzieży i osób starszych przez praktyczne zajęcia, szkolenia itp. dotyczące zdrowej diety oraz rozszerzenie oferty dostępnych (przestrzennie i finansowo) dodatkowych zajęć aktywności fizycznej.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jednostek realizowało zadania z zakresu profilaktyki zdrowia psychicznego oraz wsparcia osób dotkniętych tymi trudnościami i ich rodzin.</a:t>
            </a: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87C8DF3D-6FD7-E35A-6809-01B9E69CD764}"/>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E155A0C9-14B8-A228-DD86-86F7250AF428}"/>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BC83CF80-2047-3D76-3B0A-2BFF100F41B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897262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C73580-CABE-CD08-BC62-5EDC4616722F}"/>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9CF9A027-205E-6CA8-07A2-54EF1C68FA12}"/>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9131D7BB-6B9A-BDFC-1B88-A71A0FD2C15B}"/>
              </a:ext>
            </a:extLst>
          </p:cNvPr>
          <p:cNvSpPr txBox="1"/>
          <p:nvPr/>
        </p:nvSpPr>
        <p:spPr>
          <a:xfrm>
            <a:off x="19044444" y="603607"/>
            <a:ext cx="325039"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19</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CA40A14B-F433-B933-C337-6646358CE2FD}"/>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C198A06B-2569-C651-A32D-3E6250AC63F0}"/>
              </a:ext>
            </a:extLst>
          </p:cNvPr>
          <p:cNvGraphicFramePr>
            <a:graphicFrameLocks noGrp="1"/>
          </p:cNvGraphicFramePr>
          <p:nvPr>
            <p:ph sz="half" idx="2"/>
            <p:extLst>
              <p:ext uri="{D42A27DB-BD31-4B8C-83A1-F6EECF244321}">
                <p14:modId xmlns:p14="http://schemas.microsoft.com/office/powerpoint/2010/main" val="3069588811"/>
              </p:ext>
            </p:extLst>
          </p:nvPr>
        </p:nvGraphicFramePr>
        <p:xfrm>
          <a:off x="1004888" y="2601911"/>
          <a:ext cx="18134347" cy="7339051"/>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289737">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798751">
                <a:tc>
                  <a:txBody>
                    <a:bodyPr/>
                    <a:lstStyle/>
                    <a:p>
                      <a:r>
                        <a:rPr lang="pl-PL" dirty="0"/>
                        <a:t>1.</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Wskaźnik zasięgu ubóstwem po uwzględnieniu w dochodach transferów społecznych</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 osób, których dochód ekwiwalentny do dyspozycji (po uwzględnieniu w dochodach transferów społecznych) jest niższy od granicy ubóstwa ustalonej na poziomie 60% mediany rocznych ekwiwalentnych dochodów do dyspozycji w danym kraju</a:t>
                      </a: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14,3%</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13,2%</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44450" marR="44450" marT="0" marB="0"/>
                </a:tc>
                <a:extLst>
                  <a:ext uri="{0D108BD9-81ED-4DB2-BD59-A6C34878D82A}">
                    <a16:rowId xmlns:a16="http://schemas.microsoft.com/office/drawing/2014/main" val="4120934587"/>
                  </a:ext>
                </a:extLst>
              </a:tr>
              <a:tr h="1798751">
                <a:tc>
                  <a:txBody>
                    <a:bodyPr/>
                    <a:lstStyle/>
                    <a:p>
                      <a:r>
                        <a:rPr lang="pl-PL" dirty="0"/>
                        <a:t>2.</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Odsetek mieszkań nie wyposażonych w podstawowe media</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a) bez łazienki (miasto /wieś)</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b) bez centralnego ogrzewania (miasto / wieś)</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 mieszkań</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w województwie</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a) 9,6% / 25,0%</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b) 17,1% / 34,8%</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a) 6,7% / 17,9%</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b) 14,4% / 24,9%</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a) 5% / 15%</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b) 17%/ 15%</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44450" marR="44450" marT="0" marB="0"/>
                </a:tc>
                <a:extLst>
                  <a:ext uri="{0D108BD9-81ED-4DB2-BD59-A6C34878D82A}">
                    <a16:rowId xmlns:a16="http://schemas.microsoft.com/office/drawing/2014/main" val="531180409"/>
                  </a:ext>
                </a:extLst>
              </a:tr>
            </a:tbl>
          </a:graphicData>
        </a:graphic>
      </p:graphicFrame>
      <p:sp>
        <p:nvSpPr>
          <p:cNvPr id="21" name="Symbol zastępczy zawartości 20">
            <a:extLst>
              <a:ext uri="{FF2B5EF4-FFF2-40B4-BE49-F238E27FC236}">
                <a16:creationId xmlns:a16="http://schemas.microsoft.com/office/drawing/2014/main" id="{B1535429-891D-B960-D394-A0FA6DA52ED5}"/>
              </a:ext>
            </a:extLst>
          </p:cNvPr>
          <p:cNvSpPr>
            <a:spLocks noGrp="1"/>
          </p:cNvSpPr>
          <p:nvPr>
            <p:ph sz="half" idx="3"/>
          </p:nvPr>
        </p:nvSpPr>
        <p:spPr>
          <a:xfrm>
            <a:off x="7233444" y="1477721"/>
            <a:ext cx="11866961" cy="538609"/>
          </a:xfrm>
        </p:spPr>
        <p:txBody>
          <a:bodyPr/>
          <a:lstStyle/>
          <a:p>
            <a:pPr algn="l"/>
            <a:r>
              <a:rPr lang="pl-PL" sz="3500" b="1" dirty="0"/>
              <a:t>Cel II Standardy i jakość życia – wskaźniki rezultatu</a:t>
            </a:r>
          </a:p>
        </p:txBody>
      </p:sp>
      <p:sp>
        <p:nvSpPr>
          <p:cNvPr id="18" name="object 18">
            <a:extLst>
              <a:ext uri="{FF2B5EF4-FFF2-40B4-BE49-F238E27FC236}">
                <a16:creationId xmlns:a16="http://schemas.microsoft.com/office/drawing/2014/main" id="{598A031A-1F09-71F4-2FBA-18E656CF1747}"/>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76DFDE99-5546-02CB-4B2E-E67E579094C8}"/>
              </a:ext>
            </a:extLst>
          </p:cNvPr>
          <p:cNvSpPr txBox="1">
            <a:spLocks noGrp="1"/>
          </p:cNvSpPr>
          <p:nvPr>
            <p:ph type="dt" sz="half" idx="6"/>
          </p:nvPr>
        </p:nvSpPr>
        <p:spPr>
          <a:xfrm>
            <a:off x="825036" y="10528770"/>
            <a:ext cx="106756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2B1E48C9-571C-2021-5DB0-C3B6B5DD034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66601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3981C-7D51-D837-F1E6-22FC4DC38217}"/>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FB55E9F7-B6B7-B4A0-67D5-4B5BF1639552}"/>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D2E32577-1570-909B-725F-BB530B183D7B}"/>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ABA8BB22-A81C-4367-E11C-5E3CF9AE0452}"/>
              </a:ext>
            </a:extLst>
          </p:cNvPr>
          <p:cNvSpPr>
            <a:spLocks noGrp="1"/>
          </p:cNvSpPr>
          <p:nvPr>
            <p:ph type="title"/>
          </p:nvPr>
        </p:nvSpPr>
        <p:spPr>
          <a:xfrm>
            <a:off x="845978" y="1733567"/>
            <a:ext cx="18486244" cy="11614077"/>
          </a:xfrm>
        </p:spPr>
        <p:txBody>
          <a:bodyPr/>
          <a:lstStyle/>
          <a:p>
            <a:pPr algn="l">
              <a:lnSpc>
                <a:spcPct val="150000"/>
              </a:lnSpc>
              <a:spcBef>
                <a:spcPts val="600"/>
              </a:spcBef>
              <a:spcAft>
                <a:spcPts val="600"/>
              </a:spcAft>
            </a:pPr>
            <a:r>
              <a:rPr lang="pl-PL" dirty="0">
                <a:latin typeface="Arial" panose="020B0604020202020204" pitchFamily="34" charset="0"/>
              </a:rPr>
              <a:t>Podstawa prawna monitoringu</a:t>
            </a:r>
            <a:br>
              <a:rPr lang="pl-PL" dirty="0">
                <a:latin typeface="Arial" panose="020B0604020202020204" pitchFamily="34" charset="0"/>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dirty="0">
                <a:latin typeface="Arial" panose="020B0604020202020204" pitchFamily="34" charset="0"/>
              </a:rPr>
              <a:t>	</a:t>
            </a:r>
            <a:r>
              <a:rPr lang="pl-PL" sz="2800" dirty="0">
                <a:latin typeface="Arial" panose="020B0604020202020204" pitchFamily="34" charset="0"/>
              </a:rPr>
              <a:t>art. 18 pkt. 16 ustawy z dnia 5 czerwca 1998 r. o samorządzie województwa, do wyłącznej właściwości sejmiku 	województwa należy m.in. rozpatrywanie  sprawozdań  z działalności  zarządu  województwa,  w tym </a:t>
            </a:r>
            <a:br>
              <a:rPr lang="pl-PL" sz="2800" dirty="0">
                <a:latin typeface="Arial" panose="020B0604020202020204" pitchFamily="34" charset="0"/>
              </a:rPr>
            </a:br>
            <a:r>
              <a:rPr lang="pl-PL" sz="2800" dirty="0">
                <a:latin typeface="Arial" panose="020B0604020202020204" pitchFamily="34" charset="0"/>
              </a:rPr>
              <a:t>	w szczególności z działalności finansowej i realizacji programów, o których mowa w art. 18 pkt 2. ustawy, </a:t>
            </a:r>
            <a:br>
              <a:rPr lang="pl-PL" sz="2800" dirty="0">
                <a:latin typeface="Arial" panose="020B0604020202020204" pitchFamily="34" charset="0"/>
              </a:rPr>
            </a:br>
            <a:r>
              <a:rPr lang="pl-PL" sz="2800" dirty="0">
                <a:latin typeface="Arial" panose="020B0604020202020204" pitchFamily="34" charset="0"/>
              </a:rPr>
              <a:t>	tj. strategii rozwoju województwa. </a:t>
            </a:r>
            <a:br>
              <a:rPr lang="pl-PL" sz="2800" dirty="0">
                <a:latin typeface="Arial" panose="020B0604020202020204" pitchFamily="34" charset="0"/>
              </a:rPr>
            </a:br>
            <a:r>
              <a:rPr lang="pl-PL" sz="2800" dirty="0">
                <a:latin typeface="Arial" panose="020B0604020202020204" pitchFamily="34" charset="0"/>
              </a:rPr>
              <a:t>	Na mocy art. 21 pkt. 1 ustawy z dnia 12 marca 2004 roku o pomocy społecznej, integralną część strategii 	rozwoju województwa stanowi </a:t>
            </a:r>
            <a:r>
              <a:rPr lang="pl-PL" sz="2800" b="1" dirty="0">
                <a:latin typeface="Arial" panose="020B0604020202020204" pitchFamily="34" charset="0"/>
              </a:rPr>
              <a:t>strategia wojewódzka w zakresie polityki społecznej</a:t>
            </a:r>
            <a:r>
              <a:rPr lang="pl-PL" sz="2800" dirty="0">
                <a:latin typeface="Arial" panose="020B0604020202020204" pitchFamily="34" charset="0"/>
              </a:rPr>
              <a:t>.</a:t>
            </a:r>
            <a:br>
              <a:rPr lang="pl-PL" sz="2800" dirty="0">
                <a:latin typeface="Arial" panose="020B0604020202020204" pitchFamily="34" charset="0"/>
              </a:rPr>
            </a:br>
            <a:r>
              <a:rPr lang="pl-PL" sz="2800" dirty="0">
                <a:latin typeface="Arial" panose="020B0604020202020204" pitchFamily="34" charset="0"/>
              </a:rPr>
              <a:t>	Uchwała nr XLVIII/577/22 Sejmiku Województwa Łódzkiego z dnia 27 września 2022 r. - Zarząd Województwa 	Łódzkiego składa Sejmikowi Województwa Łódzkiego sprawozdanie z realizacji Strategii nie rzadziej niż co 	dwa lata.</a:t>
            </a:r>
            <a:br>
              <a:rPr lang="pl-PL" sz="2800" dirty="0">
                <a:latin typeface="Arial" panose="020B0604020202020204" pitchFamily="34" charset="0"/>
              </a:rPr>
            </a:br>
            <a:r>
              <a:rPr lang="pl-PL" sz="2800" dirty="0">
                <a:latin typeface="Arial" panose="020B0604020202020204" pitchFamily="34" charset="0"/>
              </a:rPr>
              <a:t>	monitoring przeprowadzono po dwóch pełnych latach sprawozdawczych – 2023 i 2024.</a:t>
            </a:r>
            <a:br>
              <a:rPr lang="pl-PL" sz="2800" dirty="0">
                <a:latin typeface="Arial" panose="020B0604020202020204" pitchFamily="34" charset="0"/>
              </a:rPr>
            </a:br>
            <a:br>
              <a:rPr lang="pl-PL" dirty="0">
                <a:latin typeface="Arial" panose="020B0604020202020204" pitchFamily="34" charset="0"/>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8EBDEFA8-E745-E10D-9DD4-6A830D916C77}"/>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508E75D1-BC1C-64EF-AC8A-EFB9C1483A1B}"/>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C5A82F2D-B4B8-0BE3-8CEE-431D59B8B75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285084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A8BB0-94B4-D55D-D34A-3314B0F9B09F}"/>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6EB396DD-48A9-AF6E-673C-EAC6FE4F0656}"/>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8778CAA5-64D5-AFF9-2A3B-984E36FDC75B}"/>
              </a:ext>
            </a:extLst>
          </p:cNvPr>
          <p:cNvSpPr txBox="1"/>
          <p:nvPr/>
        </p:nvSpPr>
        <p:spPr>
          <a:xfrm>
            <a:off x="19003912" y="701683"/>
            <a:ext cx="421531" cy="253515"/>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20</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38F4E19C-E982-3211-549E-D7D87C449E21}"/>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F8C2C2FE-64E5-525A-DF7D-CAE4D9CC4792}"/>
              </a:ext>
            </a:extLst>
          </p:cNvPr>
          <p:cNvGraphicFramePr>
            <a:graphicFrameLocks noGrp="1"/>
          </p:cNvGraphicFramePr>
          <p:nvPr>
            <p:ph sz="half" idx="2"/>
            <p:extLst>
              <p:ext uri="{D42A27DB-BD31-4B8C-83A1-F6EECF244321}">
                <p14:modId xmlns:p14="http://schemas.microsoft.com/office/powerpoint/2010/main" val="3486102212"/>
              </p:ext>
            </p:extLst>
          </p:nvPr>
        </p:nvGraphicFramePr>
        <p:xfrm>
          <a:off x="1004888" y="2601911"/>
          <a:ext cx="18134347" cy="5571403"/>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609613">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716918">
                <a:tc>
                  <a:txBody>
                    <a:bodyPr/>
                    <a:lstStyle/>
                    <a:p>
                      <a:r>
                        <a:rPr lang="pl-PL" dirty="0"/>
                        <a:t>3.</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Odsetek długotrwale bezrobotnych</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 bezrobotnych</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17,1% (2019)</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 25%</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12,00%</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44450" marR="44450" marT="0" marB="0"/>
                </a:tc>
                <a:extLst>
                  <a:ext uri="{0D108BD9-81ED-4DB2-BD59-A6C34878D82A}">
                    <a16:rowId xmlns:a16="http://schemas.microsoft.com/office/drawing/2014/main" val="4120934587"/>
                  </a:ext>
                </a:extLst>
              </a:tr>
              <a:tr h="2244872">
                <a:tc>
                  <a:txBody>
                    <a:bodyPr/>
                    <a:lstStyle/>
                    <a:p>
                      <a:r>
                        <a:rPr lang="pl-PL" dirty="0"/>
                        <a:t>4.</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Współczynnik aktywności zawodowej kobiet, osób 50 lat i więcej, osób z niepełnosprawnościami w wieku 16 lat i więcej</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 osób w danej kategorii</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(dane średnioroczne)</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47,6% (2019)</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32,4% (2019)</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21,6% (2019)</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51,2%</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35,9%</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20,9%</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50,0%</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40,0%</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26,5%</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44450" marR="44450" marT="0" marB="0"/>
                </a:tc>
                <a:extLst>
                  <a:ext uri="{0D108BD9-81ED-4DB2-BD59-A6C34878D82A}">
                    <a16:rowId xmlns:a16="http://schemas.microsoft.com/office/drawing/2014/main" val="531180409"/>
                  </a:ext>
                </a:extLst>
              </a:tr>
            </a:tbl>
          </a:graphicData>
        </a:graphic>
      </p:graphicFrame>
      <p:sp>
        <p:nvSpPr>
          <p:cNvPr id="21" name="Symbol zastępczy zawartości 20">
            <a:extLst>
              <a:ext uri="{FF2B5EF4-FFF2-40B4-BE49-F238E27FC236}">
                <a16:creationId xmlns:a16="http://schemas.microsoft.com/office/drawing/2014/main" id="{27A77DA5-FCC7-1F36-C69E-766E99EBFADA}"/>
              </a:ext>
            </a:extLst>
          </p:cNvPr>
          <p:cNvSpPr>
            <a:spLocks noGrp="1"/>
          </p:cNvSpPr>
          <p:nvPr>
            <p:ph sz="half" idx="3"/>
          </p:nvPr>
        </p:nvSpPr>
        <p:spPr>
          <a:xfrm>
            <a:off x="7233444" y="1477721"/>
            <a:ext cx="11866961" cy="538609"/>
          </a:xfrm>
        </p:spPr>
        <p:txBody>
          <a:bodyPr/>
          <a:lstStyle/>
          <a:p>
            <a:pPr algn="l"/>
            <a:r>
              <a:rPr lang="pl-PL" sz="3500" b="1" dirty="0"/>
              <a:t>Cel II Standardy i jakość życia – wskaźniki rezultatu</a:t>
            </a:r>
          </a:p>
        </p:txBody>
      </p:sp>
      <p:sp>
        <p:nvSpPr>
          <p:cNvPr id="18" name="object 18">
            <a:extLst>
              <a:ext uri="{FF2B5EF4-FFF2-40B4-BE49-F238E27FC236}">
                <a16:creationId xmlns:a16="http://schemas.microsoft.com/office/drawing/2014/main" id="{E73870F9-A271-FE5F-5D8D-6D7FC449C40F}"/>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384B1E65-5248-A41F-7E59-0DB777E61B20}"/>
              </a:ext>
            </a:extLst>
          </p:cNvPr>
          <p:cNvSpPr txBox="1">
            <a:spLocks noGrp="1"/>
          </p:cNvSpPr>
          <p:nvPr>
            <p:ph type="dt" sz="half" idx="6"/>
          </p:nvPr>
        </p:nvSpPr>
        <p:spPr>
          <a:xfrm>
            <a:off x="825036" y="10528770"/>
            <a:ext cx="107518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DBC5E8B3-A4A9-1029-C707-266358BBEEA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896004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735FA-D3AB-F956-9AA7-06FAE2BE97E2}"/>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0D7710C2-3626-9F05-FD47-84706138BE16}"/>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C5359779-D639-10D6-8FC7-7BED196BF0B0}"/>
              </a:ext>
            </a:extLst>
          </p:cNvPr>
          <p:cNvSpPr txBox="1"/>
          <p:nvPr/>
        </p:nvSpPr>
        <p:spPr>
          <a:xfrm>
            <a:off x="19139238" y="549276"/>
            <a:ext cx="362406"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21</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4B783167-2214-9013-AF1F-8F09CD5768DF}"/>
              </a:ext>
            </a:extLst>
          </p:cNvPr>
          <p:cNvSpPr>
            <a:spLocks noGrp="1"/>
          </p:cNvSpPr>
          <p:nvPr>
            <p:ph type="title"/>
          </p:nvPr>
        </p:nvSpPr>
        <p:spPr>
          <a:xfrm>
            <a:off x="1137444" y="1997077"/>
            <a:ext cx="18194778" cy="7831952"/>
          </a:xfrm>
        </p:spPr>
        <p:txBody>
          <a:bodyPr/>
          <a:lstStyle/>
          <a:p>
            <a:pPr algn="l">
              <a:lnSpc>
                <a:spcPct val="150000"/>
              </a:lnSpc>
              <a:spcBef>
                <a:spcPts val="600"/>
              </a:spcBef>
              <a:spcAft>
                <a:spcPts val="600"/>
              </a:spcAft>
            </a:pPr>
            <a:r>
              <a:rPr lang="pl-PL" dirty="0">
                <a:latin typeface="Arial" panose="020B0604020202020204" pitchFamily="34" charset="0"/>
              </a:rPr>
              <a:t>									Cel III</a:t>
            </a:r>
            <a:br>
              <a:rPr lang="pl-PL" dirty="0">
                <a:latin typeface="Arial" panose="020B0604020202020204" pitchFamily="34" charset="0"/>
              </a:rPr>
            </a:br>
            <a:r>
              <a:rPr lang="pl-PL" dirty="0">
                <a:latin typeface="Arial" panose="020B0604020202020204" pitchFamily="34" charset="0"/>
              </a:rPr>
              <a:t>					Włączenie społeczno-zawodowe        </a:t>
            </a:r>
            <a:br>
              <a:rPr lang="pl-PL" dirty="0">
                <a:latin typeface="Arial" panose="020B0604020202020204" pitchFamily="34" charset="0"/>
              </a:rPr>
            </a:br>
            <a:r>
              <a:rPr lang="pl-PL" sz="3000" dirty="0">
                <a:solidFill>
                  <a:prstClr val="black"/>
                </a:solidFill>
                <a:latin typeface="Arial" panose="020B0604020202020204" pitchFamily="34" charset="0"/>
              </a:rPr>
              <a:t>Obszar</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 1: Wsparcie osób z niepełnosprawnościami, w tym z ograniczeniami w codziennym funkcjonowaniu</a:t>
            </a:r>
            <a:r>
              <a:rPr lang="pl-PL" sz="3000" dirty="0">
                <a:solidFill>
                  <a:prstClr val="black"/>
                </a:solidFill>
                <a:latin typeface="Arial" panose="020B0604020202020204" pitchFamily="34" charset="0"/>
              </a:rPr>
              <a:t> </a:t>
            </a:r>
            <a:br>
              <a:rPr lang="pl-PL" sz="3000" dirty="0">
                <a:solidFill>
                  <a:prstClr val="black"/>
                </a:solidFill>
                <a:latin typeface="Arial" panose="020B0604020202020204" pitchFamily="34" charset="0"/>
              </a:rPr>
            </a:br>
            <a:r>
              <a:rPr lang="pl-PL" sz="3000" dirty="0">
                <a:solidFill>
                  <a:prstClr val="black"/>
                </a:solidFill>
                <a:latin typeface="Arial" panose="020B0604020202020204" pitchFamily="34" charset="0"/>
              </a:rPr>
              <a:t>Obszar 2: Osoby starsze                                                                       </a:t>
            </a:r>
            <a:br>
              <a:rPr lang="pl-PL" sz="3000" dirty="0">
                <a:solidFill>
                  <a:prstClr val="black"/>
                </a:solidFill>
                <a:latin typeface="Arial" panose="020B0604020202020204" pitchFamily="34" charset="0"/>
              </a:rPr>
            </a:br>
            <a:r>
              <a:rPr lang="pl-PL" sz="3000" dirty="0">
                <a:solidFill>
                  <a:prstClr val="black"/>
                </a:solidFill>
                <a:latin typeface="Arial" panose="020B0604020202020204" pitchFamily="34" charset="0"/>
              </a:rPr>
              <a:t>Obszar</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sz="3000" dirty="0">
                <a:solidFill>
                  <a:prstClr val="black"/>
                </a:solidFill>
                <a:latin typeface="Arial" panose="020B0604020202020204" pitchFamily="34" charset="0"/>
              </a:rPr>
              <a:t>3</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 Wsparcie osób uzależnionych lub zagrożonych uzależnieniami, używaniem problemowym oraz       	</a:t>
            </a:r>
            <a:r>
              <a:rPr lang="pl-PL" sz="3000" dirty="0">
                <a:solidFill>
                  <a:prstClr val="black"/>
                </a:solidFill>
                <a:latin typeface="Arial" panose="020B0604020202020204" pitchFamily="34" charset="0"/>
              </a:rPr>
              <a:t>        </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zachowaniami ryzykownymi</a:t>
            </a: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3000" dirty="0">
                <a:solidFill>
                  <a:prstClr val="black"/>
                </a:solidFill>
                <a:latin typeface="Arial" panose="020B0604020202020204" pitchFamily="34" charset="0"/>
              </a:rPr>
              <a:t>Obszar</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sz="3000" dirty="0">
                <a:solidFill>
                  <a:prstClr val="black"/>
                </a:solidFill>
                <a:latin typeface="Arial" panose="020B0604020202020204" pitchFamily="34" charset="0"/>
              </a:rPr>
              <a:t>4</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a:t>
            </a:r>
            <a:r>
              <a:rPr lang="pl-PL" sz="3000" dirty="0">
                <a:solidFill>
                  <a:prstClr val="black"/>
                </a:solidFill>
                <a:latin typeface="Arial" panose="020B0604020202020204" pitchFamily="34" charset="0"/>
              </a:rPr>
              <a:t> Bezdomność</a:t>
            </a: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3000" dirty="0">
                <a:solidFill>
                  <a:prstClr val="black"/>
                </a:solidFill>
                <a:latin typeface="Arial" panose="020B0604020202020204" pitchFamily="34" charset="0"/>
              </a:rPr>
              <a:t>Obszar</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sz="3000" dirty="0">
                <a:solidFill>
                  <a:prstClr val="black"/>
                </a:solidFill>
                <a:latin typeface="Arial" panose="020B0604020202020204" pitchFamily="34" charset="0"/>
              </a:rPr>
              <a:t>5</a:t>
            </a: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 Integracja cudzoziemców</a:t>
            </a: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t>Obszar 6: Dostępność			</a:t>
            </a:r>
            <a:br>
              <a:rPr lang="pl-PL" sz="3000" dirty="0">
                <a:latin typeface="Arial" panose="020B0604020202020204" pitchFamily="34" charset="0"/>
              </a:rPr>
            </a:br>
            <a:endParaRPr lang="pl-PL" sz="3000" dirty="0">
              <a:latin typeface="Arial" panose="020B0604020202020204" pitchFamily="34" charset="0"/>
            </a:endParaRPr>
          </a:p>
        </p:txBody>
      </p:sp>
      <p:sp>
        <p:nvSpPr>
          <p:cNvPr id="18" name="object 18">
            <a:extLst>
              <a:ext uri="{FF2B5EF4-FFF2-40B4-BE49-F238E27FC236}">
                <a16:creationId xmlns:a16="http://schemas.microsoft.com/office/drawing/2014/main" id="{15747014-2161-0DFC-B6A1-DC4E21AC7C43}"/>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003E37D6-5944-6A1B-6A1B-54EC2FECA65C}"/>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639DC8CF-6517-0402-310A-4966B1095EE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901586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B2A74D-6420-10E8-973A-15DE46A3837D}"/>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5EE8AFBA-EC71-46C4-B7ED-17A2E30E2626}"/>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8E7672B8-C4B4-2E74-8B86-362826D5145D}"/>
              </a:ext>
            </a:extLst>
          </p:cNvPr>
          <p:cNvSpPr txBox="1"/>
          <p:nvPr/>
        </p:nvSpPr>
        <p:spPr>
          <a:xfrm>
            <a:off x="19139238" y="433722"/>
            <a:ext cx="4386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22</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5D330686-8391-884A-F4AF-3199FCCCBEE3}"/>
              </a:ext>
            </a:extLst>
          </p:cNvPr>
          <p:cNvSpPr>
            <a:spLocks noGrp="1"/>
          </p:cNvSpPr>
          <p:nvPr>
            <p:ph type="title"/>
          </p:nvPr>
        </p:nvSpPr>
        <p:spPr>
          <a:xfrm>
            <a:off x="845978" y="2471428"/>
            <a:ext cx="18486244" cy="8933215"/>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osób z niepełnosprawnościami, w tym z ograniczeniami w codziennym funkcjonowaniu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Rozwój działań profilaktycznych oraz wsparcia społecznego i zdrowotnego</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Największa </a:t>
            </a:r>
            <a:r>
              <a:rPr lang="pl-PL" sz="2800" dirty="0">
                <a:solidFill>
                  <a:prstClr val="black"/>
                </a:solidFill>
                <a:latin typeface="Arial" panose="020B0604020202020204" pitchFamily="34" charset="0"/>
              </a:rPr>
              <a:t>liczba podmiotów realizowała zadanie polegające na zwiększaniu dostępności do pierwszej pomocy psychologicznej w sytuacjach kryzysu dla osób z niepełnosprawnościami.</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b="1"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Najmniejsza </a:t>
            </a:r>
            <a:r>
              <a:rPr lang="pl-PL" sz="2800" dirty="0">
                <a:solidFill>
                  <a:prstClr val="black"/>
                </a:solidFill>
                <a:latin typeface="Arial" panose="020B0604020202020204" pitchFamily="34" charset="0"/>
              </a:rPr>
              <a:t>liczba JST prowadziła diagnozę stanu usług wczesnego wspomagania rozwoju w województwie - ocenę ich jakości i efektywności; rozwijała sieć ośrodków wczesnej interwencji i zespołów wczesnego wspomagania rozwoju (w szczególności na terenach miejsko-wiejskich i wiejskich).</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3C1C17E5-84E6-ABA1-F562-3EEED14910BF}"/>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ADFE5EC6-85D3-6F1F-2841-4D70E95E8187}"/>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AF573A4F-46C2-6C63-E970-D6A404D8BDE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100712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470B0-5A2F-8EED-895A-20D2CDECF771}"/>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1BECBDEA-C75A-00E6-D245-1D5D1D80B643}"/>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3EBDFA32-4150-4472-F2DA-664572BE036C}"/>
              </a:ext>
            </a:extLst>
          </p:cNvPr>
          <p:cNvSpPr txBox="1"/>
          <p:nvPr/>
        </p:nvSpPr>
        <p:spPr>
          <a:xfrm>
            <a:off x="19139238" y="433722"/>
            <a:ext cx="4386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23</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75AAE0EE-FF2E-AFF7-53F3-525971C4BFBC}"/>
              </a:ext>
            </a:extLst>
          </p:cNvPr>
          <p:cNvSpPr>
            <a:spLocks noGrp="1"/>
          </p:cNvSpPr>
          <p:nvPr>
            <p:ph type="title"/>
          </p:nvPr>
        </p:nvSpPr>
        <p:spPr>
          <a:xfrm>
            <a:off x="845978" y="2471429"/>
            <a:ext cx="18486244" cy="8933215"/>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osób z niepełnosprawnościami, w tym z ograniczeniami w codziennym funkcjonowaniu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Integracja społeczna i zawodowa osób z niepełnosprawnością</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Na terenie </a:t>
            </a:r>
            <a:r>
              <a:rPr lang="pl-PL" sz="2800" b="1" dirty="0">
                <a:solidFill>
                  <a:prstClr val="black"/>
                </a:solidFill>
                <a:latin typeface="Arial" panose="020B0604020202020204" pitchFamily="34" charset="0"/>
              </a:rPr>
              <a:t>największej</a:t>
            </a:r>
            <a:r>
              <a:rPr lang="pl-PL" sz="2800" dirty="0">
                <a:solidFill>
                  <a:prstClr val="black"/>
                </a:solidFill>
                <a:latin typeface="Arial" panose="020B0604020202020204" pitchFamily="34" charset="0"/>
              </a:rPr>
              <a:t> liczby samorządów wspierano podnoszenie kwalifikacji pracowników różnych instytucji,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np. służb społecznych, medycznych, urzędników oraz pracowników innych podmiotów (np. sądów, policji) świadczących usługi publiczne w zakresie wsparcia i komunikowania się z osobami z niepełnosprawnością.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jednostek podjęło się przygotowania i upowszechnienia informacji dla migrantów na temat życia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z niepełnosprawnością i możliwości wsparcia w Polsce.</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4E8211BC-D27A-43ED-CBC3-02CED1E0A9B6}"/>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8D205A78-2EBD-F2A1-5A62-F2BC8B67B7D3}"/>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F92F9231-F60E-7BC2-93B5-F21938F9154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18297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966EE-76DF-E92C-147E-F86CE2A3BC6D}"/>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6DA2B814-888D-0389-3755-A02C364F07D3}"/>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6680AF95-409E-0149-7F41-895E97903E3B}"/>
              </a:ext>
            </a:extLst>
          </p:cNvPr>
          <p:cNvSpPr txBox="1"/>
          <p:nvPr/>
        </p:nvSpPr>
        <p:spPr>
          <a:xfrm>
            <a:off x="19139238" y="549276"/>
            <a:ext cx="5148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24</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B9A3387C-2BCC-1167-5AFF-8A1CE4F6E5BC}"/>
              </a:ext>
            </a:extLst>
          </p:cNvPr>
          <p:cNvSpPr>
            <a:spLocks noGrp="1"/>
          </p:cNvSpPr>
          <p:nvPr>
            <p:ph type="title"/>
          </p:nvPr>
        </p:nvSpPr>
        <p:spPr>
          <a:xfrm>
            <a:off x="845978" y="2471431"/>
            <a:ext cx="18486244" cy="7632974"/>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osób z niepełnosprawnościami, w tym z ograniczeniami w codziennym funkcjonowaniu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Wsparcie dla osób z ograniczeniami w codziennym funkcjonowaniu</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b="1" dirty="0">
                <a:solidFill>
                  <a:prstClr val="black"/>
                </a:solidFill>
                <a:latin typeface="Arial" panose="020B0604020202020204" pitchFamily="34" charset="0"/>
              </a:rPr>
              <a:t>Najwięcej</a:t>
            </a:r>
            <a:r>
              <a:rPr lang="pl-PL" sz="2800" dirty="0">
                <a:solidFill>
                  <a:prstClr val="black"/>
                </a:solidFill>
                <a:latin typeface="Arial" panose="020B0604020202020204" pitchFamily="34" charset="0"/>
              </a:rPr>
              <a:t> jednostek z terenu województwa łódzkiego podjęło się realizacji zadań z zakresu rozwijania wsparcia dla opiekunów faktycznych, w szczególności o charakterze wytchnieniowym, jak i pomocy psychologicznej oraz wsparcia szkoleniowego, specjalistycznego, transportowego, technologicznego w zakresie pełnienia opieki.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Realizowały one także zadania związane z koordynacją działań i umożliwieniem dostępu do usług świadczonych przez CUS i OPS dla członków rodzin - opiekunów i opiekunów faktycznych i osób potrzebujących wsparcia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w zakresie: poradnictwa prawnego, wsparcia psychologicznego i psychospołecznego oraz działań edukacyjnych, szkoleń, wymiany doświadczeń itp.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Najmniejsza</a:t>
            </a:r>
            <a:r>
              <a:rPr lang="pl-PL" sz="2800" dirty="0">
                <a:solidFill>
                  <a:prstClr val="black"/>
                </a:solidFill>
                <a:latin typeface="Arial" panose="020B0604020202020204" pitchFamily="34" charset="0"/>
              </a:rPr>
              <a:t> liczba podmiotów promowała udział PES w świadczeniu usług na poziomie środowiska lokalnego dla osób potrzebujących wsparcia w codziennym funkcjonowaniu oraz </a:t>
            </a:r>
            <a:r>
              <a:rPr lang="pl-PL" sz="2800" dirty="0" err="1">
                <a:solidFill>
                  <a:prstClr val="black"/>
                </a:solidFill>
                <a:latin typeface="Arial" panose="020B0604020202020204" pitchFamily="34" charset="0"/>
              </a:rPr>
              <a:t>OzN</a:t>
            </a:r>
            <a:r>
              <a:rPr lang="pl-PL" sz="2800" dirty="0">
                <a:solidFill>
                  <a:prstClr val="black"/>
                </a:solidFill>
                <a:latin typeface="Arial" panose="020B0604020202020204" pitchFamily="34" charset="0"/>
              </a:rPr>
              <a:t>, tworzyła partnerstwa zarówno społeczne jak i partnerstwa z przedsiębiorcami.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56D8AD43-5248-4AB0-8201-E6CEED6CE4F9}"/>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ED7EAA06-C482-0354-400B-2B72846A5739}"/>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79373A50-4E53-074A-EADB-27ED4E9125A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469848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A8751-B044-E099-6A37-2FC8BE2059F4}"/>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557E5443-4972-3D0A-4FFA-B74DE02C5225}"/>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AA7C79EB-B3C6-E6E9-E687-EDBCCF727CEE}"/>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25</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E127EE1E-DD7E-CA5E-45C1-3251BDD97006}"/>
              </a:ext>
            </a:extLst>
          </p:cNvPr>
          <p:cNvSpPr>
            <a:spLocks noGrp="1"/>
          </p:cNvSpPr>
          <p:nvPr>
            <p:ph type="title"/>
          </p:nvPr>
        </p:nvSpPr>
        <p:spPr>
          <a:xfrm>
            <a:off x="845978" y="2471430"/>
            <a:ext cx="18486244" cy="8502328"/>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osób z niepełnosprawnościami, w tym z ograniczeniami w codziennym funkcjonowaniu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IV:</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Spójna polityka społeczna na rzecz osób z niepełnosprawnościami</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b="1"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Najczęściej </a:t>
            </a:r>
            <a:r>
              <a:rPr lang="pl-PL" sz="2800" dirty="0">
                <a:solidFill>
                  <a:prstClr val="black"/>
                </a:solidFill>
                <a:latin typeface="Arial" panose="020B0604020202020204" pitchFamily="34" charset="0"/>
              </a:rPr>
              <a:t>podejmowanym przez JST w 2024 r. działaniem było wprowadzenie w projektach zasady dostępności dla osób ze szczególnymi potrzebami, w tym z niepełnosprawnością.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b="1"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 </a:t>
            </a:r>
            <a:r>
              <a:rPr lang="pl-PL" sz="2800" dirty="0">
                <a:solidFill>
                  <a:prstClr val="black"/>
                </a:solidFill>
                <a:latin typeface="Arial" panose="020B0604020202020204" pitchFamily="34" charset="0"/>
              </a:rPr>
              <a:t>podmiotów podjęło się prowadzenia badań i gromadzenia danych z uwzględnieniem problematyki niepełnosprawności we wszystkich kluczowych dziedzinach życia społecznego; oceny jakości i efektywności usług na rzecz </a:t>
            </a:r>
            <a:r>
              <a:rPr lang="pl-PL" sz="2800" dirty="0" err="1">
                <a:solidFill>
                  <a:prstClr val="black"/>
                </a:solidFill>
                <a:latin typeface="Arial" panose="020B0604020202020204" pitchFamily="34" charset="0"/>
              </a:rPr>
              <a:t>OzN</a:t>
            </a:r>
            <a:r>
              <a:rPr lang="pl-PL" sz="2800" dirty="0">
                <a:solidFill>
                  <a:prstClr val="black"/>
                </a:solidFill>
                <a:latin typeface="Arial" panose="020B0604020202020204" pitchFamily="34" charset="0"/>
              </a:rPr>
              <a:t> i ich otoczenia.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7956767B-D399-A3C7-20BD-E361CBEA7C29}"/>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9321CE20-DD50-37ED-5F5E-3ADD6FF23B5F}"/>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53DAF218-91C7-75AD-FBE7-F5377AECCE2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48638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4D51A-9F8F-D572-C31B-1CF6126AB2AE}"/>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F741F59E-59CC-B84C-212C-8AD82248D77E}"/>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CA64762F-77ED-EA46-3F4E-9306F47AC5B6}"/>
              </a:ext>
            </a:extLst>
          </p:cNvPr>
          <p:cNvSpPr txBox="1"/>
          <p:nvPr/>
        </p:nvSpPr>
        <p:spPr>
          <a:xfrm>
            <a:off x="19139238" y="625475"/>
            <a:ext cx="4386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26</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47287A2C-F6C5-2F58-161E-5FBA907FEA47}"/>
              </a:ext>
            </a:extLst>
          </p:cNvPr>
          <p:cNvSpPr>
            <a:spLocks noGrp="1"/>
          </p:cNvSpPr>
          <p:nvPr>
            <p:ph type="title"/>
          </p:nvPr>
        </p:nvSpPr>
        <p:spPr>
          <a:xfrm>
            <a:off x="845978" y="2471428"/>
            <a:ext cx="18486244" cy="8071440"/>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Osoby starsze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Włączenie społeczne i aktywność osób starszych</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Działaniem </a:t>
            </a:r>
            <a:r>
              <a:rPr lang="pl-PL" sz="2800" b="1" dirty="0">
                <a:solidFill>
                  <a:prstClr val="black"/>
                </a:solidFill>
                <a:latin typeface="Arial" panose="020B0604020202020204" pitchFamily="34" charset="0"/>
              </a:rPr>
              <a:t>najczęściej</a:t>
            </a:r>
            <a:r>
              <a:rPr lang="pl-PL" sz="2800" dirty="0">
                <a:solidFill>
                  <a:prstClr val="black"/>
                </a:solidFill>
                <a:latin typeface="Arial" panose="020B0604020202020204" pitchFamily="34" charset="0"/>
              </a:rPr>
              <a:t> podejmowanym przez podmioty z województwa było wsparcie samodzielności osób starszych w miejscu zamieszkania (np. dostosowanie warunków mieszkaniowych, pomoc asystentów).</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Najrzadziej</a:t>
            </a:r>
            <a:r>
              <a:rPr lang="pl-PL" sz="2800" dirty="0">
                <a:solidFill>
                  <a:prstClr val="black"/>
                </a:solidFill>
                <a:latin typeface="Arial" panose="020B0604020202020204" pitchFamily="34" charset="0"/>
              </a:rPr>
              <a:t> JST wskazywały, że realizowały działania z zakresu wsparcia rozwoju srebrnej gospodarki.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0AEA1427-EE18-BE5F-894C-0CE835EFCD43}"/>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8AAC394C-B1E5-6A5A-4399-0D1F50896DA9}"/>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8925CB0C-AB9D-B368-3BAC-8C0BADBC11F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014941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F214A-8C73-FF39-8D2B-38A52D719F32}"/>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83E8828E-D24D-A458-A101-B0B76953941C}"/>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7ED1D681-1702-5607-6D20-DE0F233BE7E0}"/>
              </a:ext>
            </a:extLst>
          </p:cNvPr>
          <p:cNvSpPr txBox="1"/>
          <p:nvPr/>
        </p:nvSpPr>
        <p:spPr>
          <a:xfrm>
            <a:off x="19139238" y="549276"/>
            <a:ext cx="4386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27</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8736B409-6B24-11CD-8E6F-2A049341108F}"/>
              </a:ext>
            </a:extLst>
          </p:cNvPr>
          <p:cNvSpPr>
            <a:spLocks noGrp="1"/>
          </p:cNvSpPr>
          <p:nvPr>
            <p:ph type="title"/>
          </p:nvPr>
        </p:nvSpPr>
        <p:spPr>
          <a:xfrm>
            <a:off x="845978" y="2471429"/>
            <a:ext cx="18486244" cy="8933215"/>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Osoby starsze </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Wsparcie zdrowotne dla osób starszych</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Na terenie </a:t>
            </a:r>
            <a:r>
              <a:rPr lang="pl-PL" sz="2800" b="1" dirty="0">
                <a:solidFill>
                  <a:prstClr val="black"/>
                </a:solidFill>
                <a:latin typeface="Arial" panose="020B0604020202020204" pitchFamily="34" charset="0"/>
              </a:rPr>
              <a:t>największej</a:t>
            </a:r>
            <a:r>
              <a:rPr lang="pl-PL" sz="2800" dirty="0">
                <a:solidFill>
                  <a:prstClr val="black"/>
                </a:solidFill>
                <a:latin typeface="Arial" panose="020B0604020202020204" pitchFamily="34" charset="0"/>
              </a:rPr>
              <a:t> liczby samorządów wspierano zwiększenie dostępności do długoterminowej opieki pielęgniarskiej oraz usług rehabilitacyjnych (w tym rehabilitacji domowej), a także wsparcia </a:t>
            </a:r>
            <a:r>
              <a:rPr lang="pl-PL" sz="2800" dirty="0" err="1">
                <a:solidFill>
                  <a:prstClr val="black"/>
                </a:solidFill>
                <a:latin typeface="Arial" panose="020B0604020202020204" pitchFamily="34" charset="0"/>
              </a:rPr>
              <a:t>wytchnieniowego</a:t>
            </a:r>
            <a:r>
              <a:rPr lang="pl-PL" sz="2800" dirty="0">
                <a:solidFill>
                  <a:prstClr val="black"/>
                </a:solidFill>
                <a:latin typeface="Arial" panose="020B0604020202020204" pitchFamily="34" charset="0"/>
              </a:rPr>
              <a:t> dla opiekunów rodzinnych (faktycznych).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jednostek podjęło się wspierania kształcenia lekarzy geriatrów i innych kadr medycznych i opiekuńczych dla osób starszych; zwiększenia dostępności zespołów geriatrycznych (lekarz geriatra, pielęgniarka, fizjoterapeuta, psycholog) oraz łóżek geriatrycznych w oddziałach szpitalnych.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158D9EC4-1EA0-5744-7A9F-08088FFD64FC}"/>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AAC23256-0186-57E0-2DBA-B3310E4F039A}"/>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1CF32CDB-B5A4-666A-4629-0B2D2E62CCC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4089042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BBF00A-8523-1E2A-BA0F-EA56496DEC6D}"/>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72857FAF-5F57-853F-5918-A2FD7ABCEE80}"/>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22C1F5C2-C191-6ABD-1BFA-DA409D9FCB2A}"/>
              </a:ext>
            </a:extLst>
          </p:cNvPr>
          <p:cNvSpPr txBox="1"/>
          <p:nvPr/>
        </p:nvSpPr>
        <p:spPr>
          <a:xfrm>
            <a:off x="19139238" y="701675"/>
            <a:ext cx="5148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28</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DBA9C639-8A9F-8640-02C2-F5116C56AB7E}"/>
              </a:ext>
            </a:extLst>
          </p:cNvPr>
          <p:cNvSpPr>
            <a:spLocks noGrp="1"/>
          </p:cNvSpPr>
          <p:nvPr>
            <p:ph type="title"/>
          </p:nvPr>
        </p:nvSpPr>
        <p:spPr>
          <a:xfrm>
            <a:off x="845978" y="2471429"/>
            <a:ext cx="18486244" cy="8933215"/>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3</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osób uzależnionych lub zagrożonych uzależnieniami, używaniem problemowym oraz       	                        	zachowaniami ryzykownymi</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Podniesienie świadomości społecznej poprzez edukację zdrowotną i profilaktykę uzależnień</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Najwięcej</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samorządów prowadziło w 2024 roku działania informacyjno-edukacyjne dotyczące uzależnień,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w tym behawioralnych, ryzyka szkód wynikających z używania substancji psychoaktywnych oraz dostępu do specjalistycznej pomocy i wsparcia.</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budowało sieć międzysektorowych i międzyinstytucjonalnych powiązań na rzecz profesjonalnej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profilaktyki uzależnień.</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935B791A-2B0E-2EC0-6C03-4248D57D142B}"/>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B2186E08-EF7F-0191-A22D-2CCC656D0C3D}"/>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1B11DE40-EFA7-67F9-F08E-F25A5C13E84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657168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3361D5-4164-5EFE-779B-78D51A554D03}"/>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1DF6C2B8-2155-05E7-BA42-430C4C3C30A0}"/>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C70DE7F8-9EDB-2864-2449-91C6FFF5D774}"/>
              </a:ext>
            </a:extLst>
          </p:cNvPr>
          <p:cNvSpPr txBox="1"/>
          <p:nvPr/>
        </p:nvSpPr>
        <p:spPr>
          <a:xfrm>
            <a:off x="19139238" y="625475"/>
            <a:ext cx="4386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29</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1A8210BB-F1BA-CBE1-BE85-E92B10B2C75E}"/>
              </a:ext>
            </a:extLst>
          </p:cNvPr>
          <p:cNvSpPr>
            <a:spLocks noGrp="1"/>
          </p:cNvSpPr>
          <p:nvPr>
            <p:ph type="title"/>
          </p:nvPr>
        </p:nvSpPr>
        <p:spPr>
          <a:xfrm>
            <a:off x="845978" y="2471431"/>
            <a:ext cx="18486244" cy="8933215"/>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3</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osób uzależnionych lub zagrożonych uzależnieniami, używaniem problemowym oraz       	        	zachowaniami ryzykownymi</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Wzrost skuteczności w obszarze lecznictwa, redukcji szkód, rehabilitacji i reintegracji społecznej osób 	uzależnionych oraz ich bliskich</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Najwięcej</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jednostek z terenu województwa łódzkiego podjęło się realizacji zadań z zakresu podniesienia poziomu wiedzy, umiejętności i kompetencji kadr zajmujących się problematyką uzależnień oraz przedstawicieli zawodów mających częstszy kontakt z osobami uzależnionymi, w szczególności z dziećmi i młodzieżą.</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realizowało zadania związane z deinstytucjonalizacją ośrodków typu MOW, MOS.</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7D295902-C5C4-E42A-11F7-9383213AC657}"/>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DC007034-4970-DC7F-027C-AD35BDB96BF8}"/>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421B0942-8F4F-5816-5262-322EA8D35D0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97148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174A3-52E0-26DE-DB1D-EB17998A4AF1}"/>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8A9A4948-4A8E-23A3-BDDA-B95FECE114C3}"/>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9BEC2F40-A771-7C31-CC02-6154F2B0CF18}"/>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3</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61D7AFA2-609F-75DE-F180-B28D444CD779}"/>
              </a:ext>
            </a:extLst>
          </p:cNvPr>
          <p:cNvSpPr>
            <a:spLocks noGrp="1"/>
          </p:cNvSpPr>
          <p:nvPr>
            <p:ph type="title"/>
          </p:nvPr>
        </p:nvSpPr>
        <p:spPr>
          <a:xfrm>
            <a:off x="845978" y="1733567"/>
            <a:ext cx="18486244" cy="10064294"/>
          </a:xfrm>
        </p:spPr>
        <p:txBody>
          <a:bodyPr/>
          <a:lstStyle/>
          <a:p>
            <a:pPr algn="l">
              <a:spcBef>
                <a:spcPts val="600"/>
              </a:spcBef>
              <a:spcAft>
                <a:spcPts val="600"/>
              </a:spcAft>
            </a:pPr>
            <a:br>
              <a:rPr lang="pl-PL" sz="3200" dirty="0">
                <a:latin typeface="Arial" panose="020B0604020202020204" pitchFamily="34" charset="0"/>
              </a:rPr>
            </a:br>
            <a:br>
              <a:rPr lang="pl-PL" sz="3200" dirty="0">
                <a:latin typeface="Arial" panose="020B0604020202020204" pitchFamily="34" charset="0"/>
              </a:rPr>
            </a:br>
            <a:r>
              <a:rPr lang="pl-PL" sz="5000" dirty="0">
                <a:latin typeface="Arial" panose="020B0604020202020204" pitchFamily="34" charset="0"/>
              </a:rPr>
              <a:t>Regionalne Centrum Polityki Społecznej w Łodzi </a:t>
            </a:r>
            <a:br>
              <a:rPr lang="pl-PL" sz="5000" dirty="0">
                <a:latin typeface="Arial" panose="020B0604020202020204" pitchFamily="34" charset="0"/>
              </a:rPr>
            </a:br>
            <a:r>
              <a:rPr lang="pl-PL" sz="5000" dirty="0">
                <a:latin typeface="Arial" panose="020B0604020202020204" pitchFamily="34" charset="0"/>
              </a:rPr>
              <a:t>– koordynator systemu monitorowania realizacji zapisów Strategii </a:t>
            </a:r>
            <a:br>
              <a:rPr lang="pl-PL" sz="3200" dirty="0">
                <a:latin typeface="Arial" panose="020B0604020202020204" pitchFamily="34" charset="0"/>
              </a:rPr>
            </a:br>
            <a:br>
              <a:rPr lang="pl-PL" sz="3200" dirty="0">
                <a:latin typeface="Arial" panose="020B0604020202020204" pitchFamily="34" charset="0"/>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dirty="0">
                <a:latin typeface="Arial" panose="020B0604020202020204" pitchFamily="34" charset="0"/>
              </a:rPr>
              <a:t>	</a:t>
            </a:r>
            <a:r>
              <a:rPr lang="pl-PL" sz="2800" dirty="0">
                <a:latin typeface="Arial" panose="020B0604020202020204" pitchFamily="34" charset="0"/>
              </a:rPr>
              <a:t>monitorowanie </a:t>
            </a:r>
            <a:r>
              <a:rPr lang="pl-PL" sz="2800" b="1" dirty="0">
                <a:latin typeface="Arial" panose="020B0604020202020204" pitchFamily="34" charset="0"/>
              </a:rPr>
              <a:t>wartości wskaźników rezultatu </a:t>
            </a:r>
            <a:r>
              <a:rPr lang="pl-PL" sz="2800" dirty="0">
                <a:latin typeface="Arial" panose="020B0604020202020204" pitchFamily="34" charset="0"/>
              </a:rPr>
              <a:t>realizacji celów strategicznych (źródło: dane pochodzące </a:t>
            </a:r>
            <a:br>
              <a:rPr lang="pl-PL" sz="2800" dirty="0">
                <a:latin typeface="Arial" panose="020B0604020202020204" pitchFamily="34" charset="0"/>
              </a:rPr>
            </a:br>
            <a:r>
              <a:rPr lang="pl-PL" sz="2800" dirty="0">
                <a:latin typeface="Arial" panose="020B0604020202020204" pitchFamily="34" charset="0"/>
              </a:rPr>
              <a:t>	z Oceny zasobów pomocy społecznej, sprawozdań Ministerstwa Rodziny i Polityki Społecznej oraz 	statystyki 	publicznej, innych raportów, analiz, ekspertyz)</a:t>
            </a:r>
            <a:br>
              <a:rPr lang="pl-PL" sz="2800" dirty="0">
                <a:latin typeface="Arial" panose="020B0604020202020204" pitchFamily="34" charset="0"/>
              </a:rPr>
            </a:br>
            <a:br>
              <a:rPr lang="pl-PL" sz="2800" dirty="0">
                <a:latin typeface="Arial" panose="020B0604020202020204" pitchFamily="34" charset="0"/>
              </a:rPr>
            </a:br>
            <a:br>
              <a:rPr lang="pl-PL" sz="2800" dirty="0">
                <a:latin typeface="Arial" panose="020B0604020202020204" pitchFamily="34" charset="0"/>
              </a:rPr>
            </a:br>
            <a:br>
              <a:rPr lang="pl-PL" sz="2800" dirty="0">
                <a:latin typeface="Arial" panose="020B0604020202020204" pitchFamily="34" charset="0"/>
              </a:rPr>
            </a:br>
            <a:r>
              <a:rPr lang="pl-PL" sz="2800" dirty="0">
                <a:latin typeface="Arial" panose="020B0604020202020204" pitchFamily="34" charset="0"/>
              </a:rPr>
              <a:t>	raport na temat </a:t>
            </a:r>
            <a:r>
              <a:rPr lang="pl-PL" sz="2800" b="1" dirty="0">
                <a:latin typeface="Arial" panose="020B0604020202020204" pitchFamily="34" charset="0"/>
              </a:rPr>
              <a:t>podejmowanych działań i stanu realizacji zapisów </a:t>
            </a:r>
            <a:r>
              <a:rPr lang="pl-PL" sz="2800" dirty="0">
                <a:latin typeface="Arial" panose="020B0604020202020204" pitchFamily="34" charset="0"/>
              </a:rPr>
              <a:t>Strategii ( źródło: dane jednostek 	samorządu terytorialnego szczebla lokalnego i regionalnego)</a:t>
            </a:r>
            <a:br>
              <a:rPr lang="pl-PL" sz="2800" dirty="0">
                <a:latin typeface="Arial" panose="020B0604020202020204" pitchFamily="34" charset="0"/>
              </a:rPr>
            </a:br>
            <a:br>
              <a:rPr lang="pl-PL" sz="2800" dirty="0">
                <a:latin typeface="Arial" panose="020B0604020202020204" pitchFamily="34" charset="0"/>
              </a:rPr>
            </a:br>
            <a:br>
              <a:rPr lang="pl-PL" sz="2800" dirty="0">
                <a:latin typeface="Arial" panose="020B0604020202020204" pitchFamily="34" charset="0"/>
              </a:rPr>
            </a:br>
            <a:br>
              <a:rPr lang="pl-PL" dirty="0">
                <a:latin typeface="Arial" panose="020B0604020202020204" pitchFamily="34" charset="0"/>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E048791D-CD30-3EEA-943F-1D1FF0F5BE0F}"/>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53682AF9-5BAE-C8A8-4A04-81545B299DB4}"/>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31C14DC8-6C83-9697-1C0A-228DA8451A7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370709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E49E32-AAA3-F404-FE70-AB04FC53FF2D}"/>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302C631D-06D6-DF8E-99B5-9470893D3A52}"/>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7D32C3E3-1BF9-9A10-C12E-389A06F9993D}"/>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30</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D6B05BE3-A9FA-5F9E-CD10-FC30A7E0FE36}"/>
              </a:ext>
            </a:extLst>
          </p:cNvPr>
          <p:cNvSpPr>
            <a:spLocks noGrp="1"/>
          </p:cNvSpPr>
          <p:nvPr>
            <p:ph type="title"/>
          </p:nvPr>
        </p:nvSpPr>
        <p:spPr>
          <a:xfrm>
            <a:off x="845978" y="2471431"/>
            <a:ext cx="18486244" cy="9364102"/>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4.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Bezdomność</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Najczęstszym </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działaniem </a:t>
            </a:r>
            <a:r>
              <a:rPr kumimoji="0" lang="pl-PL" sz="2800" i="0" u="none" strike="noStrike" kern="0" cap="none" spc="0" normalizeH="0" baseline="0" noProof="0" dirty="0" err="1">
                <a:ln>
                  <a:noFill/>
                </a:ln>
                <a:solidFill>
                  <a:prstClr val="black"/>
                </a:solidFill>
                <a:effectLst/>
                <a:uLnTx/>
                <a:uFillTx/>
                <a:latin typeface="Arial" panose="020B0604020202020204" pitchFamily="34" charset="0"/>
                <a:ea typeface="+mj-ea"/>
              </a:rPr>
              <a:t>jst</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było zapewnienie puli miejsc dostępnych osobom doświadczającym bezdomności, w tym dostosowanych do potrzeb osób z niepełnosprawnościami, osób starszych, potrzebujących wsparcia w codziennym funkcjonowaniu oraz innych grup o specjalnych potrzebach, w schroniskach, noclegowniach i ogrzewalniach przy jednoczesnej implementacji zasad idei deinstytucjonalizacji oraz tworzenie warunków do rozwijania mieszkalnictwa wspomaganego.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Działaniem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najrzadziej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podejmowanym było testowe wprowadzenie modelu wychodzenia z bezdomności mającego za punkt wyjścia zapewnienie mieszkania, jako programu obudowanego innymi formami niezbędnego do utrzymania mieszkania wsparcia (w tym wsparcia psychospołecznego) w oparciu o model „Najpierw mieszkanie” („</a:t>
            </a:r>
            <a:r>
              <a:rPr kumimoji="0" lang="pl-PL" sz="2800" i="0" u="none" strike="noStrike" kern="0" cap="none" spc="0" normalizeH="0" baseline="0" noProof="0" dirty="0" err="1">
                <a:ln>
                  <a:noFill/>
                </a:ln>
                <a:solidFill>
                  <a:prstClr val="black"/>
                </a:solidFill>
                <a:effectLst/>
                <a:uLnTx/>
                <a:uFillTx/>
                <a:latin typeface="Arial" panose="020B0604020202020204" pitchFamily="34" charset="0"/>
                <a:ea typeface="+mj-ea"/>
              </a:rPr>
              <a:t>Housing</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a:t>
            </a:r>
            <a:r>
              <a:rPr kumimoji="0" lang="pl-PL" sz="2800" i="0" u="none" strike="noStrike" kern="0" cap="none" spc="0" normalizeH="0" baseline="0" noProof="0" dirty="0" err="1">
                <a:ln>
                  <a:noFill/>
                </a:ln>
                <a:solidFill>
                  <a:prstClr val="black"/>
                </a:solidFill>
                <a:effectLst/>
                <a:uLnTx/>
                <a:uFillTx/>
                <a:latin typeface="Arial" panose="020B0604020202020204" pitchFamily="34" charset="0"/>
                <a:ea typeface="+mj-ea"/>
              </a:rPr>
              <a:t>first</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B6F6BB4A-BA37-EFDA-C1A6-E98F77A3D925}"/>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8DA7B3B6-60DF-5334-9E21-DEF49D5C5717}"/>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485151EA-8848-8E34-754E-24711A88B72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180181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57F002-1060-668A-AD81-93578CF04A1E}"/>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00C7A388-DF0D-640E-0226-5D79E1377A84}"/>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4204EFEC-4217-4C00-930E-E72E08DA028B}"/>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31</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A2D4CF78-CA0E-CFB1-5545-3984235B76F6}"/>
              </a:ext>
            </a:extLst>
          </p:cNvPr>
          <p:cNvSpPr>
            <a:spLocks noGrp="1"/>
          </p:cNvSpPr>
          <p:nvPr>
            <p:ph type="title"/>
          </p:nvPr>
        </p:nvSpPr>
        <p:spPr>
          <a:xfrm>
            <a:off x="845978" y="2471431"/>
            <a:ext cx="18486244" cy="6743627"/>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5.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Integracja cudzoziemców</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W 2024 r.,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najwięcej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JST podjęło się działań polegających na zapewnieniu wsparcia m.in. mieszkaniowego, medycznego, zawodowego, socjalnego, psychologicznego, prawnego, dopasowanego do indywidualnych potrzeb cudzoziemców.</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podmiotów prowadziło oraz upowszechniało wyniki badań i analiz związanych z problematyką integracji cudzoziemców (m.in. diagnozowanie potrzeb, problemów, testowanie rozwiązań).</a:t>
            </a: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DCDB3F2D-C617-E1B4-6A8D-1E7CA8E1DF87}"/>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57EA00E5-D502-DA15-B9CA-1CB83E893AF6}"/>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ADDD65F3-0440-7054-B4CA-94686DF2E6F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4418802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9451B-E0C1-75F9-4E26-F2F6A030B899}"/>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8B52B6ED-591D-35CF-D7D1-D69A7AA721AE}"/>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ED957650-FA08-47D1-4008-32323D3E417E}"/>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32</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29EEAAF7-7408-6F6C-59BF-34DBEC3D6497}"/>
              </a:ext>
            </a:extLst>
          </p:cNvPr>
          <p:cNvSpPr>
            <a:spLocks noGrp="1"/>
          </p:cNvSpPr>
          <p:nvPr>
            <p:ph type="title"/>
          </p:nvPr>
        </p:nvSpPr>
        <p:spPr>
          <a:xfrm>
            <a:off x="845978" y="2471432"/>
            <a:ext cx="18486244" cy="8071440"/>
          </a:xfrm>
        </p:spPr>
        <p:txBody>
          <a:bodyPr/>
          <a:lstStyle/>
          <a:p>
            <a:pPr algn="l">
              <a:spcBef>
                <a:spcPts val="600"/>
              </a:spcBef>
              <a:spcAft>
                <a:spcPts val="600"/>
              </a:spcAft>
            </a:pPr>
            <a:r>
              <a:rPr lang="pl-PL" sz="3200" b="1" dirty="0">
                <a:latin typeface="Arial" panose="020B0604020202020204" pitchFamily="34" charset="0"/>
              </a:rPr>
              <a:t>Cel III Włączenie społeczno-zawodowe </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6.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Dostępność</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Największa</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liczba podmiotów realizowała zadanie polegające na zwiększaniu dostępności obiektów użyteczności publicznej oraz przestrzeni publicznej, a także miejsc umożliwiających aktywny wypoczynek, rekreację i sport dla osób ze szczególnymi potrzebami, zgodnie z zasadami uniwersalnego projektowania i racjonalnych usprawnień</a:t>
            </a:r>
            <a:r>
              <a:rPr lang="pl-PL" sz="2800" dirty="0">
                <a:solidFill>
                  <a:prstClr val="black"/>
                </a:solidFill>
                <a:latin typeface="Arial" panose="020B0604020202020204" pitchFamily="34" charset="0"/>
              </a:rPr>
              <a:t>.</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Najmniejsza</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liczba JST wsparła budowę domów wielopokoleniowych i innych obiektów mieszkalnych zgodnie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z koncepcją </a:t>
            </a:r>
            <a:r>
              <a:rPr kumimoji="0" lang="pl-PL" sz="2800" i="0" u="none" strike="noStrike" kern="0" cap="none" spc="0" normalizeH="0" baseline="0" noProof="0" dirty="0" err="1">
                <a:ln>
                  <a:noFill/>
                </a:ln>
                <a:solidFill>
                  <a:prstClr val="black"/>
                </a:solidFill>
                <a:effectLst/>
                <a:uLnTx/>
                <a:uFillTx/>
                <a:latin typeface="Arial" panose="020B0604020202020204" pitchFamily="34" charset="0"/>
                <a:ea typeface="+mj-ea"/>
              </a:rPr>
              <a:t>ageing</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in place, sprzyjającą deinstytucjonalizacji.</a:t>
            </a: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3F1F4558-5E73-1B97-B20E-64985B6B8010}"/>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9995E385-0558-2B5C-2FA8-D6C7963B3C27}"/>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0DBE57F7-79F8-34DA-4AC9-4B937F93DF0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7956738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E083D-65E3-2BAA-9A3E-51084CCB71D1}"/>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F3E66E11-024A-3107-1E64-6F5115822C70}"/>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734EE75C-3CC6-9367-F83D-89D3007A7060}"/>
              </a:ext>
            </a:extLst>
          </p:cNvPr>
          <p:cNvSpPr txBox="1"/>
          <p:nvPr/>
        </p:nvSpPr>
        <p:spPr>
          <a:xfrm>
            <a:off x="19188496" y="603607"/>
            <a:ext cx="313147"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33</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621D0C4E-047A-504E-4483-8E790FEB1387}"/>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F2D79FB2-886F-26B0-77AE-78AB7F1410CA}"/>
              </a:ext>
            </a:extLst>
          </p:cNvPr>
          <p:cNvGraphicFramePr>
            <a:graphicFrameLocks noGrp="1"/>
          </p:cNvGraphicFramePr>
          <p:nvPr>
            <p:ph sz="half" idx="2"/>
            <p:extLst>
              <p:ext uri="{D42A27DB-BD31-4B8C-83A1-F6EECF244321}">
                <p14:modId xmlns:p14="http://schemas.microsoft.com/office/powerpoint/2010/main" val="4222757299"/>
              </p:ext>
            </p:extLst>
          </p:nvPr>
        </p:nvGraphicFramePr>
        <p:xfrm>
          <a:off x="1004888" y="2601911"/>
          <a:ext cx="18134347" cy="7354722"/>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289737">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798751">
                <a:tc>
                  <a:txBody>
                    <a:bodyPr/>
                    <a:lstStyle/>
                    <a:p>
                      <a:r>
                        <a:rPr lang="pl-PL" dirty="0"/>
                        <a:t>1.</a:t>
                      </a:r>
                    </a:p>
                  </a:txBody>
                  <a:tcPr/>
                </a:tc>
                <a:tc>
                  <a:txBody>
                    <a:bodyPr/>
                    <a:lstStyle/>
                    <a:p>
                      <a:pPr algn="l">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Odsetek zatrudnionych osób z niepełnosprawnościami w wieku 16 lat i więcej</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 osób</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19,5% (2019)</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19,40%</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24.5%</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44450" marR="44450" marT="0" marB="0"/>
                </a:tc>
                <a:extLst>
                  <a:ext uri="{0D108BD9-81ED-4DB2-BD59-A6C34878D82A}">
                    <a16:rowId xmlns:a16="http://schemas.microsoft.com/office/drawing/2014/main" val="4120934587"/>
                  </a:ext>
                </a:extLst>
              </a:tr>
              <a:tr h="1938160">
                <a:tc>
                  <a:txBody>
                    <a:bodyPr/>
                    <a:lstStyle/>
                    <a:p>
                      <a:r>
                        <a:rPr lang="pl-PL" dirty="0"/>
                        <a:t>2.</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Udział osób objętych opieką instytucjonalną (DPS)</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w populacji osób z ograniczeniami w codziennym</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funkcjonowaniu, która korzysta ze wsparcia w ramach systemu pomocy</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społecznej</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 osób</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38% (2019)</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brak danych</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28%</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Sprawozdawczość systemu pomocy społecznej: </a:t>
                      </a: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sprawozdanie OZPS</a:t>
                      </a:r>
                    </a:p>
                  </a:txBody>
                  <a:tcPr marL="44450" marR="44450" marT="0" marB="0"/>
                </a:tc>
                <a:extLst>
                  <a:ext uri="{0D108BD9-81ED-4DB2-BD59-A6C34878D82A}">
                    <a16:rowId xmlns:a16="http://schemas.microsoft.com/office/drawing/2014/main" val="531180409"/>
                  </a:ext>
                </a:extLst>
              </a:tr>
              <a:tr h="1798751">
                <a:tc>
                  <a:txBody>
                    <a:bodyPr/>
                    <a:lstStyle/>
                    <a:p>
                      <a:r>
                        <a:rPr lang="pl-PL" dirty="0"/>
                        <a:t>3. </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Przeciętne dalsze trwanie życia osób w wieku 60 lat</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lata</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K: 23,8 (2019 r)</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M: 18,6 (2019 r)</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K: 23,8</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M: 18,9</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K: 24,5</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M: 19,0</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txBody>
                  <a:tcPr marL="44450" marR="44450" marT="0" marB="0"/>
                </a:tc>
                <a:extLst>
                  <a:ext uri="{0D108BD9-81ED-4DB2-BD59-A6C34878D82A}">
                    <a16:rowId xmlns:a16="http://schemas.microsoft.com/office/drawing/2014/main" val="2894095651"/>
                  </a:ext>
                </a:extLst>
              </a:tr>
            </a:tbl>
          </a:graphicData>
        </a:graphic>
      </p:graphicFrame>
      <p:sp>
        <p:nvSpPr>
          <p:cNvPr id="21" name="Symbol zastępczy zawartości 20">
            <a:extLst>
              <a:ext uri="{FF2B5EF4-FFF2-40B4-BE49-F238E27FC236}">
                <a16:creationId xmlns:a16="http://schemas.microsoft.com/office/drawing/2014/main" id="{20A5C60A-955D-56B3-DFAC-E5E0420602B6}"/>
              </a:ext>
            </a:extLst>
          </p:cNvPr>
          <p:cNvSpPr>
            <a:spLocks noGrp="1"/>
          </p:cNvSpPr>
          <p:nvPr>
            <p:ph sz="half" idx="3"/>
          </p:nvPr>
        </p:nvSpPr>
        <p:spPr>
          <a:xfrm>
            <a:off x="7233444" y="1477721"/>
            <a:ext cx="11866961" cy="538609"/>
          </a:xfrm>
        </p:spPr>
        <p:txBody>
          <a:bodyPr/>
          <a:lstStyle/>
          <a:p>
            <a:pPr algn="l"/>
            <a:r>
              <a:rPr lang="pl-PL" sz="3500" b="1" dirty="0"/>
              <a:t>Cel III Włączenie społeczno-zawodowe – wskaźniki rezultatu</a:t>
            </a:r>
          </a:p>
        </p:txBody>
      </p:sp>
      <p:sp>
        <p:nvSpPr>
          <p:cNvPr id="18" name="object 18">
            <a:extLst>
              <a:ext uri="{FF2B5EF4-FFF2-40B4-BE49-F238E27FC236}">
                <a16:creationId xmlns:a16="http://schemas.microsoft.com/office/drawing/2014/main" id="{D43F6F50-A756-019E-9852-277385259CCC}"/>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051625D0-779E-A42C-D0EC-8FFC3F202B6B}"/>
              </a:ext>
            </a:extLst>
          </p:cNvPr>
          <p:cNvSpPr txBox="1">
            <a:spLocks noGrp="1"/>
          </p:cNvSpPr>
          <p:nvPr>
            <p:ph type="dt" sz="half" idx="6"/>
          </p:nvPr>
        </p:nvSpPr>
        <p:spPr>
          <a:xfrm>
            <a:off x="825036" y="10528770"/>
            <a:ext cx="108280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73B58789-CD4F-AFDE-E64B-E6C893AAA9B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0264807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37912C-4343-EABB-C9EB-2C67AF1277D7}"/>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B329E7D3-87E8-921B-1712-4FF363845256}"/>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6DC11F08-6726-8920-672D-F63F31B3506D}"/>
              </a:ext>
            </a:extLst>
          </p:cNvPr>
          <p:cNvSpPr txBox="1"/>
          <p:nvPr/>
        </p:nvSpPr>
        <p:spPr>
          <a:xfrm>
            <a:off x="19139235" y="603607"/>
            <a:ext cx="362406"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34</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FC07F54A-342B-7DE4-B357-077C378ED569}"/>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F513093D-4324-6EA0-F6AD-B2567B6AEBC9}"/>
              </a:ext>
            </a:extLst>
          </p:cNvPr>
          <p:cNvGraphicFramePr>
            <a:graphicFrameLocks noGrp="1"/>
          </p:cNvGraphicFramePr>
          <p:nvPr>
            <p:ph sz="half" idx="2"/>
            <p:extLst>
              <p:ext uri="{D42A27DB-BD31-4B8C-83A1-F6EECF244321}">
                <p14:modId xmlns:p14="http://schemas.microsoft.com/office/powerpoint/2010/main" val="262065953"/>
              </p:ext>
            </p:extLst>
          </p:nvPr>
        </p:nvGraphicFramePr>
        <p:xfrm>
          <a:off x="1004888" y="2601911"/>
          <a:ext cx="18134347" cy="6329364"/>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473425">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4855939">
                <a:tc>
                  <a:txBody>
                    <a:bodyPr/>
                    <a:lstStyle/>
                    <a:p>
                      <a:r>
                        <a:rPr lang="pl-PL" dirty="0"/>
                        <a:t>4.</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Liczba gmin, w których prowadzono programy</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profilaktyczne rekomendowane z obszaru:</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a. profilaktyki uniwersalnej,</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b. profilaktyki selektywnej,</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c. profilaktyki wskazującej.</a:t>
                      </a:r>
                    </a:p>
                    <a:p>
                      <a:pPr>
                        <a:lnSpc>
                          <a:spcPct val="130000"/>
                        </a:lnSpc>
                        <a:buNone/>
                      </a:pP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Liczba gmin, w których prowadzono programy  profilaktyczne inne niż rekomendowane, z obszaru:</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d. profilaktyki uniwersalnej,</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e. profilaktyki selektywnej,</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f. profilaktyki wskazującej.</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gmina</a:t>
                      </a:r>
                    </a:p>
                  </a:txBody>
                  <a:tcPr marL="44450" marR="44450" marT="0" marB="0" anchor="ctr"/>
                </a:tc>
                <a:tc>
                  <a:txBody>
                    <a:bodyPr/>
                    <a:lstStyle/>
                    <a:p>
                      <a:pPr>
                        <a:lnSpc>
                          <a:spcPct val="130000"/>
                        </a:lnSpc>
                        <a:buNone/>
                      </a:pPr>
                      <a:r>
                        <a:rPr lang="pl-PL" sz="1800" baseline="0">
                          <a:effectLst/>
                          <a:latin typeface="Calibri" panose="020F0502020204030204" pitchFamily="34" charset="0"/>
                          <a:ea typeface="Calibri" panose="020F0502020204030204" pitchFamily="34" charset="0"/>
                          <a:cs typeface="Calibri" panose="020F0502020204030204" pitchFamily="34" charset="0"/>
                        </a:rPr>
                        <a:t>Odpowiednio,</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w 2018 roku:</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a. 43</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b. 8</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c. 5</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d. 84</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e. 10</a:t>
                      </a:r>
                      <a:br>
                        <a:rPr lang="pl-PL" sz="1800" baseline="0">
                          <a:effectLst/>
                          <a:latin typeface="Calibri" panose="020F0502020204030204" pitchFamily="34" charset="0"/>
                          <a:ea typeface="Calibri" panose="020F0502020204030204" pitchFamily="34" charset="0"/>
                          <a:cs typeface="Calibri" panose="020F0502020204030204" pitchFamily="34" charset="0"/>
                        </a:rPr>
                      </a:br>
                      <a:r>
                        <a:rPr lang="pl-PL" sz="1800" baseline="0">
                          <a:effectLst/>
                          <a:latin typeface="Calibri" panose="020F0502020204030204" pitchFamily="34" charset="0"/>
                          <a:ea typeface="Calibri" panose="020F0502020204030204" pitchFamily="34" charset="0"/>
                          <a:cs typeface="Calibri" panose="020F0502020204030204" pitchFamily="34" charset="0"/>
                        </a:rPr>
                        <a:t>f. 8</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Odpowiednio:</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a. 66</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b. 9</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c. 8</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d. 86</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e. 13</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f. 7</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odpowiednio:</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a. 66</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b. 12</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c. 8</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d. 110</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e. 15</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f. 12</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Sprawozdania KCPU:</a:t>
                      </a: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Profilaktyka i rozwiązywanie problemów uzależnień w Polsce w samorządach lokalnych w 2023 roku </a:t>
                      </a:r>
                    </a:p>
                  </a:txBody>
                  <a:tcPr marL="44450" marR="44450" marT="0" marB="0"/>
                </a:tc>
                <a:extLst>
                  <a:ext uri="{0D108BD9-81ED-4DB2-BD59-A6C34878D82A}">
                    <a16:rowId xmlns:a16="http://schemas.microsoft.com/office/drawing/2014/main" val="4120934587"/>
                  </a:ext>
                </a:extLst>
              </a:tr>
            </a:tbl>
          </a:graphicData>
        </a:graphic>
      </p:graphicFrame>
      <p:sp>
        <p:nvSpPr>
          <p:cNvPr id="21" name="Symbol zastępczy zawartości 20">
            <a:extLst>
              <a:ext uri="{FF2B5EF4-FFF2-40B4-BE49-F238E27FC236}">
                <a16:creationId xmlns:a16="http://schemas.microsoft.com/office/drawing/2014/main" id="{63077F26-6A82-94CE-452D-50FE862644DA}"/>
              </a:ext>
            </a:extLst>
          </p:cNvPr>
          <p:cNvSpPr>
            <a:spLocks noGrp="1"/>
          </p:cNvSpPr>
          <p:nvPr>
            <p:ph sz="half" idx="3"/>
          </p:nvPr>
        </p:nvSpPr>
        <p:spPr>
          <a:xfrm>
            <a:off x="7233444" y="1477721"/>
            <a:ext cx="11866961" cy="538609"/>
          </a:xfrm>
        </p:spPr>
        <p:txBody>
          <a:bodyPr/>
          <a:lstStyle/>
          <a:p>
            <a:pPr algn="l"/>
            <a:r>
              <a:rPr lang="pl-PL" sz="3500" b="1" dirty="0"/>
              <a:t>Cel III Włączenie społeczno-zawodowe – wskaźniki rezultatu</a:t>
            </a:r>
          </a:p>
        </p:txBody>
      </p:sp>
      <p:sp>
        <p:nvSpPr>
          <p:cNvPr id="18" name="object 18">
            <a:extLst>
              <a:ext uri="{FF2B5EF4-FFF2-40B4-BE49-F238E27FC236}">
                <a16:creationId xmlns:a16="http://schemas.microsoft.com/office/drawing/2014/main" id="{568EE87B-5CE4-CA1B-C6A3-EC99777BE06C}"/>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A4715056-FC0E-E186-61E0-BD96E9371837}"/>
              </a:ext>
            </a:extLst>
          </p:cNvPr>
          <p:cNvSpPr txBox="1">
            <a:spLocks noGrp="1"/>
          </p:cNvSpPr>
          <p:nvPr>
            <p:ph type="dt" sz="half" idx="6"/>
          </p:nvPr>
        </p:nvSpPr>
        <p:spPr>
          <a:xfrm>
            <a:off x="825036" y="10528770"/>
            <a:ext cx="108280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8EBDBC47-F8A4-B43D-A8F3-A96220F2E45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2101077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F7D58-77AA-B670-2B01-26DBC939D505}"/>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B1223D6C-6408-E791-8B10-B9A0AF07B2DC}"/>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53C8A127-1FCD-5868-F4F3-952E6FBC4EAD}"/>
              </a:ext>
            </a:extLst>
          </p:cNvPr>
          <p:cNvSpPr txBox="1"/>
          <p:nvPr/>
        </p:nvSpPr>
        <p:spPr>
          <a:xfrm>
            <a:off x="19139238" y="603608"/>
            <a:ext cx="362406"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35</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41A2C007-9D27-F439-6933-5B032D2DA56C}"/>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48D220AE-C55B-EC71-C686-BBCC814042E1}"/>
              </a:ext>
            </a:extLst>
          </p:cNvPr>
          <p:cNvGraphicFramePr>
            <a:graphicFrameLocks noGrp="1"/>
          </p:cNvGraphicFramePr>
          <p:nvPr>
            <p:ph sz="half" idx="2"/>
            <p:extLst>
              <p:ext uri="{D42A27DB-BD31-4B8C-83A1-F6EECF244321}">
                <p14:modId xmlns:p14="http://schemas.microsoft.com/office/powerpoint/2010/main" val="956272672"/>
              </p:ext>
            </p:extLst>
          </p:nvPr>
        </p:nvGraphicFramePr>
        <p:xfrm>
          <a:off x="1004888" y="2601911"/>
          <a:ext cx="18134347" cy="7294551"/>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289737">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798751">
                <a:tc>
                  <a:txBody>
                    <a:bodyPr/>
                    <a:lstStyle/>
                    <a:p>
                      <a:r>
                        <a:rPr lang="pl-PL" dirty="0"/>
                        <a:t>5.</a:t>
                      </a:r>
                    </a:p>
                  </a:txBody>
                  <a:tcP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Osoby doświadczające bezdomności objęte indywidualnym programem</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wychodzenia z bezdomności</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osoby</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342</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304 (2022)</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Wzrost o 20%</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w stosunku do</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wartości bazowej</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Sprawozdania z realizacji działań na rzecz osób w kryzysie</a:t>
                      </a: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bezdomności w województwach Ministerstwa Rodziny</a:t>
                      </a: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i Polityki Społecznej</a:t>
                      </a: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tc>
                <a:extLst>
                  <a:ext uri="{0D108BD9-81ED-4DB2-BD59-A6C34878D82A}">
                    <a16:rowId xmlns:a16="http://schemas.microsoft.com/office/drawing/2014/main" val="4120934587"/>
                  </a:ext>
                </a:extLst>
              </a:tr>
              <a:tr h="1798751">
                <a:tc>
                  <a:txBody>
                    <a:bodyPr/>
                    <a:lstStyle/>
                    <a:p>
                      <a:r>
                        <a:rPr lang="pl-PL" dirty="0"/>
                        <a:t>6.</a:t>
                      </a:r>
                    </a:p>
                  </a:txBody>
                  <a:tcPr/>
                </a:tc>
                <a:tc>
                  <a:txBody>
                    <a:bodyPr/>
                    <a:lstStyle/>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Liczba linii regionalnych  komunikacji autobusowej</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Kumulatywna liczba dofinansowanych obiektów służących rehabilitacji</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w związku z potrzebami </a:t>
                      </a:r>
                      <a:r>
                        <a:rPr lang="pl-PL" sz="1800" baseline="0" dirty="0" err="1">
                          <a:effectLst/>
                          <a:latin typeface="Calibri" panose="020F0502020204030204" pitchFamily="34" charset="0"/>
                          <a:ea typeface="Calibri" panose="020F0502020204030204" pitchFamily="34" charset="0"/>
                          <a:cs typeface="Calibri" panose="020F0502020204030204" pitchFamily="34" charset="0"/>
                        </a:rPr>
                        <a:t>OzN</a:t>
                      </a: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linie komunikacji autobusowej</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obiekty</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81 (2018)</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14</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75</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20</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100</a:t>
                      </a:r>
                      <a:br>
                        <a:rPr lang="pl-PL" sz="1800" baseline="0" dirty="0">
                          <a:effectLst/>
                          <a:latin typeface="Calibri" panose="020F0502020204030204" pitchFamily="34" charset="0"/>
                          <a:ea typeface="Calibri" panose="020F0502020204030204" pitchFamily="34" charset="0"/>
                          <a:cs typeface="Calibri" panose="020F0502020204030204" pitchFamily="34" charset="0"/>
                        </a:rPr>
                      </a:b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br>
                        <a:rPr lang="pl-PL" sz="1800" baseline="0" dirty="0">
                          <a:effectLst/>
                          <a:latin typeface="Calibri" panose="020F0502020204030204" pitchFamily="34" charset="0"/>
                          <a:ea typeface="Calibri" panose="020F0502020204030204" pitchFamily="34" charset="0"/>
                          <a:cs typeface="Calibri" panose="020F0502020204030204" pitchFamily="34" charset="0"/>
                        </a:rPr>
                      </a:br>
                      <a:r>
                        <a:rPr lang="pl-PL" sz="1800" baseline="0" dirty="0">
                          <a:effectLst/>
                          <a:latin typeface="Calibri" panose="020F0502020204030204" pitchFamily="34" charset="0"/>
                          <a:ea typeface="Calibri" panose="020F0502020204030204" pitchFamily="34" charset="0"/>
                          <a:cs typeface="Calibri" panose="020F0502020204030204" pitchFamily="34" charset="0"/>
                        </a:rPr>
                        <a:t>min. 72</a:t>
                      </a:r>
                    </a:p>
                  </a:txBody>
                  <a:tcPr marL="44450" marR="44450" marT="0" marB="0" anchor="ctr"/>
                </a:tc>
                <a:tc>
                  <a:txBody>
                    <a:bodyPr/>
                    <a:lstStyle/>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Bank Danych Lokalnych GUS</a:t>
                      </a: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 </a:t>
                      </a: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endParaRPr lang="pl-PL" sz="1800" baseline="0" dirty="0">
                        <a:effectLst/>
                        <a:latin typeface="Calibri" panose="020F0502020204030204" pitchFamily="34" charset="0"/>
                        <a:ea typeface="Calibri" panose="020F0502020204030204" pitchFamily="34" charset="0"/>
                        <a:cs typeface="Calibri" panose="020F0502020204030204" pitchFamily="34" charset="0"/>
                      </a:endParaRPr>
                    </a:p>
                    <a:p>
                      <a:pPr>
                        <a:lnSpc>
                          <a:spcPct val="130000"/>
                        </a:lnSpc>
                        <a:buNone/>
                      </a:pPr>
                      <a:r>
                        <a:rPr lang="pl-PL" sz="1800" baseline="0" dirty="0">
                          <a:effectLst/>
                          <a:latin typeface="Calibri" panose="020F0502020204030204" pitchFamily="34" charset="0"/>
                          <a:ea typeface="Calibri" panose="020F0502020204030204" pitchFamily="34" charset="0"/>
                          <a:cs typeface="Calibri" panose="020F0502020204030204" pitchFamily="34" charset="0"/>
                        </a:rPr>
                        <a:t>RCPS w Łodzi</a:t>
                      </a:r>
                    </a:p>
                  </a:txBody>
                  <a:tcPr marL="44450" marR="44450" marT="0" marB="0"/>
                </a:tc>
                <a:extLst>
                  <a:ext uri="{0D108BD9-81ED-4DB2-BD59-A6C34878D82A}">
                    <a16:rowId xmlns:a16="http://schemas.microsoft.com/office/drawing/2014/main" val="531180409"/>
                  </a:ext>
                </a:extLst>
              </a:tr>
            </a:tbl>
          </a:graphicData>
        </a:graphic>
      </p:graphicFrame>
      <p:sp>
        <p:nvSpPr>
          <p:cNvPr id="21" name="Symbol zastępczy zawartości 20">
            <a:extLst>
              <a:ext uri="{FF2B5EF4-FFF2-40B4-BE49-F238E27FC236}">
                <a16:creationId xmlns:a16="http://schemas.microsoft.com/office/drawing/2014/main" id="{15D94656-8B0D-C58C-66D6-E1D22B7A1426}"/>
              </a:ext>
            </a:extLst>
          </p:cNvPr>
          <p:cNvSpPr>
            <a:spLocks noGrp="1"/>
          </p:cNvSpPr>
          <p:nvPr>
            <p:ph sz="half" idx="3"/>
          </p:nvPr>
        </p:nvSpPr>
        <p:spPr>
          <a:xfrm>
            <a:off x="7233444" y="1477721"/>
            <a:ext cx="11866961" cy="538609"/>
          </a:xfrm>
        </p:spPr>
        <p:txBody>
          <a:bodyPr/>
          <a:lstStyle/>
          <a:p>
            <a:pPr algn="l"/>
            <a:r>
              <a:rPr lang="pl-PL" sz="3500" b="1" dirty="0"/>
              <a:t>Cel III Włączenie społeczno-zawodowe – wskaźniki rezultatu</a:t>
            </a:r>
          </a:p>
        </p:txBody>
      </p:sp>
      <p:sp>
        <p:nvSpPr>
          <p:cNvPr id="18" name="object 18">
            <a:extLst>
              <a:ext uri="{FF2B5EF4-FFF2-40B4-BE49-F238E27FC236}">
                <a16:creationId xmlns:a16="http://schemas.microsoft.com/office/drawing/2014/main" id="{358D3AC1-0E72-1EC7-2FFA-2A0BE62FDDC4}"/>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48DD2257-04B4-4804-9473-EB25E2D433D4}"/>
              </a:ext>
            </a:extLst>
          </p:cNvPr>
          <p:cNvSpPr txBox="1">
            <a:spLocks noGrp="1"/>
          </p:cNvSpPr>
          <p:nvPr>
            <p:ph type="dt" sz="half" idx="6"/>
          </p:nvPr>
        </p:nvSpPr>
        <p:spPr>
          <a:xfrm>
            <a:off x="825036" y="10528770"/>
            <a:ext cx="106756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5DB406D6-3E5A-089D-5499-B626075CA85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8610118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87396-8FEE-B853-1B4E-522B4CBC1D9D}"/>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957B890C-9D55-9205-C1FA-F78F43D3919A}"/>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ysClr val="windowText" lastClr="000000"/>
              </a:solidFill>
              <a:effectLst/>
              <a:uLnTx/>
              <a:uFillTx/>
            </a:endParaRPr>
          </a:p>
        </p:txBody>
      </p:sp>
      <p:sp>
        <p:nvSpPr>
          <p:cNvPr id="4" name="object 4">
            <a:extLst>
              <a:ext uri="{FF2B5EF4-FFF2-40B4-BE49-F238E27FC236}">
                <a16:creationId xmlns:a16="http://schemas.microsoft.com/office/drawing/2014/main" id="{A35CEB7B-572A-9EBF-7C01-9AD07A7541CD}"/>
              </a:ext>
            </a:extLst>
          </p:cNvPr>
          <p:cNvSpPr txBox="1"/>
          <p:nvPr/>
        </p:nvSpPr>
        <p:spPr>
          <a:xfrm>
            <a:off x="19139238" y="433722"/>
            <a:ext cx="362406" cy="255839"/>
          </a:xfrm>
          <a:prstGeom prst="rect">
            <a:avLst/>
          </a:prstGeom>
        </p:spPr>
        <p:txBody>
          <a:bodyPr vert="horz" wrap="square" lIns="0" tIns="17145" rIns="0" bIns="0" rtlCol="0">
            <a:spAutoFit/>
          </a:bodyPr>
          <a:lstStyle/>
          <a:p>
            <a:pPr marL="12700" marR="0" lvl="0" indent="0" defTabSz="914400" eaLnBrk="1" fontAlgn="auto" latinLnBrk="0" hangingPunct="1">
              <a:lnSpc>
                <a:spcPct val="100000"/>
              </a:lnSpc>
              <a:spcBef>
                <a:spcPts val="135"/>
              </a:spcBef>
              <a:spcAft>
                <a:spcPts val="0"/>
              </a:spcAft>
              <a:buClrTx/>
              <a:buSzTx/>
              <a:buFontTx/>
              <a:buNone/>
              <a:tabLst/>
              <a:defRPr/>
            </a:pPr>
            <a:r>
              <a:rPr lang="pl-PL" sz="1550" spc="-50" dirty="0">
                <a:solidFill>
                  <a:srgbClr val="3C3B3A"/>
                </a:solidFill>
                <a:latin typeface="Arial" panose="020B0604020202020204" pitchFamily="34" charset="0"/>
                <a:cs typeface="Arial" panose="020B0604020202020204" pitchFamily="34" charset="0"/>
              </a:rPr>
              <a:t>36</a:t>
            </a:r>
            <a:endParaRPr kumimoji="0" sz="155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2E4B3AB3-7766-DFAC-2ACC-D22AD6131AAA}"/>
              </a:ext>
            </a:extLst>
          </p:cNvPr>
          <p:cNvSpPr>
            <a:spLocks noGrp="1"/>
          </p:cNvSpPr>
          <p:nvPr>
            <p:ph type="title"/>
          </p:nvPr>
        </p:nvSpPr>
        <p:spPr>
          <a:xfrm>
            <a:off x="845978" y="2454277"/>
            <a:ext cx="18486244" cy="8059258"/>
          </a:xfrm>
        </p:spPr>
        <p:txBody>
          <a:bodyPr/>
          <a:lstStyle/>
          <a:p>
            <a:pPr algn="ctr">
              <a:lnSpc>
                <a:spcPct val="150000"/>
              </a:lnSpc>
              <a:spcBef>
                <a:spcPts val="600"/>
              </a:spcBef>
              <a:spcAft>
                <a:spcPts val="600"/>
              </a:spcAft>
            </a:pPr>
            <a:r>
              <a:rPr lang="pl-PL" dirty="0">
                <a:latin typeface="Arial" panose="020B0604020202020204" pitchFamily="34" charset="0"/>
              </a:rPr>
              <a:t>Cele horyzontalne</a:t>
            </a:r>
            <a:br>
              <a:rPr lang="pl-PL" dirty="0">
                <a:latin typeface="Arial" panose="020B0604020202020204" pitchFamily="34" charset="0"/>
              </a:rPr>
            </a:br>
            <a:br>
              <a:rPr lang="pl-PL" dirty="0">
                <a:latin typeface="Arial" panose="020B0604020202020204" pitchFamily="34" charset="0"/>
              </a:rPr>
            </a:br>
            <a:r>
              <a:rPr lang="pl-PL" dirty="0">
                <a:latin typeface="Arial" panose="020B0604020202020204" pitchFamily="34" charset="0"/>
              </a:rPr>
              <a:t> 	</a:t>
            </a:r>
            <a:r>
              <a:rPr lang="pl-PL" sz="4000" dirty="0">
                <a:solidFill>
                  <a:prstClr val="black"/>
                </a:solidFill>
                <a:latin typeface="Arial" panose="020B0604020202020204" pitchFamily="34" charset="0"/>
              </a:rPr>
              <a:t>Obszar</a:t>
            </a:r>
            <a:r>
              <a:rPr kumimoji="0" lang="pl-PL" sz="4000" b="0" i="0" u="none" strike="noStrike" kern="0" cap="none" spc="0" normalizeH="0" baseline="0" noProof="0" dirty="0">
                <a:ln>
                  <a:noFill/>
                </a:ln>
                <a:solidFill>
                  <a:prstClr val="black"/>
                </a:solidFill>
                <a:effectLst/>
                <a:uLnTx/>
                <a:uFillTx/>
                <a:latin typeface="Arial" panose="020B0604020202020204" pitchFamily="34" charset="0"/>
                <a:ea typeface="+mj-ea"/>
              </a:rPr>
              <a:t> 1: Ekonomia społeczna</a:t>
            </a:r>
            <a:br>
              <a:rPr lang="pl-PL" sz="4000" dirty="0">
                <a:solidFill>
                  <a:prstClr val="black"/>
                </a:solidFill>
                <a:latin typeface="Arial" panose="020B0604020202020204" pitchFamily="34" charset="0"/>
              </a:rPr>
            </a:br>
            <a:r>
              <a:rPr kumimoji="0" lang="pl-PL" sz="4000" b="0" i="0" u="none" strike="noStrike" kern="0" cap="none" spc="0" normalizeH="0" baseline="0" noProof="0" dirty="0">
                <a:ln>
                  <a:noFill/>
                </a:ln>
                <a:solidFill>
                  <a:prstClr val="black"/>
                </a:solidFill>
                <a:effectLst/>
                <a:uLnTx/>
                <a:uFillTx/>
                <a:latin typeface="Arial" panose="020B0604020202020204" pitchFamily="34" charset="0"/>
                <a:ea typeface="+mj-ea"/>
              </a:rPr>
              <a:t>Obszar 2: Usługi społeczne</a:t>
            </a:r>
            <a:br>
              <a:rPr kumimoji="0" lang="pl-PL" sz="40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C0286400-8660-127C-1251-8EC296DD8776}"/>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marR="0" lvl="0" indent="0" defTabSz="914400" eaLnBrk="1" fontAlgn="auto" latinLnBrk="0" hangingPunct="1">
              <a:lnSpc>
                <a:spcPct val="100000"/>
              </a:lnSpc>
              <a:spcBef>
                <a:spcPts val="185"/>
              </a:spcBef>
              <a:spcAft>
                <a:spcPts val="0"/>
              </a:spcAft>
              <a:buClrTx/>
              <a:buSzTx/>
              <a:buFontTx/>
              <a:buNone/>
              <a:tabLst/>
              <a:defRPr/>
            </a:pPr>
            <a:r>
              <a:rPr kumimoji="0" lang="pl-PL" sz="1150" b="0" i="0" u="none" strike="noStrike" kern="0" cap="none" spc="-10" normalizeH="0" baseline="0" noProof="0" dirty="0">
                <a:ln>
                  <a:noFill/>
                </a:ln>
                <a:solidFill>
                  <a:srgbClr val="3C3B3A"/>
                </a:solidFill>
                <a:effectLst/>
                <a:uLnTx/>
                <a:uFillTx/>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kumimoji="0" sz="1150" b="0" i="0" u="none" strike="noStrike" kern="0" cap="none" spc="-40" normalizeH="0" baseline="0" noProof="0" dirty="0">
              <a:ln>
                <a:noFill/>
              </a:ln>
              <a:solidFill>
                <a:srgbClr val="3C3B3A"/>
              </a:solidFill>
              <a:effectLst/>
              <a:uLnTx/>
              <a:uFillTx/>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9F3FC3FC-8B9C-03EC-FE5E-8FA186294AC1}"/>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marR="0" lvl="0" indent="0" defTabSz="914400" eaLnBrk="1" fontAlgn="auto" latinLnBrk="0" hangingPunct="1">
              <a:lnSpc>
                <a:spcPct val="100000"/>
              </a:lnSpc>
              <a:spcBef>
                <a:spcPts val="185"/>
              </a:spcBef>
              <a:spcAft>
                <a:spcPts val="0"/>
              </a:spcAft>
              <a:buClrTx/>
              <a:buSzTx/>
              <a:buFontTx/>
              <a:buNone/>
              <a:tabLst/>
              <a:defRPr/>
            </a:pPr>
            <a:r>
              <a:rPr kumimoji="0" lang="pl-PL" sz="1600" b="0" i="0" u="none" strike="noStrike" kern="0" cap="none" spc="0" normalizeH="0" baseline="0" noProof="0" dirty="0">
                <a:ln>
                  <a:noFill/>
                </a:ln>
                <a:solidFill>
                  <a:srgbClr val="3C3B3A"/>
                </a:solidFill>
                <a:effectLst/>
                <a:uLnTx/>
                <a:uFillTx/>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kumimoji="0" sz="1600" b="0" i="0" u="none" strike="noStrike" kern="0" cap="none" spc="0" normalizeH="0" baseline="0" noProof="0" dirty="0">
              <a:ln>
                <a:noFill/>
              </a:ln>
              <a:solidFill>
                <a:srgbClr val="3C3B3A"/>
              </a:solidFill>
              <a:effectLst/>
              <a:uLnTx/>
              <a:uFillTx/>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0CE67957-9190-DF8A-6F77-09A76085F46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4085931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DC7FDC-650F-732D-FE8B-65176C3038D3}"/>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E2FB1754-73F6-1297-F71B-18C9ED7DF445}"/>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101483CA-85E6-BF11-5A9C-A5EEE2142E9A}"/>
              </a:ext>
            </a:extLst>
          </p:cNvPr>
          <p:cNvSpPr txBox="1"/>
          <p:nvPr/>
        </p:nvSpPr>
        <p:spPr>
          <a:xfrm>
            <a:off x="19139238" y="625475"/>
            <a:ext cx="4386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37</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C7BABF82-52DB-DED3-E981-450E471D69F7}"/>
              </a:ext>
            </a:extLst>
          </p:cNvPr>
          <p:cNvSpPr>
            <a:spLocks noGrp="1"/>
          </p:cNvSpPr>
          <p:nvPr>
            <p:ph type="title"/>
          </p:nvPr>
        </p:nvSpPr>
        <p:spPr>
          <a:xfrm>
            <a:off x="845978" y="2471430"/>
            <a:ext cx="18486244" cy="8040663"/>
          </a:xfrm>
        </p:spPr>
        <p:txBody>
          <a:bodyPr/>
          <a:lstStyle/>
          <a:p>
            <a:pPr algn="l">
              <a:spcBef>
                <a:spcPts val="600"/>
              </a:spcBef>
              <a:spcAft>
                <a:spcPts val="600"/>
              </a:spcAft>
            </a:pPr>
            <a:r>
              <a:rPr lang="pl-PL" sz="3200" b="1" dirty="0">
                <a:latin typeface="Arial" panose="020B0604020202020204" pitchFamily="34" charset="0"/>
              </a:rPr>
              <a:t>Cel horyzontalny</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Ekonomia społeczna</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Rozwój aktywności społecznej i lokalnej</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Najczęściej</a:t>
            </a:r>
            <a:r>
              <a:rPr lang="pl-PL" sz="2800" dirty="0">
                <a:solidFill>
                  <a:prstClr val="black"/>
                </a:solidFill>
                <a:latin typeface="Arial" panose="020B0604020202020204" pitchFamily="34" charset="0"/>
              </a:rPr>
              <a:t> podejmowanym działaniem wśród jednostek samorządu terytorialnego województwa w ramach powyższego kierunku był rozwój edukacji obywatelskiej i przedsiębiorczości społecznej w szkołach i na wyższych uczelniach.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podmiotów realizowało zadania z zakresu prowadzenia kampanii społecznych na poziomie regionalnym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i lokalnym promujących postawy obywatelskie i ekonomię społeczną.</a:t>
            </a:r>
            <a:br>
              <a:rPr kumimoji="0" lang="pl-PL" sz="300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A03AA392-F77E-5791-8FE7-0B4B0E59B7EB}"/>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97942644-3E0A-AD21-D759-8810707FF177}"/>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902D3B04-5FED-3C26-20BA-EDC4F46B5C8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339584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E8DDE-45C4-EBCF-F6CC-B2382AA8D5C4}"/>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D23DC6D3-741E-D2AF-BD61-4FDE8561976E}"/>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63D996AE-596D-64EB-8AEA-AFA715602EC0}"/>
              </a:ext>
            </a:extLst>
          </p:cNvPr>
          <p:cNvSpPr txBox="1"/>
          <p:nvPr/>
        </p:nvSpPr>
        <p:spPr>
          <a:xfrm>
            <a:off x="19139238" y="625475"/>
            <a:ext cx="4386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38</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5B98D149-CEEB-87D6-8411-9FD57ACF40FE}"/>
              </a:ext>
            </a:extLst>
          </p:cNvPr>
          <p:cNvSpPr>
            <a:spLocks noGrp="1"/>
          </p:cNvSpPr>
          <p:nvPr>
            <p:ph type="title"/>
          </p:nvPr>
        </p:nvSpPr>
        <p:spPr>
          <a:xfrm>
            <a:off x="845978" y="2471430"/>
            <a:ext cx="18486244" cy="5955476"/>
          </a:xfrm>
        </p:spPr>
        <p:txBody>
          <a:bodyPr/>
          <a:lstStyle/>
          <a:p>
            <a:pPr algn="l">
              <a:spcBef>
                <a:spcPts val="600"/>
              </a:spcBef>
              <a:spcAft>
                <a:spcPts val="600"/>
              </a:spcAft>
            </a:pPr>
            <a:r>
              <a:rPr lang="pl-PL" sz="3200" b="1" dirty="0">
                <a:latin typeface="Arial" panose="020B0604020202020204" pitchFamily="34" charset="0"/>
              </a:rPr>
              <a:t>Cel horyzontalny</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Ekonomia społeczna</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Wzmocnienie podmiotów ekonomii społecznej w regionie</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Najwięcej </a:t>
            </a:r>
            <a:r>
              <a:rPr lang="pl-PL" sz="2800" dirty="0">
                <a:solidFill>
                  <a:prstClr val="black"/>
                </a:solidFill>
                <a:latin typeface="Arial" panose="020B0604020202020204" pitchFamily="34" charset="0"/>
              </a:rPr>
              <a:t>samorządów rozwijało w 2024 roku lokalny system wsparcia dla organizacji pozarządowych, PES.</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N</a:t>
            </a:r>
            <a:r>
              <a:rPr lang="pl-PL" sz="2800" b="1" dirty="0">
                <a:solidFill>
                  <a:prstClr val="black"/>
                </a:solidFill>
                <a:latin typeface="Arial" panose="020B0604020202020204" pitchFamily="34" charset="0"/>
              </a:rPr>
              <a:t>ajmniej </a:t>
            </a:r>
            <a:r>
              <a:rPr lang="pl-PL" sz="2800" dirty="0">
                <a:solidFill>
                  <a:prstClr val="black"/>
                </a:solidFill>
                <a:latin typeface="Arial" panose="020B0604020202020204" pitchFamily="34" charset="0"/>
              </a:rPr>
              <a:t>włączyło PES do systemu wsparcia dla MŚP.</a:t>
            </a: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CB278E0E-0149-2464-F6AD-78A0C9E5B946}"/>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919DCEB0-A843-3DA3-22EA-1C43EFD3EB02}"/>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2D5AF371-7E7D-9A31-02AC-4D3BDA562A7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0036983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52B5F9-DAEE-F490-2F3F-CC7ECAF959D3}"/>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D60B7414-4AED-20DD-E749-99A9208CC4EC}"/>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35D4380B-B405-19B1-29A5-B20F62EA9F63}"/>
              </a:ext>
            </a:extLst>
          </p:cNvPr>
          <p:cNvSpPr txBox="1"/>
          <p:nvPr/>
        </p:nvSpPr>
        <p:spPr>
          <a:xfrm>
            <a:off x="19139238" y="701675"/>
            <a:ext cx="362406"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39</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818FE87D-1AF9-2E86-4B86-27F414929015}"/>
              </a:ext>
            </a:extLst>
          </p:cNvPr>
          <p:cNvSpPr>
            <a:spLocks noGrp="1"/>
          </p:cNvSpPr>
          <p:nvPr>
            <p:ph type="title"/>
          </p:nvPr>
        </p:nvSpPr>
        <p:spPr>
          <a:xfrm>
            <a:off x="845978" y="2471431"/>
            <a:ext cx="18486244" cy="7679025"/>
          </a:xfrm>
        </p:spPr>
        <p:txBody>
          <a:bodyPr/>
          <a:lstStyle/>
          <a:p>
            <a:pPr algn="l">
              <a:spcBef>
                <a:spcPts val="600"/>
              </a:spcBef>
              <a:spcAft>
                <a:spcPts val="600"/>
              </a:spcAft>
            </a:pPr>
            <a:r>
              <a:rPr lang="pl-PL" sz="3200" b="1" dirty="0">
                <a:latin typeface="Arial" panose="020B0604020202020204" pitchFamily="34" charset="0"/>
              </a:rPr>
              <a:t>Cel horyzontalny</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1</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Ekonomia społeczna</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Zwiększenie roli podmiotów ekonomii społecznej jako dostarczyciela usług i produktów 				            odpowiadających lokalnym potrzebom</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Na terenie </a:t>
            </a:r>
            <a:r>
              <a:rPr lang="pl-PL" sz="2800" b="1" dirty="0">
                <a:solidFill>
                  <a:prstClr val="black"/>
                </a:solidFill>
                <a:latin typeface="Arial" panose="020B0604020202020204" pitchFamily="34" charset="0"/>
              </a:rPr>
              <a:t>największej</a:t>
            </a:r>
            <a:r>
              <a:rPr lang="pl-PL" sz="2800" dirty="0">
                <a:solidFill>
                  <a:prstClr val="black"/>
                </a:solidFill>
                <a:latin typeface="Arial" panose="020B0604020202020204" pitchFamily="34" charset="0"/>
              </a:rPr>
              <a:t> liczby samorządów przekazywano realizację zadań publicznych i usług społecznych podmiotom ES w myśl zasady pomocniczości i efektywności (w tym zadania wieloletnie, rozwijano zlecenia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w oparciu o klauzule społeczne, kontrakty wieloletnie).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jednostek podjęło się tworzenia sieci/kooperacji/partnerstw pomiędzy PES/jednostkami samorządu, sektorem biznesu i nauki, a także działającymi już porozumieniami, np. kółkami rolniczymi, LGD, organizacjami turystycznymi, stowarzyszeniami samorządów, grupami producenckimi.</a:t>
            </a: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034AAA0D-4EE8-F81F-BD89-348B853996B0}"/>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3B213F50-C723-395A-92A2-2FD629645B7F}"/>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A5519178-57B4-C7D9-4489-B8B220CBE9F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473959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EDE796-887A-68DA-2B39-235BC304DF35}"/>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72826970-15AB-48DA-0AEE-E48E322A04AB}"/>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BCB05FDF-A35F-7684-344D-1D79786C1FFF}"/>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4</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A5947927-9E9B-C346-9A62-7DE67A2AE30B}"/>
              </a:ext>
            </a:extLst>
          </p:cNvPr>
          <p:cNvSpPr>
            <a:spLocks noGrp="1"/>
          </p:cNvSpPr>
          <p:nvPr>
            <p:ph type="title"/>
          </p:nvPr>
        </p:nvSpPr>
        <p:spPr>
          <a:xfrm>
            <a:off x="845978" y="1733568"/>
            <a:ext cx="18486244" cy="8840882"/>
          </a:xfrm>
        </p:spPr>
        <p:txBody>
          <a:bodyPr/>
          <a:lstStyle/>
          <a:p>
            <a:pPr algn="l">
              <a:spcBef>
                <a:spcPts val="600"/>
              </a:spcBef>
              <a:spcAft>
                <a:spcPts val="600"/>
              </a:spcAft>
            </a:pPr>
            <a:br>
              <a:rPr lang="pl-PL" sz="3200" dirty="0">
                <a:latin typeface="Arial" panose="020B0604020202020204" pitchFamily="34" charset="0"/>
              </a:rPr>
            </a:br>
            <a:br>
              <a:rPr lang="pl-PL" sz="3200" dirty="0">
                <a:latin typeface="Arial" panose="020B0604020202020204" pitchFamily="34" charset="0"/>
              </a:rPr>
            </a:br>
            <a:r>
              <a:rPr lang="pl-PL" sz="5000" dirty="0">
                <a:latin typeface="Arial" panose="020B0604020202020204" pitchFamily="34" charset="0"/>
              </a:rPr>
              <a:t>Regionalne Centrum Polityki Społecznej w Łodzi </a:t>
            </a:r>
            <a:br>
              <a:rPr lang="pl-PL" sz="5000" dirty="0">
                <a:latin typeface="Arial" panose="020B0604020202020204" pitchFamily="34" charset="0"/>
              </a:rPr>
            </a:br>
            <a:r>
              <a:rPr lang="pl-PL" sz="5000" dirty="0">
                <a:latin typeface="Arial" panose="020B0604020202020204" pitchFamily="34" charset="0"/>
              </a:rPr>
              <a:t>– zbieranie danych w zakresie monitorowania Strategii </a:t>
            </a:r>
            <a:br>
              <a:rPr lang="pl-PL" sz="3200" dirty="0">
                <a:latin typeface="Arial" panose="020B0604020202020204" pitchFamily="34" charset="0"/>
              </a:rPr>
            </a:br>
            <a:br>
              <a:rPr lang="pl-PL" sz="3200" dirty="0">
                <a:latin typeface="Arial" panose="020B0604020202020204" pitchFamily="34" charset="0"/>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dirty="0">
                <a:latin typeface="Arial" panose="020B0604020202020204" pitchFamily="34" charset="0"/>
              </a:rPr>
              <a:t>	</a:t>
            </a:r>
            <a:r>
              <a:rPr lang="pl-PL" sz="2800" b="1" dirty="0">
                <a:latin typeface="Arial" panose="020B0604020202020204" pitchFamily="34" charset="0"/>
              </a:rPr>
              <a:t>badanie CAWI </a:t>
            </a:r>
            <a:r>
              <a:rPr lang="pl-PL" sz="2800" dirty="0">
                <a:latin typeface="Arial" panose="020B0604020202020204" pitchFamily="34" charset="0"/>
              </a:rPr>
              <a:t>w jednostkach samorządu terytorialnego (ang. </a:t>
            </a:r>
            <a:r>
              <a:rPr lang="pl-PL" sz="2800" dirty="0" err="1">
                <a:latin typeface="Arial" panose="020B0604020202020204" pitchFamily="34" charset="0"/>
              </a:rPr>
              <a:t>Computer-Assisted</a:t>
            </a:r>
            <a:r>
              <a:rPr lang="pl-PL" sz="2800" dirty="0">
                <a:latin typeface="Arial" panose="020B0604020202020204" pitchFamily="34" charset="0"/>
              </a:rPr>
              <a:t> Web Interview):</a:t>
            </a:r>
            <a:br>
              <a:rPr lang="pl-PL" sz="2800" dirty="0">
                <a:latin typeface="Arial" panose="020B0604020202020204" pitchFamily="34" charset="0"/>
              </a:rPr>
            </a:br>
            <a:br>
              <a:rPr lang="pl-PL" sz="2800" dirty="0">
                <a:latin typeface="Arial" panose="020B0604020202020204" pitchFamily="34" charset="0"/>
              </a:rPr>
            </a:br>
            <a:r>
              <a:rPr lang="pl-PL" sz="2800" dirty="0">
                <a:latin typeface="Arial" panose="020B0604020202020204" pitchFamily="34" charset="0"/>
              </a:rPr>
              <a:t>		90 gmin</a:t>
            </a:r>
            <a:br>
              <a:rPr lang="pl-PL" sz="2800" dirty="0">
                <a:latin typeface="Arial" panose="020B0604020202020204" pitchFamily="34" charset="0"/>
              </a:rPr>
            </a:br>
            <a:r>
              <a:rPr lang="pl-PL" sz="2800" dirty="0">
                <a:latin typeface="Arial" panose="020B0604020202020204" pitchFamily="34" charset="0"/>
              </a:rPr>
              <a:t>	</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11 powiatów</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sz="2800" dirty="0">
                <a:latin typeface="Arial" panose="020B0604020202020204" pitchFamily="34" charset="0"/>
              </a:rPr>
              <a:t>	3 miasta na prawach powiatu (tj. gminy miejskie realizujące jednocześnie zadania powiatu)</a:t>
            </a:r>
            <a:br>
              <a:rPr lang="pl-PL" sz="2800" dirty="0">
                <a:latin typeface="Arial" panose="020B0604020202020204" pitchFamily="34" charset="0"/>
              </a:rPr>
            </a:br>
            <a:r>
              <a:rPr lang="pl-PL" sz="2800" dirty="0">
                <a:latin typeface="Arial" panose="020B0604020202020204" pitchFamily="34" charset="0"/>
              </a:rPr>
              <a:t>		14 komórek funkcjonujących w strukturze samorządu województwa: </a:t>
            </a:r>
            <a:br>
              <a:rPr lang="pl-PL" sz="2800" dirty="0">
                <a:latin typeface="Arial" panose="020B0604020202020204" pitchFamily="34" charset="0"/>
              </a:rPr>
            </a:br>
            <a:r>
              <a:rPr lang="pl-PL" sz="2800" dirty="0">
                <a:latin typeface="Arial" panose="020B0604020202020204" pitchFamily="34" charset="0"/>
              </a:rPr>
              <a:t>		 - 7 departamentów Urzędu Marszałkowskiego Województwa Łódzkiego, </a:t>
            </a:r>
            <a:br>
              <a:rPr lang="pl-PL" sz="2800" dirty="0">
                <a:latin typeface="Arial" panose="020B0604020202020204" pitchFamily="34" charset="0"/>
              </a:rPr>
            </a:br>
            <a:r>
              <a:rPr lang="pl-PL" sz="2800" dirty="0">
                <a:latin typeface="Arial" panose="020B0604020202020204" pitchFamily="34" charset="0"/>
              </a:rPr>
              <a:t>		 -  6 wydziałów Regionalnego Centrum Polityki Społecznej w Łodzi </a:t>
            </a:r>
            <a:br>
              <a:rPr lang="pl-PL" sz="2800" dirty="0">
                <a:latin typeface="Arial" panose="020B0604020202020204" pitchFamily="34" charset="0"/>
              </a:rPr>
            </a:br>
            <a:r>
              <a:rPr lang="pl-PL" sz="2800" dirty="0">
                <a:latin typeface="Arial" panose="020B0604020202020204" pitchFamily="34" charset="0"/>
              </a:rPr>
              <a:t>		 -  Wojewódzki Urząd Pracy w Łodzi.</a:t>
            </a:r>
            <a:br>
              <a:rPr lang="pl-PL" dirty="0">
                <a:latin typeface="Arial" panose="020B0604020202020204" pitchFamily="34" charset="0"/>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14C264F5-4351-5832-3A18-44D07864ED51}"/>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5DBDD714-BC0D-6516-1290-F7387F665FA8}"/>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023E04F3-103E-C801-5752-9F8D1A08974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8144153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D336E-D092-2980-67B1-1EA50727D94A}"/>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3ED98546-F43F-B76A-EBCB-FA7D0F64ACD9}"/>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17BFC8CC-22B9-2F29-79FC-0AD0F9D19AC3}"/>
              </a:ext>
            </a:extLst>
          </p:cNvPr>
          <p:cNvSpPr txBox="1"/>
          <p:nvPr/>
        </p:nvSpPr>
        <p:spPr>
          <a:xfrm>
            <a:off x="19139238" y="625475"/>
            <a:ext cx="362406" cy="253636"/>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40</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3426C651-FFBE-2F2D-BD7C-040404604B87}"/>
              </a:ext>
            </a:extLst>
          </p:cNvPr>
          <p:cNvSpPr>
            <a:spLocks noGrp="1"/>
          </p:cNvSpPr>
          <p:nvPr>
            <p:ph type="title"/>
          </p:nvPr>
        </p:nvSpPr>
        <p:spPr>
          <a:xfrm>
            <a:off x="845978" y="2471431"/>
            <a:ext cx="18486244" cy="6024726"/>
          </a:xfrm>
        </p:spPr>
        <p:txBody>
          <a:bodyPr/>
          <a:lstStyle/>
          <a:p>
            <a:pPr algn="l">
              <a:spcBef>
                <a:spcPts val="600"/>
              </a:spcBef>
              <a:spcAft>
                <a:spcPts val="600"/>
              </a:spcAft>
            </a:pPr>
            <a:r>
              <a:rPr lang="pl-PL" sz="3200" b="1" dirty="0">
                <a:latin typeface="Arial" panose="020B0604020202020204" pitchFamily="34" charset="0"/>
              </a:rPr>
              <a:t>Cel horyzontalny</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Usługi społeczne</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Na terenie </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największej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liczby samorządów wspierano zapewnienie równego dostępu do usług społecznych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i pokrewnych wszystkim mieszkańcom województwa bez względu na płeć, wiek, miejsce zamieszkania, rasę, pochodzenie, status materialny, wyznawane poglądy, wiarę, orientację seksualną, stan zdrowia czy niepełnosprawność. </a:t>
            </a: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a:t>
            </a:r>
            <a:r>
              <a:rPr kumimoji="0" lang="pl-PL" sz="2800" i="0" u="none" strike="noStrike" kern="0" cap="none" spc="0" normalizeH="0" baseline="0" noProof="0" dirty="0">
                <a:ln>
                  <a:noFill/>
                </a:ln>
                <a:solidFill>
                  <a:prstClr val="black"/>
                </a:solidFill>
                <a:effectLst/>
                <a:uLnTx/>
                <a:uFillTx/>
                <a:latin typeface="Arial" panose="020B0604020202020204" pitchFamily="34" charset="0"/>
                <a:ea typeface="+mj-ea"/>
              </a:rPr>
              <a:t> jednostek opracowało regionalny lub lokalny plan deinstytucjonalizacji usług społecznych.</a:t>
            </a: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5E597DFD-A57F-6D0C-125A-BA7EB6059E01}"/>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083536A8-9C5A-6EE5-8546-3238D2CEF9C6}"/>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816950A1-FEB3-EF95-438D-BA3494CBF45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033346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BC247-7B86-831E-70D6-2040F85153D5}"/>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2415D901-A98A-5B04-20F7-6C9A85F5AE1E}"/>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0BD06B61-FB03-FB26-4C7C-74B6057E0AAB}"/>
              </a:ext>
            </a:extLst>
          </p:cNvPr>
          <p:cNvSpPr txBox="1"/>
          <p:nvPr/>
        </p:nvSpPr>
        <p:spPr>
          <a:xfrm>
            <a:off x="19139238" y="603608"/>
            <a:ext cx="362406" cy="255839"/>
          </a:xfrm>
          <a:prstGeom prst="rect">
            <a:avLst/>
          </a:prstGeom>
        </p:spPr>
        <p:txBody>
          <a:bodyPr vert="horz" wrap="square" lIns="0" tIns="17145" rIns="0" bIns="0" rtlCol="0">
            <a:spAutoFit/>
          </a:bodyPr>
          <a:lstStyle/>
          <a:p>
            <a:pPr marL="12700">
              <a:spcBef>
                <a:spcPts val="135"/>
              </a:spcBef>
            </a:pPr>
            <a:r>
              <a:rPr lang="pl-PL" sz="1550" spc="-50" dirty="0">
                <a:solidFill>
                  <a:srgbClr val="3C3B3A"/>
                </a:solidFill>
                <a:latin typeface="Arial" panose="020B0604020202020204" pitchFamily="34" charset="0"/>
                <a:cs typeface="Arial" panose="020B0604020202020204" pitchFamily="34" charset="0"/>
              </a:rPr>
              <a:t>41</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398A165A-2EDA-4EC2-4DD9-41B0DEA53D67}"/>
              </a:ext>
            </a:extLst>
          </p:cNvPr>
          <p:cNvSpPr>
            <a:spLocks noGrp="1"/>
          </p:cNvSpPr>
          <p:nvPr>
            <p:ph type="title"/>
          </p:nvPr>
        </p:nvSpPr>
        <p:spPr/>
        <p:txBody>
          <a:bodyPr/>
          <a:lstStyle/>
          <a:p>
            <a:pPr algn="ctr">
              <a:lnSpc>
                <a:spcPct val="150000"/>
              </a:lnSpc>
              <a:spcBef>
                <a:spcPts val="600"/>
              </a:spcBef>
              <a:spcAft>
                <a:spcPts val="600"/>
              </a:spcAft>
            </a:pPr>
            <a:br>
              <a:rPr lang="pl-PL" dirty="0">
                <a:latin typeface="Arial" panose="020B0604020202020204" pitchFamily="34" charset="0"/>
              </a:rPr>
            </a:br>
            <a:endParaRPr lang="pl-PL" dirty="0">
              <a:latin typeface="Arial" panose="020B0604020202020204" pitchFamily="34" charset="0"/>
            </a:endParaRPr>
          </a:p>
        </p:txBody>
      </p:sp>
      <p:graphicFrame>
        <p:nvGraphicFramePr>
          <p:cNvPr id="22" name="Symbol zastępczy zawartości 21">
            <a:extLst>
              <a:ext uri="{FF2B5EF4-FFF2-40B4-BE49-F238E27FC236}">
                <a16:creationId xmlns:a16="http://schemas.microsoft.com/office/drawing/2014/main" id="{E61D4E9B-49EC-FF83-EE98-E9EEA05A7F37}"/>
              </a:ext>
            </a:extLst>
          </p:cNvPr>
          <p:cNvGraphicFramePr>
            <a:graphicFrameLocks noGrp="1"/>
          </p:cNvGraphicFramePr>
          <p:nvPr>
            <p:ph sz="half" idx="2"/>
            <p:extLst>
              <p:ext uri="{D42A27DB-BD31-4B8C-83A1-F6EECF244321}">
                <p14:modId xmlns:p14="http://schemas.microsoft.com/office/powerpoint/2010/main" val="3130493922"/>
              </p:ext>
            </p:extLst>
          </p:nvPr>
        </p:nvGraphicFramePr>
        <p:xfrm>
          <a:off x="1004888" y="2601911"/>
          <a:ext cx="18134347" cy="7809550"/>
        </p:xfrm>
        <a:graphic>
          <a:graphicData uri="http://schemas.openxmlformats.org/drawingml/2006/table">
            <a:tbl>
              <a:tblPr firstRow="1" bandRow="1">
                <a:tableStyleId>{5C22544A-7EE6-4342-B048-85BDC9FD1C3A}</a:tableStyleId>
              </a:tblPr>
              <a:tblGrid>
                <a:gridCol w="1123156">
                  <a:extLst>
                    <a:ext uri="{9D8B030D-6E8A-4147-A177-3AD203B41FA5}">
                      <a16:colId xmlns:a16="http://schemas.microsoft.com/office/drawing/2014/main" val="3132142311"/>
                    </a:ext>
                  </a:extLst>
                </a:gridCol>
                <a:gridCol w="4058086">
                  <a:extLst>
                    <a:ext uri="{9D8B030D-6E8A-4147-A177-3AD203B41FA5}">
                      <a16:colId xmlns:a16="http://schemas.microsoft.com/office/drawing/2014/main" val="2317446099"/>
                    </a:ext>
                  </a:extLst>
                </a:gridCol>
                <a:gridCol w="2590621">
                  <a:extLst>
                    <a:ext uri="{9D8B030D-6E8A-4147-A177-3AD203B41FA5}">
                      <a16:colId xmlns:a16="http://schemas.microsoft.com/office/drawing/2014/main" val="302002593"/>
                    </a:ext>
                  </a:extLst>
                </a:gridCol>
                <a:gridCol w="2590621">
                  <a:extLst>
                    <a:ext uri="{9D8B030D-6E8A-4147-A177-3AD203B41FA5}">
                      <a16:colId xmlns:a16="http://schemas.microsoft.com/office/drawing/2014/main" val="632277515"/>
                    </a:ext>
                  </a:extLst>
                </a:gridCol>
                <a:gridCol w="2590621">
                  <a:extLst>
                    <a:ext uri="{9D8B030D-6E8A-4147-A177-3AD203B41FA5}">
                      <a16:colId xmlns:a16="http://schemas.microsoft.com/office/drawing/2014/main" val="4152130983"/>
                    </a:ext>
                  </a:extLst>
                </a:gridCol>
                <a:gridCol w="2590621">
                  <a:extLst>
                    <a:ext uri="{9D8B030D-6E8A-4147-A177-3AD203B41FA5}">
                      <a16:colId xmlns:a16="http://schemas.microsoft.com/office/drawing/2014/main" val="4280091517"/>
                    </a:ext>
                  </a:extLst>
                </a:gridCol>
                <a:gridCol w="2590621">
                  <a:extLst>
                    <a:ext uri="{9D8B030D-6E8A-4147-A177-3AD203B41FA5}">
                      <a16:colId xmlns:a16="http://schemas.microsoft.com/office/drawing/2014/main" val="2216993236"/>
                    </a:ext>
                  </a:extLst>
                </a:gridCol>
              </a:tblGrid>
              <a:tr h="1071564">
                <a:tc>
                  <a:txBody>
                    <a:bodyPr/>
                    <a:lstStyle/>
                    <a:p>
                      <a:r>
                        <a:rPr lang="pl-PL" sz="2800" dirty="0"/>
                        <a:t>L.p</a:t>
                      </a:r>
                      <a:r>
                        <a:rPr lang="pl-PL" dirty="0"/>
                        <a:t>.</a:t>
                      </a:r>
                    </a:p>
                  </a:txBody>
                  <a:tcPr/>
                </a:tc>
                <a:tc>
                  <a:txBody>
                    <a:bodyPr/>
                    <a:lstStyle/>
                    <a:p>
                      <a:r>
                        <a:rPr lang="pl-PL" sz="2800" baseline="0" dirty="0"/>
                        <a:t>Wskaźnik</a:t>
                      </a:r>
                    </a:p>
                  </a:txBody>
                  <a:tcPr/>
                </a:tc>
                <a:tc>
                  <a:txBody>
                    <a:bodyPr/>
                    <a:lstStyle/>
                    <a:p>
                      <a:r>
                        <a:rPr lang="pl-PL" sz="2800" baseline="0" dirty="0"/>
                        <a:t>Jednostka miary</a:t>
                      </a:r>
                    </a:p>
                  </a:txBody>
                  <a:tcPr/>
                </a:tc>
                <a:tc>
                  <a:txBody>
                    <a:bodyPr/>
                    <a:lstStyle/>
                    <a:p>
                      <a:r>
                        <a:rPr lang="pl-PL" sz="2800" baseline="0" dirty="0"/>
                        <a:t>Wartość bazowa 2020</a:t>
                      </a:r>
                    </a:p>
                  </a:txBody>
                  <a:tcPr/>
                </a:tc>
                <a:tc>
                  <a:txBody>
                    <a:bodyPr/>
                    <a:lstStyle/>
                    <a:p>
                      <a:r>
                        <a:rPr lang="pl-PL" sz="2800" baseline="0" dirty="0"/>
                        <a:t>Wartość 2023</a:t>
                      </a:r>
                    </a:p>
                  </a:txBody>
                  <a:tcPr/>
                </a:tc>
                <a:tc>
                  <a:txBody>
                    <a:bodyPr/>
                    <a:lstStyle/>
                    <a:p>
                      <a:r>
                        <a:rPr lang="pl-PL" sz="2800" baseline="0" dirty="0"/>
                        <a:t>Wartość 2030</a:t>
                      </a:r>
                    </a:p>
                  </a:txBody>
                  <a:tcPr/>
                </a:tc>
                <a:tc>
                  <a:txBody>
                    <a:bodyPr/>
                    <a:lstStyle/>
                    <a:p>
                      <a:r>
                        <a:rPr lang="pl-PL" sz="2800" baseline="0" dirty="0"/>
                        <a:t>Źródło danych</a:t>
                      </a:r>
                    </a:p>
                  </a:txBody>
                  <a:tcPr/>
                </a:tc>
                <a:extLst>
                  <a:ext uri="{0D108BD9-81ED-4DB2-BD59-A6C34878D82A}">
                    <a16:rowId xmlns:a16="http://schemas.microsoft.com/office/drawing/2014/main" val="1142966691"/>
                  </a:ext>
                </a:extLst>
              </a:tr>
              <a:tr h="1494473">
                <a:tc>
                  <a:txBody>
                    <a:bodyPr/>
                    <a:lstStyle/>
                    <a:p>
                      <a:r>
                        <a:rPr lang="pl-PL" dirty="0"/>
                        <a:t>1.</a:t>
                      </a:r>
                    </a:p>
                  </a:txBody>
                  <a:tcPr/>
                </a:tc>
                <a:tc>
                  <a:txBody>
                    <a:bodyPr/>
                    <a:lstStyle/>
                    <a:p>
                      <a:r>
                        <a:rPr lang="pl-PL" dirty="0"/>
                        <a:t>Liczba podmiotów ES w regionie</a:t>
                      </a:r>
                    </a:p>
                  </a:txBody>
                  <a:tcPr/>
                </a:tc>
                <a:tc>
                  <a:txBody>
                    <a:bodyPr/>
                    <a:lstStyle/>
                    <a:p>
                      <a:r>
                        <a:rPr lang="pl-PL" dirty="0"/>
                        <a:t>PES</a:t>
                      </a:r>
                    </a:p>
                  </a:txBody>
                  <a:tcPr/>
                </a:tc>
                <a:tc>
                  <a:txBody>
                    <a:bodyPr/>
                    <a:lstStyle/>
                    <a:p>
                      <a:r>
                        <a:rPr lang="pl-PL" dirty="0"/>
                        <a:t>Brak danych</a:t>
                      </a:r>
                    </a:p>
                  </a:txBody>
                  <a:tcPr/>
                </a:tc>
                <a:tc>
                  <a:txBody>
                    <a:bodyPr/>
                    <a:lstStyle/>
                    <a:p>
                      <a:r>
                        <a:rPr lang="pl-PL" dirty="0"/>
                        <a:t>6,6 tys. (2022 r.)</a:t>
                      </a:r>
                    </a:p>
                  </a:txBody>
                  <a:tcPr/>
                </a:tc>
                <a:tc>
                  <a:txBody>
                    <a:bodyPr/>
                    <a:lstStyle/>
                    <a:p>
                      <a:r>
                        <a:rPr lang="pl-PL" dirty="0"/>
                        <a:t>Wzrost o 20%</a:t>
                      </a:r>
                    </a:p>
                  </a:txBody>
                  <a:tcPr/>
                </a:tc>
                <a:tc>
                  <a:txBody>
                    <a:bodyPr/>
                    <a:lstStyle/>
                    <a:p>
                      <a:r>
                        <a:rPr lang="pl-PL" dirty="0"/>
                        <a:t>Bank Danych Lokalnych GUS</a:t>
                      </a:r>
                    </a:p>
                  </a:txBody>
                  <a:tcPr/>
                </a:tc>
                <a:extLst>
                  <a:ext uri="{0D108BD9-81ED-4DB2-BD59-A6C34878D82A}">
                    <a16:rowId xmlns:a16="http://schemas.microsoft.com/office/drawing/2014/main" val="4120934587"/>
                  </a:ext>
                </a:extLst>
              </a:tr>
              <a:tr h="1494473">
                <a:tc>
                  <a:txBody>
                    <a:bodyPr/>
                    <a:lstStyle/>
                    <a:p>
                      <a:r>
                        <a:rPr lang="pl-PL" dirty="0"/>
                        <a:t>2.</a:t>
                      </a:r>
                    </a:p>
                  </a:txBody>
                  <a:tcPr/>
                </a:tc>
                <a:tc>
                  <a:txBody>
                    <a:bodyPr/>
                    <a:lstStyle/>
                    <a:p>
                      <a:r>
                        <a:rPr lang="pl-PL" dirty="0"/>
                        <a:t>Liczba miejsc pracy w utworzonych przedsiębiorstwach społecznych</a:t>
                      </a:r>
                    </a:p>
                  </a:txBody>
                  <a:tcPr/>
                </a:tc>
                <a:tc>
                  <a:txBody>
                    <a:bodyPr/>
                    <a:lstStyle/>
                    <a:p>
                      <a:r>
                        <a:rPr lang="pl-PL" dirty="0"/>
                        <a:t>miejsca pracy</a:t>
                      </a:r>
                    </a:p>
                  </a:txBody>
                  <a:tcPr/>
                </a:tc>
                <a:tc>
                  <a:txBody>
                    <a:bodyPr/>
                    <a:lstStyle/>
                    <a:p>
                      <a:r>
                        <a:rPr lang="pl-PL" dirty="0"/>
                        <a:t>291</a:t>
                      </a:r>
                    </a:p>
                  </a:txBody>
                  <a:tcPr/>
                </a:tc>
                <a:tc>
                  <a:txBody>
                    <a:bodyPr/>
                    <a:lstStyle/>
                    <a:p>
                      <a:r>
                        <a:rPr lang="pl-PL" dirty="0"/>
                        <a:t>556 (2021)</a:t>
                      </a:r>
                    </a:p>
                  </a:txBody>
                  <a:tcPr/>
                </a:tc>
                <a:tc>
                  <a:txBody>
                    <a:bodyPr/>
                    <a:lstStyle/>
                    <a:p>
                      <a:r>
                        <a:rPr lang="pl-PL" dirty="0"/>
                        <a:t>610</a:t>
                      </a:r>
                    </a:p>
                  </a:txBody>
                  <a:tcPr/>
                </a:tc>
                <a:tc>
                  <a:txBody>
                    <a:bodyPr/>
                    <a:lstStyle/>
                    <a:p>
                      <a:r>
                        <a:rPr lang="pl-PL" dirty="0"/>
                        <a:t>Regionalny Program Rozwoju Ekonomii Społecznej</a:t>
                      </a:r>
                    </a:p>
                    <a:p>
                      <a:r>
                        <a:rPr lang="pl-PL" dirty="0"/>
                        <a:t>Województwa Łódzkiego do roku 2027</a:t>
                      </a:r>
                    </a:p>
                    <a:p>
                      <a:endParaRPr lang="pl-PL" dirty="0"/>
                    </a:p>
                  </a:txBody>
                  <a:tcPr/>
                </a:tc>
                <a:extLst>
                  <a:ext uri="{0D108BD9-81ED-4DB2-BD59-A6C34878D82A}">
                    <a16:rowId xmlns:a16="http://schemas.microsoft.com/office/drawing/2014/main" val="531180409"/>
                  </a:ext>
                </a:extLst>
              </a:tr>
              <a:tr h="1494473">
                <a:tc>
                  <a:txBody>
                    <a:bodyPr/>
                    <a:lstStyle/>
                    <a:p>
                      <a:r>
                        <a:rPr lang="pl-PL" dirty="0"/>
                        <a:t>3.</a:t>
                      </a:r>
                    </a:p>
                  </a:txBody>
                  <a:tcPr/>
                </a:tc>
                <a:tc>
                  <a:txBody>
                    <a:bodyPr/>
                    <a:lstStyle/>
                    <a:p>
                      <a:r>
                        <a:rPr lang="pl-PL" dirty="0"/>
                        <a:t>Liczba podmiotów/placówek stacjonarnych zamykanych w ramach procesu</a:t>
                      </a:r>
                    </a:p>
                    <a:p>
                      <a:r>
                        <a:rPr lang="pl-PL" dirty="0"/>
                        <a:t>deinstytucjonalizacji</a:t>
                      </a:r>
                    </a:p>
                    <a:p>
                      <a:endParaRPr lang="pl-PL" dirty="0"/>
                    </a:p>
                  </a:txBody>
                  <a:tcPr/>
                </a:tc>
                <a:tc>
                  <a:txBody>
                    <a:bodyPr/>
                    <a:lstStyle/>
                    <a:p>
                      <a:r>
                        <a:rPr lang="pl-PL" dirty="0"/>
                        <a:t>Podmioty/</a:t>
                      </a:r>
                    </a:p>
                    <a:p>
                      <a:r>
                        <a:rPr lang="pl-PL" dirty="0"/>
                        <a:t>placówki</a:t>
                      </a:r>
                    </a:p>
                    <a:p>
                      <a:endParaRPr lang="pl-PL" dirty="0"/>
                    </a:p>
                  </a:txBody>
                  <a:tcPr/>
                </a:tc>
                <a:tc>
                  <a:txBody>
                    <a:bodyPr/>
                    <a:lstStyle/>
                    <a:p>
                      <a:r>
                        <a:rPr lang="pl-PL" dirty="0"/>
                        <a:t>214</a:t>
                      </a:r>
                    </a:p>
                  </a:txBody>
                  <a:tcPr/>
                </a:tc>
                <a:tc>
                  <a:txBody>
                    <a:bodyPr/>
                    <a:lstStyle/>
                    <a:p>
                      <a:r>
                        <a:rPr lang="pl-PL" dirty="0"/>
                        <a:t>brak danych</a:t>
                      </a:r>
                    </a:p>
                  </a:txBody>
                  <a:tcPr/>
                </a:tc>
                <a:tc>
                  <a:txBody>
                    <a:bodyPr/>
                    <a:lstStyle/>
                    <a:p>
                      <a:r>
                        <a:rPr lang="pl-PL" dirty="0"/>
                        <a:t>spadek o 20% liczby</a:t>
                      </a:r>
                    </a:p>
                    <a:p>
                      <a:r>
                        <a:rPr lang="pl-PL" dirty="0"/>
                        <a:t>placówek o charakterze stacjonarnym</a:t>
                      </a:r>
                    </a:p>
                    <a:p>
                      <a:r>
                        <a:rPr lang="pl-PL" dirty="0"/>
                        <a:t>długoterminowym</a:t>
                      </a:r>
                    </a:p>
                    <a:p>
                      <a:endParaRPr lang="pl-PL" dirty="0"/>
                    </a:p>
                  </a:txBody>
                  <a:tcPr/>
                </a:tc>
                <a:tc>
                  <a:txBody>
                    <a:bodyPr/>
                    <a:lstStyle/>
                    <a:p>
                      <a:r>
                        <a:rPr lang="pl-PL" dirty="0"/>
                        <a:t>Zestawienie informacji zebranych w ramach monitoringu</a:t>
                      </a:r>
                    </a:p>
                    <a:p>
                      <a:r>
                        <a:rPr lang="pl-PL" dirty="0"/>
                        <a:t>procesu deinstytucjonalizacji (dane z OZPS, GUS)</a:t>
                      </a:r>
                    </a:p>
                    <a:p>
                      <a:endParaRPr lang="pl-PL" dirty="0"/>
                    </a:p>
                  </a:txBody>
                  <a:tcPr/>
                </a:tc>
                <a:extLst>
                  <a:ext uri="{0D108BD9-81ED-4DB2-BD59-A6C34878D82A}">
                    <a16:rowId xmlns:a16="http://schemas.microsoft.com/office/drawing/2014/main" val="2894095651"/>
                  </a:ext>
                </a:extLst>
              </a:tr>
              <a:tr h="1494473">
                <a:tc>
                  <a:txBody>
                    <a:bodyPr/>
                    <a:lstStyle/>
                    <a:p>
                      <a:r>
                        <a:rPr lang="pl-PL" dirty="0"/>
                        <a:t>4.</a:t>
                      </a:r>
                    </a:p>
                  </a:txBody>
                  <a:tcPr/>
                </a:tc>
                <a:tc>
                  <a:txBody>
                    <a:bodyPr/>
                    <a:lstStyle/>
                    <a:p>
                      <a:r>
                        <a:rPr lang="pl-PL" dirty="0"/>
                        <a:t>Liczba opracowanych lokalnych planów deinstytucjonalizacji usług społecznych</a:t>
                      </a:r>
                    </a:p>
                  </a:txBody>
                  <a:tcPr/>
                </a:tc>
                <a:tc>
                  <a:txBody>
                    <a:bodyPr/>
                    <a:lstStyle/>
                    <a:p>
                      <a:r>
                        <a:rPr lang="pl-PL" dirty="0"/>
                        <a:t>%</a:t>
                      </a:r>
                    </a:p>
                  </a:txBody>
                  <a:tcPr/>
                </a:tc>
                <a:tc>
                  <a:txBody>
                    <a:bodyPr/>
                    <a:lstStyle/>
                    <a:p>
                      <a:r>
                        <a:rPr lang="pl-PL" dirty="0"/>
                        <a:t>0</a:t>
                      </a:r>
                    </a:p>
                  </a:txBody>
                  <a:tcPr/>
                </a:tc>
                <a:tc>
                  <a:txBody>
                    <a:bodyPr/>
                    <a:lstStyle/>
                    <a:p>
                      <a:r>
                        <a:rPr lang="pl-PL" dirty="0"/>
                        <a:t>Pięć JST jest w trakcie opracowywania lokalnego planu deinstytucjonalizacji usług społecznych</a:t>
                      </a:r>
                    </a:p>
                  </a:txBody>
                  <a:tcPr/>
                </a:tc>
                <a:tc>
                  <a:txBody>
                    <a:bodyPr/>
                    <a:lstStyle/>
                    <a:p>
                      <a:r>
                        <a:rPr lang="pl-PL" dirty="0"/>
                        <a:t>50</a:t>
                      </a:r>
                    </a:p>
                  </a:txBody>
                  <a:tcPr/>
                </a:tc>
                <a:tc>
                  <a:txBody>
                    <a:bodyPr/>
                    <a:lstStyle/>
                    <a:p>
                      <a:r>
                        <a:rPr lang="pl-PL" dirty="0"/>
                        <a:t>Badanie własne JST</a:t>
                      </a:r>
                    </a:p>
                  </a:txBody>
                  <a:tcPr/>
                </a:tc>
                <a:extLst>
                  <a:ext uri="{0D108BD9-81ED-4DB2-BD59-A6C34878D82A}">
                    <a16:rowId xmlns:a16="http://schemas.microsoft.com/office/drawing/2014/main" val="3139172819"/>
                  </a:ext>
                </a:extLst>
              </a:tr>
            </a:tbl>
          </a:graphicData>
        </a:graphic>
      </p:graphicFrame>
      <p:sp>
        <p:nvSpPr>
          <p:cNvPr id="21" name="Symbol zastępczy zawartości 20">
            <a:extLst>
              <a:ext uri="{FF2B5EF4-FFF2-40B4-BE49-F238E27FC236}">
                <a16:creationId xmlns:a16="http://schemas.microsoft.com/office/drawing/2014/main" id="{12AD75E7-EDE0-C99A-8A69-4A6BE60A4A20}"/>
              </a:ext>
            </a:extLst>
          </p:cNvPr>
          <p:cNvSpPr>
            <a:spLocks noGrp="1"/>
          </p:cNvSpPr>
          <p:nvPr>
            <p:ph sz="half" idx="3"/>
          </p:nvPr>
        </p:nvSpPr>
        <p:spPr>
          <a:xfrm>
            <a:off x="7690643" y="1311275"/>
            <a:ext cx="11409761" cy="769441"/>
          </a:xfrm>
        </p:spPr>
        <p:txBody>
          <a:bodyPr/>
          <a:lstStyle/>
          <a:p>
            <a:pPr algn="l"/>
            <a:r>
              <a:rPr lang="pl-PL" sz="5000" b="1" dirty="0"/>
              <a:t>Cele horyzontalne – wskaźniki rezultatu</a:t>
            </a:r>
          </a:p>
        </p:txBody>
      </p:sp>
      <p:sp>
        <p:nvSpPr>
          <p:cNvPr id="18" name="object 18">
            <a:extLst>
              <a:ext uri="{FF2B5EF4-FFF2-40B4-BE49-F238E27FC236}">
                <a16:creationId xmlns:a16="http://schemas.microsoft.com/office/drawing/2014/main" id="{A0283FE6-4D10-DEB1-CEDE-FE7E335A54AA}"/>
              </a:ext>
            </a:extLst>
          </p:cNvPr>
          <p:cNvSpPr txBox="1">
            <a:spLocks noGrp="1"/>
          </p:cNvSpPr>
          <p:nvPr>
            <p:ph type="ftr" sz="quarter" idx="5"/>
          </p:nvPr>
        </p:nvSpPr>
        <p:spPr>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61628653-0191-8C4B-9BC0-211668FB3535}"/>
              </a:ext>
            </a:extLst>
          </p:cNvPr>
          <p:cNvSpPr txBox="1">
            <a:spLocks noGrp="1"/>
          </p:cNvSpPr>
          <p:nvPr>
            <p:ph type="dt" sz="half" idx="6"/>
          </p:nvPr>
        </p:nvSpPr>
        <p:spPr>
          <a:xfrm>
            <a:off x="825036" y="10528770"/>
            <a:ext cx="10599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0D08A64D-B8AA-6426-2C2E-2C13599BF32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6328105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9D03743C-C1FC-4B9D-BE6B-DA3CC303BE0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893981" y="3302724"/>
            <a:ext cx="7427662" cy="1368000"/>
          </a:xfrm>
          <a:prstGeom prst="rect">
            <a:avLst/>
          </a:prstGeom>
        </p:spPr>
      </p:pic>
      <p:sp>
        <p:nvSpPr>
          <p:cNvPr id="3" name="object 11">
            <a:extLst>
              <a:ext uri="{FF2B5EF4-FFF2-40B4-BE49-F238E27FC236}">
                <a16:creationId xmlns:a16="http://schemas.microsoft.com/office/drawing/2014/main" id="{BD33C478-C026-49AB-A861-9F26E1C295F4}"/>
              </a:ext>
            </a:extLst>
          </p:cNvPr>
          <p:cNvSpPr txBox="1">
            <a:spLocks/>
          </p:cNvSpPr>
          <p:nvPr/>
        </p:nvSpPr>
        <p:spPr>
          <a:xfrm>
            <a:off x="5619685" y="5502275"/>
            <a:ext cx="8866318" cy="693780"/>
          </a:xfrm>
          <a:prstGeom prst="rect">
            <a:avLst/>
          </a:prstGeom>
        </p:spPr>
        <p:txBody>
          <a:bodyPr vert="horz" wrap="square" lIns="0" tIns="16510" rIns="0" bIns="0" rtlCol="0">
            <a:spAutoFit/>
          </a:bodyPr>
          <a:lstStyle>
            <a:lvl1pPr>
              <a:defRPr>
                <a:latin typeface="+mj-lt"/>
                <a:ea typeface="+mj-ea"/>
                <a:cs typeface="+mj-cs"/>
              </a:defRPr>
            </a:lvl1pPr>
          </a:lstStyle>
          <a:p>
            <a:pPr marL="12700" algn="ctr">
              <a:spcBef>
                <a:spcPts val="130"/>
              </a:spcBef>
            </a:pPr>
            <a:r>
              <a:rPr lang="pl-PL" sz="4400" dirty="0">
                <a:latin typeface="Arial Black" panose="020B0A04020102020204" pitchFamily="34" charset="0"/>
                <a:ea typeface="Open Sans ExtraBold" panose="020B0906030804020204" pitchFamily="34" charset="0"/>
                <a:cs typeface="Arial" panose="020B0604020202020204" pitchFamily="34" charset="0"/>
              </a:rPr>
              <a:t>DZIĘKUJEMY</a:t>
            </a:r>
            <a:r>
              <a:rPr lang="pl-PL" sz="4400" dirty="0">
                <a:latin typeface="Arial Black" panose="020B0A04020102020204" pitchFamily="34" charset="0"/>
                <a:ea typeface="Open Sans ExtraBold" panose="020B0906030804020204" pitchFamily="34" charset="0"/>
                <a:cs typeface="Open Sans ExtraBold" panose="020B0906030804020204" pitchFamily="34" charset="0"/>
              </a:rPr>
              <a:t>!</a:t>
            </a:r>
          </a:p>
        </p:txBody>
      </p:sp>
      <p:sp>
        <p:nvSpPr>
          <p:cNvPr id="4" name="object 4">
            <a:extLst>
              <a:ext uri="{FF2B5EF4-FFF2-40B4-BE49-F238E27FC236}">
                <a16:creationId xmlns:a16="http://schemas.microsoft.com/office/drawing/2014/main" id="{03430F32-6DB2-44A0-B835-9F47ED9A1AB5}"/>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7" name="object 18">
            <a:extLst>
              <a:ext uri="{FF2B5EF4-FFF2-40B4-BE49-F238E27FC236}">
                <a16:creationId xmlns:a16="http://schemas.microsoft.com/office/drawing/2014/main" id="{879EA8D1-72C5-3176-9DCE-D8DE47AEC8AC}"/>
              </a:ext>
            </a:extLst>
          </p:cNvPr>
          <p:cNvSpPr txBox="1">
            <a:spLocks noGrp="1"/>
          </p:cNvSpPr>
          <p:nvPr>
            <p:ph type="ftr" sz="quarter" idx="5"/>
          </p:nvPr>
        </p:nvSpPr>
        <p:spPr>
          <a:xfrm>
            <a:off x="16190650" y="10528772"/>
            <a:ext cx="3082394" cy="200696"/>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9" name="object 17">
            <a:extLst>
              <a:ext uri="{FF2B5EF4-FFF2-40B4-BE49-F238E27FC236}">
                <a16:creationId xmlns:a16="http://schemas.microsoft.com/office/drawing/2014/main" id="{73C28DD8-FF0C-AF1B-9E4F-B0E18C413ECA}"/>
              </a:ext>
            </a:extLst>
          </p:cNvPr>
          <p:cNvSpPr txBox="1">
            <a:spLocks noGrp="1"/>
          </p:cNvSpPr>
          <p:nvPr>
            <p:ph type="dt" sz="half" idx="6"/>
          </p:nvPr>
        </p:nvSpPr>
        <p:spPr>
          <a:xfrm>
            <a:off x="825764" y="10528771"/>
            <a:ext cx="11132080"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p>
        </p:txBody>
      </p:sp>
    </p:spTree>
    <p:extLst>
      <p:ext uri="{BB962C8B-B14F-4D97-AF65-F5344CB8AC3E}">
        <p14:creationId xmlns:p14="http://schemas.microsoft.com/office/powerpoint/2010/main" val="74326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9F8709-178F-0712-8D31-E30CA0AFBC7C}"/>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2DDF9AF4-6CD2-A53F-DBF4-488933878038}"/>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06C43B7F-AAAA-C07E-75A7-E670D7ACF462}"/>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5</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4091CDFE-185E-4A92-D544-5A054DAC3441}"/>
              </a:ext>
            </a:extLst>
          </p:cNvPr>
          <p:cNvSpPr>
            <a:spLocks noGrp="1"/>
          </p:cNvSpPr>
          <p:nvPr>
            <p:ph type="title"/>
          </p:nvPr>
        </p:nvSpPr>
        <p:spPr>
          <a:xfrm>
            <a:off x="845978" y="2471428"/>
            <a:ext cx="18486244" cy="10464724"/>
          </a:xfrm>
        </p:spPr>
        <p:txBody>
          <a:bodyPr/>
          <a:lstStyle/>
          <a:p>
            <a:pPr algn="ctr">
              <a:lnSpc>
                <a:spcPct val="200000"/>
              </a:lnSpc>
              <a:spcBef>
                <a:spcPts val="600"/>
              </a:spcBef>
              <a:spcAft>
                <a:spcPts val="600"/>
              </a:spcAft>
            </a:pPr>
            <a:r>
              <a:rPr lang="pl-PL" dirty="0">
                <a:latin typeface="Arial" panose="020B0604020202020204" pitchFamily="34" charset="0"/>
              </a:rPr>
              <a:t>Cel I</a:t>
            </a:r>
            <a:br>
              <a:rPr lang="pl-PL" dirty="0">
                <a:latin typeface="Arial" panose="020B0604020202020204" pitchFamily="34" charset="0"/>
              </a:rPr>
            </a:br>
            <a:r>
              <a:rPr lang="pl-PL" dirty="0">
                <a:latin typeface="Arial" panose="020B0604020202020204" pitchFamily="34" charset="0"/>
              </a:rPr>
              <a:t>Aktywne i silne społeczności lokalne</a:t>
            </a:r>
            <a:br>
              <a:rPr lang="pl-PL" dirty="0">
                <a:latin typeface="Arial" panose="020B0604020202020204" pitchFamily="34" charset="0"/>
              </a:rPr>
            </a:br>
            <a:r>
              <a:rPr lang="pl-PL" sz="2800" dirty="0">
                <a:solidFill>
                  <a:prstClr val="black"/>
                </a:solidFill>
                <a:latin typeface="Arial" panose="020B0604020202020204" pitchFamily="34" charset="0"/>
              </a:rPr>
              <a:t>Obszar</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1: Kapitał społeczny</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Obszar 2: Wsparcie rodzin i dzieci</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Obszar 3: Edukacja opieka i wychowanie</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a:t>
            </a:r>
            <a:r>
              <a:rPr lang="pl-PL" sz="2800" dirty="0">
                <a:solidFill>
                  <a:prstClr val="black"/>
                </a:solidFill>
                <a:latin typeface="Arial" panose="020B0604020202020204" pitchFamily="34" charset="0"/>
              </a:rPr>
              <a:t>      Obszar</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4: Kultura</a:t>
            </a: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44F5EE54-1EF7-0792-3AD3-ECF94DD2848F}"/>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6B982F1C-EB68-EFE0-393F-7A55ECEF5C34}"/>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70D2F8B2-452F-3A65-1305-955153F5B0C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694097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E770F-9414-A212-1C9A-7E2054F07EE8}"/>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B445C637-2E05-EE86-0F15-935866C51B79}"/>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3BA80341-1FE4-69AA-75AA-B6CB8CF2F3C5}"/>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6</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048C42CD-7240-52B2-E0CD-F288AD2E7BBB}"/>
              </a:ext>
            </a:extLst>
          </p:cNvPr>
          <p:cNvSpPr>
            <a:spLocks noGrp="1"/>
          </p:cNvSpPr>
          <p:nvPr>
            <p:ph type="title"/>
          </p:nvPr>
        </p:nvSpPr>
        <p:spPr>
          <a:xfrm>
            <a:off x="845978" y="2471428"/>
            <a:ext cx="18428970" cy="8933215"/>
          </a:xfrm>
        </p:spPr>
        <p:txBody>
          <a:bodyPr/>
          <a:lstStyle/>
          <a:p>
            <a:pPr algn="l">
              <a:spcBef>
                <a:spcPts val="600"/>
              </a:spcBef>
              <a:spcAft>
                <a:spcPts val="600"/>
              </a:spcAft>
            </a:pPr>
            <a:r>
              <a:rPr lang="pl-PL" sz="3200" b="1" dirty="0">
                <a:latin typeface="Arial" panose="020B0604020202020204" pitchFamily="34" charset="0"/>
              </a:rPr>
              <a:t>Cel I Aktywne i silne społeczności lokalne</a:t>
            </a:r>
            <a:br>
              <a:rPr lang="pl-PL" sz="3200" b="1" dirty="0">
                <a:latin typeface="Arial" panose="020B0604020202020204" pitchFamily="34" charset="0"/>
              </a:rPr>
            </a:br>
            <a:br>
              <a:rPr lang="pl-PL" dirty="0">
                <a:latin typeface="Arial" panose="020B0604020202020204" pitchFamily="34" charset="0"/>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1. Kapitał społeczny</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Najwięcej</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jednostek z terenu województwa podejmowało działania z zakresu wsparcia działań aktywizacyjnych,   kulturalnych (np. wystaw, imprez, konkursów promujących region).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Najmniej</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podmiotów aktywizowało mieszkańców na rzecz lokalnego środowiska, np. poprzez: wyszukanie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i docieranie do lokalnych liderów opinii, zachęcanie do działania w grupach formalnych i nieformalnych, a także rozwój partycypacji społecznej i poczucia sprawczości, uruchamianie instrumentów partycypacji społecznej,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np. </a:t>
            </a:r>
            <a:r>
              <a:rPr kumimoji="0" lang="pl-PL" sz="2800" b="0" i="0" u="none" strike="noStrike" kern="0" cap="none" spc="0" normalizeH="0" baseline="0" noProof="0" dirty="0" err="1">
                <a:ln>
                  <a:noFill/>
                </a:ln>
                <a:solidFill>
                  <a:prstClr val="black"/>
                </a:solidFill>
                <a:effectLst/>
                <a:uLnTx/>
                <a:uFillTx/>
                <a:latin typeface="Arial" panose="020B0604020202020204" pitchFamily="34" charset="0"/>
                <a:ea typeface="+mj-ea"/>
              </a:rPr>
              <a:t>mikrograntów</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inicjatywy lokalnej, funduszu sołeckiego i dotacji na wsparcie oddolnej aktywności.</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9C794418-B104-2C98-6BDD-0A57B2FC3B8D}"/>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B822BF89-FF9B-9102-0E55-4CC5C82CEA30}"/>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0D9A8D4C-09D0-4263-F1BB-AC1993991FF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332223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E687D7-292B-9CD2-6728-60CE083AD36B}"/>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8902197F-A90C-3703-70F3-2BB37292AE38}"/>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D012B26E-80D1-6EF0-BDD6-05C80F5B2905}"/>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7</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0E298C3F-028E-D305-FEC5-EF083079A8B7}"/>
              </a:ext>
            </a:extLst>
          </p:cNvPr>
          <p:cNvSpPr>
            <a:spLocks noGrp="1"/>
          </p:cNvSpPr>
          <p:nvPr>
            <p:ph type="title"/>
          </p:nvPr>
        </p:nvSpPr>
        <p:spPr>
          <a:xfrm>
            <a:off x="845978" y="2471428"/>
            <a:ext cx="18486244" cy="9364102"/>
          </a:xfrm>
        </p:spPr>
        <p:txBody>
          <a:bodyPr/>
          <a:lstStyle/>
          <a:p>
            <a:pPr algn="l">
              <a:spcBef>
                <a:spcPts val="600"/>
              </a:spcBef>
              <a:spcAft>
                <a:spcPts val="600"/>
              </a:spcAft>
            </a:pPr>
            <a:r>
              <a:rPr lang="pl-PL" sz="3200" b="1" dirty="0">
                <a:latin typeface="Arial" panose="020B0604020202020204" pitchFamily="34" charset="0"/>
              </a:rPr>
              <a:t>Cel I Aktywne i silne społeczności lokalne</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rodzin i dzieci</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Prowadzenie działań o charakterze profilaktycznym i wspierającym na rzecz dzieci i rodzin </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Najczęściej</a:t>
            </a:r>
            <a:r>
              <a:rPr lang="pl-PL" sz="2800" dirty="0">
                <a:solidFill>
                  <a:prstClr val="black"/>
                </a:solidFill>
                <a:latin typeface="Arial" panose="020B0604020202020204" pitchFamily="34" charset="0"/>
              </a:rPr>
              <a:t> podejmowanym działaniem wśród jednostek samorządu terytorialnego województwa w ramach powyższego kierunku była poprawa dostępności oraz jakości pracy służb i profesjonalistów na rzecz wsparcia rodziny, w tym rodziny problemowej. </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podmiotów realizowało zadania z zakresu tworzenia i rozwoju placówek wsparcia dziennego,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w tym dostosowywania placówek pod kątem potrzeb dzieci z niepełnosprawnością i innych grup dzieci i młodzieży wymagających wsparcia oraz z zakresu wszechstronnego wspierania młodych dorosłych w przechodzeniu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do dorosłości.</a:t>
            </a:r>
            <a:br>
              <a:rPr lang="pl-PL" sz="2800" dirty="0">
                <a:solidFill>
                  <a:prstClr val="black"/>
                </a:solidFill>
                <a:latin typeface="Arial" panose="020B0604020202020204" pitchFamily="34" charset="0"/>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79A1015D-E432-F42A-1E68-E8EF36E4362B}"/>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520C1684-0573-CC5D-3C8B-1174B54EC3BD}"/>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CFCF9BE8-53C2-0EA2-18C9-40B0C99AFE6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3284982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FF8B4E-CA81-D345-60A3-20A39C6D1ED6}"/>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2B9B8C2B-F9F8-FA81-DD1A-2CD13C0760E3}"/>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72218B69-A245-E0D5-9C82-3ED3AF8E80B5}"/>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8</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B90C99ED-F072-D5CA-AFF5-1DE844C796C2}"/>
              </a:ext>
            </a:extLst>
          </p:cNvPr>
          <p:cNvSpPr>
            <a:spLocks noGrp="1"/>
          </p:cNvSpPr>
          <p:nvPr>
            <p:ph type="title"/>
          </p:nvPr>
        </p:nvSpPr>
        <p:spPr>
          <a:xfrm>
            <a:off x="845978" y="2471428"/>
            <a:ext cx="18486244" cy="9364102"/>
          </a:xfrm>
        </p:spPr>
        <p:txBody>
          <a:bodyPr/>
          <a:lstStyle/>
          <a:p>
            <a:pPr algn="l">
              <a:spcBef>
                <a:spcPts val="600"/>
              </a:spcBef>
              <a:spcAft>
                <a:spcPts val="600"/>
              </a:spcAft>
            </a:pPr>
            <a:r>
              <a:rPr lang="pl-PL" sz="3200" b="1" dirty="0">
                <a:latin typeface="Arial" panose="020B0604020202020204" pitchFamily="34" charset="0"/>
              </a:rPr>
              <a:t>Cel I Aktywne i silne społeczności lokalne</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rodzin i dzieci</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Poprawa jakości i dostępności systemu pieczy zastępczej i adopcji</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Najwięcej</a:t>
            </a:r>
            <a:r>
              <a:rPr lang="pl-PL" sz="2800" dirty="0">
                <a:solidFill>
                  <a:prstClr val="black"/>
                </a:solidFill>
                <a:latin typeface="Arial" panose="020B0604020202020204" pitchFamily="34" charset="0"/>
              </a:rPr>
              <a:t> samorządów dążyło w 2024 roku do wzmocnienia współpracy instytucji statutowo zajmujących się problematyką rodziny i dziecka.</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Najmniej</a:t>
            </a:r>
            <a:r>
              <a:rPr lang="pl-PL" sz="2800" dirty="0">
                <a:solidFill>
                  <a:prstClr val="black"/>
                </a:solidFill>
                <a:latin typeface="Arial" panose="020B0604020202020204" pitchFamily="34" charset="0"/>
              </a:rPr>
              <a:t> rozwijało usługi środowiskowe dla dzieci i rodzin w tym poprzez przekształcanie instytucji opieki całodobowej w środowiskowe formy wsparcia – rodzinne formy pieczy zastępczej, poradnie specjalistyczne, placówki wsparcia dziennego, miejsca pobytu całodobowego wyłącznie o charakterze krótkookresowym realizowanym </a:t>
            </a: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w trybie turnusowym.</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678964F1-5E3B-FF98-D57F-8ED6EE29DE58}"/>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731B7E41-82B3-B59B-D9EC-837DB85DC290}"/>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1BA3F51D-7D25-8F49-910D-BA331B369EB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2703053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B879F-CE79-0326-A5DC-294575C50920}"/>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232EF091-9FF9-D6A2-C02D-7CE28A75749D}"/>
              </a:ext>
            </a:extLst>
          </p:cNvPr>
          <p:cNvSpPr/>
          <p:nvPr/>
        </p:nvSpPr>
        <p:spPr>
          <a:xfrm>
            <a:off x="838464" y="10482070"/>
            <a:ext cx="18428970" cy="0"/>
          </a:xfrm>
          <a:custGeom>
            <a:avLst/>
            <a:gdLst/>
            <a:ahLst/>
            <a:cxnLst/>
            <a:rect l="l" t="t" r="r" b="b"/>
            <a:pathLst>
              <a:path w="18428970">
                <a:moveTo>
                  <a:pt x="0" y="0"/>
                </a:moveTo>
                <a:lnTo>
                  <a:pt x="18428758" y="0"/>
                </a:lnTo>
              </a:path>
            </a:pathLst>
          </a:custGeom>
          <a:ln w="13748">
            <a:solidFill>
              <a:srgbClr val="000000"/>
            </a:solidFill>
          </a:ln>
        </p:spPr>
        <p:txBody>
          <a:bodyPr wrap="square" lIns="0" tIns="0" rIns="0" bIns="0" rtlCol="0"/>
          <a:lstStyle/>
          <a:p>
            <a:endParaRPr/>
          </a:p>
        </p:txBody>
      </p:sp>
      <p:sp>
        <p:nvSpPr>
          <p:cNvPr id="4" name="object 4">
            <a:extLst>
              <a:ext uri="{FF2B5EF4-FFF2-40B4-BE49-F238E27FC236}">
                <a16:creationId xmlns:a16="http://schemas.microsoft.com/office/drawing/2014/main" id="{23D60949-2B51-FDA0-5722-03BE5422F966}"/>
              </a:ext>
            </a:extLst>
          </p:cNvPr>
          <p:cNvSpPr txBox="1"/>
          <p:nvPr/>
        </p:nvSpPr>
        <p:spPr>
          <a:xfrm>
            <a:off x="19139238" y="623272"/>
            <a:ext cx="192984" cy="255839"/>
          </a:xfrm>
          <a:prstGeom prst="rect">
            <a:avLst/>
          </a:prstGeom>
        </p:spPr>
        <p:txBody>
          <a:bodyPr vert="horz" wrap="square" lIns="0" tIns="17145" rIns="0" bIns="0" rtlCol="0">
            <a:spAutoFit/>
          </a:bodyPr>
          <a:lstStyle/>
          <a:p>
            <a:pPr marL="12700">
              <a:spcBef>
                <a:spcPts val="135"/>
              </a:spcBef>
            </a:pPr>
            <a:r>
              <a:rPr lang="pl-PL" sz="1550" dirty="0">
                <a:latin typeface="Arial" panose="020B0604020202020204" pitchFamily="34" charset="0"/>
                <a:cs typeface="Arial" panose="020B0604020202020204" pitchFamily="34" charset="0"/>
              </a:rPr>
              <a:t>9</a:t>
            </a:r>
            <a:endParaRPr sz="1550" dirty="0">
              <a:latin typeface="Arial" panose="020B0604020202020204" pitchFamily="34" charset="0"/>
              <a:cs typeface="Arial" panose="020B0604020202020204" pitchFamily="34" charset="0"/>
            </a:endParaRPr>
          </a:p>
        </p:txBody>
      </p:sp>
      <p:sp>
        <p:nvSpPr>
          <p:cNvPr id="11" name="Tytuł 10">
            <a:extLst>
              <a:ext uri="{FF2B5EF4-FFF2-40B4-BE49-F238E27FC236}">
                <a16:creationId xmlns:a16="http://schemas.microsoft.com/office/drawing/2014/main" id="{AF6C93EC-BA5F-6941-BCBE-26FC693A7D41}"/>
              </a:ext>
            </a:extLst>
          </p:cNvPr>
          <p:cNvSpPr>
            <a:spLocks noGrp="1"/>
          </p:cNvSpPr>
          <p:nvPr>
            <p:ph type="title"/>
          </p:nvPr>
        </p:nvSpPr>
        <p:spPr>
          <a:xfrm>
            <a:off x="845978" y="2471428"/>
            <a:ext cx="18486244" cy="7754803"/>
          </a:xfrm>
        </p:spPr>
        <p:txBody>
          <a:bodyPr/>
          <a:lstStyle/>
          <a:p>
            <a:pPr algn="l">
              <a:spcBef>
                <a:spcPts val="600"/>
              </a:spcBef>
              <a:spcAft>
                <a:spcPts val="600"/>
              </a:spcAft>
            </a:pPr>
            <a:r>
              <a:rPr lang="pl-PL" sz="3200" b="1" dirty="0">
                <a:latin typeface="Arial" panose="020B0604020202020204" pitchFamily="34" charset="0"/>
              </a:rPr>
              <a:t>Cel I Aktywne i silne społeczności lokalne</a:t>
            </a:r>
            <a:br>
              <a:rPr lang="pl-PL" sz="3200" b="1" dirty="0">
                <a:latin typeface="Arial" panose="020B0604020202020204" pitchFamily="34" charset="0"/>
              </a:rPr>
            </a:br>
            <a:br>
              <a:rPr lang="pl-PL" dirty="0">
                <a:latin typeface="Arial" panose="020B0604020202020204" pitchFamily="34" charset="0"/>
              </a:rPr>
            </a:br>
            <a:r>
              <a:rPr lang="pl-PL" sz="2800" b="1" dirty="0">
                <a:solidFill>
                  <a:prstClr val="black"/>
                </a:solidFill>
                <a:latin typeface="Arial" panose="020B0604020202020204" pitchFamily="34" charset="0"/>
              </a:rPr>
              <a:t>2</a:t>
            </a: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 Wsparcie rodzin i dzieci</a:t>
            </a: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b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br>
            <a:r>
              <a:rPr kumimoji="0" lang="pl-PL" sz="2800" b="1" i="0" u="none" strike="noStrike" kern="0" cap="none" spc="0" normalizeH="0" baseline="0" noProof="0" dirty="0">
                <a:ln>
                  <a:noFill/>
                </a:ln>
                <a:solidFill>
                  <a:prstClr val="black"/>
                </a:solidFill>
                <a:effectLst/>
                <a:uLnTx/>
                <a:uFillTx/>
                <a:latin typeface="Arial" panose="020B0604020202020204" pitchFamily="34" charset="0"/>
                <a:ea typeface="+mj-ea"/>
              </a:rPr>
              <a:t>Kierunek III:</a:t>
            </a:r>
            <a: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t> Kompleksowe wsparcie dla usamodzielniających się wychowanków pieczy zastępczej i placówek całodobowego pobytu</a:t>
            </a:r>
            <a:br>
              <a:rPr kumimoji="0" lang="pl-PL" sz="28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Działaniem </a:t>
            </a:r>
            <a:r>
              <a:rPr lang="pl-PL" sz="2800" b="1" dirty="0">
                <a:solidFill>
                  <a:prstClr val="black"/>
                </a:solidFill>
                <a:latin typeface="Arial" panose="020B0604020202020204" pitchFamily="34" charset="0"/>
              </a:rPr>
              <a:t>najczęściej</a:t>
            </a:r>
            <a:r>
              <a:rPr lang="pl-PL" sz="2800" dirty="0">
                <a:solidFill>
                  <a:prstClr val="black"/>
                </a:solidFill>
                <a:latin typeface="Arial" panose="020B0604020202020204" pitchFamily="34" charset="0"/>
              </a:rPr>
              <a:t> podejmowanym przez podmioty z województwa było wzmocnienie roli procesu usamodzielniania się, m.in. poprzez prowadzenie edukacji, diagnozy kompetencji i opieki nad procesem rozwijania samodzielności (indywidualne programy usamodzielniania), wsparcie mentorskie i psychologiczne, w tym diagnoza potencjału i doradztwa zawodowego dla usamodzielniających się wychowanków oraz przygotowanie ich do pełnienia ról rodzicielskich.</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b="1" dirty="0">
                <a:solidFill>
                  <a:prstClr val="black"/>
                </a:solidFill>
                <a:latin typeface="Arial" panose="020B0604020202020204" pitchFamily="34" charset="0"/>
              </a:rPr>
              <a:t>Najrzadziej </a:t>
            </a:r>
            <a:r>
              <a:rPr lang="pl-PL" sz="2800" dirty="0">
                <a:solidFill>
                  <a:prstClr val="black"/>
                </a:solidFill>
                <a:latin typeface="Arial" panose="020B0604020202020204" pitchFamily="34" charset="0"/>
              </a:rPr>
              <a:t>podejmowanym wśród JST działaniem było tworzenie koszyka usług społecznych dla osób w procesie usamodzielniania, np. rozwój mechanizmów i narzędzi umożliwiających samodzielny start w dorosłe życie w tym poprzez zapewnienie dostępu do mieszkań wspieranych i treningowych.</a:t>
            </a:r>
            <a:br>
              <a:rPr lang="pl-PL" sz="2800" dirty="0">
                <a:solidFill>
                  <a:prstClr val="black"/>
                </a:solidFill>
                <a:latin typeface="Arial" panose="020B0604020202020204" pitchFamily="34" charset="0"/>
              </a:rPr>
            </a:br>
            <a:br>
              <a:rPr lang="pl-PL" sz="2800" dirty="0">
                <a:solidFill>
                  <a:prstClr val="black"/>
                </a:solidFill>
                <a:latin typeface="Arial" panose="020B0604020202020204" pitchFamily="34" charset="0"/>
              </a:rPr>
            </a:br>
            <a:r>
              <a:rPr lang="pl-PL" sz="2800" dirty="0">
                <a:solidFill>
                  <a:prstClr val="black"/>
                </a:solidFill>
                <a:latin typeface="Arial" panose="020B0604020202020204" pitchFamily="34" charset="0"/>
              </a:rPr>
              <a:t>				</a:t>
            </a:r>
            <a:br>
              <a:rPr lang="pl-PL" sz="2800" dirty="0">
                <a:solidFill>
                  <a:prstClr val="black"/>
                </a:solidFill>
                <a:latin typeface="Arial" panose="020B0604020202020204" pitchFamily="34" charset="0"/>
              </a:rPr>
            </a:br>
            <a:br>
              <a:rPr kumimoji="0" lang="pl-PL" sz="3000" b="0" i="0" u="none" strike="noStrike" kern="0" cap="none" spc="0" normalizeH="0" baseline="0" noProof="0" dirty="0">
                <a:ln>
                  <a:noFill/>
                </a:ln>
                <a:solidFill>
                  <a:prstClr val="black"/>
                </a:solidFill>
                <a:effectLst/>
                <a:uLnTx/>
                <a:uFillTx/>
                <a:latin typeface="Arial" panose="020B0604020202020204" pitchFamily="34" charset="0"/>
                <a:ea typeface="+mj-ea"/>
              </a:rPr>
            </a:br>
            <a:br>
              <a:rPr lang="pl-PL" dirty="0">
                <a:latin typeface="Arial" panose="020B0604020202020204" pitchFamily="34" charset="0"/>
              </a:rPr>
            </a:br>
            <a:endParaRPr lang="pl-PL" dirty="0">
              <a:latin typeface="Arial" panose="020B0604020202020204" pitchFamily="34" charset="0"/>
            </a:endParaRPr>
          </a:p>
        </p:txBody>
      </p:sp>
      <p:sp>
        <p:nvSpPr>
          <p:cNvPr id="18" name="object 18">
            <a:extLst>
              <a:ext uri="{FF2B5EF4-FFF2-40B4-BE49-F238E27FC236}">
                <a16:creationId xmlns:a16="http://schemas.microsoft.com/office/drawing/2014/main" id="{4186931F-E9CB-6631-0604-E3065A36FA42}"/>
              </a:ext>
            </a:extLst>
          </p:cNvPr>
          <p:cNvSpPr txBox="1">
            <a:spLocks noGrp="1"/>
          </p:cNvSpPr>
          <p:nvPr>
            <p:ph type="ftr" sz="quarter" idx="5"/>
          </p:nvPr>
        </p:nvSpPr>
        <p:spPr>
          <a:xfrm>
            <a:off x="17520445" y="10528770"/>
            <a:ext cx="1760586" cy="377667"/>
          </a:xfrm>
          <a:prstGeom prst="rect">
            <a:avLst/>
          </a:prstGeom>
        </p:spPr>
        <p:txBody>
          <a:bodyPr vert="horz" wrap="square" lIns="0" tIns="23495" rIns="0" bIns="0" rtlCol="0">
            <a:spAutoFit/>
          </a:bodyPr>
          <a:lstStyle/>
          <a:p>
            <a:pPr marL="12700">
              <a:spcBef>
                <a:spcPts val="185"/>
              </a:spcBef>
            </a:pPr>
            <a:r>
              <a:rPr lang="pl-PL" spc="-10" dirty="0">
                <a:latin typeface="Arial" panose="020B0604020202020204" pitchFamily="34" charset="0"/>
                <a:ea typeface="Open Sans" panose="020B0606030504020204" pitchFamily="34" charset="0"/>
                <a:cs typeface="Arial" panose="020B0604020202020204" pitchFamily="34" charset="0"/>
              </a:rPr>
              <a:t>Regionalne Centrum Polityki Społecznej w Łodzi</a:t>
            </a:r>
            <a:endParaRPr spc="-40" dirty="0">
              <a:latin typeface="Arial" panose="020B0604020202020204" pitchFamily="34" charset="0"/>
              <a:ea typeface="Open Sans" panose="020B0606030504020204" pitchFamily="34" charset="0"/>
              <a:cs typeface="Arial" panose="020B0604020202020204" pitchFamily="34" charset="0"/>
            </a:endParaRPr>
          </a:p>
        </p:txBody>
      </p:sp>
      <p:sp>
        <p:nvSpPr>
          <p:cNvPr id="17" name="object 17">
            <a:extLst>
              <a:ext uri="{FF2B5EF4-FFF2-40B4-BE49-F238E27FC236}">
                <a16:creationId xmlns:a16="http://schemas.microsoft.com/office/drawing/2014/main" id="{4625259B-8118-574A-E229-EDEA77B60BFB}"/>
              </a:ext>
            </a:extLst>
          </p:cNvPr>
          <p:cNvSpPr txBox="1">
            <a:spLocks noGrp="1"/>
          </p:cNvSpPr>
          <p:nvPr>
            <p:ph type="dt" sz="half" idx="6"/>
          </p:nvPr>
        </p:nvSpPr>
        <p:spPr>
          <a:xfrm>
            <a:off x="825036" y="10528770"/>
            <a:ext cx="13266408" cy="269946"/>
          </a:xfrm>
          <a:prstGeom prst="rect">
            <a:avLst/>
          </a:prstGeom>
        </p:spPr>
        <p:txBody>
          <a:bodyPr vert="horz" wrap="square" lIns="0" tIns="23495" rIns="0" bIns="0" rtlCol="0">
            <a:spAutoFit/>
          </a:bodyPr>
          <a:lstStyle/>
          <a:p>
            <a:pPr marL="12700">
              <a:spcBef>
                <a:spcPts val="185"/>
              </a:spcBef>
            </a:pPr>
            <a:r>
              <a:rPr lang="pl-PL" sz="1600" dirty="0">
                <a:latin typeface="Arial" panose="020B0604020202020204" pitchFamily="34" charset="0"/>
                <a:ea typeface="Open Sans SemiBold" panose="020B0706030804020204" pitchFamily="34" charset="0"/>
                <a:cs typeface="Arial" panose="020B0604020202020204" pitchFamily="34" charset="0"/>
              </a:rPr>
              <a:t>Strategia w zakresie polityki społecznej województwa łódzkiego do 2030 roku – sprawozdanie z realizacji za 2024 rok</a:t>
            </a:r>
            <a:endParaRPr sz="1600" dirty="0">
              <a:latin typeface="Arial" panose="020B0604020202020204" pitchFamily="34" charset="0"/>
              <a:ea typeface="Open Sans SemiBold" panose="020B0706030804020204" pitchFamily="34" charset="0"/>
              <a:cs typeface="Arial" panose="020B0604020202020204" pitchFamily="34" charset="0"/>
            </a:endParaRPr>
          </a:p>
        </p:txBody>
      </p:sp>
      <p:pic>
        <p:nvPicPr>
          <p:cNvPr id="20" name="Obraz 19">
            <a:extLst>
              <a:ext uri="{FF2B5EF4-FFF2-40B4-BE49-F238E27FC236}">
                <a16:creationId xmlns:a16="http://schemas.microsoft.com/office/drawing/2014/main" id="{5575A6F4-75AC-D6FD-0102-70C74275E57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5471" y="433721"/>
            <a:ext cx="5668486" cy="1044000"/>
          </a:xfrm>
          <a:prstGeom prst="rect">
            <a:avLst/>
          </a:prstGeom>
        </p:spPr>
      </p:pic>
    </p:spTree>
    <p:extLst>
      <p:ext uri="{BB962C8B-B14F-4D97-AF65-F5344CB8AC3E}">
        <p14:creationId xmlns:p14="http://schemas.microsoft.com/office/powerpoint/2010/main" val="1560535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518</TotalTime>
  <Words>5278</Words>
  <Application>Microsoft Office PowerPoint</Application>
  <PresentationFormat>Niestandardowy</PresentationFormat>
  <Paragraphs>397</Paragraphs>
  <Slides>42</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42</vt:i4>
      </vt:variant>
    </vt:vector>
  </HeadingPairs>
  <TitlesOfParts>
    <vt:vector size="46" baseType="lpstr">
      <vt:lpstr>Arial</vt:lpstr>
      <vt:lpstr>Arial Black</vt:lpstr>
      <vt:lpstr>Calibri</vt:lpstr>
      <vt:lpstr>Office Theme</vt:lpstr>
      <vt:lpstr>Sprawozdanie z realizacji  Strategii w zakresie polityki społecznej województwa łódzkiego do 2030 za rok 2024  Opracował Wydział ds. Badań i Analiz  Regionalne Centrum Polityki Społecznej w Łodzi  Łódź 2025 </vt:lpstr>
      <vt:lpstr>Podstawa prawna monitoringu   art. 18 pkt. 16 ustawy z dnia 5 czerwca 1998 r. o samorządzie województwa, do wyłącznej właściwości sejmiku  województwa należy m.in. rozpatrywanie  sprawozdań  z działalności  zarządu  województwa,  w tym   w szczególności z działalności finansowej i realizacji programów, o których mowa w art. 18 pkt 2. ustawy,   tj. strategii rozwoju województwa.   Na mocy art. 21 pkt. 1 ustawy z dnia 12 marca 2004 roku o pomocy społecznej, integralną część strategii  rozwoju województwa stanowi strategia wojewódzka w zakresie polityki społecznej.  Uchwała nr XLVIII/577/22 Sejmiku Województwa Łódzkiego z dnia 27 września 2022 r. - Zarząd Województwa  Łódzkiego składa Sejmikowi Województwa Łódzkiego sprawozdanie z realizacji Strategii nie rzadziej niż co  dwa lata.  monitoring przeprowadzono po dwóch pełnych latach sprawozdawczych – 2023 i 2024.   </vt:lpstr>
      <vt:lpstr>  Regionalne Centrum Polityki Społecznej w Łodzi  – koordynator systemu monitorowania realizacji zapisów Strategii     monitorowanie wartości wskaźników rezultatu realizacji celów strategicznych (źródło: dane pochodzące   z Oceny zasobów pomocy społecznej, sprawozdań Ministerstwa Rodziny i Polityki Społecznej oraz  statystyki  publicznej, innych raportów, analiz, ekspertyz)     raport na temat podejmowanych działań i stanu realizacji zapisów Strategii ( źródło: dane jednostek  samorządu terytorialnego szczebla lokalnego i regionalnego)     </vt:lpstr>
      <vt:lpstr>  Regionalne Centrum Polityki Społecznej w Łodzi  – zbieranie danych w zakresie monitorowania Strategii     badanie CAWI w jednostkach samorządu terytorialnego (ang. Computer-Assisted Web Interview):    90 gmin   11 powiatów   3 miasta na prawach powiatu (tj. gminy miejskie realizujące jednocześnie zadania powiatu)   14 komórek funkcjonujących w strukturze samorządu województwa:     - 7 departamentów Urzędu Marszałkowskiego Województwa Łódzkiego,     -  6 wydziałów Regionalnego Centrum Polityki Społecznej w Łodzi     -  Wojewódzki Urząd Pracy w Łodzi.  </vt:lpstr>
      <vt:lpstr>Cel I Aktywne i silne społeczności lokalne Obszar 1: Kapitał społeczny   Obszar 2: Wsparcie rodzin i dzieci      Obszar 3: Edukacja opieka i wychowanie         Obszar 4: Kultura        </vt:lpstr>
      <vt:lpstr>Cel I Aktywne i silne społeczności lokalne  1. Kapitał społeczny   Najwięcej jednostek z terenu województwa podejmowało działania z zakresu wsparcia działań aktywizacyjnych,   kulturalnych (np. wystaw, imprez, konkursów promujących region).    Najmniej podmiotów aktywizowało mieszkańców na rzecz lokalnego środowiska, np. poprzez: wyszukanie  i docieranie do lokalnych liderów opinii, zachęcanie do działania w grupach formalnych i nieformalnych, a także rozwój partycypacji społecznej i poczucia sprawczości, uruchamianie instrumentów partycypacji społecznej,  np. mikrograntów, inicjatywy lokalnej, funduszu sołeckiego i dotacji na wsparcie oddolnej aktywności.       </vt:lpstr>
      <vt:lpstr>Cel I Aktywne i silne społeczności lokalne  2. Wsparcie rodzin i dzieci  Kierunek I: Prowadzenie działań o charakterze profilaktycznym i wspierającym na rzecz dzieci i rodzin   Najczęściej podejmowanym działaniem wśród jednostek samorządu terytorialnego województwa w ramach powyższego kierunku była poprawa dostępności oraz jakości pracy służb i profesjonalistów na rzecz wsparcia rodziny, w tym rodziny problemowej.   Najmniej podmiotów realizowało zadania z zakresu tworzenia i rozwoju placówek wsparcia dziennego,  w tym dostosowywania placówek pod kątem potrzeb dzieci z niepełnosprawnością i innych grup dzieci i młodzieży wymagających wsparcia oraz z zakresu wszechstronnego wspierania młodych dorosłych w przechodzeniu  do dorosłości.         </vt:lpstr>
      <vt:lpstr>Cel I Aktywne i silne społeczności lokalne  2. Wsparcie rodzin i dzieci  Kierunek II: Poprawa jakości i dostępności systemu pieczy zastępczej i adopcji  Najwięcej samorządów dążyło w 2024 roku do wzmocnienia współpracy instytucji statutowo zajmujących się problematyką rodziny i dziecka.  Najmniej rozwijało usługi środowiskowe dla dzieci i rodzin w tym poprzez przekształcanie instytucji opieki całodobowej w środowiskowe formy wsparcia – rodzinne formy pieczy zastępczej, poradnie specjalistyczne, placówki wsparcia dziennego, miejsca pobytu całodobowego wyłącznie o charakterze krótkookresowym realizowanym  w trybie turnusowym.          </vt:lpstr>
      <vt:lpstr>Cel I Aktywne i silne społeczności lokalne  2. Wsparcie rodzin i dzieci  Kierunek III: Kompleksowe wsparcie dla usamodzielniających się wychowanków pieczy zastępczej i placówek całodobowego pobytu  Działaniem najczęściej podejmowanym przez podmioty z województwa było wzmocnienie roli procesu usamodzielniania się, m.in. poprzez prowadzenie edukacji, diagnozy kompetencji i opieki nad procesem rozwijania samodzielności (indywidualne programy usamodzielniania), wsparcie mentorskie i psychologiczne, w tym diagnoza potencjału i doradztwa zawodowego dla usamodzielniających się wychowanków oraz przygotowanie ich do pełnienia ról rodzicielskich.  Najrzadziej podejmowanym wśród JST działaniem było tworzenie koszyka usług społecznych dla osób w procesie usamodzielniania, np. rozwój mechanizmów i narzędzi umożliwiających samodzielny start w dorosłe życie w tym poprzez zapewnienie dostępu do mieszkań wspieranych i treningowych.         </vt:lpstr>
      <vt:lpstr>Cel I Aktywne i silne społeczności lokalne  3. Edukacja, opieka i wychowanie   Najwięcej jednostek z terenu województwa łódzkiego podjęło się realizacji zadań z zakresu wzmocnienia działań profilaktycznych, zapobiegających trudnościom w uczeniu się i zachowaniu oraz wczesnej interwencji, a także działań podejmowanych na rzecz młodzieży zagrożonej marginalizacją społeczną.   Najmniej podmiotów dostosowywało na swoim terenie ofertę szkolnictwa branżowego i zawodowego oraz ofertę kształcenia ustawicznego, w tym kształcenia online i kształcenia nieformalnego do potrzeb lokalnego rynku pracy  i włączającego grupy o zróżnicowanych potrzebach oraz dążyło do skutecznego zainteresowania odbiorców.        </vt:lpstr>
      <vt:lpstr>Cel I Aktywne i silne społeczności lokalne  4. Kultura   Najczęściej podejmowanym przez JST w 2024 r. działaniem było wspieranie działań z obszaru edukacji kulturalnej – zarówno tej adresowanej do dzieci i młodzieży, jak i projektów dedykowanych dorosłym oraz projektów o charakterze pokoleniowym, transkulturowym i integracyjnym.    Najmniej podmiotów podjęło się włączenia działań z zakresu rozwoju publiczności (audience development) do regionalnych dokumentów strategicznych oraz planów działania poszczególnych wojewódzkich instytucji kultury.       </vt:lpstr>
      <vt:lpstr> </vt:lpstr>
      <vt:lpstr> </vt:lpstr>
      <vt:lpstr>Cel II Standardy i jakość życia                                     Obszar 1: Ubóstwo oraz ubóstwo energetyczne            Obszar 2: Aktywność zawodowa Obszar 3: Mieszkalnictwo                           Obszar 4: Zdrowy styl życia    </vt:lpstr>
      <vt:lpstr>Cel II Standardy i jakość życia  1. Ubóstwo oraz ubóstwo energetyczne   Działaniem najczęściej podejmowanym przez podmioty z województwa był rozwój różnych form pomocy w tym pomocy rzeczowej, w szczególności żywnościowej dla osób najbardziej potrzebujących.    Najrzadziej JST wskazywały, że realizowały działania z zakresu wspierania powstawania lokalnych PES tworzących miejsca pracy dla osób wykluczonych i zagrożonych wykluczeniem społecznym.      </vt:lpstr>
      <vt:lpstr>Cel II Standardy i jakość życia  2. Aktywność zawodowa  Na terenie największej liczby samorządów wspierano nabywanie umiejętności potrzebnych do poszukiwania pracy oraz motywacji do jej podjęcia, a także usuwania barier psychologicznych (nastawienia) osób pozostających długotrwale bez pracy/wchodzących na rynek pracy po długiej przerwie (w szczególności kobiet, osób z niepełnosprawnościami, migrantów, ubogich pracujących) przez poradnictwo zawodowe, pracę socjalną, programy indywidualne, rozwijanie umiejętności zawodowych i kompetencji społecznych.      Najmniej jednostek wspierało powstawanie lokalnych PES wspierających aktywność społeczną i zawodową.  </vt:lpstr>
      <vt:lpstr>Cel II Standardy i jakość życia  3. Mieszkalnictwo   Najczęściej podejmowanym działaniem JST w 2024 r. było zwiększenie liczby realizowanych remontów mieszkań komunalnych oraz poprawa stanu lokali socjalnych.   Najrzadszym były działania informacyjne i doradcze przy udziale RCPS w Łodzi, skierowane do JST, w zakresie sposobów gospodarowania posiadanym zasobem mieszkaniowym (w tym z udziałem społecznych agencji najmu). </vt:lpstr>
      <vt:lpstr>Cel II Standardy i jakość życia  4. Zdrowy styl życia   Najwięcej samorządów podejmowało się działań z zakresu propagowania zdrowego stylu życia wśród ogółu mieszkańców województwa, w tym w szczególności dzieci, młodzieży i osób starszych przez praktyczne zajęcia, szkolenia itp. dotyczące zdrowej diety oraz rozszerzenie oferty dostępnych (przestrzennie i finansowo) dodatkowych zajęć aktywności fizycznej.    Najmniej jednostek realizowało zadania z zakresu profilaktyki zdrowia psychicznego oraz wsparcia osób dotkniętych tymi trudnościami i ich rodzin.</vt:lpstr>
      <vt:lpstr> </vt:lpstr>
      <vt:lpstr> </vt:lpstr>
      <vt:lpstr>         Cel III      Włączenie społeczno-zawodowe         Obszar 1: Wsparcie osób z niepełnosprawnościami, w tym z ograniczeniami w codziennym funkcjonowaniu  Obszar 2: Osoby starsze                                                                        Obszar 3: Wsparcie osób uzależnionych lub zagrożonych uzależnieniami, używaniem problemowym oraz                zachowaniami ryzykownymi Obszar 4: Bezdomność Obszar 5: Integracja cudzoziemców Obszar 6: Dostępność    </vt:lpstr>
      <vt:lpstr>Cel III Włączenie społeczno-zawodowe   1. Wsparcie osób z niepełnosprawnościami, w tym z ograniczeniami w codziennym funkcjonowaniu   Kierunek I: Rozwój działań profilaktycznych oraz wsparcia społecznego i zdrowotnego   Największa liczba podmiotów realizowała zadanie polegające na zwiększaniu dostępności do pierwszej pomocy psychologicznej w sytuacjach kryzysu dla osób z niepełnosprawnościami.   Najmniejsza liczba JST prowadziła diagnozę stanu usług wczesnego wspomagania rozwoju w województwie - ocenę ich jakości i efektywności; rozwijała sieć ośrodków wczesnej interwencji i zespołów wczesnego wspomagania rozwoju (w szczególności na terenach miejsko-wiejskich i wiejskich).        </vt:lpstr>
      <vt:lpstr>Cel III Włączenie społeczno-zawodowe   1. Wsparcie osób z niepełnosprawnościami, w tym z ograniczeniami w codziennym funkcjonowaniu   Kierunek II: Integracja społeczna i zawodowa osób z niepełnosprawnością   Na terenie największej liczby samorządów wspierano podnoszenie kwalifikacji pracowników różnych instytucji,  np. służb społecznych, medycznych, urzędników oraz pracowników innych podmiotów (np. sądów, policji) świadczących usługi publiczne w zakresie wsparcia i komunikowania się z osobami z niepełnosprawnością.    Najmniej jednostek podjęło się przygotowania i upowszechnienia informacji dla migrantów na temat życia  z niepełnosprawnością i możliwości wsparcia w Polsce.        </vt:lpstr>
      <vt:lpstr>Cel III Włączenie społeczno-zawodowe   1. Wsparcie osób z niepełnosprawnościami, w tym z ograniczeniami w codziennym funkcjonowaniu   Kierunek III: Wsparcie dla osób z ograniczeniami w codziennym funkcjonowaniu  Najwięcej jednostek z terenu województwa łódzkiego podjęło się realizacji zadań z zakresu rozwijania wsparcia dla opiekunów faktycznych, w szczególności o charakterze wytchnieniowym, jak i pomocy psychologicznej oraz wsparcia szkoleniowego, specjalistycznego, transportowego, technologicznego w zakresie pełnienia opieki.  Realizowały one także zadania związane z koordynacją działań i umożliwieniem dostępu do usług świadczonych przez CUS i OPS dla członków rodzin - opiekunów i opiekunów faktycznych i osób potrzebujących wsparcia  w zakresie: poradnictwa prawnego, wsparcia psychologicznego i psychospołecznego oraz działań edukacyjnych, szkoleń, wymiany doświadczeń itp.   Najmniejsza liczba podmiotów promowała udział PES w świadczeniu usług na poziomie środowiska lokalnego dla osób potrzebujących wsparcia w codziennym funkcjonowaniu oraz OzN, tworzyła partnerstwa zarówno społeczne jak i partnerstwa z przedsiębiorcami.       </vt:lpstr>
      <vt:lpstr>Cel III Włączenie społeczno-zawodowe   1. Wsparcie osób z niepełnosprawnościami, w tym z ograniczeniami w codziennym funkcjonowaniu    Kierunek IV: Spójna polityka społeczna na rzecz osób z niepełnosprawnościami   Najczęściej podejmowanym przez JST w 2024 r. działaniem było wprowadzenie w projektach zasady dostępności dla osób ze szczególnymi potrzebami, w tym z niepełnosprawnością.    Najmniej podmiotów podjęło się prowadzenia badań i gromadzenia danych z uwzględnieniem problematyki niepełnosprawności we wszystkich kluczowych dziedzinach życia społecznego; oceny jakości i efektywności usług na rzecz OzN i ich otoczenia.     </vt:lpstr>
      <vt:lpstr>Cel III Włączenie społeczno-zawodowe   2. Osoby starsze   Kierunek I: Włączenie społeczne i aktywność osób starszych   Działaniem najczęściej podejmowanym przez podmioty z województwa było wsparcie samodzielności osób starszych w miejscu zamieszkania (np. dostosowanie warunków mieszkaniowych, pomoc asystentów).   Najrzadziej JST wskazywały, że realizowały działania z zakresu wsparcia rozwoju srebrnej gospodarki.       </vt:lpstr>
      <vt:lpstr>Cel III Włączenie społeczno-zawodowe   2. Osoby starsze   Kierunek II: Wsparcie zdrowotne dla osób starszych   Na terenie największej liczby samorządów wspierano zwiększenie dostępności do długoterminowej opieki pielęgniarskiej oraz usług rehabilitacyjnych (w tym rehabilitacji domowej), a także wsparcia wytchnieniowego dla opiekunów rodzinnych (faktycznych).    Najmniej jednostek podjęło się wspierania kształcenia lekarzy geriatrów i innych kadr medycznych i opiekuńczych dla osób starszych; zwiększenia dostępności zespołów geriatrycznych (lekarz geriatra, pielęgniarka, fizjoterapeuta, psycholog) oraz łóżek geriatrycznych w oddziałach szpitalnych.     </vt:lpstr>
      <vt:lpstr>Cel III Włączenie społeczno-zawodowe   3. Wsparcie osób uzależnionych lub zagrożonych uzależnieniami, używaniem problemowym oraz                                 zachowaniami ryzykownymi  Kierunek I: Podniesienie świadomości społecznej poprzez edukację zdrowotną i profilaktykę uzależnień  Najwięcej samorządów prowadziło w 2024 roku działania informacyjno-edukacyjne dotyczące uzależnień,  w tym behawioralnych, ryzyka szkód wynikających z używania substancji psychoaktywnych oraz dostępu do specjalistycznej pomocy i wsparcia.   Najmniej budowało sieć międzysektorowych i międzyinstytucjonalnych powiązań na rzecz profesjonalnej  profilaktyki uzależnień.      </vt:lpstr>
      <vt:lpstr>Cel III Włączenie społeczno-zawodowe   3. Wsparcie osób uzależnionych lub zagrożonych uzależnieniami, używaniem problemowym oraz                 zachowaniami ryzykownymi  Kierunek II: Wzrost skuteczności w obszarze lecznictwa, redukcji szkód, rehabilitacji i reintegracji społecznej osób  uzależnionych oraz ich bliskich  Najwięcej jednostek z terenu województwa łódzkiego podjęło się realizacji zadań z zakresu podniesienia poziomu wiedzy, umiejętności i kompetencji kadr zajmujących się problematyką uzależnień oraz przedstawicieli zawodów mających częstszy kontakt z osobami uzależnionymi, w szczególności z dziećmi i młodzieżą.   Najmniej realizowało zadania związane z deinstytucjonalizacją ośrodków typu MOW, MOS.      </vt:lpstr>
      <vt:lpstr>Cel III Włączenie społeczno-zawodowe   4. Bezdomność  Najczęstszym działaniem jst było zapewnienie puli miejsc dostępnych osobom doświadczającym bezdomności, w tym dostosowanych do potrzeb osób z niepełnosprawnościami, osób starszych, potrzebujących wsparcia w codziennym funkcjonowaniu oraz innych grup o specjalnych potrzebach, w schroniskach, noclegowniach i ogrzewalniach przy jednoczesnej implementacji zasad idei deinstytucjonalizacji oraz tworzenie warunków do rozwijania mieszkalnictwa wspomaganego.    Działaniem najrzadziej podejmowanym było testowe wprowadzenie modelu wychodzenia z bezdomności mającego za punkt wyjścia zapewnienie mieszkania, jako programu obudowanego innymi formami niezbędnego do utrzymania mieszkania wsparcia (w tym wsparcia psychospołecznego) w oparciu o model „Najpierw mieszkanie” („Housing first”).      </vt:lpstr>
      <vt:lpstr>Cel III Włączenie społeczno-zawodowe   5. Integracja cudzoziemców   W 2024 r., najwięcej JST podjęło się działań polegających na zapewnieniu wsparcia m.in. mieszkaniowego, medycznego, zawodowego, socjalnego, psychologicznego, prawnego, dopasowanego do indywidualnych potrzeb cudzoziemców.    Najmniej podmiotów prowadziło oraz upowszechniało wyniki badań i analiz związanych z problematyką integracji cudzoziemców (m.in. diagnozowanie potrzeb, problemów, testowanie rozwiązań).     </vt:lpstr>
      <vt:lpstr>Cel III Włączenie społeczno-zawodowe   6. Dostępność   Największa liczba podmiotów realizowała zadanie polegające na zwiększaniu dostępności obiektów użyteczności publicznej oraz przestrzeni publicznej, a także miejsc umożliwiających aktywny wypoczynek, rekreację i sport dla osób ze szczególnymi potrzebami, zgodnie z zasadami uniwersalnego projektowania i racjonalnych usprawnień.    Najmniejsza liczba JST wsparła budowę domów wielopokoleniowych i innych obiektów mieszkalnych zgodnie  z koncepcją ageing in place, sprzyjającą deinstytucjonalizacji.     </vt:lpstr>
      <vt:lpstr> </vt:lpstr>
      <vt:lpstr> </vt:lpstr>
      <vt:lpstr> </vt:lpstr>
      <vt:lpstr>Cele horyzontalne    Obszar 1: Ekonomia społeczna Obszar 2: Usługi społeczne              </vt:lpstr>
      <vt:lpstr>Cel horyzontalny  1. Ekonomia społeczna  Kierunek I: Rozwój aktywności społecznej i lokalnej   Najczęściej podejmowanym działaniem wśród jednostek samorządu terytorialnego województwa w ramach powyższego kierunku był rozwój edukacji obywatelskiej i przedsiębiorczości społecznej w szkołach i na wyższych uczelniach.    Najmniej podmiotów realizowało zadania z zakresu prowadzenia kampanii społecznych na poziomie regionalnym  i lokalnym promujących postawy obywatelskie i ekonomię społeczną.  </vt:lpstr>
      <vt:lpstr>Cel horyzontalny  1. Ekonomia społeczna  Kierunek II: Wzmocnienie podmiotów ekonomii społecznej w regionie   Najwięcej samorządów rozwijało w 2024 roku lokalny system wsparcia dla organizacji pozarządowych, PES.   Najmniej włączyło PES do systemu wsparcia dla MŚP. </vt:lpstr>
      <vt:lpstr>Cel horyzontalny  1. Ekonomia społeczna  Kierunek III: Zwiększenie roli podmiotów ekonomii społecznej jako dostarczyciela usług i produktów                 odpowiadających lokalnym potrzebom   Na terenie największej liczby samorządów przekazywano realizację zadań publicznych i usług społecznych podmiotom ES w myśl zasady pomocniczości i efektywności (w tym zadania wieloletnie, rozwijano zlecenia  w oparciu o klauzule społeczne, kontrakty wieloletnie).   Najmniej jednostek podjęło się tworzenia sieci/kooperacji/partnerstw pomiędzy PES/jednostkami samorządu, sektorem biznesu i nauki, a także działającymi już porozumieniami, np. kółkami rolniczymi, LGD, organizacjami turystycznymi, stowarzyszeniami samorządów, grupami producenckimi. </vt:lpstr>
      <vt:lpstr>Cel horyzontalny  2. Usługi społeczne   Na terenie największej liczby samorządów wspierano zapewnienie równego dostępu do usług społecznych  i pokrewnych wszystkim mieszkańcom województwa bez względu na płeć, wiek, miejsce zamieszkania, rasę, pochodzenie, status materialny, wyznawane poglądy, wiarę, orientację seksualną, stan zdrowia czy niepełnosprawność.     Najmniej jednostek opracowało regionalny lub lokalny plan deinstytucjonalizacji usług społecznych.</vt:lpstr>
      <vt:lpstr>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dc:title>
  <dc:creator>Anna Bujwicka</dc:creator>
  <cp:lastModifiedBy>DBA</cp:lastModifiedBy>
  <cp:revision>57</cp:revision>
  <cp:lastPrinted>2025-04-14T12:41:00Z</cp:lastPrinted>
  <dcterms:created xsi:type="dcterms:W3CDTF">2024-12-16T16:53:17Z</dcterms:created>
  <dcterms:modified xsi:type="dcterms:W3CDTF">2025-04-14T13:22:14Z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2024-12-16T00:00:00Z</vt:filetime>
  </property>
  <property fmtid="{D5CDD505-2E9C-101B-9397-08002B2CF9AE}" pid="3" name="Creator">
    <vt:lpwstr>Adobe InDesign 20.0 (Windows)</vt:lpwstr>
  </property>
  <property fmtid="{D5CDD505-2E9C-101B-9397-08002B2CF9AE}" pid="4" name="LastSaved">
    <vt:filetime>2024-12-16T00:00:00Z</vt:filetime>
  </property>
  <property fmtid="{D5CDD505-2E9C-101B-9397-08002B2CF9AE}" pid="5" name="Producer">
    <vt:lpwstr>3-Heights(TM) PDF Security Shell 4.8.25.2 (http://www.pdf-tools.com)</vt:lpwstr>
  </property>
</Properties>
</file>