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8" r:id="rId2"/>
    <p:sldId id="256" r:id="rId3"/>
    <p:sldId id="272" r:id="rId4"/>
    <p:sldId id="269" r:id="rId5"/>
    <p:sldId id="277" r:id="rId6"/>
    <p:sldId id="274" r:id="rId7"/>
    <p:sldId id="278" r:id="rId8"/>
    <p:sldId id="275" r:id="rId9"/>
    <p:sldId id="276" r:id="rId10"/>
    <p:sldId id="280" r:id="rId11"/>
    <p:sldId id="288" r:id="rId12"/>
    <p:sldId id="282" r:id="rId13"/>
    <p:sldId id="284" r:id="rId14"/>
    <p:sldId id="285" r:id="rId15"/>
    <p:sldId id="270" r:id="rId16"/>
    <p:sldId id="290" r:id="rId17"/>
    <p:sldId id="286" r:id="rId18"/>
    <p:sldId id="287" r:id="rId19"/>
    <p:sldId id="267" r:id="rId20"/>
  </p:sldIdLst>
  <p:sldSz cx="20105688" cy="11309350"/>
  <p:notesSz cx="6810375" cy="99425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  <a:srgbClr val="FF7171"/>
    <a:srgbClr val="325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481" autoAdjust="0"/>
  </p:normalViewPr>
  <p:slideViewPr>
    <p:cSldViewPr>
      <p:cViewPr varScale="1">
        <p:scale>
          <a:sx n="34" d="100"/>
          <a:sy n="34" d="100"/>
        </p:scale>
        <p:origin x="14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7\dba\Ocena%20zasob&#243;w%20pomocy%20spo&#322;ecznej\Ocena%20zasob&#243;w%20za%202024%20rok\GUS\WYKRESY%20G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7\dba\Ocena%20zasob&#243;w%20pomocy%20spo&#322;ecznej\Ocena%20zasob&#243;w%20za%202024%20rok\GUS\WYKRESY%20G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7\dba\Ocena%20zasob&#243;w%20pomocy%20spo&#322;ecznej\Ocena%20zasob&#243;w%20za%202024%20rok\Wykresy%20OZPS%20i%20CeSAR_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7\dba\Ocena%20zasob&#243;w%20pomocy%20spo&#322;ecznej\Ocena%20zasob&#243;w%20za%202024%20rok\Wykresy%20OZPS%20i%20CeSAR_202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7\dba\Ocena%20zasob&#243;w%20pomocy%20spo&#322;ecznej\Ocena%20zasob&#243;w%20za%202024%20rok\Wykresy%20OZPS%20i%20CeSAR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3048115493616E-2"/>
          <c:y val="0.14124543217648639"/>
          <c:w val="0.86150201173935526"/>
          <c:h val="0.63798684984631115"/>
        </c:manualLayout>
      </c:layout>
      <c:lineChart>
        <c:grouping val="standard"/>
        <c:varyColors val="0"/>
        <c:ser>
          <c:idx val="0"/>
          <c:order val="0"/>
          <c:spPr>
            <a:ln w="85725" cap="rnd">
              <a:solidFill>
                <a:srgbClr val="4A7FB0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FC-43E7-9A98-9FACE740BC2B}"/>
                </c:ext>
              </c:extLst>
            </c:dLbl>
            <c:dLbl>
              <c:idx val="2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FC-43E7-9A98-9FACE740BC2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l.ludn!$A$6:$AD$6</c:f>
              <c:strCache>
                <c:ptCount val="30"/>
                <c:pt idx="1">
                  <c:v>1996</c:v>
                </c:pt>
                <c:pt idx="5">
                  <c:v>2000</c:v>
                </c:pt>
                <c:pt idx="9">
                  <c:v>2004</c:v>
                </c:pt>
                <c:pt idx="13">
                  <c:v>2008</c:v>
                </c:pt>
                <c:pt idx="17">
                  <c:v>2012</c:v>
                </c:pt>
                <c:pt idx="21">
                  <c:v>2016</c:v>
                </c:pt>
                <c:pt idx="25">
                  <c:v>2020</c:v>
                </c:pt>
                <c:pt idx="29">
                  <c:v>2024</c:v>
                </c:pt>
              </c:strCache>
            </c:strRef>
          </c:cat>
          <c:val>
            <c:numRef>
              <c:f>l.ludn!$A$7:$AD$7</c:f>
              <c:numCache>
                <c:formatCode>#,##0.00</c:formatCode>
                <c:ptCount val="30"/>
                <c:pt idx="0">
                  <c:v>2.6877610000000001</c:v>
                </c:pt>
                <c:pt idx="1">
                  <c:v>2.6803499999999998</c:v>
                </c:pt>
                <c:pt idx="2">
                  <c:v>2.6728230000000002</c:v>
                </c:pt>
                <c:pt idx="3">
                  <c:v>2.663608</c:v>
                </c:pt>
                <c:pt idx="4">
                  <c:v>2.6374379999999999</c:v>
                </c:pt>
                <c:pt idx="5">
                  <c:v>2.6278239999999999</c:v>
                </c:pt>
                <c:pt idx="6">
                  <c:v>2.617318</c:v>
                </c:pt>
                <c:pt idx="7">
                  <c:v>2.60738</c:v>
                </c:pt>
                <c:pt idx="8">
                  <c:v>2.5970939999999998</c:v>
                </c:pt>
                <c:pt idx="9">
                  <c:v>2.5877020000000002</c:v>
                </c:pt>
                <c:pt idx="10">
                  <c:v>2.5774650000000001</c:v>
                </c:pt>
                <c:pt idx="11">
                  <c:v>2.566198</c:v>
                </c:pt>
                <c:pt idx="12">
                  <c:v>2.555898</c:v>
                </c:pt>
                <c:pt idx="13">
                  <c:v>2.548861</c:v>
                </c:pt>
                <c:pt idx="14">
                  <c:v>2.5418319999999999</c:v>
                </c:pt>
                <c:pt idx="15">
                  <c:v>2.5424359999999999</c:v>
                </c:pt>
                <c:pt idx="16">
                  <c:v>2.5336810000000001</c:v>
                </c:pt>
                <c:pt idx="17">
                  <c:v>2.524651</c:v>
                </c:pt>
                <c:pt idx="18">
                  <c:v>2.513093</c:v>
                </c:pt>
                <c:pt idx="19">
                  <c:v>2.5041359999999999</c:v>
                </c:pt>
                <c:pt idx="20">
                  <c:v>2.4936029999999998</c:v>
                </c:pt>
                <c:pt idx="21">
                  <c:v>2.4853230000000002</c:v>
                </c:pt>
                <c:pt idx="22">
                  <c:v>2.476315</c:v>
                </c:pt>
                <c:pt idx="23">
                  <c:v>2.4663219999999999</c:v>
                </c:pt>
                <c:pt idx="24">
                  <c:v>2.4547789999999998</c:v>
                </c:pt>
                <c:pt idx="25">
                  <c:v>2.415816</c:v>
                </c:pt>
                <c:pt idx="26">
                  <c:v>2.394946</c:v>
                </c:pt>
                <c:pt idx="27">
                  <c:v>2.3784830000000001</c:v>
                </c:pt>
                <c:pt idx="28">
                  <c:v>2.3625189999999998</c:v>
                </c:pt>
                <c:pt idx="29">
                  <c:v>2.3459240000000001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FC-43E7-9A98-9FACE740B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995440"/>
        <c:axId val="155990864"/>
      </c:lineChart>
      <c:catAx>
        <c:axId val="15599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990864"/>
        <c:crosses val="autoZero"/>
        <c:auto val="1"/>
        <c:lblAlgn val="ctr"/>
        <c:lblOffset val="100"/>
        <c:noMultiLvlLbl val="0"/>
      </c:catAx>
      <c:valAx>
        <c:axId val="155990864"/>
        <c:scaling>
          <c:orientation val="minMax"/>
          <c:max val="2.7"/>
          <c:min val="2.29999999999999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995440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 b="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'prognoza l ludności'!$A$23</c:f>
              <c:strCache>
                <c:ptCount val="1"/>
                <c:pt idx="0">
                  <c:v>Przedprodukcyjny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'prognoza l ludności'!$B$22:$D$22</c:f>
              <c:numCache>
                <c:formatCode>General</c:formatCode>
                <c:ptCount val="3"/>
                <c:pt idx="0">
                  <c:v>2024</c:v>
                </c:pt>
                <c:pt idx="1">
                  <c:v>2040</c:v>
                </c:pt>
                <c:pt idx="2">
                  <c:v>2060</c:v>
                </c:pt>
              </c:numCache>
            </c:numRef>
          </c:cat>
          <c:val>
            <c:numRef>
              <c:f>'prognoza l ludności'!$B$23:$D$23</c:f>
              <c:numCache>
                <c:formatCode>0.0%</c:formatCode>
                <c:ptCount val="3"/>
                <c:pt idx="0">
                  <c:v>0.16922500473161109</c:v>
                </c:pt>
                <c:pt idx="1">
                  <c:v>0.13777987603741471</c:v>
                </c:pt>
                <c:pt idx="2">
                  <c:v>0.14497164269799473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34-4540-9514-63BBF5DEDA76}"/>
            </c:ext>
          </c:extLst>
        </c:ser>
        <c:ser>
          <c:idx val="1"/>
          <c:order val="1"/>
          <c:tx>
            <c:strRef>
              <c:f>'prognoza l ludności'!$A$24</c:f>
              <c:strCache>
                <c:ptCount val="1"/>
                <c:pt idx="0">
                  <c:v>Produkcyjny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'prognoza l ludności'!$B$22:$D$22</c:f>
              <c:numCache>
                <c:formatCode>General</c:formatCode>
                <c:ptCount val="3"/>
                <c:pt idx="0">
                  <c:v>2024</c:v>
                </c:pt>
                <c:pt idx="1">
                  <c:v>2040</c:v>
                </c:pt>
                <c:pt idx="2">
                  <c:v>2060</c:v>
                </c:pt>
              </c:numCache>
            </c:numRef>
          </c:cat>
          <c:val>
            <c:numRef>
              <c:f>'prognoza l ludności'!$B$24:$D$24</c:f>
              <c:numCache>
                <c:formatCode>0.0%</c:formatCode>
                <c:ptCount val="3"/>
                <c:pt idx="0">
                  <c:v>0.56812198519645141</c:v>
                </c:pt>
                <c:pt idx="1">
                  <c:v>0.54952666777123405</c:v>
                </c:pt>
                <c:pt idx="2">
                  <c:v>0.47955967411608491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34-4540-9514-63BBF5DEDA76}"/>
            </c:ext>
          </c:extLst>
        </c:ser>
        <c:ser>
          <c:idx val="2"/>
          <c:order val="2"/>
          <c:tx>
            <c:strRef>
              <c:f>'prognoza l ludności'!$A$25</c:f>
              <c:strCache>
                <c:ptCount val="1"/>
                <c:pt idx="0">
                  <c:v>Poprodukcyjny</c:v>
                </c:pt>
              </c:strCache>
            </c:strRef>
          </c:tx>
          <c:spPr>
            <a:solidFill>
              <a:srgbClr val="32537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'prognoza l ludności'!$B$22:$D$22</c:f>
              <c:numCache>
                <c:formatCode>General</c:formatCode>
                <c:ptCount val="3"/>
                <c:pt idx="0">
                  <c:v>2024</c:v>
                </c:pt>
                <c:pt idx="1">
                  <c:v>2040</c:v>
                </c:pt>
                <c:pt idx="2">
                  <c:v>2060</c:v>
                </c:pt>
              </c:numCache>
            </c:numRef>
          </c:cat>
          <c:val>
            <c:numRef>
              <c:f>'prognoza l ludności'!$B$25:$D$25</c:f>
              <c:numCache>
                <c:formatCode>0.0%</c:formatCode>
                <c:ptCount val="3"/>
                <c:pt idx="0">
                  <c:v>0.26265301007193753</c:v>
                </c:pt>
                <c:pt idx="1">
                  <c:v>0.31269345619135125</c:v>
                </c:pt>
                <c:pt idx="2">
                  <c:v>0.37546868318592036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34-4540-9514-63BBF5DED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6812463"/>
        <c:axId val="1806809551"/>
      </c:barChart>
      <c:catAx>
        <c:axId val="180681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06809551"/>
        <c:crosses val="autoZero"/>
        <c:auto val="1"/>
        <c:lblAlgn val="ctr"/>
        <c:lblOffset val="100"/>
        <c:noMultiLvlLbl val="0"/>
      </c:catAx>
      <c:valAx>
        <c:axId val="180680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06812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06722581515E-2"/>
          <c:y val="0.87491977201801718"/>
          <c:w val="0.9495185219893626"/>
          <c:h val="0.10677671832003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44630358705158E-2"/>
          <c:y val="8.2341887180322537E-2"/>
          <c:w val="0.87697198982939628"/>
          <c:h val="0.6051103064271139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'korzyst. ze wsp._łącznie'!$D$3</c:f>
              <c:strCache>
                <c:ptCount val="1"/>
                <c:pt idx="0">
                  <c:v>Udział w ogóle ludności</c:v>
                </c:pt>
              </c:strCache>
            </c:strRef>
          </c:tx>
          <c:spPr>
            <a:solidFill>
              <a:srgbClr val="6096D2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'korzyst. ze wsp._łącznie'!$A$6:$A$16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'korzyst. ze wsp._łącznie'!$D$9:$D$18</c:f>
              <c:numCache>
                <c:formatCode>0.0%</c:formatCode>
                <c:ptCount val="10"/>
                <c:pt idx="0">
                  <c:v>0.08</c:v>
                </c:pt>
                <c:pt idx="1">
                  <c:v>7.2999999999999995E-2</c:v>
                </c:pt>
                <c:pt idx="2">
                  <c:v>7.0999999999999994E-2</c:v>
                </c:pt>
                <c:pt idx="3">
                  <c:v>6.0999999999999999E-2</c:v>
                </c:pt>
                <c:pt idx="4">
                  <c:v>6.0023325928729235E-2</c:v>
                </c:pt>
                <c:pt idx="5">
                  <c:v>5.3678675291328436E-2</c:v>
                </c:pt>
                <c:pt idx="6">
                  <c:v>5.0625966630008165E-2</c:v>
                </c:pt>
                <c:pt idx="7">
                  <c:v>5.1224246715238245E-2</c:v>
                </c:pt>
                <c:pt idx="8">
                  <c:v>5.1224246715238245E-2</c:v>
                </c:pt>
                <c:pt idx="9">
                  <c:v>5.0488421619796719E-2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F-40FF-8BC0-ACF9B18D6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2834464"/>
        <c:axId val="202840344"/>
      </c:barChart>
      <c:lineChart>
        <c:grouping val="standard"/>
        <c:varyColors val="0"/>
        <c:ser>
          <c:idx val="0"/>
          <c:order val="0"/>
          <c:tx>
            <c:strRef>
              <c:f>'korzyst. ze wsp._łącznie'!$B$3</c:f>
              <c:strCache>
                <c:ptCount val="1"/>
                <c:pt idx="0">
                  <c:v>Korzystający z pomocy i wsparcia</c:v>
                </c:pt>
              </c:strCache>
            </c:strRef>
          </c:tx>
          <c:spPr>
            <a:ln w="76200">
              <a:solidFill>
                <a:srgbClr val="15355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9084688611440356E-2"/>
                  <c:y val="-8.089979485287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5F-40FF-8BC0-ACF9B18D6300}"/>
                </c:ext>
              </c:extLst>
            </c:dLbl>
            <c:dLbl>
              <c:idx val="9"/>
              <c:layout>
                <c:manualLayout>
                  <c:x val="-4.9070866141732401E-2"/>
                  <c:y val="-7.1157299152557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5F-40FF-8BC0-ACF9B18D6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'korzyst. ze wsp._łącznie'!$A$9:$A$18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'korzyst. ze wsp._łącznie'!$B$9:$B$18</c:f>
              <c:numCache>
                <c:formatCode>0.0</c:formatCode>
                <c:ptCount val="10"/>
                <c:pt idx="0">
                  <c:v>199.3</c:v>
                </c:pt>
                <c:pt idx="1">
                  <c:v>182.327</c:v>
                </c:pt>
                <c:pt idx="2">
                  <c:v>174.845</c:v>
                </c:pt>
                <c:pt idx="3">
                  <c:v>151.625</c:v>
                </c:pt>
                <c:pt idx="4">
                  <c:v>147.34399999999999</c:v>
                </c:pt>
                <c:pt idx="5">
                  <c:v>130.86699999999999</c:v>
                </c:pt>
                <c:pt idx="6">
                  <c:v>122.358</c:v>
                </c:pt>
                <c:pt idx="7">
                  <c:v>121.836</c:v>
                </c:pt>
                <c:pt idx="8">
                  <c:v>119.842</c:v>
                </c:pt>
                <c:pt idx="9">
                  <c:v>118.44199999999999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5F-40FF-8BC0-ACF9B18D6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839952"/>
        <c:axId val="202834072"/>
      </c:lineChart>
      <c:catAx>
        <c:axId val="20283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>
                <a:lumMod val="15000"/>
                <a:lumOff val="85000"/>
              </a:sysClr>
            </a:solidFill>
          </a:ln>
        </c:spPr>
        <c:crossAx val="202834072"/>
        <c:crosses val="autoZero"/>
        <c:auto val="1"/>
        <c:lblAlgn val="ctr"/>
        <c:lblOffset val="100"/>
        <c:noMultiLvlLbl val="0"/>
      </c:catAx>
      <c:valAx>
        <c:axId val="202834072"/>
        <c:scaling>
          <c:orientation val="minMax"/>
          <c:max val="220"/>
          <c:min val="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noFill/>
          </a:ln>
        </c:spPr>
        <c:crossAx val="202839952"/>
        <c:crosses val="autoZero"/>
        <c:crossBetween val="between"/>
        <c:majorUnit val="55"/>
      </c:valAx>
      <c:valAx>
        <c:axId val="202840344"/>
        <c:scaling>
          <c:orientation val="minMax"/>
          <c:max val="9.0000000000000024E-2"/>
          <c:min val="3.0000000000000016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02834464"/>
        <c:crosses val="max"/>
        <c:crossBetween val="between"/>
        <c:majorUnit val="2.0000000000000011E-2"/>
      </c:valAx>
      <c:catAx>
        <c:axId val="20283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0284034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2.5594447178477683E-2"/>
          <c:y val="0.89227159580745552"/>
          <c:w val="0.9429279445538058"/>
          <c:h val="0.10401292590243924"/>
        </c:manualLayout>
      </c:layout>
      <c:overlay val="0"/>
      <c:txPr>
        <a:bodyPr/>
        <a:lstStyle/>
        <a:p>
          <a:pPr>
            <a:defRPr sz="30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800">
          <a:solidFill>
            <a:sysClr val="windowText" lastClr="000000"/>
          </a:solidFill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'świadczenia p. i np.'!$B$40</c:f>
              <c:strCache>
                <c:ptCount val="1"/>
                <c:pt idx="0">
                  <c:v>Wskaźnik deprywacji</c:v>
                </c:pt>
              </c:strCache>
            </c:strRef>
          </c:tx>
          <c:spPr>
            <a:solidFill>
              <a:srgbClr val="5B9BD5"/>
            </a:solidFill>
            <a:ln w="19050" cap="rnd" cmpd="sng" algn="ctr">
              <a:noFill/>
              <a:prstDash val="solid"/>
              <a:rou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'świadczenia p. i np.'!$A$41:$A$49</c:f>
              <c:numCache>
                <c:formatCode>General</c:formatCod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'świadczenia p. i np.'!$B$41:$B$49</c:f>
              <c:numCache>
                <c:formatCode>0.0%</c:formatCode>
                <c:ptCount val="9"/>
                <c:pt idx="0">
                  <c:v>4.2799999999999998E-2</c:v>
                </c:pt>
                <c:pt idx="1">
                  <c:v>3.85E-2</c:v>
                </c:pt>
                <c:pt idx="2">
                  <c:v>3.4099999999999998E-2</c:v>
                </c:pt>
                <c:pt idx="3">
                  <c:v>3.1199999999999999E-2</c:v>
                </c:pt>
                <c:pt idx="4">
                  <c:v>2.8000000000000001E-2</c:v>
                </c:pt>
                <c:pt idx="5">
                  <c:v>2.4799999999999999E-2</c:v>
                </c:pt>
                <c:pt idx="6">
                  <c:v>2.3800000000000002E-2</c:v>
                </c:pt>
                <c:pt idx="7">
                  <c:v>2.3699999999999999E-2</c:v>
                </c:pt>
                <c:pt idx="8">
                  <c:v>2.23E-2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4-44B0-BFB6-C8A03A4A0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330896"/>
        <c:axId val="203330504"/>
      </c:barChart>
      <c:catAx>
        <c:axId val="20333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203330504"/>
        <c:crosses val="autoZero"/>
        <c:auto val="1"/>
        <c:lblAlgn val="ctr"/>
        <c:lblOffset val="100"/>
        <c:noMultiLvlLbl val="0"/>
      </c:catAx>
      <c:valAx>
        <c:axId val="203330504"/>
        <c:scaling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20333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2800" b="0">
          <a:solidFill>
            <a:sysClr val="windowText" lastClr="000000"/>
          </a:solidFill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832246647902"/>
          <c:y val="4.3761438603958293E-2"/>
          <c:w val="0.80941128965214193"/>
          <c:h val="0.44733842895934545"/>
        </c:manualLayout>
      </c:layout>
      <c:lineChart>
        <c:grouping val="standard"/>
        <c:varyColors val="0"/>
        <c:ser>
          <c:idx val="0"/>
          <c:order val="0"/>
          <c:tx>
            <c:strRef>
              <c:f>'powody wsparcia'!$A$11</c:f>
              <c:strCache>
                <c:ptCount val="1"/>
                <c:pt idx="0">
                  <c:v>Długotrwała lub ciężka choroba </c:v>
                </c:pt>
              </c:strCache>
            </c:strRef>
          </c:tx>
          <c:spPr>
            <a:ln w="76200">
              <a:solidFill>
                <a:srgbClr val="15243F"/>
              </a:solidFill>
              <a:prstDash val="dash"/>
            </a:ln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16-4997-B01F-76E49E47FD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'powody wsparcia'!$F$10:$O$10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 formatCode="0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'powody wsparcia'!$F$11:$O$11</c:f>
              <c:numCache>
                <c:formatCode>0%</c:formatCode>
                <c:ptCount val="10"/>
                <c:pt idx="0">
                  <c:v>0.37</c:v>
                </c:pt>
                <c:pt idx="1">
                  <c:v>0.42017433989954578</c:v>
                </c:pt>
                <c:pt idx="2">
                  <c:v>0.46</c:v>
                </c:pt>
                <c:pt idx="3">
                  <c:v>0.50332915179002202</c:v>
                </c:pt>
                <c:pt idx="4">
                  <c:v>0.51700000000000002</c:v>
                </c:pt>
                <c:pt idx="5">
                  <c:v>0.51400000000000001</c:v>
                </c:pt>
                <c:pt idx="6">
                  <c:v>0.53400000000000003</c:v>
                </c:pt>
                <c:pt idx="7">
                  <c:v>0.53700000000000003</c:v>
                </c:pt>
                <c:pt idx="8">
                  <c:v>0.56200000000000006</c:v>
                </c:pt>
                <c:pt idx="9">
                  <c:v>0.53725481293134758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16-4997-B01F-76E49E47FDB3}"/>
            </c:ext>
          </c:extLst>
        </c:ser>
        <c:ser>
          <c:idx val="1"/>
          <c:order val="1"/>
          <c:tx>
            <c:strRef>
              <c:f>'powody wsparcia'!$A$12</c:f>
              <c:strCache>
                <c:ptCount val="1"/>
                <c:pt idx="0">
                  <c:v>Niepełnosprawność</c:v>
                </c:pt>
              </c:strCache>
            </c:strRef>
          </c:tx>
          <c:spPr>
            <a:ln w="76200">
              <a:solidFill>
                <a:srgbClr val="4472C4"/>
              </a:solidFill>
              <a:prstDash val="sysDash"/>
            </a:ln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16-4997-B01F-76E49E47FD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'powody wsparcia'!$F$10:$O$10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 formatCode="0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'powody wsparcia'!$F$12:$O$12</c:f>
              <c:numCache>
                <c:formatCode>0%</c:formatCode>
                <c:ptCount val="10"/>
                <c:pt idx="0">
                  <c:v>0.37</c:v>
                </c:pt>
                <c:pt idx="1">
                  <c:v>0.3608886527245353</c:v>
                </c:pt>
                <c:pt idx="2">
                  <c:v>0.39</c:v>
                </c:pt>
                <c:pt idx="3">
                  <c:v>0.3952201743381904</c:v>
                </c:pt>
                <c:pt idx="4">
                  <c:v>0.39799999999999996</c:v>
                </c:pt>
                <c:pt idx="5">
                  <c:v>0.39200000000000002</c:v>
                </c:pt>
                <c:pt idx="6">
                  <c:v>0.39600000000000002</c:v>
                </c:pt>
                <c:pt idx="7">
                  <c:v>0.40200000000000002</c:v>
                </c:pt>
                <c:pt idx="8">
                  <c:v>0.41200000000000003</c:v>
                </c:pt>
                <c:pt idx="9">
                  <c:v>0.39736196876135127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16-4997-B01F-76E49E47FDB3}"/>
            </c:ext>
          </c:extLst>
        </c:ser>
        <c:ser>
          <c:idx val="2"/>
          <c:order val="2"/>
          <c:tx>
            <c:strRef>
              <c:f>'powody wsparcia'!$A$13</c:f>
              <c:strCache>
                <c:ptCount val="1"/>
                <c:pt idx="0">
                  <c:v>Ubóstwo</c:v>
                </c:pt>
              </c:strCache>
            </c:strRef>
          </c:tx>
          <c:spPr>
            <a:ln w="76200">
              <a:solidFill>
                <a:srgbClr val="2F4F89"/>
              </a:solidFill>
              <a:prstDash val="solid"/>
            </a:ln>
          </c:spPr>
          <c:marker>
            <c:symbol val="none"/>
          </c:marker>
          <c:dLbls>
            <c:dLbl>
              <c:idx val="9"/>
              <c:layout>
                <c:manualLayout>
                  <c:x val="0"/>
                  <c:y val="9.009009009009008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16-4997-B01F-76E49E47FD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'powody wsparcia'!$F$10:$O$10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 formatCode="0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'powody wsparcia'!$F$13:$O$13</c:f>
              <c:numCache>
                <c:formatCode>0%</c:formatCode>
                <c:ptCount val="10"/>
                <c:pt idx="0">
                  <c:v>0.53</c:v>
                </c:pt>
                <c:pt idx="1">
                  <c:v>0.53001606761048059</c:v>
                </c:pt>
                <c:pt idx="2">
                  <c:v>0.46</c:v>
                </c:pt>
                <c:pt idx="3">
                  <c:v>0.43894946765737075</c:v>
                </c:pt>
                <c:pt idx="4">
                  <c:v>0.41499999999999998</c:v>
                </c:pt>
                <c:pt idx="5">
                  <c:v>0.40600000000000003</c:v>
                </c:pt>
                <c:pt idx="6">
                  <c:v>0.39899999999999997</c:v>
                </c:pt>
                <c:pt idx="7">
                  <c:v>0.41</c:v>
                </c:pt>
                <c:pt idx="8">
                  <c:v>0.41200000000000003</c:v>
                </c:pt>
                <c:pt idx="9">
                  <c:v>0.35910824555030874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16-4997-B01F-76E49E47FDB3}"/>
            </c:ext>
          </c:extLst>
        </c:ser>
        <c:ser>
          <c:idx val="3"/>
          <c:order val="3"/>
          <c:tx>
            <c:strRef>
              <c:f>'powody wsparcia'!$A$14</c:f>
              <c:strCache>
                <c:ptCount val="1"/>
                <c:pt idx="0">
                  <c:v>Bezrobocie</c:v>
                </c:pt>
              </c:strCache>
            </c:strRef>
          </c:tx>
          <c:spPr>
            <a:ln w="76200">
              <a:prstDash val="solid"/>
            </a:ln>
          </c:spPr>
          <c:marker>
            <c:symbol val="none"/>
          </c:marker>
          <c:dLbls>
            <c:dLbl>
              <c:idx val="9"/>
              <c:layout>
                <c:manualLayout>
                  <c:x val="0"/>
                  <c:y val="2.25225225225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16-4997-B01F-76E49E47FD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'powody wsparcia'!$F$10:$O$10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 formatCode="0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'powody wsparcia'!$F$14:$O$14</c:f>
              <c:numCache>
                <c:formatCode>0%</c:formatCode>
                <c:ptCount val="10"/>
                <c:pt idx="0">
                  <c:v>0.48499999999999999</c:v>
                </c:pt>
                <c:pt idx="1">
                  <c:v>0.47844789413089406</c:v>
                </c:pt>
                <c:pt idx="2">
                  <c:v>0.44500000000000001</c:v>
                </c:pt>
                <c:pt idx="3">
                  <c:v>0.42334909453504449</c:v>
                </c:pt>
                <c:pt idx="4">
                  <c:v>0.39600000000000002</c:v>
                </c:pt>
                <c:pt idx="5">
                  <c:v>0.4</c:v>
                </c:pt>
                <c:pt idx="6">
                  <c:v>0.40200000000000002</c:v>
                </c:pt>
                <c:pt idx="7">
                  <c:v>0.37799999999999995</c:v>
                </c:pt>
                <c:pt idx="8">
                  <c:v>0.375</c:v>
                </c:pt>
                <c:pt idx="9">
                  <c:v>0.32789229930984382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C16-4997-B01F-76E49E47FDB3}"/>
            </c:ext>
          </c:extLst>
        </c:ser>
        <c:ser>
          <c:idx val="4"/>
          <c:order val="4"/>
          <c:tx>
            <c:strRef>
              <c:f>'powody wsparcia'!$A$15</c:f>
              <c:strCache>
                <c:ptCount val="1"/>
                <c:pt idx="0">
                  <c:v>Bezradność w sprawach opiekuńczo-wychowawczych</c:v>
                </c:pt>
              </c:strCache>
            </c:strRef>
          </c:tx>
          <c:spPr>
            <a:ln w="76200" cmpd="sng">
              <a:solidFill>
                <a:srgbClr val="B3BDDF"/>
              </a:solidFill>
              <a:prstDash val="lgDash"/>
            </a:ln>
          </c:spPr>
          <c:marker>
            <c:symbol val="none"/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16-4997-B01F-76E49E47FD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'powody wsparcia'!$F$10:$O$10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 formatCode="0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'powody wsparcia'!$F$15:$O$15</c:f>
              <c:numCache>
                <c:formatCode>0%</c:formatCode>
                <c:ptCount val="10"/>
                <c:pt idx="0">
                  <c:v>0.18</c:v>
                </c:pt>
                <c:pt idx="1">
                  <c:v>0.18730785288647664</c:v>
                </c:pt>
                <c:pt idx="2">
                  <c:v>0.18</c:v>
                </c:pt>
                <c:pt idx="3">
                  <c:v>0.19534240406574674</c:v>
                </c:pt>
                <c:pt idx="4">
                  <c:v>0.188</c:v>
                </c:pt>
                <c:pt idx="5">
                  <c:v>0.182</c:v>
                </c:pt>
                <c:pt idx="6">
                  <c:v>0.16500000000000001</c:v>
                </c:pt>
                <c:pt idx="7">
                  <c:v>0.157</c:v>
                </c:pt>
                <c:pt idx="8">
                  <c:v>0.17100000000000001</c:v>
                </c:pt>
                <c:pt idx="9">
                  <c:v>0.15494460588448966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C16-4997-B01F-76E49E47F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210384"/>
        <c:axId val="207206856"/>
      </c:lineChart>
      <c:catAx>
        <c:axId val="207210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3000"/>
            </a:pPr>
            <a:endParaRPr lang="pl-PL"/>
          </a:p>
        </c:txPr>
        <c:crossAx val="207206856"/>
        <c:crosses val="autoZero"/>
        <c:auto val="1"/>
        <c:lblAlgn val="ctr"/>
        <c:lblOffset val="100"/>
        <c:noMultiLvlLbl val="0"/>
      </c:catAx>
      <c:valAx>
        <c:axId val="207206856"/>
        <c:scaling>
          <c:orientation val="minMax"/>
          <c:max val="0.58000000000000007"/>
          <c:min val="0.1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3000"/>
            </a:pPr>
            <a:endParaRPr lang="pl-PL"/>
          </a:p>
        </c:txPr>
        <c:crossAx val="207210384"/>
        <c:crosses val="autoZero"/>
        <c:crossBetween val="between"/>
        <c:majorUnit val="0.12000000000000001"/>
      </c:valAx>
    </c:plotArea>
    <c:legend>
      <c:legendPos val="b"/>
      <c:layout>
        <c:manualLayout>
          <c:xMode val="edge"/>
          <c:yMode val="edge"/>
          <c:x val="0"/>
          <c:y val="0.636586244027189"/>
          <c:w val="0.99789354684183718"/>
          <c:h val="0.34015783500035468"/>
        </c:manualLayout>
      </c:layout>
      <c:overlay val="0"/>
      <c:txPr>
        <a:bodyPr/>
        <a:lstStyle/>
        <a:p>
          <a:pPr>
            <a:defRPr sz="30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32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306" cy="498243"/>
          </a:xfrm>
          <a:prstGeom prst="rect">
            <a:avLst/>
          </a:prstGeom>
        </p:spPr>
        <p:txBody>
          <a:bodyPr vert="horz" lIns="48765" tIns="24382" rIns="48765" bIns="24382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7456" y="0"/>
            <a:ext cx="2951306" cy="498243"/>
          </a:xfrm>
          <a:prstGeom prst="rect">
            <a:avLst/>
          </a:prstGeom>
        </p:spPr>
        <p:txBody>
          <a:bodyPr vert="horz" lIns="48765" tIns="24382" rIns="48765" bIns="24382" rtlCol="0"/>
          <a:lstStyle>
            <a:lvl1pPr algn="r">
              <a:defRPr sz="600"/>
            </a:lvl1pPr>
          </a:lstStyle>
          <a:p>
            <a:fld id="{FF023710-96FA-4B0E-A8EC-3B31E240FF44}" type="datetimeFigureOut">
              <a:rPr lang="pl-PL" smtClean="0"/>
              <a:t>16.06.2025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4600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765" tIns="24382" rIns="48765" bIns="2438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823" y="4784242"/>
            <a:ext cx="5448730" cy="3916155"/>
          </a:xfrm>
          <a:prstGeom prst="rect">
            <a:avLst/>
          </a:prstGeom>
        </p:spPr>
        <p:txBody>
          <a:bodyPr vert="horz" lIns="48765" tIns="24382" rIns="48765" bIns="2438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4273"/>
            <a:ext cx="2951306" cy="498241"/>
          </a:xfrm>
          <a:prstGeom prst="rect">
            <a:avLst/>
          </a:prstGeom>
        </p:spPr>
        <p:txBody>
          <a:bodyPr vert="horz" lIns="48765" tIns="24382" rIns="48765" bIns="24382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7456" y="9444273"/>
            <a:ext cx="2951306" cy="498241"/>
          </a:xfrm>
          <a:prstGeom prst="rect">
            <a:avLst/>
          </a:prstGeom>
        </p:spPr>
        <p:txBody>
          <a:bodyPr vert="horz" lIns="48765" tIns="24382" rIns="48765" bIns="24382" rtlCol="0" anchor="b"/>
          <a:lstStyle>
            <a:lvl1pPr algn="r">
              <a:defRPr sz="600"/>
            </a:lvl1pPr>
          </a:lstStyle>
          <a:p>
            <a:fld id="{738562AC-531E-4A4A-9961-65E3882CD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1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99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F0CC6-ECAA-F15F-C32D-46825EA7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ACA6B8A-481A-5BE3-0147-158774DD0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17A8D7A-E3FD-D9B1-BD55-765C65AAB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60B45C-5B8A-2F09-A9DC-F27B3F343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079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C1E36-2F51-553B-AA78-B5F7096A9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C27E09E-FA19-B0C6-D70E-43A961720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6486530-2E72-34B3-D014-8BD6BF29D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BBBBF5-6BBC-948E-94AC-382B7C90B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53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09F01-EF0C-B599-929A-830D08089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D613FE-D0CB-53F6-3E02-FDE382199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9662133-F1D7-D0FF-1DB6-D0539027F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E17EB7-CC4F-9778-9D28-7441D0C71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92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04BEB-216F-EECF-2712-C1DD7671D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A2A98FA-408F-FAE0-57EF-7C82E18AC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2B42774-E9CE-420C-672D-6B29B723F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320"/>
              </a:spcBef>
              <a:spcAft>
                <a:spcPts val="320"/>
              </a:spcAft>
            </a:pPr>
            <a:r>
              <a:rPr lang="pl-PL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Nowy dom pomocy społecznej 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uruchomiony w 2024 roku, funkcjonujący pod nazwą „Wyjątkowy Dom”, znajduje się w Łodzi przy ul. Municypalnej 4. Przeznaczony jest on dla osób przewlekle psychicznie chorych, a jego prowadzenie powierzono Towarzystwu Przyjaciół Niepełnosprawnych. Jest to jedyna w skali kraju placówka uwzględniająca planowanie drogi powrotu do środowiska dla dobrze funkcjonujących mieszkańców, a także zatrudnianie osób niepełnosprawnych przebywających w domu na stanowiskach pracy utworzonych wewnątrz placówki lub poza nią. </a:t>
            </a:r>
          </a:p>
          <a:p>
            <a:pPr algn="just"/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https://www.wyjatkowydom.org.pl/PL/ODomu (27.05.2025).</a:t>
            </a:r>
            <a:endParaRPr lang="pl-PL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0AF8BD-A200-172E-85D2-072A75F6B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601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0557-2F2D-7A44-5F6F-E70F053D5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BC39C17-8563-B78F-047E-8C82BAF0C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9AFD908-7EDA-E73B-8F02-33D04DB61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320"/>
              </a:spcBef>
              <a:spcAft>
                <a:spcPts val="320"/>
              </a:spcAft>
            </a:pPr>
            <a:r>
              <a:rPr lang="pl-PL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Nowy dom pomocy społecznej 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uruchomiony w 2024 roku, funkcjonujący pod nazwą „Wyjątkowy Dom”, znajduje się w Łodzi przy ul. Municypalnej 4. Przeznaczony jest on dla osób przewlekle psychicznie chorych, a jego prowadzenie powierzono Towarzystwu Przyjaciół Niepełnosprawnych. Jest to jedyna w skali kraju placówka uwzględniająca planowanie drogi powrotu do środowiska dla dobrze funkcjonujących mieszkańców, a także zatrudnianie osób niepełnosprawnych przebywających w domu na stanowiskach pracy utworzonych wewnątrz placówki lub poza nią. </a:t>
            </a:r>
          </a:p>
          <a:p>
            <a:pPr algn="just"/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Źródło: https://www.wyjatkowydom.org.pl/PL/ODomu (27.05.2025).</a:t>
            </a:r>
            <a:endParaRPr lang="pl-PL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943A10-29EE-9811-9E66-1F5B27FA0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775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C739A-F4EB-DE28-77A1-7306C7985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5524561-AA00-EB87-C0FA-0EA027B17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AC9C988-DA87-A2CE-BCB6-2493EA1A5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7650">
              <a:defRPr/>
            </a:pPr>
            <a:r>
              <a:rPr lang="pl-PL" sz="600" dirty="0"/>
              <a:t>W 2024 roku kryteria zatrudniania pracowników socjalnych </a:t>
            </a:r>
            <a:r>
              <a:rPr lang="pl-PL" sz="600" b="1" dirty="0"/>
              <a:t>spełniało 128 gmin województwa łódzkiego</a:t>
            </a:r>
            <a:r>
              <a:rPr lang="pl-PL" sz="600" dirty="0"/>
              <a:t>, a zatem </a:t>
            </a:r>
            <a:r>
              <a:rPr lang="pl-PL" sz="600" b="1" dirty="0"/>
              <a:t>o 3 mniej niż w roku 2023</a:t>
            </a:r>
            <a:r>
              <a:rPr lang="pl-PL" sz="600" dirty="0"/>
              <a:t>. Pozostałe 49 gmin nie zatrudniało wymaganej ustawą liczby pracowników socjalnych, w związku z czym co najmniej jeden warunek ustawowy nie został przez nie spełniony.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1A588B-3EB5-5DE2-7DA4-C5D867320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00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57D02-FAAC-0ACA-573B-7E77F3773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3798FEC-5177-D437-BBDD-0E5404DC8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14A1C2E-E5B8-FC18-BA5A-E0B7E5F46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7650">
              <a:defRPr/>
            </a:pPr>
            <a:r>
              <a:rPr lang="pl-PL" sz="600" dirty="0"/>
              <a:t>Wzrost wydatków wynika głównie z waloryzacji stawek poszczególnych świadczeń, jaka miała miejsce w 2024 roku, oraz związany jest z uruchomieniem nowych form wsparcia, które nie funkcjonowały dotychczas w systemie pomocy społecznej (tj. np. usługi opiekuńcze). Szczegółowe informacje na temat zmiany kwot poszczególnych świadczeń opisano w rozdziale poświęconym świadczeniom z pomocy społecznej                                                                                                                       </a:t>
            </a:r>
          </a:p>
          <a:p>
            <a:pPr defTabSz="487650">
              <a:defRPr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B49221C-5E79-D3CA-7E6C-D47851C44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835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B9263-615D-1FFF-0567-44081CA6A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A98D24B-FD0D-BC0F-1C4E-F0A859015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0A7170B-7BC6-DFE7-2273-58598A6D1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26E641-1407-8B43-05CB-BCCB67E77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093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79A08-3267-0FEF-52F3-0FA3CAFBF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C373DC8-D620-5D1B-F3A3-7B91BD834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BAC8310-8308-30F8-B8D7-6E9A413F4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850E7C-FF54-185D-0535-7F776030D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411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94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7650">
              <a:defRPr/>
            </a:pPr>
            <a:r>
              <a:rPr lang="pl-PL" dirty="0"/>
              <a:t>Zakres przedmiotowy raportu wynika wprost z Ustawy o pomocy społecznej (art. 16a).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19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42449-CB3B-0344-0D60-1773CD751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3F9FDCA-6974-141D-A86C-83DA50450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57314F1-50B2-C111-C319-DD9095E27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Formularze OZPS </a:t>
            </a:r>
            <a:r>
              <a:rPr lang="pl-PL" dirty="0"/>
              <a:t>przekazywane przez poszczególne samorządy gminne i powiatowe wypełniane były danymi z:</a:t>
            </a:r>
          </a:p>
          <a:p>
            <a:endParaRPr lang="pl-PL" dirty="0"/>
          </a:p>
          <a:p>
            <a:pPr marL="91434" indent="-91434">
              <a:buFont typeface="Arial" panose="020B0604020202020204" pitchFamily="34" charset="0"/>
              <a:buChar char="•"/>
            </a:pPr>
            <a:r>
              <a:rPr lang="pl-PL" b="1" dirty="0"/>
              <a:t>systemów zewnętrznych </a:t>
            </a:r>
            <a:r>
              <a:rPr lang="pl-PL" dirty="0"/>
              <a:t>– zasilanie komórek formularza OZPS następowało m.in. z systemów informatycznych </a:t>
            </a:r>
            <a:r>
              <a:rPr lang="pl-PL" dirty="0" err="1"/>
              <a:t>MRPiPS</a:t>
            </a:r>
            <a:r>
              <a:rPr lang="pl-PL" dirty="0"/>
              <a:t> (</a:t>
            </a:r>
            <a:r>
              <a:rPr lang="pl-PL" dirty="0" err="1"/>
              <a:t>CeSAR</a:t>
            </a:r>
            <a:r>
              <a:rPr lang="pl-PL" dirty="0"/>
              <a:t>) CAS – Centralnej Aplikacji Statystycznej (dane dotyczące m.in. obszarów pomocy społecznej, świadczeń rodzinnych, pieczy zastępczej), bazy danych MEN-SIO;</a:t>
            </a:r>
          </a:p>
          <a:p>
            <a:pPr marL="91434" indent="-91434">
              <a:buFont typeface="Arial" panose="020B0604020202020204" pitchFamily="34" charset="0"/>
              <a:buChar char="•"/>
            </a:pPr>
            <a:endParaRPr lang="pl-PL" dirty="0"/>
          </a:p>
          <a:p>
            <a:pPr marL="91434" indent="-91434">
              <a:buFont typeface="Arial" panose="020B0604020202020204" pitchFamily="34" charset="0"/>
              <a:buChar char="•"/>
            </a:pPr>
            <a:r>
              <a:rPr lang="pl-PL" b="1" dirty="0"/>
              <a:t>systemów wewnętrznych jednostek organizacyjnych pomocy społeczne</a:t>
            </a:r>
            <a:r>
              <a:rPr lang="pl-PL" dirty="0"/>
              <a:t>, tj.  z aplikacji dziedzinowych wykorzystywanych przez te jednostki w ramach bieżącej działalności (np. POMOST, TT-Pomost) oraz na podstawie danych własnych jednostek (m.in. ewidencje, raporty, wyniki badań);</a:t>
            </a:r>
          </a:p>
          <a:p>
            <a:pPr marL="91434" indent="-91434">
              <a:buFont typeface="Arial" panose="020B0604020202020204" pitchFamily="34" charset="0"/>
              <a:buChar char="•"/>
            </a:pPr>
            <a:endParaRPr lang="pl-PL" dirty="0"/>
          </a:p>
          <a:p>
            <a:pPr marL="91434" indent="-91434">
              <a:buFont typeface="Arial" panose="020B0604020202020204" pitchFamily="34" charset="0"/>
              <a:buChar char="•"/>
            </a:pPr>
            <a:r>
              <a:rPr lang="pl-PL" b="1" dirty="0"/>
              <a:t>danych własnych samorządów </a:t>
            </a:r>
            <a:r>
              <a:rPr lang="pl-PL" dirty="0"/>
              <a:t>– np. ewidencji ludności, mieszkań itd.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AEEC83-FFD2-3A4B-9038-31377DD98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1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A62AA-6818-1A63-8C8D-02B3A970C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E58DCB4-70A4-AC40-E99F-CFEAFCDC7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132611B-FC1B-60EC-592F-E42B79D3E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C68765-5E7B-2C61-ECE8-C1F166E2B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05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C78F6-C478-490D-C62A-D4C4D718C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73BD36C-34D2-1A0D-4C4D-B3721BE01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DFDCA34-AC02-D3CF-8F1F-917CE1DD9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7650">
              <a:defRPr/>
            </a:pPr>
            <a:r>
              <a:rPr lang="pl-PL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roku oceny</a:t>
            </a:r>
            <a:r>
              <a:rPr lang="pl-PL" sz="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liczba osób obejmowana wszelkimi formami wsparcia (</a:t>
            </a:r>
            <a:r>
              <a:rPr lang="pl-PL" sz="6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podstawie ustawy o pomocy społecznej oraz innych przepisów) </a:t>
            </a:r>
            <a:r>
              <a:rPr lang="pl-PL" sz="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województwie łódzkim uległa względnej stabilizacji </a:t>
            </a:r>
            <a:r>
              <a:rPr lang="pl-PL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okresie intensywnego spadku w poprzednich latach.</a:t>
            </a:r>
          </a:p>
          <a:p>
            <a:pPr defTabSz="487650">
              <a:defRPr/>
            </a:pPr>
            <a:r>
              <a:rPr lang="pl-PL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Stanowi to efekt współwystępowania odmiennych tendencji w zakresie korzystania z poszczególnych rodzajów wsparcia.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F66782-B144-A412-2B89-621123C28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04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6A90-C1C6-F13B-AF40-F228EF37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A5649D0-296E-E0D4-E4A4-56FED369E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ECE09A8-3ED6-496B-88F3-6D6DBF34B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osób obejmowana różnymi formami wsparcia w województwie łódzkim w latach 2021-2024 ustabilizowała się na względnie stałym poziomie.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D4D028-A3CC-7A1B-BD1D-32B570C44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968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1632-EEEF-CCB8-4B83-8A04DD77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91912A4-7803-AAD2-BE11-E0E941877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DE459A8-6BDE-E6DB-EB6E-6339B6BEB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Spadek liczby osób, którym przyznano świadczenie z pomocy społecznej (52,2 tys. Osób w 2024 r.) – </a:t>
            </a:r>
            <a:r>
              <a:rPr lang="pl-PL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głownie za sprawą spadku liczby korzystających ze świadczeń pieniężnych (usługi się rozwijają).</a:t>
            </a:r>
            <a:endParaRPr lang="pl-PL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te przełożyły się na systematyczny</a:t>
            </a:r>
            <a:r>
              <a:rPr lang="pl-PL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spadek wskaźnika deprywacji lokalnej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w 2024 roku osiągnął poziom 2,2%.</a:t>
            </a:r>
          </a:p>
          <a:p>
            <a:pPr algn="just">
              <a:buNone/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Wskaźnik ten obrazuje stosunek liczby osób pobierających świadczenia pomocy społecznej do ogólnej liczby mieszkańców (w %). </a:t>
            </a:r>
            <a:endParaRPr lang="pl-PL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12A4B1B-0FF7-AF22-E5E9-35AA1524DE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965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68F3E-66AA-7C94-CB26-F87690F2C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6749F36-6083-28F0-FDD7-5B6C81024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7CE5500-CC58-2D25-13DA-C310B8698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7650">
              <a:defRPr/>
            </a:pPr>
            <a:r>
              <a:rPr lang="pl-PL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Bardzo silny wzrost odsetka rodzin otrzymujących wsparcie z tytułu długotrwałej lub ciężkiej choroby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(od roku 2015 udział ten zwiększył się o prawie 17,0 p. proc.) oraz </a:t>
            </a:r>
            <a:r>
              <a:rPr lang="pl-PL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umiarkowany wzrost udziału rodzin otrzymujących pomoc z tytułu niepełnosprawności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 latach 2015-2024 zwiększył się on o 2,7 p. proc.).</a:t>
            </a:r>
          </a:p>
          <a:p>
            <a:pPr defTabSz="487650">
              <a:defRPr/>
            </a:pPr>
            <a:endParaRPr lang="pl-PL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87650">
              <a:defRPr/>
            </a:pP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Systematyczne </a:t>
            </a:r>
            <a:r>
              <a:rPr lang="pl-PL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zmniejszanie się skali korzystania ze wsparcia w powodu ubóstwa oraz bezrobocia</a:t>
            </a:r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 okresie ostatniego dziesięciolecia odsetek rodzin obejmowanych pomocą z powyższych powodów zmniejszył się o odpowiednio 17,1 p. proc i 15,7 p. proc.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A41661-E345-9CDD-2A61-784DB3224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45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63EE2-2BA7-D6FC-03ED-7982D9ACA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595A349-34FD-46B6-6745-3E1C94BE9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B3E9058-8708-5D12-3AE0-AB4FE9380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7650">
              <a:defRPr/>
            </a:pPr>
            <a:r>
              <a:rPr lang="pl-PL" sz="600" dirty="0">
                <a:latin typeface="Aptos" panose="020B0004020202020204" pitchFamily="34" charset="0"/>
              </a:rPr>
              <a:t>*Instytucje, o których mowa w art. 88 ust. 1 ustawy o pomocy społecznej, tj.: domy pomocy społecznej dla dzieci i młodzieży niepełnosprawnej intelektualnie, domy dla matek z małoletnimi dziećmi i kobiet w ciąży, schroniska dla nieletnich, zakłady poprawcze, specjalne ośrodki szkolno-wychowawcze, specjalne ośrodki wychowawcze, młodzieżowe ośrodki socjoterapii zapewniające całodobową opiekę oraz młodzieżowe ośrodki wychowawcze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F10FBC2-CC21-F61D-D180-91EB11F52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562AC-531E-4A4A-9961-65E3882CD41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37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926" y="3505899"/>
            <a:ext cx="17089836" cy="792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853" y="6333237"/>
            <a:ext cx="14073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0"/>
              <a:t>NAZWA</a:t>
            </a:r>
            <a:r>
              <a:rPr lang="pl-PL" spc="-55"/>
              <a:t> </a:t>
            </a:r>
            <a:r>
              <a:rPr lang="pl-PL" spc="-40"/>
              <a:t>DEPARTAMENTU</a:t>
            </a:r>
            <a:endParaRPr lang="pl-PL" spc="-4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50"/>
              <a:t>TEMAT</a:t>
            </a:r>
            <a:r>
              <a:rPr lang="pl-PL" spc="-50"/>
              <a:t> </a:t>
            </a:r>
            <a:r>
              <a:rPr lang="pl-PL" spc="-170"/>
              <a:t>PREZENTACJI</a:t>
            </a:r>
            <a:endParaRPr lang="pl-PL" spc="-17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0"/>
              <a:t>NAZWA</a:t>
            </a:r>
            <a:r>
              <a:rPr lang="pl-PL" spc="-55"/>
              <a:t> </a:t>
            </a:r>
            <a:r>
              <a:rPr lang="pl-PL" spc="-40"/>
              <a:t>DEPARTAMENTU</a:t>
            </a:r>
            <a:endParaRPr lang="pl-PL" spc="-4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50"/>
              <a:t>TEMAT</a:t>
            </a:r>
            <a:r>
              <a:rPr lang="pl-PL" spc="-50"/>
              <a:t> </a:t>
            </a:r>
            <a:r>
              <a:rPr lang="pl-PL" spc="-170"/>
              <a:t>PREZENTACJI</a:t>
            </a:r>
            <a:endParaRPr lang="pl-PL" spc="-17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4" y="2601151"/>
            <a:ext cx="8745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1"/>
            <a:ext cx="8745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0"/>
              <a:t>NAZWA</a:t>
            </a:r>
            <a:r>
              <a:rPr lang="pl-PL" spc="-55"/>
              <a:t> </a:t>
            </a:r>
            <a:r>
              <a:rPr lang="pl-PL" spc="-40"/>
              <a:t>DEPARTAMENTU</a:t>
            </a:r>
            <a:endParaRPr lang="pl-PL" spc="-4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50"/>
              <a:t>TEMAT</a:t>
            </a:r>
            <a:r>
              <a:rPr lang="pl-PL" spc="-50"/>
              <a:t> </a:t>
            </a:r>
            <a:r>
              <a:rPr lang="pl-PL" spc="-170"/>
              <a:t>PREZENTACJI</a:t>
            </a:r>
            <a:endParaRPr lang="pl-PL" spc="-170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0"/>
              <a:t>NAZWA</a:t>
            </a:r>
            <a:r>
              <a:rPr lang="pl-PL" spc="-55"/>
              <a:t> </a:t>
            </a:r>
            <a:r>
              <a:rPr lang="pl-PL" spc="-40"/>
              <a:t>DEPARTAMENTU</a:t>
            </a:r>
            <a:endParaRPr lang="pl-PL" spc="-4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50"/>
              <a:t>TEMAT</a:t>
            </a:r>
            <a:r>
              <a:rPr lang="pl-PL" spc="-50"/>
              <a:t> </a:t>
            </a:r>
            <a:r>
              <a:rPr lang="pl-PL" spc="-170"/>
              <a:t>PREZENTACJI</a:t>
            </a:r>
            <a:endParaRPr lang="pl-PL" spc="-170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0"/>
              <a:t>NAZWA</a:t>
            </a:r>
            <a:r>
              <a:rPr lang="pl-PL" spc="-55"/>
              <a:t> </a:t>
            </a:r>
            <a:r>
              <a:rPr lang="pl-PL" spc="-40"/>
              <a:t>DEPARTAMENTU</a:t>
            </a:r>
            <a:endParaRPr lang="pl-PL" spc="-4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50"/>
              <a:t>TEMAT</a:t>
            </a:r>
            <a:r>
              <a:rPr lang="pl-PL" spc="-50"/>
              <a:t> </a:t>
            </a:r>
            <a:r>
              <a:rPr lang="pl-PL" spc="-170"/>
              <a:t>PREZENTACJI</a:t>
            </a:r>
            <a:endParaRPr lang="pl-PL" spc="-17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5979" y="2471428"/>
            <a:ext cx="5677348" cy="792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85" y="2601151"/>
            <a:ext cx="180951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54329" y="10528771"/>
            <a:ext cx="1726701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0"/>
              <a:t>NAZWA</a:t>
            </a:r>
            <a:r>
              <a:rPr lang="pl-PL" spc="-55"/>
              <a:t> </a:t>
            </a:r>
            <a:r>
              <a:rPr lang="pl-PL" spc="-40"/>
              <a:t>DEPARTAMENTU</a:t>
            </a:r>
            <a:endParaRPr lang="pl-PL" spc="-4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5036" y="10528771"/>
            <a:ext cx="1452360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3C3B3A"/>
                </a:solidFill>
                <a:latin typeface="Arial Black"/>
                <a:cs typeface="Arial Black"/>
              </a:defRPr>
            </a:lvl1pPr>
          </a:lstStyle>
          <a:p>
            <a:pPr marL="12700">
              <a:spcBef>
                <a:spcPts val="185"/>
              </a:spcBef>
            </a:pPr>
            <a:r>
              <a:rPr lang="pl-PL" spc="-150"/>
              <a:t>TEMAT</a:t>
            </a:r>
            <a:r>
              <a:rPr lang="pl-PL" spc="-50"/>
              <a:t> </a:t>
            </a:r>
            <a:r>
              <a:rPr lang="pl-PL" spc="-170"/>
              <a:t>PREZENTACJI</a:t>
            </a:r>
            <a:endParaRPr lang="pl-PL" spc="-17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18FFE-C7EB-5935-E516-0BC30E050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670089B-3EB1-E40A-BF69-3F8CE10C5690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100E62B5-09B3-3728-D667-DF236BFE975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46A4E33D-777B-D3C7-599F-E1EF74BD4B5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8A42E8BE-055A-6AFD-E1A9-FA00F989C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C5A3E3A-1644-911F-3192-7B00FCE2233A}"/>
              </a:ext>
            </a:extLst>
          </p:cNvPr>
          <p:cNvSpPr txBox="1"/>
          <p:nvPr/>
        </p:nvSpPr>
        <p:spPr>
          <a:xfrm>
            <a:off x="1249119" y="3292475"/>
            <a:ext cx="17925594" cy="678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5000"/>
              </a:spcBef>
              <a:spcAft>
                <a:spcPts val="600"/>
              </a:spcAft>
              <a:buNone/>
            </a:pPr>
            <a:r>
              <a:rPr lang="pl-PL" sz="4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ZASOBÓW POMOCY SPOŁECZNEJ WOJEWÓDZTWA ŁÓDZKIEGO 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l-PL" sz="4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ROK 2024</a:t>
            </a:r>
          </a:p>
          <a:p>
            <a:pPr algn="ctr">
              <a:lnSpc>
                <a:spcPct val="130000"/>
              </a:lnSpc>
              <a:spcBef>
                <a:spcPts val="9600"/>
              </a:spcBef>
              <a:spcAft>
                <a:spcPts val="600"/>
              </a:spcAft>
              <a:buNone/>
            </a:pPr>
            <a:r>
              <a:rPr lang="pl-PL" sz="4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Opracował Wydział ds. Badań i Analiz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4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Regionalne Centrum Polityki Społecznej w Łodzi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563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C063C-56F8-C4FB-A5E7-1B9FF5FA5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 descr="Mapa prezentująca odsetki osób korzystających z usług opiekuńczych w ogóle świadczeniobiorców w powiatach województwa łódzkiego przedstawione w formie różnych odcieni koloru niebieskiego. Najwyższa wartość na mapie to 23,4% (powiat pabianicki), a najniższa to 4,3% (powiat skierniewicki).&#10;">
            <a:extLst>
              <a:ext uri="{FF2B5EF4-FFF2-40B4-BE49-F238E27FC236}">
                <a16:creationId xmlns:a16="http://schemas.microsoft.com/office/drawing/2014/main" id="{2B2581C1-31F8-B445-1D4C-C50D6D7CC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7928" y="2345724"/>
            <a:ext cx="10017760" cy="7377686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AA92A32-2FF0-8092-B4DF-A0C0F443B546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3BBF721-0BC3-5AEA-36C1-BF21B834AC4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0571F882-2C13-DF3A-51D3-D67EE96821C0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F53F130-746F-CFB8-FC58-AF733E207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22746548-F2DB-8B0A-F940-A711DB352857}"/>
              </a:ext>
            </a:extLst>
          </p:cNvPr>
          <p:cNvSpPr txBox="1">
            <a:spLocks/>
          </p:cNvSpPr>
          <p:nvPr/>
        </p:nvSpPr>
        <p:spPr>
          <a:xfrm>
            <a:off x="1236157" y="2043710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USŁUGI OPIEKUŃCZE</a:t>
            </a:r>
          </a:p>
        </p:txBody>
      </p:sp>
      <p:sp>
        <p:nvSpPr>
          <p:cNvPr id="2" name="Symbol zastępczy zawartości 10">
            <a:extLst>
              <a:ext uri="{FF2B5EF4-FFF2-40B4-BE49-F238E27FC236}">
                <a16:creationId xmlns:a16="http://schemas.microsoft.com/office/drawing/2014/main" id="{33F4F413-B9D3-E47A-F847-D863B41D1326}"/>
              </a:ext>
            </a:extLst>
          </p:cNvPr>
          <p:cNvSpPr txBox="1">
            <a:spLocks/>
          </p:cNvSpPr>
          <p:nvPr/>
        </p:nvSpPr>
        <p:spPr>
          <a:xfrm>
            <a:off x="1244456" y="3114198"/>
            <a:ext cx="9654887" cy="5524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Ponad 6,9 tys. osób starszych, samotnych </a:t>
            </a:r>
            <a:br>
              <a:rPr lang="pl-PL" sz="3400" dirty="0">
                <a:latin typeface="Aptos" panose="020B0004020202020204" pitchFamily="34" charset="0"/>
              </a:rPr>
            </a:br>
            <a:r>
              <a:rPr lang="pl-PL" sz="3400" dirty="0">
                <a:latin typeface="Aptos" panose="020B0004020202020204" pitchFamily="34" charset="0"/>
              </a:rPr>
              <a:t>i niepełnosprawnych objętych </a:t>
            </a:r>
            <a:r>
              <a:rPr lang="pl-PL" sz="3400" b="1" dirty="0">
                <a:latin typeface="Aptos" panose="020B0004020202020204" pitchFamily="34" charset="0"/>
              </a:rPr>
              <a:t>pomocą </a:t>
            </a:r>
            <a:br>
              <a:rPr lang="pl-PL" sz="3400" b="1" dirty="0">
                <a:latin typeface="Aptos" panose="020B0004020202020204" pitchFamily="34" charset="0"/>
              </a:rPr>
            </a:br>
            <a:r>
              <a:rPr lang="pl-PL" sz="3400" b="1" dirty="0">
                <a:latin typeface="Aptos" panose="020B0004020202020204" pitchFamily="34" charset="0"/>
              </a:rPr>
              <a:t>w codziennym funkcjonowaniu w domu – </a:t>
            </a:r>
            <a:br>
              <a:rPr lang="pl-PL" sz="3400" b="1" dirty="0">
                <a:latin typeface="Aptos" panose="020B0004020202020204" pitchFamily="34" charset="0"/>
              </a:rPr>
            </a:br>
            <a:r>
              <a:rPr lang="pl-PL" sz="3400" b="1" dirty="0">
                <a:latin typeface="Aptos" panose="020B0004020202020204" pitchFamily="34" charset="0"/>
              </a:rPr>
              <a:t>1,3 mln godzin bezpośredniego wsparcia </a:t>
            </a:r>
            <a:r>
              <a:rPr lang="pl-PL" sz="3400" dirty="0">
                <a:latin typeface="Aptos" panose="020B0004020202020204" pitchFamily="34" charset="0"/>
              </a:rPr>
              <a:t>(średnio 190 godzin na osobę);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Wzrost</a:t>
            </a:r>
            <a:r>
              <a:rPr lang="pl-PL" sz="3400" dirty="0">
                <a:latin typeface="Aptos" panose="020B0004020202020204" pitchFamily="34" charset="0"/>
              </a:rPr>
              <a:t> liczby osób obejmowanych </a:t>
            </a:r>
            <a:r>
              <a:rPr lang="pl-PL" sz="3400" b="1" dirty="0">
                <a:latin typeface="Aptos" panose="020B0004020202020204" pitchFamily="34" charset="0"/>
              </a:rPr>
              <a:t>specjalistycznymi usługami opiekuńczymi </a:t>
            </a:r>
            <a:r>
              <a:rPr lang="pl-PL" sz="3400" dirty="0">
                <a:latin typeface="Aptos" panose="020B0004020202020204" pitchFamily="34" charset="0"/>
              </a:rPr>
              <a:t>oraz specjalistycznymi usługami opiekuńczymi w miejscu zamieszkania </a:t>
            </a:r>
            <a:r>
              <a:rPr lang="pl-PL" sz="3400" b="1" dirty="0">
                <a:latin typeface="Aptos" panose="020B0004020202020204" pitchFamily="34" charset="0"/>
              </a:rPr>
              <a:t>dla osób z zaburzeniami psychicznymi;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Nowa forma wsparcia środowiskowego – usługi sąsiedzkie </a:t>
            </a:r>
            <a:r>
              <a:rPr lang="pl-PL" sz="3400" dirty="0">
                <a:latin typeface="Aptos" panose="020B0004020202020204" pitchFamily="34" charset="0"/>
              </a:rPr>
              <a:t>(ponad 12 tys. godzin wsparcia).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6" name="Tytuł 6">
            <a:extLst>
              <a:ext uri="{FF2B5EF4-FFF2-40B4-BE49-F238E27FC236}">
                <a16:creationId xmlns:a16="http://schemas.microsoft.com/office/drawing/2014/main" id="{1142D711-B644-8FEA-E7BC-E078023F1559}"/>
              </a:ext>
            </a:extLst>
          </p:cNvPr>
          <p:cNvSpPr txBox="1">
            <a:spLocks/>
          </p:cNvSpPr>
          <p:nvPr/>
        </p:nvSpPr>
        <p:spPr>
          <a:xfrm>
            <a:off x="10237113" y="1606455"/>
            <a:ext cx="9273888" cy="682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Udział osób korzystających z usług opiekuńczych w ogóle świadczeniobiorców w 2024 roku</a:t>
            </a:r>
            <a:endParaRPr lang="pl-PL" sz="2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8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29342-A856-EAE5-5FDF-1F0F3AF9C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883C5CC-7E53-FF05-45DC-0C8A52186A20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A45654AA-5CB9-23DC-E27E-62726968E95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03837A3-0596-781F-D406-47487DFC413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5E071731-BFDF-CE3F-E8EA-80354FFE5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9A6769DB-D142-4A7F-8D45-A2321872D71E}"/>
              </a:ext>
            </a:extLst>
          </p:cNvPr>
          <p:cNvSpPr txBox="1">
            <a:spLocks/>
          </p:cNvSpPr>
          <p:nvPr/>
        </p:nvSpPr>
        <p:spPr>
          <a:xfrm>
            <a:off x="1236156" y="2043710"/>
            <a:ext cx="13312487" cy="639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REHABILITACJA OSÓB Z NIEPEŁNOSPRAWNOŚCIAMI</a:t>
            </a:r>
          </a:p>
        </p:txBody>
      </p:sp>
      <p:pic>
        <p:nvPicPr>
          <p:cNvPr id="2" name="Grafika 7" descr="Mapa przedstawiająca ogólną kwotę dofinansowania w ramach rehabilitacji zawodowej i społecznej osób z niepełnosprawnością w powiatach województwa łódzkiego przedstawione w formie różnych odcieni koloru niebieskiego. Najwyższa wartość na mapie to 18,2 mln zł (Łódź), a najniższa to 0,8 mln zł (powiat rawski).">
            <a:extLst>
              <a:ext uri="{FF2B5EF4-FFF2-40B4-BE49-F238E27FC236}">
                <a16:creationId xmlns:a16="http://schemas.microsoft.com/office/drawing/2014/main" id="{C7E6F1FC-A5C6-91B8-3E22-4EA655D00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3444" y="3669832"/>
            <a:ext cx="8787463" cy="673292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6FE059F-5631-93AA-E8DB-3EE6453170F5}"/>
              </a:ext>
            </a:extLst>
          </p:cNvPr>
          <p:cNvSpPr txBox="1"/>
          <p:nvPr/>
        </p:nvSpPr>
        <p:spPr>
          <a:xfrm>
            <a:off x="10081924" y="2875492"/>
            <a:ext cx="1005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ptos" panose="020B0004020202020204" pitchFamily="34" charset="0"/>
              </a:rPr>
              <a:t>Kwota dofinansowań w ramach rehabilitacji zawodowej i społecznej</a:t>
            </a:r>
            <a:br>
              <a:rPr lang="pl-PL" sz="2400" dirty="0">
                <a:latin typeface="Aptos" panose="020B0004020202020204" pitchFamily="34" charset="0"/>
              </a:rPr>
            </a:br>
            <a:r>
              <a:rPr lang="pl-PL" sz="2400" dirty="0">
                <a:latin typeface="Aptos" panose="020B0004020202020204" pitchFamily="34" charset="0"/>
              </a:rPr>
              <a:t>osób z niepełnosprawnościami (w mln zł) w 2024 roku</a:t>
            </a:r>
          </a:p>
        </p:txBody>
      </p:sp>
      <p:sp>
        <p:nvSpPr>
          <p:cNvPr id="7" name="Symbol zastępczy zawartości 10">
            <a:extLst>
              <a:ext uri="{FF2B5EF4-FFF2-40B4-BE49-F238E27FC236}">
                <a16:creationId xmlns:a16="http://schemas.microsoft.com/office/drawing/2014/main" id="{C75B3BDB-86C2-8BD8-17A0-017D35675E6B}"/>
              </a:ext>
            </a:extLst>
          </p:cNvPr>
          <p:cNvSpPr txBox="1">
            <a:spLocks/>
          </p:cNvSpPr>
          <p:nvPr/>
        </p:nvSpPr>
        <p:spPr>
          <a:xfrm>
            <a:off x="1202891" y="3441767"/>
            <a:ext cx="9807288" cy="6732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Systematyczne zwiększanie skali i dostępności wsparcia </a:t>
            </a:r>
            <a:r>
              <a:rPr lang="pl-PL" sz="3400" dirty="0">
                <a:latin typeface="Aptos" panose="020B0004020202020204" pitchFamily="34" charset="0"/>
              </a:rPr>
              <a:t>na poprawę warunków społecznego</a:t>
            </a:r>
            <a:br>
              <a:rPr lang="pl-PL" sz="3400" dirty="0">
                <a:latin typeface="Aptos" panose="020B0004020202020204" pitchFamily="34" charset="0"/>
              </a:rPr>
            </a:br>
            <a:r>
              <a:rPr lang="pl-PL" sz="3400" dirty="0">
                <a:latin typeface="Aptos" panose="020B0004020202020204" pitchFamily="34" charset="0"/>
              </a:rPr>
              <a:t>i zawodowego funkcjonowania osób </a:t>
            </a:r>
            <a:br>
              <a:rPr lang="pl-PL" sz="3400" dirty="0">
                <a:latin typeface="Aptos" panose="020B0004020202020204" pitchFamily="34" charset="0"/>
              </a:rPr>
            </a:br>
            <a:r>
              <a:rPr lang="pl-PL" sz="3400" dirty="0">
                <a:latin typeface="Aptos" panose="020B0004020202020204" pitchFamily="34" charset="0"/>
              </a:rPr>
              <a:t>z niepełnosprawnością</a:t>
            </a:r>
            <a:r>
              <a:rPr lang="pl-PL" sz="3400" b="1" dirty="0">
                <a:latin typeface="Aptos" panose="020B0004020202020204" pitchFamily="34" charset="0"/>
              </a:rPr>
              <a:t> </a:t>
            </a:r>
            <a:r>
              <a:rPr lang="pl-PL" sz="3400" dirty="0">
                <a:latin typeface="Aptos" panose="020B0004020202020204" pitchFamily="34" charset="0"/>
              </a:rPr>
              <a:t>: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Aptos" panose="020B0004020202020204" pitchFamily="34" charset="0"/>
              </a:rPr>
              <a:t>Likwidacja barier architektonicznych, technicznych i w komunikowaniu się, 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Aptos" panose="020B0004020202020204" pitchFamily="34" charset="0"/>
              </a:rPr>
              <a:t>Zaopatrzenie w przedmioty ortopedyczne, środki pomocnicze i sprzęt rehabilitacyjny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Aptos" panose="020B0004020202020204" pitchFamily="34" charset="0"/>
              </a:rPr>
              <a:t>Dofinansowanie kosztów udziału w turnusach rehabilitacyjnych;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Aptos" panose="020B0004020202020204" pitchFamily="34" charset="0"/>
              </a:rPr>
              <a:t>Realizacja celów życiowych i zawodowych (program „Aktywny samorząd”).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4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0D6B3-3211-0BA7-50E0-2F0857546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98E90E7-FF93-32FF-7D0E-C5581955AFCA}"/>
              </a:ext>
            </a:extLst>
          </p:cNvPr>
          <p:cNvSpPr/>
          <p:nvPr/>
        </p:nvSpPr>
        <p:spPr>
          <a:xfrm>
            <a:off x="599016" y="9988551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A16ABDFA-C066-0BAC-0973-D1D235B4CF5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87EBC59C-2367-FC82-546B-8D7B9346D22C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0A46F184-24AF-B20B-01D1-528283D6B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AE7BE690-46F2-D9E0-18A8-0687FF066A19}"/>
              </a:ext>
            </a:extLst>
          </p:cNvPr>
          <p:cNvSpPr txBox="1">
            <a:spLocks/>
          </p:cNvSpPr>
          <p:nvPr/>
        </p:nvSpPr>
        <p:spPr>
          <a:xfrm>
            <a:off x="1108575" y="2001966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INFRASTRUKTURA POMOCY I WSPARCIA </a:t>
            </a:r>
          </a:p>
        </p:txBody>
      </p:sp>
      <p:pic>
        <p:nvPicPr>
          <p:cNvPr id="24" name="Grafika 23" descr="Rodzina z dwojgiem dzieci z wypełnieniem pełnym">
            <a:extLst>
              <a:ext uri="{FF2B5EF4-FFF2-40B4-BE49-F238E27FC236}">
                <a16:creationId xmlns:a16="http://schemas.microsoft.com/office/drawing/2014/main" id="{C252CAC3-13F5-3BA7-BBE4-04E10C80E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013" y="2599573"/>
            <a:ext cx="2694069" cy="2694069"/>
          </a:xfrm>
          <a:prstGeom prst="rect">
            <a:avLst/>
          </a:prstGeom>
        </p:spPr>
      </p:pic>
      <p:pic>
        <p:nvPicPr>
          <p:cNvPr id="32" name="Grafika 31" descr="Dziecko z balonikiem z wypełnieniem pełnym">
            <a:extLst>
              <a:ext uri="{FF2B5EF4-FFF2-40B4-BE49-F238E27FC236}">
                <a16:creationId xmlns:a16="http://schemas.microsoft.com/office/drawing/2014/main" id="{2FFEEF4C-CC7C-E6B8-E27D-22E8F74CB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2572" y="5757586"/>
            <a:ext cx="2514600" cy="2514600"/>
          </a:xfrm>
          <a:prstGeom prst="rect">
            <a:avLst/>
          </a:prstGeom>
        </p:spPr>
      </p:pic>
      <p:pic>
        <p:nvPicPr>
          <p:cNvPr id="34" name="Grafika 33" descr="Dziecko z wypełnieniem pełnym">
            <a:extLst>
              <a:ext uri="{FF2B5EF4-FFF2-40B4-BE49-F238E27FC236}">
                <a16:creationId xmlns:a16="http://schemas.microsoft.com/office/drawing/2014/main" id="{C77DE78B-A768-521B-005C-F277775FC8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9872" y="6970826"/>
            <a:ext cx="1382133" cy="1382133"/>
          </a:xfrm>
          <a:prstGeom prst="rect">
            <a:avLst/>
          </a:prstGeom>
        </p:spPr>
      </p:pic>
      <p:sp>
        <p:nvSpPr>
          <p:cNvPr id="4" name="Symbol zastępczy zawartości 10">
            <a:extLst>
              <a:ext uri="{FF2B5EF4-FFF2-40B4-BE49-F238E27FC236}">
                <a16:creationId xmlns:a16="http://schemas.microsoft.com/office/drawing/2014/main" id="{C77ECF48-6105-DBE0-9B9F-D9721345A0E3}"/>
              </a:ext>
            </a:extLst>
          </p:cNvPr>
          <p:cNvSpPr txBox="1">
            <a:spLocks/>
          </p:cNvSpPr>
          <p:nvPr/>
        </p:nvSpPr>
        <p:spPr>
          <a:xfrm>
            <a:off x="4871312" y="3415901"/>
            <a:ext cx="14903701" cy="167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JEDNOSTKI SPECJALISTYCZNEGO PORADNICTWA: </a:t>
            </a:r>
            <a:r>
              <a:rPr lang="pl-PL" sz="3400" b="1" dirty="0">
                <a:latin typeface="Aptos" panose="020B0004020202020204" pitchFamily="34" charset="0"/>
              </a:rPr>
              <a:t>26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OŚRODKI INTERWENCJI KRYZYSOWEJ: </a:t>
            </a:r>
            <a:r>
              <a:rPr lang="pl-PL" sz="3400" b="1" dirty="0">
                <a:latin typeface="Aptos" panose="020B0004020202020204" pitchFamily="34" charset="0"/>
              </a:rPr>
              <a:t>24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6" name="Symbol zastępczy zawartości 10">
            <a:extLst>
              <a:ext uri="{FF2B5EF4-FFF2-40B4-BE49-F238E27FC236}">
                <a16:creationId xmlns:a16="http://schemas.microsoft.com/office/drawing/2014/main" id="{D08A26FD-D212-169A-8920-29857EC625F8}"/>
              </a:ext>
            </a:extLst>
          </p:cNvPr>
          <p:cNvSpPr txBox="1">
            <a:spLocks/>
          </p:cNvSpPr>
          <p:nvPr/>
        </p:nvSpPr>
        <p:spPr>
          <a:xfrm>
            <a:off x="4888946" y="5678068"/>
            <a:ext cx="12102535" cy="3707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PLACÓWKI WSPARCIA DZIENNEGO: </a:t>
            </a:r>
            <a:r>
              <a:rPr lang="pl-PL" sz="3400" b="1" dirty="0">
                <a:latin typeface="Aptos" panose="020B0004020202020204" pitchFamily="34" charset="0"/>
              </a:rPr>
              <a:t>100      </a:t>
            </a:r>
            <a:r>
              <a:rPr lang="pl-PL" sz="3400" dirty="0">
                <a:latin typeface="Aptos" panose="020B0004020202020204" pitchFamily="34" charset="0"/>
              </a:rPr>
              <a:t>*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PLACÓWKI OPIEKUŃCZO-WYCHOWAWCZE: </a:t>
            </a:r>
            <a:r>
              <a:rPr lang="pl-PL" sz="3400" b="1" dirty="0">
                <a:latin typeface="Aptos" panose="020B0004020202020204" pitchFamily="34" charset="0"/>
              </a:rPr>
              <a:t>85     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PODMIOTY RODZINNEJ PIECZY ZASTĘPCZEJ: </a:t>
            </a:r>
            <a:r>
              <a:rPr lang="pl-PL" sz="3400" b="1" dirty="0">
                <a:latin typeface="Aptos" panose="020B0004020202020204" pitchFamily="34" charset="0"/>
              </a:rPr>
              <a:t>2 847 </a:t>
            </a:r>
            <a:endParaRPr lang="pl-PL" sz="3400" b="1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OŚRODKI ADOPCYJNE: </a:t>
            </a:r>
            <a:r>
              <a:rPr lang="pl-PL" sz="3400" b="1" dirty="0">
                <a:latin typeface="Aptos" panose="020B0004020202020204" pitchFamily="34" charset="0"/>
              </a:rPr>
              <a:t>3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INTERWENCYJNY OŚRODEK PREADOPCYJNY („TULI LULI”): </a:t>
            </a:r>
            <a:r>
              <a:rPr lang="pl-PL" sz="3400" b="1" dirty="0">
                <a:latin typeface="Aptos" panose="020B0004020202020204" pitchFamily="34" charset="0"/>
              </a:rPr>
              <a:t>1</a:t>
            </a:r>
            <a:endParaRPr lang="pl-PL" sz="3400" dirty="0">
              <a:latin typeface="Aptos" panose="020B00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44E68EE9-812B-38B5-BD8C-5D4B7228F58C}"/>
              </a:ext>
            </a:extLst>
          </p:cNvPr>
          <p:cNvSpPr txBox="1">
            <a:spLocks/>
          </p:cNvSpPr>
          <p:nvPr/>
        </p:nvSpPr>
        <p:spPr>
          <a:xfrm>
            <a:off x="629555" y="9453824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Strzałka oznacza spadek lub wzrost w porównaniu do 2023 roku. </a:t>
            </a:r>
            <a:endParaRPr lang="pl-PL" sz="2800" dirty="0">
              <a:latin typeface="Aptos" panose="020B0004020202020204" pitchFamily="34" charset="0"/>
            </a:endParaRPr>
          </a:p>
        </p:txBody>
      </p:sp>
      <p:sp>
        <p:nvSpPr>
          <p:cNvPr id="2" name="Strzałka: w górę 1">
            <a:extLst>
              <a:ext uri="{FF2B5EF4-FFF2-40B4-BE49-F238E27FC236}">
                <a16:creationId xmlns:a16="http://schemas.microsoft.com/office/drawing/2014/main" id="{E08A98CC-509C-36DD-6BC7-F2F28D6456DA}"/>
              </a:ext>
            </a:extLst>
          </p:cNvPr>
          <p:cNvSpPr/>
          <p:nvPr/>
        </p:nvSpPr>
        <p:spPr>
          <a:xfrm>
            <a:off x="13969820" y="6423374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górę 7">
            <a:extLst>
              <a:ext uri="{FF2B5EF4-FFF2-40B4-BE49-F238E27FC236}">
                <a16:creationId xmlns:a16="http://schemas.microsoft.com/office/drawing/2014/main" id="{68949D69-B282-1FE3-4C2F-4C94C340E72C}"/>
              </a:ext>
            </a:extLst>
          </p:cNvPr>
          <p:cNvSpPr/>
          <p:nvPr/>
        </p:nvSpPr>
        <p:spPr>
          <a:xfrm>
            <a:off x="14449173" y="7110898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38BA0701-EDF6-0605-3BE9-4925127D2859}"/>
              </a:ext>
            </a:extLst>
          </p:cNvPr>
          <p:cNvSpPr/>
          <p:nvPr/>
        </p:nvSpPr>
        <p:spPr>
          <a:xfrm rot="10800000">
            <a:off x="12598220" y="5773461"/>
            <a:ext cx="457200" cy="3810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34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0E3B1-A61B-0744-0B04-1632A4AFB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25B4D73-B943-877E-8ABA-DAF1A10F8FD1}"/>
              </a:ext>
            </a:extLst>
          </p:cNvPr>
          <p:cNvSpPr/>
          <p:nvPr/>
        </p:nvSpPr>
        <p:spPr>
          <a:xfrm>
            <a:off x="625354" y="10212356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75B46C78-8422-2CC1-543D-6026B49EC41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CD92E4BC-A6CB-8613-A231-20D1B9FC2CFD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859224D2-04EF-A40C-D3B9-E55E9EC51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65B9F238-EEDE-48B9-4E18-1471E160CE24}"/>
              </a:ext>
            </a:extLst>
          </p:cNvPr>
          <p:cNvSpPr txBox="1">
            <a:spLocks/>
          </p:cNvSpPr>
          <p:nvPr/>
        </p:nvSpPr>
        <p:spPr>
          <a:xfrm>
            <a:off x="1108575" y="2001966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INFRASTRUKTURA POMOCY I WSPARCIA </a:t>
            </a:r>
          </a:p>
        </p:txBody>
      </p:sp>
      <p:sp>
        <p:nvSpPr>
          <p:cNvPr id="4" name="Symbol zastępczy zawartości 10">
            <a:extLst>
              <a:ext uri="{FF2B5EF4-FFF2-40B4-BE49-F238E27FC236}">
                <a16:creationId xmlns:a16="http://schemas.microsoft.com/office/drawing/2014/main" id="{447A5466-9220-8CAF-EF2F-8CF06F7048BA}"/>
              </a:ext>
            </a:extLst>
          </p:cNvPr>
          <p:cNvSpPr txBox="1">
            <a:spLocks/>
          </p:cNvSpPr>
          <p:nvPr/>
        </p:nvSpPr>
        <p:spPr>
          <a:xfrm>
            <a:off x="4885579" y="3454014"/>
            <a:ext cx="14903701" cy="167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DOMY POMOCY SPOŁECZNEJ: </a:t>
            </a:r>
            <a:r>
              <a:rPr lang="pl-PL" sz="3400" b="1" dirty="0">
                <a:latin typeface="Aptos" panose="020B0004020202020204" pitchFamily="34" charset="0"/>
              </a:rPr>
              <a:t>70, </a:t>
            </a:r>
            <a:r>
              <a:rPr lang="pl-PL" sz="3400" dirty="0">
                <a:latin typeface="Aptos" panose="020B0004020202020204" pitchFamily="34" charset="0"/>
              </a:rPr>
              <a:t>w tym publiczne: </a:t>
            </a:r>
            <a:r>
              <a:rPr lang="pl-PL" sz="3400" b="1" dirty="0">
                <a:latin typeface="Aptos" panose="020B0004020202020204" pitchFamily="34" charset="0"/>
              </a:rPr>
              <a:t>55     </a:t>
            </a:r>
            <a:r>
              <a:rPr lang="pl-PL" sz="3400" dirty="0">
                <a:latin typeface="Aptos" panose="020B0004020202020204" pitchFamily="34" charset="0"/>
              </a:rPr>
              <a:t>, niepubliczne: </a:t>
            </a:r>
            <a:r>
              <a:rPr lang="pl-PL" sz="3400" b="1" dirty="0">
                <a:latin typeface="Aptos" panose="020B0004020202020204" pitchFamily="34" charset="0"/>
              </a:rPr>
              <a:t>15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DZIENNE DOMY POMOCY: </a:t>
            </a:r>
            <a:r>
              <a:rPr lang="pl-PL" sz="3400" b="1" dirty="0">
                <a:latin typeface="Aptos" panose="020B0004020202020204" pitchFamily="34" charset="0"/>
              </a:rPr>
              <a:t>42      ,</a:t>
            </a:r>
            <a:r>
              <a:rPr lang="pl-PL" sz="3400" dirty="0">
                <a:latin typeface="Aptos" panose="020B0004020202020204" pitchFamily="34" charset="0"/>
              </a:rPr>
              <a:t> w tym 15 domów Senior+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KLUBY I INNE MIEJSCA SPOTKAŃ: </a:t>
            </a:r>
            <a:r>
              <a:rPr lang="pl-PL" sz="3400" b="1" dirty="0">
                <a:latin typeface="Aptos" panose="020B0004020202020204" pitchFamily="34" charset="0"/>
              </a:rPr>
              <a:t>239  </a:t>
            </a:r>
            <a:endParaRPr lang="pl-PL" sz="3400" dirty="0">
              <a:latin typeface="Aptos" panose="020B00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6" name="Symbol zastępczy zawartości 10">
            <a:extLst>
              <a:ext uri="{FF2B5EF4-FFF2-40B4-BE49-F238E27FC236}">
                <a16:creationId xmlns:a16="http://schemas.microsoft.com/office/drawing/2014/main" id="{C473511A-9DE2-FF6B-1773-4397446A916B}"/>
              </a:ext>
            </a:extLst>
          </p:cNvPr>
          <p:cNvSpPr txBox="1">
            <a:spLocks/>
          </p:cNvSpPr>
          <p:nvPr/>
        </p:nvSpPr>
        <p:spPr>
          <a:xfrm>
            <a:off x="4889962" y="6347043"/>
            <a:ext cx="14903701" cy="3707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ŚRODOWISKOWE DOMY SAMOPOMOCY: </a:t>
            </a:r>
            <a:r>
              <a:rPr lang="pl-PL" sz="3400" b="1" dirty="0">
                <a:latin typeface="Aptos" panose="020B0004020202020204" pitchFamily="34" charset="0"/>
              </a:rPr>
              <a:t>51 </a:t>
            </a:r>
            <a:endParaRPr lang="pl-PL" sz="3400" dirty="0">
              <a:latin typeface="Aptos" panose="020B00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KLUBY SAMOPOMOCY: </a:t>
            </a:r>
            <a:r>
              <a:rPr lang="pl-PL" sz="3400" b="1" dirty="0">
                <a:latin typeface="Aptos" panose="020B0004020202020204" pitchFamily="34" charset="0"/>
              </a:rPr>
              <a:t>31      </a:t>
            </a:r>
            <a:r>
              <a:rPr lang="pl-PL" sz="3400" dirty="0">
                <a:latin typeface="Aptos" panose="020B0004020202020204" pitchFamily="34" charset="0"/>
              </a:rPr>
              <a:t>, w tym 5 dla osób z zaburzeniami psychicznymi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WARSZTATY TERAPII ZAJĘCIOWEJ: </a:t>
            </a:r>
            <a:r>
              <a:rPr lang="pl-PL" sz="3400" b="1" dirty="0">
                <a:latin typeface="Aptos" panose="020B0004020202020204" pitchFamily="34" charset="0"/>
              </a:rPr>
              <a:t>44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ZAKŁADY AKTYWNOŚCI ZAWODOWEJ: </a:t>
            </a:r>
            <a:r>
              <a:rPr lang="pl-PL" sz="3400" b="1" dirty="0">
                <a:latin typeface="Aptos" panose="020B0004020202020204" pitchFamily="34" charset="0"/>
              </a:rPr>
              <a:t>8</a:t>
            </a: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pic>
        <p:nvPicPr>
          <p:cNvPr id="2" name="Grafika 1" descr="Mężczyzna z laską z wypełnieniem pełnym">
            <a:extLst>
              <a:ext uri="{FF2B5EF4-FFF2-40B4-BE49-F238E27FC236}">
                <a16:creationId xmlns:a16="http://schemas.microsoft.com/office/drawing/2014/main" id="{02C54E5B-A1E8-902D-A227-4ED6A11AA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4357" y="3259746"/>
            <a:ext cx="2129698" cy="2129698"/>
          </a:xfrm>
          <a:prstGeom prst="rect">
            <a:avLst/>
          </a:prstGeom>
        </p:spPr>
      </p:pic>
      <p:pic>
        <p:nvPicPr>
          <p:cNvPr id="8" name="Grafika 7" descr="Osoba na wózku inwalidzkim z wypełnieniem pełnym">
            <a:extLst>
              <a:ext uri="{FF2B5EF4-FFF2-40B4-BE49-F238E27FC236}">
                <a16:creationId xmlns:a16="http://schemas.microsoft.com/office/drawing/2014/main" id="{2A14A3EF-82D2-741C-D8BF-1936C7A45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4357" y="6533222"/>
            <a:ext cx="2129698" cy="2129698"/>
          </a:xfrm>
          <a:prstGeom prst="rect">
            <a:avLst/>
          </a:prstGeom>
        </p:spPr>
      </p:pic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1266238D-D0AE-37B7-365A-8306002442B8}"/>
              </a:ext>
            </a:extLst>
          </p:cNvPr>
          <p:cNvSpPr/>
          <p:nvPr/>
        </p:nvSpPr>
        <p:spPr>
          <a:xfrm>
            <a:off x="12034044" y="4897573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górę 10">
            <a:extLst>
              <a:ext uri="{FF2B5EF4-FFF2-40B4-BE49-F238E27FC236}">
                <a16:creationId xmlns:a16="http://schemas.microsoft.com/office/drawing/2014/main" id="{EEFB381C-A4D2-1EE7-7332-E2ECD339EDC4}"/>
              </a:ext>
            </a:extLst>
          </p:cNvPr>
          <p:cNvSpPr/>
          <p:nvPr/>
        </p:nvSpPr>
        <p:spPr>
          <a:xfrm>
            <a:off x="11942370" y="7798257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górę 11">
            <a:extLst>
              <a:ext uri="{FF2B5EF4-FFF2-40B4-BE49-F238E27FC236}">
                <a16:creationId xmlns:a16="http://schemas.microsoft.com/office/drawing/2014/main" id="{8943FA1A-48D8-C46A-48BE-D72B44AE3890}"/>
              </a:ext>
            </a:extLst>
          </p:cNvPr>
          <p:cNvSpPr/>
          <p:nvPr/>
        </p:nvSpPr>
        <p:spPr>
          <a:xfrm>
            <a:off x="9900444" y="7102475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A33D7AB3-66B8-D1F3-9BBF-392CDBEFE0A6}"/>
              </a:ext>
            </a:extLst>
          </p:cNvPr>
          <p:cNvSpPr/>
          <p:nvPr/>
        </p:nvSpPr>
        <p:spPr>
          <a:xfrm>
            <a:off x="10510044" y="4206875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górę 13">
            <a:extLst>
              <a:ext uri="{FF2B5EF4-FFF2-40B4-BE49-F238E27FC236}">
                <a16:creationId xmlns:a16="http://schemas.microsoft.com/office/drawing/2014/main" id="{91678E63-F7CA-6632-CE95-762F79698B4A}"/>
              </a:ext>
            </a:extLst>
          </p:cNvPr>
          <p:cNvSpPr/>
          <p:nvPr/>
        </p:nvSpPr>
        <p:spPr>
          <a:xfrm>
            <a:off x="15158244" y="3521075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górę 14">
            <a:extLst>
              <a:ext uri="{FF2B5EF4-FFF2-40B4-BE49-F238E27FC236}">
                <a16:creationId xmlns:a16="http://schemas.microsoft.com/office/drawing/2014/main" id="{2369520F-B490-93F3-AE9D-4CA1324BDF07}"/>
              </a:ext>
            </a:extLst>
          </p:cNvPr>
          <p:cNvSpPr/>
          <p:nvPr/>
        </p:nvSpPr>
        <p:spPr>
          <a:xfrm>
            <a:off x="13253244" y="6416675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89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CF9EF-A9F2-60A9-ED35-1777C0065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5BA754E-9862-3A7B-07BD-DB6303388F57}"/>
              </a:ext>
            </a:extLst>
          </p:cNvPr>
          <p:cNvSpPr/>
          <p:nvPr/>
        </p:nvSpPr>
        <p:spPr>
          <a:xfrm>
            <a:off x="625354" y="10212356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30D174BD-5C81-9CE0-6DAE-50BFD850E82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D9E48007-594E-F699-AB93-A598406BB36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59FCFF2-73A2-0922-2536-1230B48F6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E6144DC8-77DB-4E80-864C-3A26E5DE8889}"/>
              </a:ext>
            </a:extLst>
          </p:cNvPr>
          <p:cNvSpPr txBox="1">
            <a:spLocks/>
          </p:cNvSpPr>
          <p:nvPr/>
        </p:nvSpPr>
        <p:spPr>
          <a:xfrm>
            <a:off x="1108575" y="2001966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INFRASTRUKTURA POMOCY I WSPARCIA </a:t>
            </a:r>
          </a:p>
        </p:txBody>
      </p:sp>
      <p:sp>
        <p:nvSpPr>
          <p:cNvPr id="4" name="Symbol zastępczy zawartości 10">
            <a:extLst>
              <a:ext uri="{FF2B5EF4-FFF2-40B4-BE49-F238E27FC236}">
                <a16:creationId xmlns:a16="http://schemas.microsoft.com/office/drawing/2014/main" id="{D9EF169B-E473-23DE-5E77-8074CC8EE479}"/>
              </a:ext>
            </a:extLst>
          </p:cNvPr>
          <p:cNvSpPr txBox="1">
            <a:spLocks/>
          </p:cNvSpPr>
          <p:nvPr/>
        </p:nvSpPr>
        <p:spPr>
          <a:xfrm>
            <a:off x="4776339" y="7059734"/>
            <a:ext cx="14903701" cy="825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DOMY DLA MATEK Z MAŁOLETNIMI DZIEĆMI I KOBIET W CIĄŻY: </a:t>
            </a:r>
            <a:r>
              <a:rPr lang="pl-PL" sz="3400" b="1" dirty="0">
                <a:latin typeface="Aptos" panose="020B0004020202020204" pitchFamily="34" charset="0"/>
              </a:rPr>
              <a:t>1</a:t>
            </a: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6" name="Symbol zastępczy zawartości 10">
            <a:extLst>
              <a:ext uri="{FF2B5EF4-FFF2-40B4-BE49-F238E27FC236}">
                <a16:creationId xmlns:a16="http://schemas.microsoft.com/office/drawing/2014/main" id="{3B3DDD97-E647-9505-F16F-19C474DE0029}"/>
              </a:ext>
            </a:extLst>
          </p:cNvPr>
          <p:cNvSpPr txBox="1">
            <a:spLocks/>
          </p:cNvSpPr>
          <p:nvPr/>
        </p:nvSpPr>
        <p:spPr>
          <a:xfrm>
            <a:off x="4801774" y="3041949"/>
            <a:ext cx="14903702" cy="1518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CENTRUM INTEGRACJI SPOŁECZNEJ: </a:t>
            </a:r>
            <a:r>
              <a:rPr lang="pl-PL" sz="3400" b="1" dirty="0">
                <a:latin typeface="Aptos" panose="020B0004020202020204" pitchFamily="34" charset="0"/>
              </a:rPr>
              <a:t>1</a:t>
            </a:r>
            <a:endParaRPr lang="pl-PL" sz="3400" dirty="0">
              <a:latin typeface="Aptos" panose="020B00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KLUBY INTEGRACJI SPOŁECZNEJ: </a:t>
            </a:r>
            <a:r>
              <a:rPr lang="pl-PL" sz="3400" b="1" dirty="0">
                <a:latin typeface="Aptos" panose="020B0004020202020204" pitchFamily="34" charset="0"/>
              </a:rPr>
              <a:t>7</a:t>
            </a: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pic>
        <p:nvPicPr>
          <p:cNvPr id="9" name="Grafika 8" descr="Dom z wypełnieniem pełnym">
            <a:extLst>
              <a:ext uri="{FF2B5EF4-FFF2-40B4-BE49-F238E27FC236}">
                <a16:creationId xmlns:a16="http://schemas.microsoft.com/office/drawing/2014/main" id="{E3D8DF23-D5D4-B0C9-21B2-44A7053F3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1770" y="4485868"/>
            <a:ext cx="1918020" cy="1918020"/>
          </a:xfrm>
          <a:prstGeom prst="rect">
            <a:avLst/>
          </a:prstGeom>
        </p:spPr>
      </p:pic>
      <p:pic>
        <p:nvPicPr>
          <p:cNvPr id="15" name="Grafika 14" descr="Grupa mężczyzn z wypełnieniem pełnym">
            <a:extLst>
              <a:ext uri="{FF2B5EF4-FFF2-40B4-BE49-F238E27FC236}">
                <a16:creationId xmlns:a16="http://schemas.microsoft.com/office/drawing/2014/main" id="{5C53961A-7702-0B75-289B-D415DFB7F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3609" y="2763109"/>
            <a:ext cx="1674342" cy="1674342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9B1A3E1-2E41-5622-CAF6-759F2750A4E4}"/>
              </a:ext>
            </a:extLst>
          </p:cNvPr>
          <p:cNvGrpSpPr/>
          <p:nvPr/>
        </p:nvGrpSpPr>
        <p:grpSpPr>
          <a:xfrm>
            <a:off x="1291848" y="6439218"/>
            <a:ext cx="2495417" cy="1643749"/>
            <a:chOff x="1150446" y="3122237"/>
            <a:chExt cx="2981354" cy="1902600"/>
          </a:xfrm>
        </p:grpSpPr>
        <p:pic>
          <p:nvPicPr>
            <p:cNvPr id="11" name="Grafika 10" descr="Mama z wózkiem z wypełnieniem pełnym">
              <a:extLst>
                <a:ext uri="{FF2B5EF4-FFF2-40B4-BE49-F238E27FC236}">
                  <a16:creationId xmlns:a16="http://schemas.microsoft.com/office/drawing/2014/main" id="{7753D860-45E1-B57E-86D9-EC3251E23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0446" y="3122237"/>
              <a:ext cx="1902600" cy="1902600"/>
            </a:xfrm>
            <a:prstGeom prst="rect">
              <a:avLst/>
            </a:prstGeom>
          </p:spPr>
        </p:pic>
        <p:pic>
          <p:nvPicPr>
            <p:cNvPr id="22" name="Grafika 21" descr="Kobieta w ciąży z wypełnieniem pełnym">
              <a:extLst>
                <a:ext uri="{FF2B5EF4-FFF2-40B4-BE49-F238E27FC236}">
                  <a16:creationId xmlns:a16="http://schemas.microsoft.com/office/drawing/2014/main" id="{3B720895-E2D6-DD7C-9083-79A0C9D2F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523422" y="3304970"/>
              <a:ext cx="1608378" cy="1608378"/>
            </a:xfrm>
            <a:prstGeom prst="rect">
              <a:avLst/>
            </a:prstGeom>
          </p:spPr>
        </p:pic>
      </p:grpSp>
      <p:sp>
        <p:nvSpPr>
          <p:cNvPr id="23" name="Symbol zastępczy zawartości 10">
            <a:extLst>
              <a:ext uri="{FF2B5EF4-FFF2-40B4-BE49-F238E27FC236}">
                <a16:creationId xmlns:a16="http://schemas.microsoft.com/office/drawing/2014/main" id="{7D3AE89F-F4AA-2ACA-889C-FD00330A6951}"/>
              </a:ext>
            </a:extLst>
          </p:cNvPr>
          <p:cNvSpPr txBox="1">
            <a:spLocks/>
          </p:cNvSpPr>
          <p:nvPr/>
        </p:nvSpPr>
        <p:spPr>
          <a:xfrm>
            <a:off x="4776340" y="5115112"/>
            <a:ext cx="14903701" cy="2007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MIESZKANIA TRENINGOWE ORAZ WSPOMAGANE: </a:t>
            </a:r>
            <a:r>
              <a:rPr lang="pl-PL" sz="3400" b="1" dirty="0">
                <a:latin typeface="Aptos" panose="020B0004020202020204" pitchFamily="34" charset="0"/>
              </a:rPr>
              <a:t>119       </a:t>
            </a:r>
            <a:r>
              <a:rPr lang="pl-PL" sz="3400" dirty="0">
                <a:latin typeface="Aptos" panose="020B0004020202020204" pitchFamily="34" charset="0"/>
              </a:rPr>
              <a:t>, w tym: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WSPOMAGANE: 88, TRENINGOWE: 31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25" name="Symbol zastępczy zawartości 10">
            <a:extLst>
              <a:ext uri="{FF2B5EF4-FFF2-40B4-BE49-F238E27FC236}">
                <a16:creationId xmlns:a16="http://schemas.microsoft.com/office/drawing/2014/main" id="{FB35FE6F-5868-69D3-014C-39D62668DAAD}"/>
              </a:ext>
            </a:extLst>
          </p:cNvPr>
          <p:cNvSpPr txBox="1">
            <a:spLocks/>
          </p:cNvSpPr>
          <p:nvPr/>
        </p:nvSpPr>
        <p:spPr>
          <a:xfrm>
            <a:off x="4801774" y="8106517"/>
            <a:ext cx="15332994" cy="2007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JEDNOSTKI OFERUJĄCE TYMCZASOWE SCHRONIENIE: </a:t>
            </a:r>
            <a:r>
              <a:rPr lang="pl-PL" sz="3400" b="1" dirty="0">
                <a:latin typeface="Aptos" panose="020B0004020202020204" pitchFamily="34" charset="0"/>
              </a:rPr>
              <a:t>32, </a:t>
            </a:r>
            <a:r>
              <a:rPr lang="pl-PL" sz="3400" dirty="0">
                <a:latin typeface="Aptos" panose="020B0004020202020204" pitchFamily="34" charset="0"/>
              </a:rPr>
              <a:t>w tym: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400" dirty="0">
                <a:latin typeface="Aptos" panose="020B0004020202020204" pitchFamily="34" charset="0"/>
              </a:rPr>
              <a:t>27 SCHRONISK DLA OSÓB BEZDOMNYCH, 4 NOCLEGOWNIE, 3 OGRZEWALNIE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3400" dirty="0">
              <a:latin typeface="Aptos" panose="020B0004020202020204" pitchFamily="34" charset="0"/>
            </a:endParaRPr>
          </a:p>
        </p:txBody>
      </p:sp>
      <p:pic>
        <p:nvPicPr>
          <p:cNvPr id="27" name="Grafika 26" descr="Łóżko z wypełnieniem pełnym">
            <a:extLst>
              <a:ext uri="{FF2B5EF4-FFF2-40B4-BE49-F238E27FC236}">
                <a16:creationId xmlns:a16="http://schemas.microsoft.com/office/drawing/2014/main" id="{A59DC918-0891-0B81-AE48-2B5A10B95A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53609" y="8021976"/>
            <a:ext cx="1592490" cy="1592490"/>
          </a:xfrm>
          <a:prstGeom prst="rect">
            <a:avLst/>
          </a:prstGeom>
        </p:spPr>
      </p:pic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A744A03A-D135-8929-9F08-98EC3B124894}"/>
              </a:ext>
            </a:extLst>
          </p:cNvPr>
          <p:cNvSpPr/>
          <p:nvPr/>
        </p:nvSpPr>
        <p:spPr>
          <a:xfrm>
            <a:off x="15100748" y="5214830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69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17EE8-F0BD-AB14-C94A-15A013F72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7DC91B56-B2A6-E39B-9C1F-701EFE98C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2226" y="1733117"/>
            <a:ext cx="7466735" cy="707759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D99B558-5B77-1754-4275-D15CC175580E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B2C4F3C9-301B-03E1-87DC-B34A229B885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DCC348F9-5492-3D14-C82C-C94115BF8EA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3B1C46D-3A71-65E7-8DF7-8B497681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2" name="Tytuł 6">
            <a:extLst>
              <a:ext uri="{FF2B5EF4-FFF2-40B4-BE49-F238E27FC236}">
                <a16:creationId xmlns:a16="http://schemas.microsoft.com/office/drawing/2014/main" id="{B3113D3A-276F-DDD2-26DC-D82E49283DD6}"/>
              </a:ext>
            </a:extLst>
          </p:cNvPr>
          <p:cNvSpPr txBox="1">
            <a:spLocks/>
          </p:cNvSpPr>
          <p:nvPr/>
        </p:nvSpPr>
        <p:spPr>
          <a:xfrm>
            <a:off x="1321506" y="2582278"/>
            <a:ext cx="14140321" cy="104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KADRA JEDNOSTEK ORGANIZACYJNYCH</a:t>
            </a:r>
            <a:br>
              <a:rPr lang="pl-PL" sz="3600" b="1" dirty="0">
                <a:latin typeface="Aptos" panose="020B0004020202020204" pitchFamily="34" charset="0"/>
              </a:rPr>
            </a:br>
            <a:r>
              <a:rPr lang="pl-PL" sz="3600" b="1" dirty="0">
                <a:latin typeface="Aptos" panose="020B0004020202020204" pitchFamily="34" charset="0"/>
              </a:rPr>
              <a:t>POMOCY SPOŁECZNEJ</a:t>
            </a:r>
          </a:p>
        </p:txBody>
      </p:sp>
      <p:pic>
        <p:nvPicPr>
          <p:cNvPr id="13" name="Obraz 12" descr="Obraz zawierający tekst, zrzut ekranu, Czcionka, Prostoką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140D389-396E-ADFF-D006-F72A9CADD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056" y="1678960"/>
            <a:ext cx="2654632" cy="1464138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B7BB1680-A789-E257-5371-843ACC809953}"/>
              </a:ext>
            </a:extLst>
          </p:cNvPr>
          <p:cNvSpPr/>
          <p:nvPr/>
        </p:nvSpPr>
        <p:spPr>
          <a:xfrm>
            <a:off x="11440045" y="8560287"/>
            <a:ext cx="8600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Aptos" panose="020B0004020202020204" pitchFamily="34" charset="0"/>
              </a:rPr>
              <a:t>Kryteria:</a:t>
            </a:r>
          </a:p>
          <a:p>
            <a:pPr marL="342900" indent="-342900">
              <a:buAutoNum type="arabicPeriod"/>
            </a:pPr>
            <a:r>
              <a:rPr lang="pl-PL" sz="2400" dirty="0">
                <a:solidFill>
                  <a:schemeClr val="tx1"/>
                </a:solidFill>
                <a:latin typeface="Aptos" panose="020B0004020202020204" pitchFamily="34" charset="0"/>
              </a:rPr>
              <a:t>Co najmniej 3 pracowników socjalnych w gminie;</a:t>
            </a:r>
          </a:p>
          <a:p>
            <a:pPr marL="342900" indent="-342900">
              <a:buAutoNum type="arabicPeriod"/>
            </a:pPr>
            <a:r>
              <a:rPr lang="pl-PL" sz="2400" dirty="0">
                <a:solidFill>
                  <a:schemeClr val="tx1"/>
                </a:solidFill>
                <a:latin typeface="Aptos" panose="020B0004020202020204" pitchFamily="34" charset="0"/>
              </a:rPr>
              <a:t>1 pracownik socjalny na 2000 mieszkańców lub 50 rodzin lub osób samotnie gospodarujących, objętych pracą socjalną.</a:t>
            </a:r>
            <a:endParaRPr lang="pl-PL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3A95C87-206E-1F22-3F3E-689F08DC893A}"/>
              </a:ext>
            </a:extLst>
          </p:cNvPr>
          <p:cNvSpPr txBox="1"/>
          <p:nvPr/>
        </p:nvSpPr>
        <p:spPr>
          <a:xfrm>
            <a:off x="10250921" y="646724"/>
            <a:ext cx="1005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ptos" panose="020B0004020202020204" pitchFamily="34" charset="0"/>
              </a:rPr>
              <a:t>Spełnianie ustawowych kryteriów zatrudnienia</a:t>
            </a:r>
            <a:br>
              <a:rPr lang="pl-PL" sz="2400" dirty="0">
                <a:latin typeface="Aptos" panose="020B0004020202020204" pitchFamily="34" charset="0"/>
              </a:rPr>
            </a:br>
            <a:r>
              <a:rPr lang="pl-PL" sz="2400" dirty="0">
                <a:latin typeface="Aptos" panose="020B0004020202020204" pitchFamily="34" charset="0"/>
              </a:rPr>
              <a:t>pracowników socjalnych przez gminy w 2024 roku</a:t>
            </a:r>
          </a:p>
        </p:txBody>
      </p:sp>
      <p:sp>
        <p:nvSpPr>
          <p:cNvPr id="8" name="Symbol zastępczy zawartości 10">
            <a:extLst>
              <a:ext uri="{FF2B5EF4-FFF2-40B4-BE49-F238E27FC236}">
                <a16:creationId xmlns:a16="http://schemas.microsoft.com/office/drawing/2014/main" id="{A0609FF2-29EA-F272-4CB5-5A97D836D4AB}"/>
              </a:ext>
            </a:extLst>
          </p:cNvPr>
          <p:cNvSpPr txBox="1">
            <a:spLocks/>
          </p:cNvSpPr>
          <p:nvPr/>
        </p:nvSpPr>
        <p:spPr>
          <a:xfrm>
            <a:off x="1327062" y="4253632"/>
            <a:ext cx="9487782" cy="5524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Wzrost zatrudnienia </a:t>
            </a:r>
            <a:r>
              <a:rPr lang="pl-PL" sz="3400" dirty="0">
                <a:latin typeface="Aptos" panose="020B0004020202020204" pitchFamily="34" charset="0"/>
              </a:rPr>
              <a:t>w jednostkach pomocy społecznej oraz ośrodkach wsparcia;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Profesjonalizacja kadr służb społecznych </a:t>
            </a:r>
            <a:r>
              <a:rPr lang="pl-PL" sz="3400" dirty="0">
                <a:latin typeface="Aptos" panose="020B0004020202020204" pitchFamily="34" charset="0"/>
              </a:rPr>
              <a:t>–</a:t>
            </a:r>
            <a:br>
              <a:rPr lang="pl-PL" sz="3400" dirty="0">
                <a:latin typeface="Aptos" panose="020B0004020202020204" pitchFamily="34" charset="0"/>
              </a:rPr>
            </a:br>
            <a:r>
              <a:rPr lang="pl-PL" sz="3400" dirty="0">
                <a:latin typeface="Aptos" panose="020B0004020202020204" pitchFamily="34" charset="0"/>
              </a:rPr>
              <a:t>przyrost liczby pracowników </a:t>
            </a:r>
            <a:r>
              <a:rPr lang="pl-PL" sz="3400" b="1" dirty="0">
                <a:latin typeface="Aptos" panose="020B0004020202020204" pitchFamily="34" charset="0"/>
              </a:rPr>
              <a:t>świadczących usługi opiekuńcze i specjalistyczne, asystentów rodziny;</a:t>
            </a: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Zwiększenie liczby pracowników socjalnych </a:t>
            </a:r>
            <a:r>
              <a:rPr lang="pl-PL" sz="3400" dirty="0">
                <a:latin typeface="Aptos" panose="020B0004020202020204" pitchFamily="34" charset="0"/>
              </a:rPr>
              <a:t>oraz znaczny wzrost stopnia ich </a:t>
            </a:r>
            <a:r>
              <a:rPr lang="pl-PL" sz="3400" b="1" dirty="0">
                <a:latin typeface="Aptos" panose="020B0004020202020204" pitchFamily="34" charset="0"/>
              </a:rPr>
              <a:t>specjalizacji.</a:t>
            </a:r>
            <a:endParaRPr lang="pl-PL" sz="3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0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710C5-17A5-EDAE-E736-083102151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479767FC-D07B-D8F5-8F69-73257565CB6C}"/>
              </a:ext>
            </a:extLst>
          </p:cNvPr>
          <p:cNvSpPr txBox="1">
            <a:spLocks/>
          </p:cNvSpPr>
          <p:nvPr/>
        </p:nvSpPr>
        <p:spPr>
          <a:xfrm>
            <a:off x="1327062" y="4363227"/>
            <a:ext cx="18778626" cy="5524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Ochrona zdrowia: 70,3 mln zł</a:t>
            </a:r>
            <a:br>
              <a:rPr lang="pl-PL" sz="3400" b="1" dirty="0">
                <a:latin typeface="Aptos" panose="020B0004020202020204" pitchFamily="34" charset="0"/>
              </a:rPr>
            </a:br>
            <a:r>
              <a:rPr lang="pl-PL" sz="3000" dirty="0">
                <a:latin typeface="Aptos" panose="020B0004020202020204" pitchFamily="34" charset="0"/>
              </a:rPr>
              <a:t>(przeciwdziałanie alkoholizmowi i narkomanii)</a:t>
            </a:r>
            <a:endParaRPr lang="pl-PL" sz="3000" b="1" dirty="0">
              <a:latin typeface="Aptos" panose="020B0004020202020204" pitchFamily="34" charset="0"/>
            </a:endParaRPr>
          </a:p>
          <a:p>
            <a:pPr marL="457200" lvl="0" indent="-4572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Pomoc społeczna</a:t>
            </a:r>
            <a:r>
              <a:rPr lang="pl-PL" sz="3400" dirty="0">
                <a:latin typeface="Aptos" panose="020B0004020202020204" pitchFamily="34" charset="0"/>
              </a:rPr>
              <a:t>: </a:t>
            </a:r>
            <a:r>
              <a:rPr lang="pl-PL" sz="3400" b="1" dirty="0">
                <a:latin typeface="Aptos" panose="020B0004020202020204" pitchFamily="34" charset="0"/>
              </a:rPr>
              <a:t>1582,7 mln zł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Pozostałe zadania</a:t>
            </a:r>
            <a:r>
              <a:rPr lang="pl-PL" sz="3400" dirty="0">
                <a:latin typeface="Aptos" panose="020B0004020202020204" pitchFamily="34" charset="0"/>
              </a:rPr>
              <a:t> </a:t>
            </a:r>
            <a:r>
              <a:rPr lang="pl-PL" sz="3400" b="1" dirty="0">
                <a:latin typeface="Aptos" panose="020B0004020202020204" pitchFamily="34" charset="0"/>
              </a:rPr>
              <a:t>w zakresie polityki społecznej: 129,6 mln zł</a:t>
            </a:r>
            <a:br>
              <a:rPr lang="pl-PL" sz="3400" b="1" dirty="0">
                <a:latin typeface="Aptos" panose="020B0004020202020204" pitchFamily="34" charset="0"/>
              </a:rPr>
            </a:br>
            <a:r>
              <a:rPr lang="pl-PL" sz="3000" dirty="0">
                <a:latin typeface="Aptos" panose="020B0004020202020204" pitchFamily="34" charset="0"/>
              </a:rPr>
              <a:t>(rehabilitacja osób z niepełnosprawnością, dofinansowania PFRON – wzrost;</a:t>
            </a:r>
            <a:br>
              <a:rPr lang="pl-PL" sz="3000" dirty="0">
                <a:latin typeface="Aptos" panose="020B0004020202020204" pitchFamily="34" charset="0"/>
              </a:rPr>
            </a:br>
            <a:r>
              <a:rPr lang="pl-PL" sz="3000" dirty="0">
                <a:latin typeface="Aptos" panose="020B0004020202020204" pitchFamily="34" charset="0"/>
              </a:rPr>
              <a:t>inne zadania, np. przeciwdziałanie COVID-19, świadczenia dla uchodźców wojennych z Ukrainy – spadek)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Edukacyjna opieka wychowawcza: 11,0 mln zł</a:t>
            </a:r>
            <a:br>
              <a:rPr lang="pl-PL" sz="3400" b="1" dirty="0">
                <a:latin typeface="Aptos" panose="020B0004020202020204" pitchFamily="34" charset="0"/>
              </a:rPr>
            </a:br>
            <a:r>
              <a:rPr lang="pl-PL" sz="3000" dirty="0">
                <a:latin typeface="Aptos" panose="020B0004020202020204" pitchFamily="34" charset="0"/>
              </a:rPr>
              <a:t>(pomoc materialna dla uczniów)</a:t>
            </a:r>
            <a:endParaRPr lang="pl-PL" sz="3000" b="1" dirty="0">
              <a:latin typeface="Aptos" panose="020B0004020202020204" pitchFamily="34" charset="0"/>
            </a:endParaRPr>
          </a:p>
          <a:p>
            <a:pPr marL="457200" lvl="0" indent="-4572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Rodzina: 1506,9 mln zł</a:t>
            </a:r>
            <a:br>
              <a:rPr lang="pl-PL" sz="3400" b="1" dirty="0">
                <a:latin typeface="Aptos" panose="020B0004020202020204" pitchFamily="34" charset="0"/>
              </a:rPr>
            </a:br>
            <a:r>
              <a:rPr lang="pl-PL" sz="3000" dirty="0">
                <a:latin typeface="Aptos" panose="020B0004020202020204" pitchFamily="34" charset="0"/>
              </a:rPr>
              <a:t>(wspieranie rodziny, świadczenia, placówki opiekuńczo-wychowawcze, rodziny zastępcze)</a:t>
            </a:r>
            <a:endParaRPr lang="pl-PL" sz="3000" b="1" dirty="0">
              <a:latin typeface="Aptos" panose="020B00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27C5102-A235-8F92-F2D9-4BE3D791AD5F}"/>
              </a:ext>
            </a:extLst>
          </p:cNvPr>
          <p:cNvSpPr/>
          <p:nvPr/>
        </p:nvSpPr>
        <p:spPr>
          <a:xfrm>
            <a:off x="838464" y="10166584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B9B1DDC1-8153-D645-BFB0-897ADB14058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044CB188-BCAE-B06F-7DC4-9E9280E499A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5647A3EE-17A6-7A90-EF42-FB62E5DF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2" name="Tytuł 6">
            <a:extLst>
              <a:ext uri="{FF2B5EF4-FFF2-40B4-BE49-F238E27FC236}">
                <a16:creationId xmlns:a16="http://schemas.microsoft.com/office/drawing/2014/main" id="{59EB39D0-C129-E057-6CA7-195B701D73B5}"/>
              </a:ext>
            </a:extLst>
          </p:cNvPr>
          <p:cNvSpPr txBox="1">
            <a:spLocks/>
          </p:cNvSpPr>
          <p:nvPr/>
        </p:nvSpPr>
        <p:spPr>
          <a:xfrm>
            <a:off x="1327062" y="2135293"/>
            <a:ext cx="14140321" cy="10898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ŚRODKI FINANSOWE</a:t>
            </a:r>
            <a:br>
              <a:rPr lang="pl-PL" sz="3600" b="1" dirty="0">
                <a:latin typeface="Aptos" panose="020B0004020202020204" pitchFamily="34" charset="0"/>
              </a:rPr>
            </a:br>
            <a:r>
              <a:rPr lang="pl-PL" sz="3600" b="1" dirty="0">
                <a:latin typeface="Aptos" panose="020B0004020202020204" pitchFamily="34" charset="0"/>
              </a:rPr>
              <a:t>NA ZADANIA POMOCY SPOŁECZNEJ</a:t>
            </a:r>
          </a:p>
        </p:txBody>
      </p:sp>
      <p:sp>
        <p:nvSpPr>
          <p:cNvPr id="4" name="Strzałka: w górę 3">
            <a:extLst>
              <a:ext uri="{FF2B5EF4-FFF2-40B4-BE49-F238E27FC236}">
                <a16:creationId xmlns:a16="http://schemas.microsoft.com/office/drawing/2014/main" id="{AC690554-1709-A31B-D045-3754A85165C8}"/>
              </a:ext>
            </a:extLst>
          </p:cNvPr>
          <p:cNvSpPr/>
          <p:nvPr/>
        </p:nvSpPr>
        <p:spPr>
          <a:xfrm>
            <a:off x="16834644" y="3337016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Dymek mowy: prostokąt z zaokrąglonymi rogami 4">
            <a:extLst>
              <a:ext uri="{FF2B5EF4-FFF2-40B4-BE49-F238E27FC236}">
                <a16:creationId xmlns:a16="http://schemas.microsoft.com/office/drawing/2014/main" id="{4029AA8A-F267-E7D9-09F0-EED4D820A1BB}"/>
              </a:ext>
            </a:extLst>
          </p:cNvPr>
          <p:cNvSpPr/>
          <p:nvPr/>
        </p:nvSpPr>
        <p:spPr>
          <a:xfrm>
            <a:off x="14297531" y="1373085"/>
            <a:ext cx="5346256" cy="1572884"/>
          </a:xfrm>
          <a:prstGeom prst="wedgeRoundRectCallout">
            <a:avLst>
              <a:gd name="adj1" fmla="val 4407"/>
              <a:gd name="adj2" fmla="val 8534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Aptos" panose="020B0004020202020204" pitchFamily="34" charset="0"/>
              </a:rPr>
              <a:t>Waloryzacja stawek świadczeń (inflacja), wzrost dofinansowań, nowe formy wsparcia.</a:t>
            </a:r>
          </a:p>
        </p:txBody>
      </p:sp>
      <p:sp>
        <p:nvSpPr>
          <p:cNvPr id="6" name="Strzałka: w górę 5">
            <a:extLst>
              <a:ext uri="{FF2B5EF4-FFF2-40B4-BE49-F238E27FC236}">
                <a16:creationId xmlns:a16="http://schemas.microsoft.com/office/drawing/2014/main" id="{07572504-5C2B-6CDE-97F9-7298EECB1A80}"/>
              </a:ext>
            </a:extLst>
          </p:cNvPr>
          <p:cNvSpPr/>
          <p:nvPr/>
        </p:nvSpPr>
        <p:spPr>
          <a:xfrm>
            <a:off x="7614444" y="4462133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DA3C7678-2A4C-6684-E698-F25426732FDB}"/>
              </a:ext>
            </a:extLst>
          </p:cNvPr>
          <p:cNvSpPr/>
          <p:nvPr/>
        </p:nvSpPr>
        <p:spPr>
          <a:xfrm>
            <a:off x="6319044" y="9236075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E7EBBA30-9467-BC60-C2D4-7F893191B7B3}"/>
              </a:ext>
            </a:extLst>
          </p:cNvPr>
          <p:cNvSpPr/>
          <p:nvPr/>
        </p:nvSpPr>
        <p:spPr>
          <a:xfrm>
            <a:off x="8168622" y="5654675"/>
            <a:ext cx="457200" cy="381000"/>
          </a:xfrm>
          <a:prstGeom prst="upArrow">
            <a:avLst/>
          </a:prstGeom>
          <a:solidFill>
            <a:srgbClr val="83C9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górę 10">
            <a:extLst>
              <a:ext uri="{FF2B5EF4-FFF2-40B4-BE49-F238E27FC236}">
                <a16:creationId xmlns:a16="http://schemas.microsoft.com/office/drawing/2014/main" id="{F681308E-74E8-1A84-5959-119337C023CB}"/>
              </a:ext>
            </a:extLst>
          </p:cNvPr>
          <p:cNvSpPr/>
          <p:nvPr/>
        </p:nvSpPr>
        <p:spPr>
          <a:xfrm rot="10800000">
            <a:off x="10891044" y="8093075"/>
            <a:ext cx="457200" cy="3810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górę 14">
            <a:extLst>
              <a:ext uri="{FF2B5EF4-FFF2-40B4-BE49-F238E27FC236}">
                <a16:creationId xmlns:a16="http://schemas.microsoft.com/office/drawing/2014/main" id="{9B8CEB00-1772-664C-A3FF-D8137BF6BBB3}"/>
              </a:ext>
            </a:extLst>
          </p:cNvPr>
          <p:cNvSpPr/>
          <p:nvPr/>
        </p:nvSpPr>
        <p:spPr>
          <a:xfrm rot="10800000">
            <a:off x="14068931" y="6405509"/>
            <a:ext cx="457200" cy="38100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10">
            <a:extLst>
              <a:ext uri="{FF2B5EF4-FFF2-40B4-BE49-F238E27FC236}">
                <a16:creationId xmlns:a16="http://schemas.microsoft.com/office/drawing/2014/main" id="{B75973A2-75FC-962E-15E3-56DB15830518}"/>
              </a:ext>
            </a:extLst>
          </p:cNvPr>
          <p:cNvSpPr txBox="1">
            <a:spLocks/>
          </p:cNvSpPr>
          <p:nvPr/>
        </p:nvSpPr>
        <p:spPr>
          <a:xfrm>
            <a:off x="1327062" y="3229086"/>
            <a:ext cx="17940372" cy="824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pl-PL" sz="3400" dirty="0">
                <a:latin typeface="Aptos" panose="020B0004020202020204" pitchFamily="34" charset="0"/>
              </a:rPr>
              <a:t>Wydatki na zadania w ramach pomocy i polityki społecznej w 2024 roku: </a:t>
            </a:r>
            <a:r>
              <a:rPr lang="pl-PL" sz="3400" b="1" dirty="0">
                <a:latin typeface="Aptos" panose="020B0004020202020204" pitchFamily="34" charset="0"/>
              </a:rPr>
              <a:t>3,3 mld zł (      o 16,2%)</a:t>
            </a:r>
            <a:r>
              <a:rPr lang="pl-PL" sz="3400" dirty="0">
                <a:latin typeface="Aptos" panose="020B0004020202020204" pitchFamily="34" charset="0"/>
              </a:rPr>
              <a:t>, w tym:</a:t>
            </a:r>
          </a:p>
        </p:txBody>
      </p:sp>
    </p:spTree>
    <p:extLst>
      <p:ext uri="{BB962C8B-B14F-4D97-AF65-F5344CB8AC3E}">
        <p14:creationId xmlns:p14="http://schemas.microsoft.com/office/powerpoint/2010/main" val="395141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59A92-9D88-6F00-3E82-AB0FC1899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CF08C2B-1F10-2DB1-A17E-5F91B2A5D8D0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C1493BB1-4CB6-96A7-4C12-BEFF48F91EF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4521CA8-5461-0619-1A59-9E69EA57114F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2980BBA-AB46-18E5-98E4-5DA4E2651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ED904E4F-C939-EB5B-4E17-BC2FCB5FB26A}"/>
              </a:ext>
            </a:extLst>
          </p:cNvPr>
          <p:cNvSpPr txBox="1">
            <a:spLocks/>
          </p:cNvSpPr>
          <p:nvPr/>
        </p:nvSpPr>
        <p:spPr>
          <a:xfrm>
            <a:off x="1236157" y="2043710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REKOMENDACJE</a:t>
            </a:r>
          </a:p>
        </p:txBody>
      </p:sp>
      <p:sp>
        <p:nvSpPr>
          <p:cNvPr id="6" name="Symbol zastępczy zawartości 10">
            <a:extLst>
              <a:ext uri="{FF2B5EF4-FFF2-40B4-BE49-F238E27FC236}">
                <a16:creationId xmlns:a16="http://schemas.microsoft.com/office/drawing/2014/main" id="{C30CDE60-40D7-20AA-62DA-5B71A9F5AAA8}"/>
              </a:ext>
            </a:extLst>
          </p:cNvPr>
          <p:cNvSpPr txBox="1">
            <a:spLocks/>
          </p:cNvSpPr>
          <p:nvPr/>
        </p:nvSpPr>
        <p:spPr>
          <a:xfrm>
            <a:off x="1236157" y="3131208"/>
            <a:ext cx="17503487" cy="6866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Konieczność intensyfikacji działań na rzecz </a:t>
            </a:r>
            <a:r>
              <a:rPr lang="pl-PL" sz="3400" b="1" dirty="0">
                <a:latin typeface="Aptos" panose="020B0004020202020204" pitchFamily="34" charset="0"/>
              </a:rPr>
              <a:t>poprawy warunków pracy kadr służb społecznych </a:t>
            </a:r>
            <a:r>
              <a:rPr lang="pl-PL" sz="3400" dirty="0">
                <a:latin typeface="Aptos" panose="020B0004020202020204" pitchFamily="34" charset="0"/>
              </a:rPr>
              <a:t>(odpowiednie warunki organizacyjne i finansowe, profesjonalizacja, </a:t>
            </a:r>
            <a:r>
              <a:rPr lang="pl-PL" sz="3400" dirty="0" err="1">
                <a:latin typeface="Aptos" panose="020B0004020202020204" pitchFamily="34" charset="0"/>
              </a:rPr>
              <a:t>superwizja</a:t>
            </a:r>
            <a:r>
              <a:rPr lang="pl-PL" sz="3400" dirty="0">
                <a:latin typeface="Aptos" panose="020B0004020202020204" pitchFamily="34" charset="0"/>
              </a:rPr>
              <a:t>);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Wsparcie małych gmin </a:t>
            </a:r>
            <a:r>
              <a:rPr lang="pl-PL" sz="3400" dirty="0">
                <a:latin typeface="Aptos" panose="020B0004020202020204" pitchFamily="34" charset="0"/>
              </a:rPr>
              <a:t>poprzez dostarczanie wiedzy i narzędzi do realizacji zadań</a:t>
            </a:r>
            <a:br>
              <a:rPr lang="pl-PL" sz="3400" dirty="0">
                <a:latin typeface="Aptos" panose="020B0004020202020204" pitchFamily="34" charset="0"/>
              </a:rPr>
            </a:br>
            <a:r>
              <a:rPr lang="pl-PL" sz="3400" dirty="0">
                <a:latin typeface="Aptos" panose="020B0004020202020204" pitchFamily="34" charset="0"/>
              </a:rPr>
              <a:t>z zakresu polityki społecznej;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Wspieranie inicjatyw oraz wdrażanie </a:t>
            </a:r>
            <a:r>
              <a:rPr lang="pl-PL" sz="3400" b="1" dirty="0">
                <a:latin typeface="Aptos" panose="020B0004020202020204" pitchFamily="34" charset="0"/>
              </a:rPr>
              <a:t>innowacyjnych rozwiązań</a:t>
            </a:r>
            <a:r>
              <a:rPr lang="pl-PL" sz="3400" dirty="0">
                <a:latin typeface="Aptos" panose="020B0004020202020204" pitchFamily="34" charset="0"/>
              </a:rPr>
              <a:t>, które zwiększają efektywność wsparcia;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Zabezpieczenie wsparcia osobom samotnym, starszym oraz z niepełnosprawnością poprzez dalszy rozwój </a:t>
            </a:r>
            <a:r>
              <a:rPr lang="pl-PL" sz="3400" b="1" dirty="0">
                <a:latin typeface="Aptos" panose="020B0004020202020204" pitchFamily="34" charset="0"/>
              </a:rPr>
              <a:t>środowiskowych form opieki</a:t>
            </a:r>
            <a:r>
              <a:rPr lang="pl-PL" sz="3400" dirty="0">
                <a:latin typeface="Aptos" panose="020B0004020202020204" pitchFamily="34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Rozwój poradnictwa, poradnictwa specjalistycznego, interwencji kryzysowej;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3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0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8C459-63DC-A4C8-AF60-88B264C5B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35E04DA-8144-0F0F-51F1-D2A5F8AB0C19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7F8A1476-4042-C8D9-B407-9C5F4A97DF3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76665E8-1B81-5192-6132-18A9E9695997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6396A227-2E49-D2A7-5137-657CA2581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75D79D62-7ACC-8390-FFA2-B7D40CAA6B9F}"/>
              </a:ext>
            </a:extLst>
          </p:cNvPr>
          <p:cNvSpPr txBox="1">
            <a:spLocks/>
          </p:cNvSpPr>
          <p:nvPr/>
        </p:nvSpPr>
        <p:spPr>
          <a:xfrm>
            <a:off x="1236157" y="2043710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REKOMENDACJE c.d.</a:t>
            </a:r>
          </a:p>
        </p:txBody>
      </p:sp>
      <p:sp>
        <p:nvSpPr>
          <p:cNvPr id="7" name="Symbol zastępczy zawartości 10">
            <a:extLst>
              <a:ext uri="{FF2B5EF4-FFF2-40B4-BE49-F238E27FC236}">
                <a16:creationId xmlns:a16="http://schemas.microsoft.com/office/drawing/2014/main" id="{7466CED9-F8A3-F755-0FA1-9FE837B315CE}"/>
              </a:ext>
            </a:extLst>
          </p:cNvPr>
          <p:cNvSpPr txBox="1">
            <a:spLocks/>
          </p:cNvSpPr>
          <p:nvPr/>
        </p:nvSpPr>
        <p:spPr>
          <a:xfrm>
            <a:off x="1236157" y="3131208"/>
            <a:ext cx="16665287" cy="6866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Wzmocnienie działań na rzecz dalszego </a:t>
            </a:r>
            <a:r>
              <a:rPr lang="pl-PL" sz="3400" b="1" dirty="0">
                <a:latin typeface="Aptos" panose="020B0004020202020204" pitchFamily="34" charset="0"/>
              </a:rPr>
              <a:t>rozwoju</a:t>
            </a:r>
            <a:r>
              <a:rPr lang="pl-PL" sz="3400" dirty="0">
                <a:latin typeface="Aptos" panose="020B0004020202020204" pitchFamily="34" charset="0"/>
              </a:rPr>
              <a:t> </a:t>
            </a:r>
            <a:r>
              <a:rPr lang="pl-PL" sz="3400" b="1" dirty="0">
                <a:latin typeface="Aptos" panose="020B0004020202020204" pitchFamily="34" charset="0"/>
              </a:rPr>
              <a:t>asystentury rodzinnej</a:t>
            </a:r>
            <a:r>
              <a:rPr lang="pl-PL" sz="3400" dirty="0">
                <a:latin typeface="Aptos" panose="020B0004020202020204" pitchFamily="34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Rozwój rodzinnych form pieczy zastępczej</a:t>
            </a:r>
            <a:r>
              <a:rPr lang="pl-PL" sz="3400" dirty="0">
                <a:latin typeface="Aptos" panose="020B0004020202020204" pitchFamily="34" charset="0"/>
              </a:rPr>
              <a:t>, w szczególności jej zawodowych form, przy jednoczesnym ograniczaniu rozwiązań instytucjonalnych;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Dalszy rozwój </a:t>
            </a:r>
            <a:r>
              <a:rPr lang="pl-PL" sz="3400" b="1" dirty="0">
                <a:latin typeface="Aptos" panose="020B0004020202020204" pitchFamily="34" charset="0"/>
              </a:rPr>
              <a:t>sieci mieszkań wspomaganych i treningowych</a:t>
            </a:r>
            <a:r>
              <a:rPr lang="pl-PL" sz="3400" dirty="0">
                <a:latin typeface="Aptos" panose="020B0004020202020204" pitchFamily="34" charset="0"/>
              </a:rPr>
              <a:t>, w tym interwencyjnych dla osób czasowo nie posiadających miejsca zamieszkania;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Rozwój i wzmocnienie </a:t>
            </a:r>
            <a:r>
              <a:rPr lang="pl-PL" sz="3400" b="1" dirty="0">
                <a:latin typeface="Aptos" panose="020B0004020202020204" pitchFamily="34" charset="0"/>
              </a:rPr>
              <a:t>współpracy z organizacjami pozarządowymi </a:t>
            </a:r>
            <a:r>
              <a:rPr lang="pl-PL" sz="3400" dirty="0">
                <a:latin typeface="Aptos" panose="020B0004020202020204" pitchFamily="34" charset="0"/>
              </a:rPr>
              <a:t>oraz wsparcie rozwoju ekonomii społecznej w regionie;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Rozwój </a:t>
            </a:r>
            <a:r>
              <a:rPr lang="pl-PL" sz="3400" b="1" dirty="0">
                <a:latin typeface="Aptos" panose="020B0004020202020204" pitchFamily="34" charset="0"/>
              </a:rPr>
              <a:t>projektowania uniwersalnego </a:t>
            </a:r>
            <a:r>
              <a:rPr lang="pl-PL" sz="3400" dirty="0">
                <a:latin typeface="Aptos" panose="020B0004020202020204" pitchFamily="34" charset="0"/>
              </a:rPr>
              <a:t>oraz stosowanie nowoczesnych rozwiązań projektowych pozwalających na modyfikowanie lub łączenie różnych funkcji</a:t>
            </a:r>
            <a:br>
              <a:rPr lang="pl-PL" sz="3400" dirty="0">
                <a:latin typeface="Aptos" panose="020B0004020202020204" pitchFamily="34" charset="0"/>
              </a:rPr>
            </a:br>
            <a:r>
              <a:rPr lang="pl-PL" sz="3400" dirty="0">
                <a:latin typeface="Aptos" panose="020B0004020202020204" pitchFamily="34" charset="0"/>
              </a:rPr>
              <a:t>w budynkach w zależności od potrzeb.</a:t>
            </a:r>
          </a:p>
        </p:txBody>
      </p:sp>
    </p:spTree>
    <p:extLst>
      <p:ext uri="{BB962C8B-B14F-4D97-AF65-F5344CB8AC3E}">
        <p14:creationId xmlns:p14="http://schemas.microsoft.com/office/powerpoint/2010/main" val="761881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03743C-C1FC-4B9D-BE6B-DA3CC303B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3981" y="3302724"/>
            <a:ext cx="7427662" cy="1368000"/>
          </a:xfrm>
          <a:prstGeom prst="rect">
            <a:avLst/>
          </a:prstGeom>
        </p:spPr>
      </p:pic>
      <p:sp>
        <p:nvSpPr>
          <p:cNvPr id="3" name="object 11">
            <a:extLst>
              <a:ext uri="{FF2B5EF4-FFF2-40B4-BE49-F238E27FC236}">
                <a16:creationId xmlns:a16="http://schemas.microsoft.com/office/drawing/2014/main" id="{BD33C478-C026-49AB-A861-9F26E1C295F4}"/>
              </a:ext>
            </a:extLst>
          </p:cNvPr>
          <p:cNvSpPr txBox="1">
            <a:spLocks/>
          </p:cNvSpPr>
          <p:nvPr/>
        </p:nvSpPr>
        <p:spPr>
          <a:xfrm>
            <a:off x="5619685" y="5502275"/>
            <a:ext cx="8866318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pl-PL" sz="4800" b="1" dirty="0">
                <a:latin typeface="Aptos" panose="020B00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DZIĘKUJĘ ZA UWAGĘ</a:t>
            </a:r>
            <a:endParaRPr lang="pl-PL" sz="4800" b="1" dirty="0">
              <a:latin typeface="Aptos" panose="020B00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3430F32-6DB2-44A0-B835-9F47ED9A1AB5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879EA8D1-72C5-3176-9DCE-D8DE47AEC8A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853444" y="10474500"/>
            <a:ext cx="441960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6C4BAD-EC7A-7B24-2450-6C07842AE809}"/>
              </a:ext>
            </a:extLst>
          </p:cNvPr>
          <p:cNvSpPr txBox="1"/>
          <p:nvPr/>
        </p:nvSpPr>
        <p:spPr>
          <a:xfrm>
            <a:off x="832644" y="10474499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ZASOBÓW POMOCY SPOŁECZNEJ WOJEWÓDZTWA ŁÓDZKIEGO ZA ROK 2024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326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E1B5B40A-F879-4B04-815C-D833675E4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2" name="Tytuł 6">
            <a:extLst>
              <a:ext uri="{FF2B5EF4-FFF2-40B4-BE49-F238E27FC236}">
                <a16:creationId xmlns:a16="http://schemas.microsoft.com/office/drawing/2014/main" id="{A07438F8-02F2-CDC0-02D3-1A3046990453}"/>
              </a:ext>
            </a:extLst>
          </p:cNvPr>
          <p:cNvSpPr txBox="1">
            <a:spLocks/>
          </p:cNvSpPr>
          <p:nvPr/>
        </p:nvSpPr>
        <p:spPr>
          <a:xfrm>
            <a:off x="1236157" y="2043710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PODSTAWA PRAWNA</a:t>
            </a:r>
          </a:p>
        </p:txBody>
      </p:sp>
      <p:sp>
        <p:nvSpPr>
          <p:cNvPr id="5" name="Symbol zastępczy zawartości 10">
            <a:extLst>
              <a:ext uri="{FF2B5EF4-FFF2-40B4-BE49-F238E27FC236}">
                <a16:creationId xmlns:a16="http://schemas.microsoft.com/office/drawing/2014/main" id="{20A6BE09-E1D0-8646-578D-4F6DCE01C209}"/>
              </a:ext>
            </a:extLst>
          </p:cNvPr>
          <p:cNvSpPr txBox="1">
            <a:spLocks/>
          </p:cNvSpPr>
          <p:nvPr/>
        </p:nvSpPr>
        <p:spPr>
          <a:xfrm>
            <a:off x="1236157" y="2878082"/>
            <a:ext cx="18341688" cy="1069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3400" dirty="0">
                <a:latin typeface="Aptos" panose="020B0004020202020204" pitchFamily="34" charset="0"/>
              </a:rPr>
              <a:t>Art. 16a. </a:t>
            </a:r>
            <a:r>
              <a:rPr lang="pl-PL" altLang="pl-PL" sz="3400" dirty="0">
                <a:latin typeface="Aptos" panose="020B0004020202020204" pitchFamily="34" charset="0"/>
              </a:rPr>
              <a:t>ustawy o pomocy społecznej (</a:t>
            </a:r>
            <a:r>
              <a:rPr lang="pl-PL" sz="3400" dirty="0">
                <a:latin typeface="Aptos" panose="020B0004020202020204" pitchFamily="34" charset="0"/>
              </a:rPr>
              <a:t>Dz. U. z 2024 r. poz. 1283, 1572, z 2025 r. poz. 620</a:t>
            </a:r>
            <a:r>
              <a:rPr lang="pl-PL" altLang="pl-PL" sz="3400" dirty="0">
                <a:latin typeface="Aptos" panose="020B0004020202020204" pitchFamily="34" charset="0"/>
              </a:rPr>
              <a:t>)</a:t>
            </a: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6" name="Tytuł 6">
            <a:extLst>
              <a:ext uri="{FF2B5EF4-FFF2-40B4-BE49-F238E27FC236}">
                <a16:creationId xmlns:a16="http://schemas.microsoft.com/office/drawing/2014/main" id="{C6649786-D9C5-7020-3E5E-4A73090975FB}"/>
              </a:ext>
            </a:extLst>
          </p:cNvPr>
          <p:cNvSpPr txBox="1">
            <a:spLocks/>
          </p:cNvSpPr>
          <p:nvPr/>
        </p:nvSpPr>
        <p:spPr>
          <a:xfrm>
            <a:off x="1236157" y="4622469"/>
            <a:ext cx="10564368" cy="465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ZAKRES ANALIZY:</a:t>
            </a:r>
          </a:p>
        </p:txBody>
      </p:sp>
      <p:sp>
        <p:nvSpPr>
          <p:cNvPr id="7" name="Symbol zastępczy zawartości 10">
            <a:extLst>
              <a:ext uri="{FF2B5EF4-FFF2-40B4-BE49-F238E27FC236}">
                <a16:creationId xmlns:a16="http://schemas.microsoft.com/office/drawing/2014/main" id="{48FD2367-0F0B-DEE9-15E7-313DCF2B555F}"/>
              </a:ext>
            </a:extLst>
          </p:cNvPr>
          <p:cNvSpPr txBox="1">
            <a:spLocks/>
          </p:cNvSpPr>
          <p:nvPr/>
        </p:nvSpPr>
        <p:spPr>
          <a:xfrm>
            <a:off x="1211772" y="5348290"/>
            <a:ext cx="18055661" cy="3917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Sytuacja demograficzna i społeczna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Osoby i rodziny korzystające z pomocy i wsparcia (powody korzystania z pomocy, świadczenia)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Infrastruktura pomocy i wsparcia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Kadra jednostek pomocy społecznej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Nakłady finansowe na zadania pomocy społecznej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Współpraca z organizacjami pozarządowymi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Wnioski i rekomendacje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E4BEB-FCAE-61E0-6BBA-648224BAD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0240DED-7706-D12C-F43D-34940FD635B6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0442EDAD-13B3-FAE2-8E0A-52195FAD0C0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BBB927B-15E9-1849-0D3C-B03362F7955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D100392B-B97F-D398-48B8-4D0BC9FF9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D795FBC1-0BBA-DDC1-8946-4B5AE4AD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6331" y="751191"/>
            <a:ext cx="9238441" cy="8540801"/>
          </a:xfrm>
          <a:prstGeom prst="rect">
            <a:avLst/>
          </a:prstGeom>
        </p:spPr>
      </p:pic>
      <p:sp>
        <p:nvSpPr>
          <p:cNvPr id="9" name="Tytuł 6">
            <a:extLst>
              <a:ext uri="{FF2B5EF4-FFF2-40B4-BE49-F238E27FC236}">
                <a16:creationId xmlns:a16="http://schemas.microsoft.com/office/drawing/2014/main" id="{FDB27DE2-80F2-06EB-4E60-A2644E490BB0}"/>
              </a:ext>
            </a:extLst>
          </p:cNvPr>
          <p:cNvSpPr txBox="1">
            <a:spLocks/>
          </p:cNvSpPr>
          <p:nvPr/>
        </p:nvSpPr>
        <p:spPr>
          <a:xfrm>
            <a:off x="930974" y="1849074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ŹRÓDŁA DANYCH</a:t>
            </a:r>
          </a:p>
        </p:txBody>
      </p:sp>
      <p:sp>
        <p:nvSpPr>
          <p:cNvPr id="12" name="Symbol zastępczy zawartości 10">
            <a:extLst>
              <a:ext uri="{FF2B5EF4-FFF2-40B4-BE49-F238E27FC236}">
                <a16:creationId xmlns:a16="http://schemas.microsoft.com/office/drawing/2014/main" id="{488B6AFC-EFC4-ECB8-EC7B-38B07847986C}"/>
              </a:ext>
            </a:extLst>
          </p:cNvPr>
          <p:cNvSpPr txBox="1">
            <a:spLocks/>
          </p:cNvSpPr>
          <p:nvPr/>
        </p:nvSpPr>
        <p:spPr>
          <a:xfrm>
            <a:off x="812988" y="2768549"/>
            <a:ext cx="10067087" cy="8540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700" b="1" dirty="0">
                <a:latin typeface="Aptos" panose="020B0004020202020204" pitchFamily="34" charset="0"/>
              </a:rPr>
              <a:t>Formularz OZPS </a:t>
            </a:r>
            <a:r>
              <a:rPr lang="pl-PL" sz="3700" dirty="0">
                <a:latin typeface="Aptos" panose="020B0004020202020204" pitchFamily="34" charset="0"/>
              </a:rPr>
              <a:t>wypełniany przez:</a:t>
            </a:r>
          </a:p>
          <a:p>
            <a:pPr marL="914400" lvl="1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3500" dirty="0">
                <a:latin typeface="Aptos" panose="020B0004020202020204" pitchFamily="34" charset="0"/>
              </a:rPr>
              <a:t>177 gmin,</a:t>
            </a:r>
          </a:p>
          <a:p>
            <a:pPr marL="914400" lvl="1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3500" dirty="0">
                <a:latin typeface="Aptos" panose="020B0004020202020204" pitchFamily="34" charset="0"/>
              </a:rPr>
              <a:t>21 powiatów,</a:t>
            </a:r>
          </a:p>
          <a:p>
            <a:pPr marL="914400" lvl="1" indent="-4572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3500" dirty="0">
                <a:latin typeface="Aptos" panose="020B0004020202020204" pitchFamily="34" charset="0"/>
              </a:rPr>
              <a:t>3 miasta na prawach powiatu;</a:t>
            </a:r>
          </a:p>
          <a:p>
            <a:pPr marL="457200" lvl="0" indent="-4572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7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Aplikacja </a:t>
            </a:r>
            <a:r>
              <a:rPr lang="pl-PL" sz="37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CeSAR</a:t>
            </a:r>
            <a:r>
              <a:rPr lang="pl-PL" sz="37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7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MRPiPS</a:t>
            </a:r>
            <a:r>
              <a:rPr lang="pl-PL" sz="35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5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35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m.in. sprawozdania rzeczowo-finansowe z wykonywania zadań z zakresu wspierania rodziny i systemu pieczy zastępczej);</a:t>
            </a:r>
          </a:p>
          <a:p>
            <a:pPr marL="457200" lvl="0" indent="-4572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7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Sprawozdania resortowe</a:t>
            </a:r>
            <a:r>
              <a:rPr lang="pl-PL" sz="37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37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MRiPS-03</a:t>
            </a:r>
            <a:r>
              <a:rPr lang="pl-PL" sz="37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5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(świadczenia pomocy społecznej – pieniężne, w naturze i usługach</a:t>
            </a:r>
            <a:r>
              <a:rPr lang="pl-PL" sz="35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l-PL" sz="35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MRiPS-06 </a:t>
            </a:r>
            <a:r>
              <a:rPr lang="pl-PL" sz="35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(jednostki </a:t>
            </a:r>
            <a:r>
              <a:rPr lang="pl-PL" sz="35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zatrudnienie w systemie pomocy </a:t>
            </a:r>
            <a:r>
              <a:rPr lang="pl-PL" sz="35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społecznej), </a:t>
            </a:r>
            <a:r>
              <a:rPr lang="pl-PL" sz="35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MRiPS-05</a:t>
            </a:r>
            <a:r>
              <a:rPr lang="pl-PL" sz="35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(placówki zapewniające całodobową opiekę i wsparcie).</a:t>
            </a:r>
            <a:endParaRPr lang="pl-PL" sz="3500" dirty="0">
              <a:latin typeface="Aptos" panose="020B0004020202020204" pitchFamily="34" charset="0"/>
            </a:endParaRPr>
          </a:p>
          <a:p>
            <a:pPr marL="571500" indent="-571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800" dirty="0">
              <a:latin typeface="Aptos" panose="020B0004020202020204" pitchFamily="34" charset="0"/>
            </a:endParaRPr>
          </a:p>
        </p:txBody>
      </p:sp>
      <p:sp>
        <p:nvSpPr>
          <p:cNvPr id="13" name="Tytuł 6">
            <a:extLst>
              <a:ext uri="{FF2B5EF4-FFF2-40B4-BE49-F238E27FC236}">
                <a16:creationId xmlns:a16="http://schemas.microsoft.com/office/drawing/2014/main" id="{FD2A45A3-C14B-8B53-BD08-BFC4B6A26607}"/>
              </a:ext>
            </a:extLst>
          </p:cNvPr>
          <p:cNvSpPr txBox="1">
            <a:spLocks/>
          </p:cNvSpPr>
          <p:nvPr/>
        </p:nvSpPr>
        <p:spPr>
          <a:xfrm>
            <a:off x="11864622" y="9200163"/>
            <a:ext cx="7274616" cy="10109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pl-PL" sz="34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FORMULARZ OZPS W CAS</a:t>
            </a:r>
          </a:p>
          <a:p>
            <a:r>
              <a:rPr lang="pl-PL" sz="34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3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 pozyskiwane na poziomie</a:t>
            </a:r>
            <a:br>
              <a:rPr lang="pl-PL" sz="3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 i powiatów </a:t>
            </a:r>
            <a:endParaRPr lang="pl-PL" sz="3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5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3C487-202D-BFD7-A56D-40C8F34C3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E4D6A5F-88C9-1539-7B0E-FD8640E33FFF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87753E7-2F40-AC4D-C330-1599F95DD14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0900939E-4328-C07B-7F39-92DFA5F4543D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D6C8585-6568-3057-9732-F4124040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9" name="Tytuł 6">
            <a:extLst>
              <a:ext uri="{FF2B5EF4-FFF2-40B4-BE49-F238E27FC236}">
                <a16:creationId xmlns:a16="http://schemas.microsoft.com/office/drawing/2014/main" id="{6ED6743F-D5D4-F359-D46A-49062AD9325E}"/>
              </a:ext>
            </a:extLst>
          </p:cNvPr>
          <p:cNvSpPr txBox="1">
            <a:spLocks/>
          </p:cNvSpPr>
          <p:nvPr/>
        </p:nvSpPr>
        <p:spPr>
          <a:xfrm>
            <a:off x="12160688" y="926881"/>
            <a:ext cx="8121506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mieszkańców województwa łódzkiego (w mln osób)</a:t>
            </a:r>
            <a:endParaRPr lang="pl-PL" sz="2200" dirty="0">
              <a:latin typeface="Aptos" panose="020B0004020202020204" pitchFamily="34" charset="0"/>
            </a:endParaRPr>
          </a:p>
        </p:txBody>
      </p:sp>
      <p:sp>
        <p:nvSpPr>
          <p:cNvPr id="5" name="Tytuł 6">
            <a:extLst>
              <a:ext uri="{FF2B5EF4-FFF2-40B4-BE49-F238E27FC236}">
                <a16:creationId xmlns:a16="http://schemas.microsoft.com/office/drawing/2014/main" id="{F612A675-2D17-E83D-4C3C-8B6945D8EBA5}"/>
              </a:ext>
            </a:extLst>
          </p:cNvPr>
          <p:cNvSpPr txBox="1">
            <a:spLocks/>
          </p:cNvSpPr>
          <p:nvPr/>
        </p:nvSpPr>
        <p:spPr>
          <a:xfrm>
            <a:off x="1045354" y="2324434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SYTUACJA DEMOGRAFICZNO-SPOŁECZNA</a:t>
            </a:r>
          </a:p>
        </p:txBody>
      </p:sp>
      <p:sp>
        <p:nvSpPr>
          <p:cNvPr id="6" name="Symbol zastępczy zawartości 10">
            <a:extLst>
              <a:ext uri="{FF2B5EF4-FFF2-40B4-BE49-F238E27FC236}">
                <a16:creationId xmlns:a16="http://schemas.microsoft.com/office/drawing/2014/main" id="{6540D4C5-7724-0DB5-FA4B-A16D527656A2}"/>
              </a:ext>
            </a:extLst>
          </p:cNvPr>
          <p:cNvSpPr txBox="1">
            <a:spLocks/>
          </p:cNvSpPr>
          <p:nvPr/>
        </p:nvSpPr>
        <p:spPr>
          <a:xfrm>
            <a:off x="825471" y="3774651"/>
            <a:ext cx="10564368" cy="6866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Depopulacja o utrwalonym trendzie</a:t>
            </a:r>
            <a:br>
              <a:rPr lang="pl-PL" sz="3400" dirty="0">
                <a:latin typeface="Aptos" panose="020B0004020202020204" pitchFamily="34" charset="0"/>
              </a:rPr>
            </a:br>
            <a:r>
              <a:rPr lang="pl-PL" sz="3400" dirty="0">
                <a:latin typeface="Aptos" panose="020B0004020202020204" pitchFamily="34" charset="0"/>
              </a:rPr>
              <a:t>(ujemny przyrost naturalny, ujemne saldo migracji);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Starzenie się społeczeństwa;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Najkrótsze przeciętne trwanie życia w Polsce;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Stabilna sytuacja na rynku pracy (stopa bezrobocia 5,4%; w Polsce 5,1%);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Spadek poziomu ubóstwa* (mniejszy odsetek ubogich mieszkańców);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graphicFrame>
        <p:nvGraphicFramePr>
          <p:cNvPr id="10" name="Wykres 9" descr="Wykres liniowy obrazujący liczbę mieszkańców województwa łódzkiego. Trend spadkowy, z 2,69 mln w 1995 r. do 2,35 mln w 2024 r.">
            <a:extLst>
              <a:ext uri="{FF2B5EF4-FFF2-40B4-BE49-F238E27FC236}">
                <a16:creationId xmlns:a16="http://schemas.microsoft.com/office/drawing/2014/main" id="{AC5C33D2-3E3C-81BA-1BC6-E4014FE09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870899"/>
              </p:ext>
            </p:extLst>
          </p:nvPr>
        </p:nvGraphicFramePr>
        <p:xfrm>
          <a:off x="11829605" y="1671173"/>
          <a:ext cx="7741311" cy="293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 descr="Wykres kolumnowy dotyczący struktury ludności wg grup wieku. Odsetek ludności w wieku przedprodukcyjnym najwyższy w 2024 roku,  odsetek w wieku produkcyjnym również najwyższy. Odsetek w wieku poprodukcyjnym najniższy w porównaniu do prognozy dla lat 2040 i 2060">
            <a:extLst>
              <a:ext uri="{FF2B5EF4-FFF2-40B4-BE49-F238E27FC236}">
                <a16:creationId xmlns:a16="http://schemas.microsoft.com/office/drawing/2014/main" id="{59248AF9-11C4-C15A-D8FD-781888F45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244897"/>
              </p:ext>
            </p:extLst>
          </p:nvPr>
        </p:nvGraphicFramePr>
        <p:xfrm>
          <a:off x="11829604" y="5834939"/>
          <a:ext cx="7437619" cy="41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ytuł 6">
            <a:extLst>
              <a:ext uri="{FF2B5EF4-FFF2-40B4-BE49-F238E27FC236}">
                <a16:creationId xmlns:a16="http://schemas.microsoft.com/office/drawing/2014/main" id="{9500155A-3784-B08C-10BE-8B5F2005FA1F}"/>
              </a:ext>
            </a:extLst>
          </p:cNvPr>
          <p:cNvSpPr txBox="1">
            <a:spLocks/>
          </p:cNvSpPr>
          <p:nvPr/>
        </p:nvSpPr>
        <p:spPr>
          <a:xfrm>
            <a:off x="11957844" y="5090647"/>
            <a:ext cx="8121506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2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truktura ludności według grup wieku (w %) w województwie łódzkim (2024 – </a:t>
            </a:r>
            <a:r>
              <a:rPr lang="pl-PL" sz="22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rzeczywiste, rok 2040 i 2060 - prognoza)</a:t>
            </a:r>
            <a:endParaRPr lang="pl-PL" sz="2200" dirty="0">
              <a:latin typeface="Aptos" panose="020B0004020202020204" pitchFamily="34" charset="0"/>
            </a:endParaRPr>
          </a:p>
        </p:txBody>
      </p:sp>
      <p:sp>
        <p:nvSpPr>
          <p:cNvPr id="13" name="Tytuł 6">
            <a:extLst>
              <a:ext uri="{FF2B5EF4-FFF2-40B4-BE49-F238E27FC236}">
                <a16:creationId xmlns:a16="http://schemas.microsoft.com/office/drawing/2014/main" id="{A25D8516-D83F-ED8B-2816-BBC04453AA79}"/>
              </a:ext>
            </a:extLst>
          </p:cNvPr>
          <p:cNvSpPr txBox="1">
            <a:spLocks/>
          </p:cNvSpPr>
          <p:nvPr/>
        </p:nvSpPr>
        <p:spPr>
          <a:xfrm>
            <a:off x="853690" y="9998075"/>
            <a:ext cx="10342154" cy="348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Na podstawie wartości wskaźnika zasięgu ubóstwem GUS. </a:t>
            </a:r>
            <a:endParaRPr lang="pl-PL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3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B1AE2-41EE-FA7D-B899-8BC57E34C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1" descr="Mapa prezentująca odsetki osób korzystających z pomocy i wsparcia w ogóle ludności w powiatach województwa łódzkiego przedstawione w formie różnych odcieni koloru niebieskiego. Najwyższa wartość na mapie to 9,5% (powiat tomaszowski), a najniższa to 2,4% (Piotrków Trybunalski).">
            <a:extLst>
              <a:ext uri="{FF2B5EF4-FFF2-40B4-BE49-F238E27FC236}">
                <a16:creationId xmlns:a16="http://schemas.microsoft.com/office/drawing/2014/main" id="{F6A671CF-8450-AC52-1C0C-D9D956852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3669" y="2633287"/>
            <a:ext cx="8952019" cy="659280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F196534-23B0-40B5-24EE-1403713DFD04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F9932F5D-849E-218C-C91F-3FB134E91AE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BC89392D-6F6B-94C0-205E-E44D58351FF4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4F53702-C314-9C28-DB78-858AF1A56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6B6C1C21-1C17-CB6A-0450-FA9A0C9CC413}"/>
              </a:ext>
            </a:extLst>
          </p:cNvPr>
          <p:cNvSpPr txBox="1">
            <a:spLocks/>
          </p:cNvSpPr>
          <p:nvPr/>
        </p:nvSpPr>
        <p:spPr>
          <a:xfrm>
            <a:off x="6212073" y="1841500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KORZYSTAJĄCY Z POMOCY I WSPARCIA</a:t>
            </a:r>
          </a:p>
        </p:txBody>
      </p:sp>
      <p:graphicFrame>
        <p:nvGraphicFramePr>
          <p:cNvPr id="2" name="Wykres 1" descr="Wykres kolumnowy połączony z wykresem liniowym, przedstawiający spadek liczby i udziału osób korzystających z pomocy i wsparcia w województwie łódzkim z 199,3 tys. osób (8%) do 118,4 tys. osób (5%).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51547"/>
              </p:ext>
            </p:extLst>
          </p:nvPr>
        </p:nvGraphicFramePr>
        <p:xfrm>
          <a:off x="985044" y="3216274"/>
          <a:ext cx="10417788" cy="542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C71791-785C-EFBE-C5D7-E551EACCE244}"/>
              </a:ext>
            </a:extLst>
          </p:cNvPr>
          <p:cNvSpPr txBox="1"/>
          <p:nvPr/>
        </p:nvSpPr>
        <p:spPr>
          <a:xfrm>
            <a:off x="1366044" y="9225406"/>
            <a:ext cx="1737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2024 roku</a:t>
            </a:r>
            <a:r>
              <a:rPr lang="pl-PL" sz="32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5,0% ogółu ludności województwa łódzkiego</a:t>
            </a:r>
            <a: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skorzystało</a:t>
            </a:r>
            <a:b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32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wszelkiego rodzaju </a:t>
            </a:r>
            <a:r>
              <a:rPr lang="pl-PL" sz="32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pomocy i wsparcia </a:t>
            </a:r>
            <a: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udzielanego przez OPS i PCPR.</a:t>
            </a:r>
            <a:endParaRPr lang="pl-PL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9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47BB0-8F18-E3C7-36AF-0214C36AC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462998C-DFDC-775D-221E-A736FD19E6BC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AC160D49-9BD2-1A10-8A13-FA33B65D7FD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04D2EF5F-6E66-963F-8858-FD6A5192B323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897B32A9-1759-F378-C06A-7AF11A460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9AEDD440-FC6B-2166-77EF-4260EB720913}"/>
              </a:ext>
            </a:extLst>
          </p:cNvPr>
          <p:cNvSpPr txBox="1">
            <a:spLocks/>
          </p:cNvSpPr>
          <p:nvPr/>
        </p:nvSpPr>
        <p:spPr>
          <a:xfrm>
            <a:off x="1787782" y="2901058"/>
            <a:ext cx="7142792" cy="875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dirty="0">
                <a:latin typeface="Aptos" panose="020B0004020202020204" pitchFamily="34" charset="0"/>
              </a:rPr>
              <a:t>SPADEK LICZBY KORZYSTAJĄCYCH:</a:t>
            </a:r>
          </a:p>
        </p:txBody>
      </p:sp>
      <p:sp>
        <p:nvSpPr>
          <p:cNvPr id="2" name="Strzałka: w dół 1">
            <a:extLst>
              <a:ext uri="{FF2B5EF4-FFF2-40B4-BE49-F238E27FC236}">
                <a16:creationId xmlns:a16="http://schemas.microsoft.com/office/drawing/2014/main" id="{7AF5B8D7-DB8A-2903-5271-CBE5E4484FAD}"/>
              </a:ext>
            </a:extLst>
          </p:cNvPr>
          <p:cNvSpPr/>
          <p:nvPr/>
        </p:nvSpPr>
        <p:spPr>
          <a:xfrm>
            <a:off x="385549" y="3211095"/>
            <a:ext cx="1524000" cy="68885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10">
            <a:extLst>
              <a:ext uri="{FF2B5EF4-FFF2-40B4-BE49-F238E27FC236}">
                <a16:creationId xmlns:a16="http://schemas.microsoft.com/office/drawing/2014/main" id="{AFFD5A88-7FC2-6222-289B-40CFF659052A}"/>
              </a:ext>
            </a:extLst>
          </p:cNvPr>
          <p:cNvSpPr txBox="1">
            <a:spLocks/>
          </p:cNvSpPr>
          <p:nvPr/>
        </p:nvSpPr>
        <p:spPr>
          <a:xfrm>
            <a:off x="1719816" y="3893285"/>
            <a:ext cx="8780506" cy="5524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Świadczenia pieniężne</a:t>
            </a:r>
            <a:r>
              <a:rPr lang="pl-PL" sz="3400" dirty="0">
                <a:latin typeface="Aptos" panose="020B0004020202020204" pitchFamily="34" charset="0"/>
              </a:rPr>
              <a:t> z pomocy społecznej (zasiłki celowe, okresowe i stałe), darmowy posiłek – </a:t>
            </a:r>
            <a:r>
              <a:rPr lang="pl-PL" sz="3400" b="1" dirty="0">
                <a:latin typeface="Aptos" panose="020B0004020202020204" pitchFamily="34" charset="0"/>
              </a:rPr>
              <a:t>poprawa sytuacji finansowej i bytowej mieszkańców</a:t>
            </a:r>
            <a:r>
              <a:rPr lang="pl-PL" sz="3400" dirty="0">
                <a:latin typeface="Aptos" panose="020B0004020202020204" pitchFamily="34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Zasiłki rodzinne oraz jednorazowa zapomoga z tytułu urodzenia się dziecka – </a:t>
            </a:r>
            <a:r>
              <a:rPr lang="pl-PL" sz="3400" b="1" dirty="0">
                <a:latin typeface="Aptos" panose="020B0004020202020204" pitchFamily="34" charset="0"/>
              </a:rPr>
              <a:t>malejąca liczba urodzeń, </a:t>
            </a:r>
            <a:r>
              <a:rPr lang="pl-PL" sz="3400" dirty="0">
                <a:latin typeface="Aptos" panose="020B0004020202020204" pitchFamily="34" charset="0"/>
              </a:rPr>
              <a:t>niska kwota kryterium dochodowego;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Praca socjalna – </a:t>
            </a:r>
            <a:r>
              <a:rPr lang="pl-PL" sz="3400" b="1" dirty="0">
                <a:latin typeface="Aptos" panose="020B0004020202020204" pitchFamily="34" charset="0"/>
              </a:rPr>
              <a:t>osłabienie niekorzystnych zjawisk społecznych</a:t>
            </a:r>
            <a:r>
              <a:rPr lang="pl-PL" sz="3400" dirty="0">
                <a:latin typeface="Aptos" panose="020B0004020202020204" pitchFamily="34" charset="0"/>
              </a:rPr>
              <a:t>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9C8F22B4-980D-993F-8848-FC393483B1BF}"/>
              </a:ext>
            </a:extLst>
          </p:cNvPr>
          <p:cNvSpPr/>
          <p:nvPr/>
        </p:nvSpPr>
        <p:spPr>
          <a:xfrm rot="10800000">
            <a:off x="10225562" y="3186211"/>
            <a:ext cx="1524000" cy="68885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6">
            <a:extLst>
              <a:ext uri="{FF2B5EF4-FFF2-40B4-BE49-F238E27FC236}">
                <a16:creationId xmlns:a16="http://schemas.microsoft.com/office/drawing/2014/main" id="{0D8354BF-9AC5-3DB2-E5AF-028F3FDE4A3A}"/>
              </a:ext>
            </a:extLst>
          </p:cNvPr>
          <p:cNvSpPr txBox="1">
            <a:spLocks/>
          </p:cNvSpPr>
          <p:nvPr/>
        </p:nvSpPr>
        <p:spPr>
          <a:xfrm>
            <a:off x="4770660" y="1760443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Aptos" panose="020B0004020202020204" pitchFamily="34" charset="0"/>
              </a:rPr>
              <a:t>GŁÓWNE TENDENCJE</a:t>
            </a:r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348DA903-D09C-6681-14E7-CC2779967723}"/>
              </a:ext>
            </a:extLst>
          </p:cNvPr>
          <p:cNvSpPr txBox="1">
            <a:spLocks/>
          </p:cNvSpPr>
          <p:nvPr/>
        </p:nvSpPr>
        <p:spPr>
          <a:xfrm>
            <a:off x="11734481" y="3746704"/>
            <a:ext cx="8520826" cy="6701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Usługi w ramach pomocy społecznej</a:t>
            </a:r>
            <a:r>
              <a:rPr lang="pl-PL" sz="3400" dirty="0">
                <a:latin typeface="Aptos" panose="020B0004020202020204" pitchFamily="34" charset="0"/>
              </a:rPr>
              <a:t> (asystentura rodzinna, interwencja kryzysowa, usługi opiekuńcze, w tym specjalistyczne i sąsiedzkie) – </a:t>
            </a:r>
            <a:r>
              <a:rPr lang="pl-PL" sz="3400" b="1" dirty="0">
                <a:latin typeface="Aptos" panose="020B0004020202020204" pitchFamily="34" charset="0"/>
              </a:rPr>
              <a:t>rozwój wsparcia środowiskowego</a:t>
            </a:r>
            <a:r>
              <a:rPr lang="pl-PL" sz="3400" dirty="0">
                <a:latin typeface="Aptos" panose="020B0004020202020204" pitchFamily="34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dirty="0">
                <a:latin typeface="Aptos" panose="020B0004020202020204" pitchFamily="34" charset="0"/>
              </a:rPr>
              <a:t>Wsparcie na </a:t>
            </a:r>
            <a:r>
              <a:rPr lang="pl-PL" sz="3400" b="1" dirty="0">
                <a:latin typeface="Aptos" panose="020B0004020202020204" pitchFamily="34" charset="0"/>
              </a:rPr>
              <a:t>usamodzielnienie</a:t>
            </a:r>
            <a:r>
              <a:rPr lang="pl-PL" sz="3400" dirty="0">
                <a:latin typeface="Aptos" panose="020B0004020202020204" pitchFamily="34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Dofinansowania</a:t>
            </a:r>
            <a:r>
              <a:rPr lang="pl-PL" sz="3400" dirty="0">
                <a:latin typeface="Aptos" panose="020B0004020202020204" pitchFamily="34" charset="0"/>
              </a:rPr>
              <a:t> w ramach rehabilitacji zawodowej i społecznej osób</a:t>
            </a:r>
            <a:br>
              <a:rPr lang="pl-PL" sz="3400" dirty="0">
                <a:latin typeface="Aptos" panose="020B0004020202020204" pitchFamily="34" charset="0"/>
              </a:rPr>
            </a:br>
            <a:r>
              <a:rPr lang="pl-PL" sz="3400" dirty="0">
                <a:latin typeface="Aptos" panose="020B0004020202020204" pitchFamily="34" charset="0"/>
              </a:rPr>
              <a:t>z niepełnosprawnościami – </a:t>
            </a:r>
            <a:r>
              <a:rPr lang="pl-PL" sz="3400" b="1" dirty="0">
                <a:latin typeface="Aptos" panose="020B0004020202020204" pitchFamily="34" charset="0"/>
              </a:rPr>
              <a:t>wzrost dostępności wsparcia</a:t>
            </a:r>
            <a:r>
              <a:rPr lang="pl-PL" sz="3400" dirty="0">
                <a:latin typeface="Aptos" panose="020B0004020202020204" pitchFamily="34" charset="0"/>
              </a:rPr>
              <a:t>;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Rozwój</a:t>
            </a:r>
            <a:r>
              <a:rPr lang="pl-PL" sz="3400" dirty="0">
                <a:latin typeface="Aptos" panose="020B0004020202020204" pitchFamily="34" charset="0"/>
              </a:rPr>
              <a:t> </a:t>
            </a:r>
            <a:r>
              <a:rPr lang="pl-PL" sz="3400" b="1" dirty="0">
                <a:latin typeface="Aptos" panose="020B0004020202020204" pitchFamily="34" charset="0"/>
              </a:rPr>
              <a:t>miejsc</a:t>
            </a:r>
            <a:r>
              <a:rPr lang="pl-PL" sz="3400" dirty="0">
                <a:latin typeface="Aptos" panose="020B0004020202020204" pitchFamily="34" charset="0"/>
              </a:rPr>
              <a:t> opieki nad najmłodszymi dziećmi (w wieku </a:t>
            </a:r>
            <a:r>
              <a:rPr lang="pl-PL" sz="3400" b="1" dirty="0">
                <a:latin typeface="Aptos" panose="020B0004020202020204" pitchFamily="34" charset="0"/>
              </a:rPr>
              <a:t>do lat 3</a:t>
            </a:r>
            <a:r>
              <a:rPr lang="pl-PL" sz="3400" dirty="0">
                <a:latin typeface="Aptos" panose="020B0004020202020204" pitchFamily="34" charset="0"/>
              </a:rPr>
              <a:t>).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3400" dirty="0">
              <a:latin typeface="Aptos" panose="020B00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3400" dirty="0">
              <a:latin typeface="Aptos" panose="020B0004020202020204" pitchFamily="34" charset="0"/>
            </a:endParaRPr>
          </a:p>
        </p:txBody>
      </p:sp>
      <p:sp>
        <p:nvSpPr>
          <p:cNvPr id="14" name="Tytuł 6">
            <a:extLst>
              <a:ext uri="{FF2B5EF4-FFF2-40B4-BE49-F238E27FC236}">
                <a16:creationId xmlns:a16="http://schemas.microsoft.com/office/drawing/2014/main" id="{1A280E1B-76D5-749A-96CC-5181EE80E7AF}"/>
              </a:ext>
            </a:extLst>
          </p:cNvPr>
          <p:cNvSpPr txBox="1">
            <a:spLocks/>
          </p:cNvSpPr>
          <p:nvPr/>
        </p:nvSpPr>
        <p:spPr>
          <a:xfrm>
            <a:off x="11749562" y="2910258"/>
            <a:ext cx="7142792" cy="8752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dirty="0">
                <a:latin typeface="Aptos" panose="020B0004020202020204" pitchFamily="34" charset="0"/>
              </a:rPr>
              <a:t>WZROST LICZBY KORZYSTAJĄCYCH:</a:t>
            </a:r>
          </a:p>
        </p:txBody>
      </p:sp>
    </p:spTree>
    <p:extLst>
      <p:ext uri="{BB962C8B-B14F-4D97-AF65-F5344CB8AC3E}">
        <p14:creationId xmlns:p14="http://schemas.microsoft.com/office/powerpoint/2010/main" val="258952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303EF-87D3-DBF0-77FA-D2185C24F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2" descr="Mapa prezentująca procentowe wartości wskaźnika deprywacji lokalnej w powiatach województwa łódzkiego przedstawione w formie różnych odcieni koloru niebieskiego. Najwyższe wartości na mapie to 3,1% (powiat kutnowski i radomszczański), a najniższa to 1,4% (powiat łódzki wschodni oraz łowicki).">
            <a:extLst>
              <a:ext uri="{FF2B5EF4-FFF2-40B4-BE49-F238E27FC236}">
                <a16:creationId xmlns:a16="http://schemas.microsoft.com/office/drawing/2014/main" id="{DB08C99D-CCAC-DAA5-6219-C1AF0B575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3444" y="2731275"/>
            <a:ext cx="8911170" cy="65880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A1A9AC6-4B56-319C-1D1D-4655594D71FD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31C31A5-43A8-4D91-4013-3A4B6BB0BC4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A405376D-0BD4-8BC1-6A78-76AA052AA935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30D7FBE5-EC0B-D76F-6F3E-AFE1FD390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C063A887-022D-CDF8-62D1-C6D3DB7550D6}"/>
              </a:ext>
            </a:extLst>
          </p:cNvPr>
          <p:cNvSpPr txBox="1">
            <a:spLocks/>
          </p:cNvSpPr>
          <p:nvPr/>
        </p:nvSpPr>
        <p:spPr>
          <a:xfrm>
            <a:off x="4104442" y="2220809"/>
            <a:ext cx="12743397" cy="612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Aptos" panose="020B0004020202020204" pitchFamily="34" charset="0"/>
              </a:rPr>
              <a:t>KORZYSTAJĄCY Z POMOCY SPOŁECZNEJ </a:t>
            </a:r>
            <a:br>
              <a:rPr lang="pl-PL" sz="3600" b="1" dirty="0">
                <a:latin typeface="Aptos" panose="020B0004020202020204" pitchFamily="34" charset="0"/>
              </a:rPr>
            </a:br>
            <a:r>
              <a:rPr lang="pl-PL" sz="3200" b="1" dirty="0">
                <a:latin typeface="Aptos" panose="020B0004020202020204" pitchFamily="34" charset="0"/>
              </a:rPr>
              <a:t>(ŚWIADCZENIA PIENIĘŻNE I NIEPIENIĘŻNE)</a:t>
            </a:r>
            <a:endParaRPr lang="pl-PL" sz="3600" b="1" dirty="0">
              <a:latin typeface="Aptos" panose="020B00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B4E6409-1C69-6400-4B4E-866B6A437D61}"/>
              </a:ext>
            </a:extLst>
          </p:cNvPr>
          <p:cNvSpPr txBox="1"/>
          <p:nvPr/>
        </p:nvSpPr>
        <p:spPr>
          <a:xfrm>
            <a:off x="1366044" y="9225406"/>
            <a:ext cx="1737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2024 roku</a:t>
            </a:r>
            <a:r>
              <a:rPr lang="pl-PL" sz="32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2,2% ogółu ludności województwa łódzkiego</a:t>
            </a:r>
            <a: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(52,2 tys. osób) </a:t>
            </a:r>
            <a:b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miało decyzją przyznane </a:t>
            </a:r>
            <a:r>
              <a:rPr lang="pl-PL" sz="32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świadczenia z pomocy społecznej </a:t>
            </a:r>
            <a: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(pieniężne lub niepieniężne).</a:t>
            </a:r>
            <a:endParaRPr lang="pl-PL" sz="3200" dirty="0">
              <a:latin typeface="Aptos" panose="020B0004020202020204" pitchFamily="34" charset="0"/>
            </a:endParaRPr>
          </a:p>
        </p:txBody>
      </p:sp>
      <p:graphicFrame>
        <p:nvGraphicFramePr>
          <p:cNvPr id="6" name="Wykres 5" descr="Wykres kolumnowy przedstawiający spadek wartości wskaźnika deprywacji lokalnej w województwie łódzkim z poziomu 4,3% w 2015 roku do 2,2% w roku 2024.">
            <a:extLst>
              <a:ext uri="{FF2B5EF4-FFF2-40B4-BE49-F238E27FC236}">
                <a16:creationId xmlns:a16="http://schemas.microsoft.com/office/drawing/2014/main" id="{28489F54-BB0B-4C37-803D-CBEF0C9E3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727519"/>
              </p:ext>
            </p:extLst>
          </p:nvPr>
        </p:nvGraphicFramePr>
        <p:xfrm>
          <a:off x="1095758" y="4313940"/>
          <a:ext cx="10141773" cy="384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ytuł 6">
            <a:extLst>
              <a:ext uri="{FF2B5EF4-FFF2-40B4-BE49-F238E27FC236}">
                <a16:creationId xmlns:a16="http://schemas.microsoft.com/office/drawing/2014/main" id="{44F707F6-1C92-1D24-9D5A-1A19225571E0}"/>
              </a:ext>
            </a:extLst>
          </p:cNvPr>
          <p:cNvSpPr txBox="1">
            <a:spLocks/>
          </p:cNvSpPr>
          <p:nvPr/>
        </p:nvSpPr>
        <p:spPr>
          <a:xfrm>
            <a:off x="3804444" y="3451926"/>
            <a:ext cx="8078823" cy="682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pl-PL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Wskaźnik deprywacji lokalnej </a:t>
            </a:r>
            <a:endParaRPr lang="pl-PL" sz="32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C89BB-7B51-E072-3C31-F9D4B7E9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FD61851-96CB-CAE3-FF57-D94483E9CA2C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AC1180D7-587C-32A6-4374-9165C19797D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88B5AF92-6732-B825-D832-BA54550F5CD4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B1E3CDD9-C3FC-CCB4-207A-B9DCE8CED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2" name="Tytuł 6">
            <a:extLst>
              <a:ext uri="{FF2B5EF4-FFF2-40B4-BE49-F238E27FC236}">
                <a16:creationId xmlns:a16="http://schemas.microsoft.com/office/drawing/2014/main" id="{3C2C7C68-89B8-7626-0465-1C77E2285E47}"/>
              </a:ext>
            </a:extLst>
          </p:cNvPr>
          <p:cNvSpPr txBox="1">
            <a:spLocks/>
          </p:cNvSpPr>
          <p:nvPr/>
        </p:nvSpPr>
        <p:spPr>
          <a:xfrm>
            <a:off x="3575844" y="1841502"/>
            <a:ext cx="13716000" cy="6127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latin typeface="Aptos" panose="020B0004020202020204" pitchFamily="34" charset="0"/>
              </a:rPr>
              <a:t>GŁÓWNE POWODY UDZIELANIA POMOCY I WSPARCIA </a:t>
            </a:r>
          </a:p>
        </p:txBody>
      </p:sp>
      <p:graphicFrame>
        <p:nvGraphicFramePr>
          <p:cNvPr id="4" name="Wykres 3" descr="Wykres liniowy przedstawiający zmiany udziału rodzin korzystających z pomocy społecznej z tytułu głównych powodów wsparcia w województwie łódzkim w latach 2015-2024. W przypadku długotrwałej lub ciężkiej choroby oraz niepełnosprawności obserwowany jest wzrost udziału rodzin otrzymujących pomoc, a w przypadku ubóstwa oraz bezrobocia – spadek. Udział rodzin korzystających ze wsparcia z powodu bezradności w sprawach opiekuńczo-wychowawczych i prowadzenia gospodarstwa domowego jest stosunkowo stały.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625889"/>
              </p:ext>
            </p:extLst>
          </p:nvPr>
        </p:nvGraphicFramePr>
        <p:xfrm>
          <a:off x="1899444" y="2818054"/>
          <a:ext cx="16840200" cy="761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670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F4A99-5BCE-91FB-011A-C56A714EC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6" descr="Obraz zawierający osoba, zamknąć&#10;&#10;Opis wygenerowany automatycznie">
            <a:extLst>
              <a:ext uri="{FF2B5EF4-FFF2-40B4-BE49-F238E27FC236}">
                <a16:creationId xmlns:a16="http://schemas.microsoft.com/office/drawing/2014/main" id="{986AE8F4-A663-0B4D-4CA4-C94F10848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36032" r="-1" b="7326"/>
          <a:stretch/>
        </p:blipFill>
        <p:spPr>
          <a:xfrm>
            <a:off x="6852444" y="28574"/>
            <a:ext cx="13356971" cy="11334251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65FEEAD-69E3-2F32-2533-B98232DDE7E2}"/>
              </a:ext>
            </a:extLst>
          </p:cNvPr>
          <p:cNvSpPr/>
          <p:nvPr/>
        </p:nvSpPr>
        <p:spPr>
          <a:xfrm>
            <a:off x="838464" y="10482070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137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D868B811-89A7-514B-0FD9-AAAB2C314CE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4777244" y="10528771"/>
            <a:ext cx="4397469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spc="-1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Regionalne Centrum Polityki Społecznej w Łodzi</a:t>
            </a:r>
            <a:endParaRPr sz="1600" spc="-4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E0206875-812C-660A-B9FE-FD4BFB0D2EBE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825764" y="10528771"/>
            <a:ext cx="8846080" cy="269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spcBef>
                <a:spcPts val="185"/>
              </a:spcBef>
            </a:pPr>
            <a:r>
              <a:rPr lang="pl-PL" sz="1600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Ocena Zasobów Pomocy Społecznej Województwa Łódzkiego za rok 2024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1E9DD6E-85EF-B91E-94A3-611AB8CC9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471" y="433721"/>
            <a:ext cx="5668486" cy="1044000"/>
          </a:xfrm>
          <a:prstGeom prst="rect">
            <a:avLst/>
          </a:prstGeom>
        </p:spPr>
      </p:pic>
      <p:sp>
        <p:nvSpPr>
          <p:cNvPr id="5" name="Tytuł 6">
            <a:extLst>
              <a:ext uri="{FF2B5EF4-FFF2-40B4-BE49-F238E27FC236}">
                <a16:creationId xmlns:a16="http://schemas.microsoft.com/office/drawing/2014/main" id="{BB8937F0-5F94-5969-9E72-F49E959CD9B1}"/>
              </a:ext>
            </a:extLst>
          </p:cNvPr>
          <p:cNvSpPr txBox="1">
            <a:spLocks/>
          </p:cNvSpPr>
          <p:nvPr/>
        </p:nvSpPr>
        <p:spPr>
          <a:xfrm>
            <a:off x="1236157" y="2043710"/>
            <a:ext cx="10564368" cy="603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b="1" dirty="0">
                <a:latin typeface="Aptos" panose="020B0004020202020204" pitchFamily="34" charset="0"/>
              </a:rPr>
              <a:t>WSPARCIE RODZINY I PIECZA ZASTĘPCZA</a:t>
            </a:r>
          </a:p>
        </p:txBody>
      </p:sp>
      <p:sp>
        <p:nvSpPr>
          <p:cNvPr id="2" name="Symbol zastępczy zawartości 10">
            <a:extLst>
              <a:ext uri="{FF2B5EF4-FFF2-40B4-BE49-F238E27FC236}">
                <a16:creationId xmlns:a16="http://schemas.microsoft.com/office/drawing/2014/main" id="{A5017C92-53B2-4F78-DB4A-49B0007377F5}"/>
              </a:ext>
            </a:extLst>
          </p:cNvPr>
          <p:cNvSpPr txBox="1">
            <a:spLocks/>
          </p:cNvSpPr>
          <p:nvPr/>
        </p:nvSpPr>
        <p:spPr>
          <a:xfrm>
            <a:off x="1236157" y="3192777"/>
            <a:ext cx="16352188" cy="5524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Więcej rodzin </a:t>
            </a:r>
            <a:r>
              <a:rPr lang="pl-PL" sz="3400" dirty="0">
                <a:latin typeface="Aptos" panose="020B0004020202020204" pitchFamily="34" charset="0"/>
              </a:rPr>
              <a:t>obejmowanych natychmiastową, specjalistyczną pomocą w postaci </a:t>
            </a:r>
            <a:r>
              <a:rPr lang="pl-PL" sz="3400" b="1" dirty="0">
                <a:latin typeface="Aptos" panose="020B0004020202020204" pitchFamily="34" charset="0"/>
              </a:rPr>
              <a:t>interwencji kryzysowej</a:t>
            </a:r>
            <a:r>
              <a:rPr lang="pl-PL" sz="3400" dirty="0">
                <a:latin typeface="Aptos" panose="020B0004020202020204" pitchFamily="34" charset="0"/>
              </a:rPr>
              <a:t>;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Rozwój asystentury rodzinnej </a:t>
            </a:r>
            <a:r>
              <a:rPr lang="pl-PL" sz="3400" dirty="0">
                <a:latin typeface="Aptos" panose="020B0004020202020204" pitchFamily="34" charset="0"/>
              </a:rPr>
              <a:t>– więcej asystentów rodziny, mniej rodzin na jednego asystenta;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Wzrost</a:t>
            </a:r>
            <a:r>
              <a:rPr lang="pl-PL" sz="3400" dirty="0">
                <a:latin typeface="Aptos" panose="020B0004020202020204" pitchFamily="34" charset="0"/>
              </a:rPr>
              <a:t> odsetka rodzin kończących pracę z asystentem z powodu </a:t>
            </a:r>
            <a:r>
              <a:rPr lang="pl-PL" sz="3400" b="1" dirty="0">
                <a:latin typeface="Aptos" panose="020B0004020202020204" pitchFamily="34" charset="0"/>
              </a:rPr>
              <a:t>osiągnięcia założonych celów</a:t>
            </a:r>
            <a:r>
              <a:rPr lang="pl-PL" sz="3400" dirty="0">
                <a:latin typeface="Aptos" panose="020B0004020202020204" pitchFamily="34" charset="0"/>
              </a:rPr>
              <a:t>;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400" b="1" dirty="0">
                <a:latin typeface="Aptos" panose="020B0004020202020204" pitchFamily="34" charset="0"/>
              </a:rPr>
              <a:t>Zwiększenie wsparcia </a:t>
            </a:r>
            <a:r>
              <a:rPr lang="pl-PL" sz="3400" dirty="0">
                <a:latin typeface="Aptos" panose="020B0004020202020204" pitchFamily="34" charset="0"/>
              </a:rPr>
              <a:t>(liczby i kwoty świadczeń) na </a:t>
            </a:r>
            <a:r>
              <a:rPr lang="pl-PL" sz="3400" b="1" dirty="0">
                <a:latin typeface="Aptos" panose="020B0004020202020204" pitchFamily="34" charset="0"/>
              </a:rPr>
              <a:t>usamodzielnienie</a:t>
            </a:r>
            <a:r>
              <a:rPr lang="pl-PL" sz="3400" dirty="0">
                <a:latin typeface="Aptos" panose="020B0004020202020204" pitchFamily="34" charset="0"/>
              </a:rPr>
              <a:t> pełnoletnich osób opuszczających rodzinne formy pieczy zastępczej, placówki opiekuńczo-wychowawcze oraz inne instytucje*.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215B9BB-E782-3185-BCDE-B00BDC22082C}"/>
              </a:ext>
            </a:extLst>
          </p:cNvPr>
          <p:cNvSpPr txBox="1"/>
          <p:nvPr/>
        </p:nvSpPr>
        <p:spPr>
          <a:xfrm>
            <a:off x="745743" y="9886461"/>
            <a:ext cx="17938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latin typeface="Aptos" panose="020B0004020202020204" pitchFamily="34" charset="0"/>
              </a:rPr>
              <a:t>*Instytucje, o których mowa w art. 88 ust. 1 ustawy o pomocy społecznej.</a:t>
            </a:r>
          </a:p>
        </p:txBody>
      </p:sp>
    </p:spTree>
    <p:extLst>
      <p:ext uri="{BB962C8B-B14F-4D97-AF65-F5344CB8AC3E}">
        <p14:creationId xmlns:p14="http://schemas.microsoft.com/office/powerpoint/2010/main" val="334346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2331</Words>
  <Application>Microsoft Office PowerPoint</Application>
  <PresentationFormat>Niestandardowy</PresentationFormat>
  <Paragraphs>209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Aptos</vt:lpstr>
      <vt:lpstr>Arial</vt:lpstr>
      <vt:lpstr>Arial Black</vt:lpstr>
      <vt:lpstr>Calibri</vt:lpstr>
      <vt:lpstr>Courier New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/>
  <cp:lastModifiedBy>Magdalena Błaszczyk</cp:lastModifiedBy>
  <cp:revision>133</cp:revision>
  <cp:lastPrinted>2025-06-04T09:19:31Z</cp:lastPrinted>
  <dcterms:created xsi:type="dcterms:W3CDTF">2024-12-16T16:53:17Z</dcterms:created>
  <dcterms:modified xsi:type="dcterms:W3CDTF">2025-06-16T13:15:20Z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2024-12-16T00:00:00Z</vt:filetime>
  </property>
  <property fmtid="{D5CDD505-2E9C-101B-9397-08002B2CF9AE}" pid="5" name="Producer">
    <vt:lpwstr>3-Heights(TM) PDF Security Shell 4.8.25.2 (http://www.pdf-tools.com)</vt:lpwstr>
  </property>
</Properties>
</file>