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9" r:id="rId5"/>
    <p:sldId id="274" r:id="rId6"/>
    <p:sldId id="273" r:id="rId7"/>
    <p:sldId id="275" r:id="rId8"/>
    <p:sldId id="276" r:id="rId9"/>
    <p:sldId id="297" r:id="rId10"/>
    <p:sldId id="302" r:id="rId11"/>
    <p:sldId id="301" r:id="rId12"/>
    <p:sldId id="299" r:id="rId13"/>
    <p:sldId id="278" r:id="rId14"/>
    <p:sldId id="279" r:id="rId15"/>
    <p:sldId id="280" r:id="rId16"/>
    <p:sldId id="300" r:id="rId17"/>
    <p:sldId id="281" r:id="rId18"/>
    <p:sldId id="282" r:id="rId19"/>
    <p:sldId id="283" r:id="rId20"/>
    <p:sldId id="284" r:id="rId21"/>
    <p:sldId id="296" r:id="rId22"/>
    <p:sldId id="285" r:id="rId23"/>
    <p:sldId id="295" r:id="rId24"/>
    <p:sldId id="287" r:id="rId25"/>
    <p:sldId id="288" r:id="rId26"/>
    <p:sldId id="291" r:id="rId27"/>
    <p:sldId id="294" r:id="rId28"/>
    <p:sldId id="267" r:id="rId29"/>
  </p:sldIdLst>
  <p:sldSz cx="20104100" cy="11309350"/>
  <p:notesSz cx="9925050" cy="67929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912" y="2471428"/>
            <a:ext cx="5676900" cy="144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2942" y="10528771"/>
            <a:ext cx="172656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4970" y="10528771"/>
            <a:ext cx="145224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5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6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7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8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9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0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1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2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1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15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6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Excel_Worksheet17.xlsx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4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7591" y="1277783"/>
            <a:ext cx="4404360" cy="8808085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1951" y="1277783"/>
            <a:ext cx="7901305" cy="8808085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83777" y="1277783"/>
            <a:ext cx="3120390" cy="8808085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824970" y="10528771"/>
            <a:ext cx="64076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SPRAWOZDANIE Z WYKONANIA BUDŻETU WOJEWÓDZTWA ŁÓDZKIEGO ZA 2024 ROK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7552942" y="10528771"/>
            <a:ext cx="2363616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1B5B40A-F879-4B04-815C-D833675E4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FE5BD45D-2401-7E87-4A68-0B5B66ED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3825875"/>
            <a:ext cx="4195330" cy="2954655"/>
          </a:xfrm>
        </p:spPr>
        <p:txBody>
          <a:bodyPr/>
          <a:lstStyle/>
          <a:p>
            <a:pPr algn="l"/>
            <a:r>
              <a:rPr lang="pl-PL" sz="3200" dirty="0"/>
              <a:t>SPRAWOZDANIE </a:t>
            </a:r>
            <a:br>
              <a:rPr lang="pl-PL" sz="3200" dirty="0"/>
            </a:br>
            <a:r>
              <a:rPr lang="pl-PL" sz="3200" dirty="0"/>
              <a:t>Z WYKONANIA BUDŻETU </a:t>
            </a:r>
            <a:br>
              <a:rPr lang="pl-PL" sz="3200" dirty="0"/>
            </a:br>
            <a:r>
              <a:rPr lang="pl-PL" sz="3200" dirty="0"/>
              <a:t>WOJEWÓDZTWA ŁÓDZKIEGO </a:t>
            </a:r>
            <a:br>
              <a:rPr lang="pl-PL" sz="3200" dirty="0"/>
            </a:br>
            <a:r>
              <a:rPr lang="pl-PL" sz="3200" dirty="0"/>
              <a:t>ZA 2024 ROK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7C39760-8C81-9E3E-E906-0A601CFB3320}"/>
              </a:ext>
            </a:extLst>
          </p:cNvPr>
          <p:cNvSpPr txBox="1"/>
          <p:nvPr/>
        </p:nvSpPr>
        <p:spPr>
          <a:xfrm>
            <a:off x="1827095" y="7635875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Zadania własne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0FF79BB-0572-2AB3-43FE-4918D8762FAA}"/>
              </a:ext>
            </a:extLst>
          </p:cNvPr>
          <p:cNvSpPr txBox="1"/>
          <p:nvPr/>
        </p:nvSpPr>
        <p:spPr>
          <a:xfrm>
            <a:off x="679450" y="6111875"/>
            <a:ext cx="507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 realizowane w ramach programu regionalnego Fundusze Europejskie dla Łódzkiego 2021-2027</a:t>
            </a:r>
            <a:endParaRPr lang="pl-PL" sz="16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E34DCDA-6C19-AE64-4FBD-BCA3246CC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49" y="1888619"/>
            <a:ext cx="12801601" cy="841425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18EE325-798E-9B94-8D5E-50E4CE369AB5}"/>
              </a:ext>
            </a:extLst>
          </p:cNvPr>
          <p:cNvSpPr txBox="1"/>
          <p:nvPr/>
        </p:nvSpPr>
        <p:spPr>
          <a:xfrm>
            <a:off x="755650" y="5121275"/>
            <a:ext cx="507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Zadania z zakresu administracji rządowej i inne zlecone ustawami</a:t>
            </a:r>
            <a:endParaRPr lang="pl-PL" sz="160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6888080-B03E-F812-A4B1-5F3B7B727330}"/>
              </a:ext>
            </a:extLst>
          </p:cNvPr>
          <p:cNvSpPr txBox="1"/>
          <p:nvPr/>
        </p:nvSpPr>
        <p:spPr>
          <a:xfrm>
            <a:off x="852369" y="3673475"/>
            <a:ext cx="507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Pomoc finansowa dla innych jednostek samorządu terytorialnego</a:t>
            </a:r>
            <a:endParaRPr lang="pl-PL" sz="105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2ED61E9-34C3-F5FB-2EC3-69F50B3A7DA2}"/>
              </a:ext>
            </a:extLst>
          </p:cNvPr>
          <p:cNvSpPr txBox="1"/>
          <p:nvPr/>
        </p:nvSpPr>
        <p:spPr>
          <a:xfrm>
            <a:off x="852369" y="2496721"/>
            <a:ext cx="5073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Pozostałe typy zadań</a:t>
            </a:r>
            <a:endParaRPr lang="pl-PL" sz="105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79874C8-69E2-32D4-2251-3D0C11DA34BB}"/>
              </a:ext>
            </a:extLst>
          </p:cNvPr>
          <p:cNvSpPr/>
          <p:nvPr/>
        </p:nvSpPr>
        <p:spPr>
          <a:xfrm>
            <a:off x="5022850" y="396875"/>
            <a:ext cx="998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PLANU WYDATKÓW OGÓŁEM </a:t>
            </a:r>
          </a:p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podziale na typy zadań w 2024 r. </a:t>
            </a:r>
          </a:p>
        </p:txBody>
      </p:sp>
    </p:spTree>
    <p:extLst>
      <p:ext uri="{BB962C8B-B14F-4D97-AF65-F5344CB8AC3E}">
        <p14:creationId xmlns:p14="http://schemas.microsoft.com/office/powerpoint/2010/main" val="73269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091A68B-27F4-FF19-93CD-1533A16429D7}"/>
              </a:ext>
            </a:extLst>
          </p:cNvPr>
          <p:cNvSpPr/>
          <p:nvPr/>
        </p:nvSpPr>
        <p:spPr>
          <a:xfrm>
            <a:off x="3917950" y="244475"/>
            <a:ext cx="1226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PLANU WYDATKÓW OGÓŁEM </a:t>
            </a:r>
          </a:p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podziale na działy klasyfikacji budżetowej w 2024 r. </a:t>
            </a: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846B011B-E2AE-8A26-1F34-721C558F6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300" y="1463675"/>
          <a:ext cx="12763500" cy="888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319344" imgH="6484729" progId="Excel.Sheet.12">
                  <p:embed/>
                </p:oleObj>
              </mc:Choice>
              <mc:Fallback>
                <p:oleObj name="Worksheet" r:id="rId4" imgW="9319344" imgH="6484729" progId="Excel.Sheet.12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846B011B-E2AE-8A26-1F34-721C558F6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0300" y="1463675"/>
                        <a:ext cx="12763500" cy="8882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F92EDC1E-F49B-1FCA-BFBA-6FFA02F9F736}"/>
              </a:ext>
            </a:extLst>
          </p:cNvPr>
          <p:cNvSpPr txBox="1"/>
          <p:nvPr/>
        </p:nvSpPr>
        <p:spPr>
          <a:xfrm>
            <a:off x="15462250" y="1109314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66069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BE07C4A-1DD5-F838-EE6E-D8B7FED65A80}"/>
              </a:ext>
            </a:extLst>
          </p:cNvPr>
          <p:cNvSpPr txBox="1">
            <a:spLocks noChangeArrowheads="1"/>
          </p:cNvSpPr>
          <p:nvPr/>
        </p:nvSpPr>
        <p:spPr>
          <a:xfrm>
            <a:off x="5175250" y="737368"/>
            <a:ext cx="10134600" cy="8787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WYKONANYCH WYDATKÓW OGÓŁEM </a:t>
            </a:r>
            <a:b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2024 r. </a:t>
            </a:r>
            <a:b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FE725F-8F83-D633-3346-31E931472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23" y="2507536"/>
            <a:ext cx="13801454" cy="71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642D772-8C06-E2BB-A6C8-E22D1D10D8C1}"/>
              </a:ext>
            </a:extLst>
          </p:cNvPr>
          <p:cNvSpPr/>
          <p:nvPr/>
        </p:nvSpPr>
        <p:spPr>
          <a:xfrm>
            <a:off x="3917950" y="244475"/>
            <a:ext cx="1226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PLANU WYDATKÓW OGÓŁEM </a:t>
            </a:r>
          </a:p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podziale na działy klasyfikacji budżetowej w 2024 r.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584A61-51A5-72D7-A791-B7B0CC63F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0" y="1294261"/>
            <a:ext cx="13716000" cy="90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ADCC574-2F9B-3D34-F098-825CB2A7796F}"/>
              </a:ext>
            </a:extLst>
          </p:cNvPr>
          <p:cNvSpPr/>
          <p:nvPr/>
        </p:nvSpPr>
        <p:spPr>
          <a:xfrm>
            <a:off x="3956050" y="623520"/>
            <a:ext cx="1280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PLANU WYDATKÓW MAJĄTKOWYCH </a:t>
            </a:r>
          </a:p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podziale na działy klasyfikacji budżetowej w 2024 r. </a:t>
            </a: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88FFD9A1-9BB3-6254-1E1E-7432A16A0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09036"/>
              </p:ext>
            </p:extLst>
          </p:nvPr>
        </p:nvGraphicFramePr>
        <p:xfrm>
          <a:off x="4164731" y="2149475"/>
          <a:ext cx="12384237" cy="788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25973" imgH="5493911" progId="Excel.Sheet.12">
                  <p:embed/>
                </p:oleObj>
              </mc:Choice>
              <mc:Fallback>
                <p:oleObj name="Worksheet" r:id="rId4" imgW="8625973" imgH="5493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4731" y="2149475"/>
                        <a:ext cx="12384237" cy="7887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FD0AC49F-35FF-D3AF-E54C-8C42D4EC9DB3}"/>
              </a:ext>
            </a:extLst>
          </p:cNvPr>
          <p:cNvSpPr txBox="1"/>
          <p:nvPr/>
        </p:nvSpPr>
        <p:spPr>
          <a:xfrm>
            <a:off x="15614650" y="1810792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8899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16291F6-6D5E-324E-A18E-F8B6663A408F}"/>
              </a:ext>
            </a:extLst>
          </p:cNvPr>
          <p:cNvSpPr/>
          <p:nvPr/>
        </p:nvSpPr>
        <p:spPr>
          <a:xfrm>
            <a:off x="3956050" y="433368"/>
            <a:ext cx="1280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PLANU WYDATKÓW MAJĄTKOWYCH </a:t>
            </a:r>
          </a:p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podziale na działy klasyfikacji budżetowej w 2024 r.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F861628-FE16-621E-3E59-BC3C6CE8A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0" y="1577627"/>
            <a:ext cx="12801600" cy="87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6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D93ED42-ECC1-3157-C4A0-F68513A74AB8}"/>
              </a:ext>
            </a:extLst>
          </p:cNvPr>
          <p:cNvSpPr txBox="1">
            <a:spLocks noChangeArrowheads="1"/>
          </p:cNvSpPr>
          <p:nvPr/>
        </p:nvSpPr>
        <p:spPr>
          <a:xfrm>
            <a:off x="4375149" y="754110"/>
            <a:ext cx="11353800" cy="10419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WYKONANYCH WYDATKÓW MAJĄTKOWYCH </a:t>
            </a:r>
            <a:b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2024 r. </a:t>
            </a:r>
            <a:b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50F1BE-88A9-D113-0A6F-A21ED417B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12" y="2454275"/>
            <a:ext cx="18840275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5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Prostokąt 8">
            <a:extLst>
              <a:ext uri="{FF2B5EF4-FFF2-40B4-BE49-F238E27FC236}">
                <a16:creationId xmlns:a16="http://schemas.microsoft.com/office/drawing/2014/main" id="{DF5FC00E-9D7C-1AD6-9E05-89A2A2438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891241"/>
            <a:ext cx="10667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800" b="1" dirty="0"/>
              <a:t>WYKONANIE WYDATKÓW OGÓŁEM NA ZADANIA WŁASNE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800" b="1" dirty="0"/>
              <a:t>w 2024 r.</a:t>
            </a:r>
            <a:endParaRPr lang="pl-PL" sz="2800" b="1" dirty="0"/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2800" b="1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E6A8FCAA-A157-5D69-2B19-493A4EA04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20791"/>
              </p:ext>
            </p:extLst>
          </p:nvPr>
        </p:nvGraphicFramePr>
        <p:xfrm>
          <a:off x="3536949" y="2248568"/>
          <a:ext cx="13077668" cy="797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692497" imgH="5913229" progId="Excel.Sheet.12">
                  <p:embed/>
                </p:oleObj>
              </mc:Choice>
              <mc:Fallback>
                <p:oleObj name="Worksheet" r:id="rId4" imgW="9692497" imgH="59132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6949" y="2248568"/>
                        <a:ext cx="13077668" cy="797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0DD4B85-E8D2-2D57-218E-B98ED324BB35}"/>
              </a:ext>
            </a:extLst>
          </p:cNvPr>
          <p:cNvSpPr txBox="1"/>
          <p:nvPr/>
        </p:nvSpPr>
        <p:spPr>
          <a:xfrm>
            <a:off x="15614650" y="1894207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394707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E4F669-8385-D9F8-4A57-5943317292F5}"/>
              </a:ext>
            </a:extLst>
          </p:cNvPr>
          <p:cNvSpPr txBox="1">
            <a:spLocks/>
          </p:cNvSpPr>
          <p:nvPr/>
        </p:nvSpPr>
        <p:spPr bwMode="auto">
          <a:xfrm>
            <a:off x="3346448" y="1006475"/>
            <a:ext cx="13411199" cy="13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l-PL" altLang="pl-PL" sz="2800" b="1" dirty="0"/>
          </a:p>
          <a:p>
            <a:pPr algn="ctr"/>
            <a:r>
              <a:rPr lang="pl-PL" altLang="pl-PL" sz="2800" b="1" dirty="0"/>
              <a:t>WYKONANIE WYDATKÓW OGÓŁEM NA ZADANIA Z ZAKRESU ADMINISTRACJI RZĄDOWEJ I INNE ZADANIA ZLECONE USTAWAMI </a:t>
            </a:r>
          </a:p>
          <a:p>
            <a:pPr algn="ctr"/>
            <a:r>
              <a:rPr lang="pl-PL" altLang="pl-PL" sz="2800" b="1" dirty="0"/>
              <a:t>w 2024 r.</a:t>
            </a:r>
            <a:br>
              <a:rPr lang="pl-PL" altLang="pl-PL" sz="2800" b="1" dirty="0"/>
            </a:br>
            <a:endParaRPr lang="pl-PL" altLang="pl-PL" sz="2800" b="1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EE4E4D30-9C83-897D-948F-B93208096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45371"/>
              </p:ext>
            </p:extLst>
          </p:nvPr>
        </p:nvGraphicFramePr>
        <p:xfrm>
          <a:off x="3667264" y="3749675"/>
          <a:ext cx="12769569" cy="500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121005" imgH="3573671" progId="Excel.Sheet.12">
                  <p:embed/>
                </p:oleObj>
              </mc:Choice>
              <mc:Fallback>
                <p:oleObj name="Worksheet" r:id="rId4" imgW="9121005" imgH="35736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7264" y="3749675"/>
                        <a:ext cx="12769569" cy="500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E8A55D2-24DF-A00F-CDCC-6A5F4C3CC3CB}"/>
              </a:ext>
            </a:extLst>
          </p:cNvPr>
          <p:cNvSpPr txBox="1"/>
          <p:nvPr/>
        </p:nvSpPr>
        <p:spPr>
          <a:xfrm>
            <a:off x="15487616" y="3411189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390541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D0B734A-AFCB-29C6-BAFB-2629AE2AF6E6}"/>
              </a:ext>
            </a:extLst>
          </p:cNvPr>
          <p:cNvSpPr txBox="1">
            <a:spLocks/>
          </p:cNvSpPr>
          <p:nvPr/>
        </p:nvSpPr>
        <p:spPr bwMode="auto">
          <a:xfrm>
            <a:off x="2622549" y="1775601"/>
            <a:ext cx="14858999" cy="15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l-PL" altLang="pl-PL" sz="2800" b="1" dirty="0"/>
          </a:p>
          <a:p>
            <a:pPr algn="ctr"/>
            <a:r>
              <a:rPr lang="pl-PL" altLang="pl-PL" sz="2800" b="1" dirty="0"/>
              <a:t>WYKONANIE WYDATKÓW OGÓŁEM NA ZADANIA REALIZOWANE WSPÓLNIE </a:t>
            </a:r>
            <a:br>
              <a:rPr lang="pl-PL" altLang="pl-PL" sz="2800" b="1" dirty="0"/>
            </a:br>
            <a:r>
              <a:rPr lang="pl-PL" altLang="pl-PL" sz="2800" b="1" dirty="0"/>
              <a:t>Z INNYMI JEDNOSTKAMI SAMORZĄDU TERYTORIALNEGO</a:t>
            </a:r>
          </a:p>
          <a:p>
            <a:pPr algn="ctr"/>
            <a:r>
              <a:rPr lang="pl-PL" altLang="pl-PL" sz="2800" b="1" dirty="0"/>
              <a:t>w 2024 r.</a:t>
            </a:r>
            <a:br>
              <a:rPr lang="pl-PL" altLang="pl-PL" sz="2800" b="1" dirty="0"/>
            </a:br>
            <a:endParaRPr lang="pl-PL" altLang="pl-PL" sz="2800" b="1" dirty="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FF724D57-563C-B196-37A0-452F1186B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60805"/>
              </p:ext>
            </p:extLst>
          </p:nvPr>
        </p:nvGraphicFramePr>
        <p:xfrm>
          <a:off x="3648494" y="4816475"/>
          <a:ext cx="12807111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121005" imgH="1264811" progId="Excel.Sheet.12">
                  <p:embed/>
                </p:oleObj>
              </mc:Choice>
              <mc:Fallback>
                <p:oleObj name="Worksheet" r:id="rId4" imgW="9121005" imgH="12648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8494" y="4816475"/>
                        <a:ext cx="12807111" cy="177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A27E6BC-5B0B-D774-9660-28E668410146}"/>
              </a:ext>
            </a:extLst>
          </p:cNvPr>
          <p:cNvSpPr txBox="1"/>
          <p:nvPr/>
        </p:nvSpPr>
        <p:spPr>
          <a:xfrm>
            <a:off x="15462250" y="4435475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290116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0AC41D4F-C9D1-BFDA-19FE-E2F0230EA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50101"/>
              </p:ext>
            </p:extLst>
          </p:nvPr>
        </p:nvGraphicFramePr>
        <p:xfrm>
          <a:off x="2089150" y="1344141"/>
          <a:ext cx="15925799" cy="862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181910" imgH="4429511" progId="Word.Document.12">
                  <p:embed/>
                </p:oleObj>
              </mc:Choice>
              <mc:Fallback>
                <p:oleObj name="Document" r:id="rId4" imgW="8181910" imgH="44295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9150" y="1344141"/>
                        <a:ext cx="15925799" cy="8621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Tytuł 3">
            <a:extLst>
              <a:ext uri="{FF2B5EF4-FFF2-40B4-BE49-F238E27FC236}">
                <a16:creationId xmlns:a16="http://schemas.microsoft.com/office/drawing/2014/main" id="{6BDBFB77-638D-CF6C-DE4C-3115E86679C1}"/>
              </a:ext>
            </a:extLst>
          </p:cNvPr>
          <p:cNvSpPr txBox="1">
            <a:spLocks/>
          </p:cNvSpPr>
          <p:nvPr/>
        </p:nvSpPr>
        <p:spPr bwMode="auto">
          <a:xfrm>
            <a:off x="2584450" y="891241"/>
            <a:ext cx="14020800" cy="179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WYKONANIE WYDATKÓW OGÓŁEM NA ZADANIA REALIZOWANE PRZEZ J.S.T. </a:t>
            </a:r>
          </a:p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MOCY POROZUMIEŃ ZAWARTYCH Z ORGANAMI ADMINISTRACJI RZĄDOWEJ w </a:t>
            </a: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r.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673B7D-4450-B8D0-B91A-F5B5DD4FB924}"/>
              </a:ext>
            </a:extLst>
          </p:cNvPr>
          <p:cNvSpPr txBox="1"/>
          <p:nvPr/>
        </p:nvSpPr>
        <p:spPr>
          <a:xfrm>
            <a:off x="15978854" y="3597507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A848CE22-48BE-AF6A-6CF5-1ACF435AF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08496"/>
              </p:ext>
            </p:extLst>
          </p:nvPr>
        </p:nvGraphicFramePr>
        <p:xfrm>
          <a:off x="3062065" y="3951868"/>
          <a:ext cx="13979969" cy="328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159235" imgH="2148840" progId="Excel.Sheet.12">
                  <p:embed/>
                </p:oleObj>
              </mc:Choice>
              <mc:Fallback>
                <p:oleObj name="Worksheet" r:id="rId4" imgW="9159235" imgH="2148840" progId="Excel.Sheet.12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EE17A013-1D34-9FAA-3395-A3D5EA095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065" y="3951868"/>
                        <a:ext cx="13979969" cy="328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57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2E82280-3D74-A5CC-C4CC-3D51E03C3265}"/>
              </a:ext>
            </a:extLst>
          </p:cNvPr>
          <p:cNvSpPr txBox="1"/>
          <p:nvPr/>
        </p:nvSpPr>
        <p:spPr>
          <a:xfrm>
            <a:off x="15843250" y="3368675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76884DA-361C-12B9-CAC7-132CE76DD73D}"/>
              </a:ext>
            </a:extLst>
          </p:cNvPr>
          <p:cNvSpPr/>
          <p:nvPr/>
        </p:nvSpPr>
        <p:spPr>
          <a:xfrm>
            <a:off x="3346450" y="1235075"/>
            <a:ext cx="1341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WYDATKÓW OGÓŁEM NA POMOC FINANSOWĄ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DLA INNYCH JEDNOSTEK SAMORZĄDU TERYTORIALNEGO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2024 r.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7D10E2B8-1FE9-ACF5-9075-330BCC4FF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94650"/>
              </p:ext>
            </p:extLst>
          </p:nvPr>
        </p:nvGraphicFramePr>
        <p:xfrm>
          <a:off x="3286026" y="3676452"/>
          <a:ext cx="13532047" cy="527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174592" imgH="3573671" progId="Excel.Sheet.12">
                  <p:embed/>
                </p:oleObj>
              </mc:Choice>
              <mc:Fallback>
                <p:oleObj name="Worksheet" r:id="rId4" imgW="9174592" imgH="3573671" progId="Excel.Sheet.12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F256E72D-6E92-149F-1174-5A4539A95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6026" y="3676452"/>
                        <a:ext cx="13532047" cy="5270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46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298EDB3-4C8E-4FBA-641D-F7D9423AC3AD}"/>
              </a:ext>
            </a:extLst>
          </p:cNvPr>
          <p:cNvSpPr txBox="1">
            <a:spLocks/>
          </p:cNvSpPr>
          <p:nvPr/>
        </p:nvSpPr>
        <p:spPr>
          <a:xfrm>
            <a:off x="2790371" y="1235076"/>
            <a:ext cx="14401800" cy="14477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WYKONANIE WYDATKÓW OGÓŁEM NA ZADANIA REALIZOWANE W RAMACH </a:t>
            </a:r>
          </a:p>
          <a:p>
            <a:pPr marR="0" indent="0" algn="ctr" eaLnBrk="1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REGIONALNEGO PROGRAMU OPERACYJNEGO WŁ NA LATA 2014-2020 </a:t>
            </a:r>
            <a:endParaRPr lang="pl-PL" alt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2024 r.</a:t>
            </a:r>
            <a:endParaRPr lang="pl-PL" altLang="pl-PL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eaLnBrk="1" hangingPunct="1"/>
            <a:endParaRPr lang="pl-PL" altLang="pl-PL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2E82280-3D74-A5CC-C4CC-3D51E03C3265}"/>
              </a:ext>
            </a:extLst>
          </p:cNvPr>
          <p:cNvSpPr txBox="1"/>
          <p:nvPr/>
        </p:nvSpPr>
        <p:spPr>
          <a:xfrm>
            <a:off x="15911258" y="3694218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8248E3B5-8827-691C-AA12-FE8038F5B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63021"/>
              </p:ext>
            </p:extLst>
          </p:nvPr>
        </p:nvGraphicFramePr>
        <p:xfrm>
          <a:off x="3122192" y="4054475"/>
          <a:ext cx="13738157" cy="550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41223" imgH="3779411" progId="Excel.Sheet.12">
                  <p:embed/>
                </p:oleObj>
              </mc:Choice>
              <mc:Fallback>
                <p:oleObj name="Worksheet" r:id="rId4" imgW="9441223" imgH="37794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2192" y="4054475"/>
                        <a:ext cx="13738157" cy="5500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06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A24984F-3A62-E8D5-48EF-91D20D31E745}"/>
              </a:ext>
            </a:extLst>
          </p:cNvPr>
          <p:cNvSpPr txBox="1">
            <a:spLocks/>
          </p:cNvSpPr>
          <p:nvPr/>
        </p:nvSpPr>
        <p:spPr>
          <a:xfrm>
            <a:off x="2885746" y="1043641"/>
            <a:ext cx="13643304" cy="156303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R="0" indent="0" algn="ctr" eaLnBrk="1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l-PL" altLang="pl-PL" sz="2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WYKONANIE WYDATKÓW OGÓŁEM NA ZADANIA REALIZOWANE W RAMACH </a:t>
            </a:r>
          </a:p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PROGRAMU OPERACYJNEGO WIEDZA EDUKACJA ROZWÓJ NA LATA 2014-2020  </a:t>
            </a:r>
          </a:p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latin typeface="+mn-lt"/>
              </a:rPr>
              <a:t>w 2024 r.</a:t>
            </a:r>
          </a:p>
          <a:p>
            <a:pPr marR="0" indent="0" algn="ctr" eaLnBrk="1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pl-PL" altLang="pl-PL" sz="2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7EBB0ED-F409-FCED-1F1A-4C4BC08028E7}"/>
              </a:ext>
            </a:extLst>
          </p:cNvPr>
          <p:cNvSpPr txBox="1"/>
          <p:nvPr/>
        </p:nvSpPr>
        <p:spPr>
          <a:xfrm>
            <a:off x="16452850" y="3673475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D68EEAC1-34E9-A612-3D7F-46071B6D1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28714"/>
              </p:ext>
            </p:extLst>
          </p:nvPr>
        </p:nvGraphicFramePr>
        <p:xfrm>
          <a:off x="2683565" y="4054475"/>
          <a:ext cx="14652477" cy="2530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136362" imgH="1577340" progId="Excel.Sheet.12">
                  <p:embed/>
                </p:oleObj>
              </mc:Choice>
              <mc:Fallback>
                <p:oleObj name="Worksheet" r:id="rId4" imgW="9136362" imgH="1577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3565" y="4054475"/>
                        <a:ext cx="14652477" cy="2530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44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4C2F1E8-CBB9-F304-C0EE-7F91608E906A}"/>
              </a:ext>
            </a:extLst>
          </p:cNvPr>
          <p:cNvSpPr txBox="1">
            <a:spLocks/>
          </p:cNvSpPr>
          <p:nvPr/>
        </p:nvSpPr>
        <p:spPr>
          <a:xfrm>
            <a:off x="2965450" y="979679"/>
            <a:ext cx="14370592" cy="14745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R="0" indent="0" algn="ctr" eaLnBrk="1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l-PL" altLang="pl-PL" sz="2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WYKONANIE WYDATKÓW OGÓŁEM NA ZADANIA REALIZOWANE W RAMACH </a:t>
            </a:r>
          </a:p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PROGRAMU REGIONALNEGO FUNDUSZE EUROPEJSKIE DLA ŁÓDZKIEGO 2021-2027</a:t>
            </a:r>
          </a:p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latin typeface="+mn-lt"/>
              </a:rPr>
              <a:t>w 2024 r.</a:t>
            </a:r>
          </a:p>
          <a:p>
            <a:pPr marR="0" indent="0" algn="ctr" eaLnBrk="1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pl-PL" altLang="pl-PL" sz="2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7A5385-8B26-96AC-1879-24A4A1C290B5}"/>
              </a:ext>
            </a:extLst>
          </p:cNvPr>
          <p:cNvSpPr txBox="1"/>
          <p:nvPr/>
        </p:nvSpPr>
        <p:spPr>
          <a:xfrm>
            <a:off x="16148050" y="3626145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06A41DBA-C21F-A103-CCE6-EA5DEF0B6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48482"/>
              </p:ext>
            </p:extLst>
          </p:nvPr>
        </p:nvGraphicFramePr>
        <p:xfrm>
          <a:off x="3003551" y="3980506"/>
          <a:ext cx="14096997" cy="526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41223" imgH="3527951" progId="Excel.Sheet.12">
                  <p:embed/>
                </p:oleObj>
              </mc:Choice>
              <mc:Fallback>
                <p:oleObj name="Worksheet" r:id="rId4" imgW="9441223" imgH="35279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3551" y="3980506"/>
                        <a:ext cx="14096997" cy="5267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06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332E843E-A133-2259-F246-6B13FBE26612}"/>
              </a:ext>
            </a:extLst>
          </p:cNvPr>
          <p:cNvSpPr/>
          <p:nvPr/>
        </p:nvSpPr>
        <p:spPr>
          <a:xfrm>
            <a:off x="2355850" y="1235075"/>
            <a:ext cx="1485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/>
              <a:t>WYKONANIE WYDATKÓW OGÓŁEM NA ZADANIA REALIZOWANE </a:t>
            </a:r>
            <a:br>
              <a:rPr lang="pl-PL" altLang="pl-PL" sz="2800" b="1" dirty="0"/>
            </a:br>
            <a:r>
              <a:rPr lang="pl-PL" altLang="pl-PL" sz="2800" b="1" dirty="0"/>
              <a:t>W RAMACH POMOCY TECHNICZNEJ DLA FUNDUSZY EUROPEJSKICH </a:t>
            </a:r>
          </a:p>
          <a:p>
            <a:pPr algn="ctr"/>
            <a:r>
              <a:rPr lang="pl-PL" altLang="pl-PL" sz="2800" b="1" dirty="0"/>
              <a:t>w 2024 r.</a:t>
            </a:r>
            <a:endParaRPr lang="pl-PL" altLang="pl-PL" sz="2800" b="1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1DFF41D-DA36-DF5B-76AE-D34A2A991097}"/>
              </a:ext>
            </a:extLst>
          </p:cNvPr>
          <p:cNvSpPr txBox="1"/>
          <p:nvPr/>
        </p:nvSpPr>
        <p:spPr>
          <a:xfrm>
            <a:off x="15462250" y="4476028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53CDE3FE-D31C-0D86-3585-38E8F0133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31543"/>
              </p:ext>
            </p:extLst>
          </p:nvPr>
        </p:nvGraphicFramePr>
        <p:xfrm>
          <a:off x="3659750" y="4847171"/>
          <a:ext cx="12784599" cy="220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31608" imgH="1386949" progId="Excel.Sheet.12">
                  <p:embed/>
                </p:oleObj>
              </mc:Choice>
              <mc:Fallback>
                <p:oleObj name="Worksheet" r:id="rId4" imgW="8031608" imgH="13869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9750" y="4847171"/>
                        <a:ext cx="12784599" cy="220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70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916E2A4-A511-BE37-8BE1-45A86497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827279"/>
            <a:ext cx="1005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800" b="1" dirty="0"/>
              <a:t>ZESTAWIENIE</a:t>
            </a:r>
            <a:r>
              <a:rPr lang="pl-PL" altLang="pl-PL" sz="2800" b="1" dirty="0">
                <a:solidFill>
                  <a:srgbClr val="DA1C5C"/>
                </a:solidFill>
              </a:rPr>
              <a:t> </a:t>
            </a:r>
            <a:r>
              <a:rPr lang="pl-PL" altLang="pl-PL" sz="2800" b="1" dirty="0"/>
              <a:t>ZOBOWIĄZAŃ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800" b="1" dirty="0"/>
              <a:t>za 2024 r.</a:t>
            </a: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E6007D06-E5AF-0FB8-8329-27567E5BC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482444"/>
              </p:ext>
            </p:extLst>
          </p:nvPr>
        </p:nvGraphicFramePr>
        <p:xfrm>
          <a:off x="4792362" y="2530475"/>
          <a:ext cx="10519375" cy="738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7523" imgH="5463540" progId="Excel.Sheet.12">
                  <p:embed/>
                </p:oleObj>
              </mc:Choice>
              <mc:Fallback>
                <p:oleObj name="Worksheet" r:id="rId4" imgW="7787523" imgH="5463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2362" y="2530475"/>
                        <a:ext cx="10519375" cy="738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FEDF06F-ACA9-A2A2-547C-2F880948510A}"/>
              </a:ext>
            </a:extLst>
          </p:cNvPr>
          <p:cNvSpPr txBox="1"/>
          <p:nvPr/>
        </p:nvSpPr>
        <p:spPr>
          <a:xfrm>
            <a:off x="14319250" y="2198805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825435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E7262AC1-7368-BD65-468F-95138CD2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526" y="623520"/>
            <a:ext cx="101390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2800" b="1" dirty="0"/>
              <a:t>ZADŁUŻENIE  WOJEWÓDZTWA ŁÓDZKIEGO Z TYTUŁU ZACIĄGNIĘTYCH KREDYTÓW I EMISJI OBLIGACJI </a:t>
            </a:r>
            <a:br>
              <a:rPr lang="pl-PL" altLang="pl-PL" sz="2800" b="1" dirty="0"/>
            </a:br>
            <a:r>
              <a:rPr lang="pl-PL" altLang="pl-PL" sz="2800" b="1" dirty="0"/>
              <a:t>W LATACH  2014 – 2024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1953468-7646-8522-9243-029ED06F6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180" y="2301875"/>
            <a:ext cx="11635740" cy="6099555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27DE7ABD-ACEE-C2D7-CECE-556800FD5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906158"/>
              </p:ext>
            </p:extLst>
          </p:nvPr>
        </p:nvGraphicFramePr>
        <p:xfrm>
          <a:off x="1874926" y="8855421"/>
          <a:ext cx="16354247" cy="106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658574" imgH="761891" progId="Excel.Sheet.12">
                  <p:embed/>
                </p:oleObj>
              </mc:Choice>
              <mc:Fallback>
                <p:oleObj name="Worksheet" r:id="rId5" imgW="11658574" imgH="7618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4926" y="8855421"/>
                        <a:ext cx="16354247" cy="106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D04188D9-C198-0712-E41A-060EEB17FFAD}"/>
              </a:ext>
            </a:extLst>
          </p:cNvPr>
          <p:cNvSpPr txBox="1"/>
          <p:nvPr/>
        </p:nvSpPr>
        <p:spPr>
          <a:xfrm>
            <a:off x="17257458" y="8474075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165918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03743C-C1FC-4B9D-BE6B-DA3CC303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90" y="3063875"/>
            <a:ext cx="6317720" cy="1641275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BD33C478-C026-49AB-A861-9F26E1C295F4}"/>
              </a:ext>
            </a:extLst>
          </p:cNvPr>
          <p:cNvSpPr txBox="1">
            <a:spLocks/>
          </p:cNvSpPr>
          <p:nvPr/>
        </p:nvSpPr>
        <p:spPr>
          <a:xfrm>
            <a:off x="5618891" y="5502275"/>
            <a:ext cx="8866318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DZIĘKUJEMY</a:t>
            </a: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430F32-6DB2-44A0-B835-9F47ED9A1AB5}"/>
              </a:ext>
            </a:extLst>
          </p:cNvPr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E02C09-ACBE-4057-4D3D-ABD7CE00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88435294-3AA3-3CC3-59D8-78DEEC69057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F9B6E49-EE7A-B1CE-DF59-F9763ECAA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716068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800" b="1" dirty="0"/>
              <a:t>WYKONANIE DOCHODÓW OGÓŁEM </a:t>
            </a:r>
            <a:br>
              <a:rPr lang="pl-PL" altLang="pl-PL" sz="2800" b="1" dirty="0"/>
            </a:br>
            <a:r>
              <a:rPr lang="pl-PL" altLang="pl-PL" sz="2800" b="1" dirty="0"/>
              <a:t>według typów zadań w 2024 r.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680FBEC-0788-13EF-CD5E-6D553F7CF512}"/>
              </a:ext>
            </a:extLst>
          </p:cNvPr>
          <p:cNvSpPr txBox="1"/>
          <p:nvPr/>
        </p:nvSpPr>
        <p:spPr>
          <a:xfrm>
            <a:off x="16709646" y="2378635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D55773CA-C4FF-297A-6DD7-71389E0AB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17209"/>
              </p:ext>
            </p:extLst>
          </p:nvPr>
        </p:nvGraphicFramePr>
        <p:xfrm>
          <a:off x="1533506" y="2759075"/>
          <a:ext cx="16109988" cy="679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658574" imgH="4914900" progId="Excel.Sheet.12">
                  <p:embed/>
                </p:oleObj>
              </mc:Choice>
              <mc:Fallback>
                <p:oleObj name="Worksheet" r:id="rId4" imgW="11658574" imgH="491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3506" y="2759075"/>
                        <a:ext cx="16109988" cy="679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57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8AC71E13-46C7-6AF3-466F-2DBEB97D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82" y="1739179"/>
            <a:ext cx="11948568" cy="58966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5E7DF49-A2B4-47A8-3A65-5B6551062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625475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WYKONANYCH DOCHODÓW OGÓŁEM W 2024 r.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0B8591E-438E-077B-CDE1-4D10A7415476}"/>
              </a:ext>
            </a:extLst>
          </p:cNvPr>
          <p:cNvSpPr txBox="1"/>
          <p:nvPr/>
        </p:nvSpPr>
        <p:spPr>
          <a:xfrm>
            <a:off x="7537450" y="7102475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2A0920D-01D8-9AAB-E922-E30CB8FE3D95}"/>
              </a:ext>
            </a:extLst>
          </p:cNvPr>
          <p:cNvSpPr txBox="1"/>
          <p:nvPr/>
        </p:nvSpPr>
        <p:spPr>
          <a:xfrm>
            <a:off x="8299450" y="7094600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948A684-611E-1AC3-0A25-B2B9DFFD01B9}"/>
              </a:ext>
            </a:extLst>
          </p:cNvPr>
          <p:cNvSpPr txBox="1"/>
          <p:nvPr/>
        </p:nvSpPr>
        <p:spPr>
          <a:xfrm>
            <a:off x="9049008" y="7084443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2D70C93-7EC7-C5AC-8C6A-8FBFC53E7AE6}"/>
              </a:ext>
            </a:extLst>
          </p:cNvPr>
          <p:cNvSpPr txBox="1"/>
          <p:nvPr/>
        </p:nvSpPr>
        <p:spPr>
          <a:xfrm>
            <a:off x="9823450" y="7081914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FA0A4B3-0253-E2F9-FF58-CD4FC1D297A6}"/>
              </a:ext>
            </a:extLst>
          </p:cNvPr>
          <p:cNvSpPr txBox="1"/>
          <p:nvPr/>
        </p:nvSpPr>
        <p:spPr>
          <a:xfrm>
            <a:off x="10661650" y="7094599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E3435AD-9CE7-5B12-5891-05A757F2ACEF}"/>
              </a:ext>
            </a:extLst>
          </p:cNvPr>
          <p:cNvSpPr txBox="1"/>
          <p:nvPr/>
        </p:nvSpPr>
        <p:spPr>
          <a:xfrm>
            <a:off x="11411208" y="7081913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07EF2BE-A1C1-96EF-D847-9290EAC9696C}"/>
              </a:ext>
            </a:extLst>
          </p:cNvPr>
          <p:cNvSpPr txBox="1"/>
          <p:nvPr/>
        </p:nvSpPr>
        <p:spPr>
          <a:xfrm>
            <a:off x="12249408" y="7081913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2FFA8C2-3F36-62AC-391D-125C3E10E6CE}"/>
              </a:ext>
            </a:extLst>
          </p:cNvPr>
          <p:cNvSpPr txBox="1"/>
          <p:nvPr/>
        </p:nvSpPr>
        <p:spPr>
          <a:xfrm>
            <a:off x="12945640" y="7081913"/>
            <a:ext cx="3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20" name="Obiekt 19">
            <a:extLst>
              <a:ext uri="{FF2B5EF4-FFF2-40B4-BE49-F238E27FC236}">
                <a16:creationId xmlns:a16="http://schemas.microsoft.com/office/drawing/2014/main" id="{EC2D667D-D19A-83AC-3908-4C4FD5F79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78560"/>
              </p:ext>
            </p:extLst>
          </p:nvPr>
        </p:nvGraphicFramePr>
        <p:xfrm>
          <a:off x="1898650" y="7740821"/>
          <a:ext cx="14438763" cy="266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181910" imgH="1511610" progId="Word.Document.12">
                  <p:embed/>
                </p:oleObj>
              </mc:Choice>
              <mc:Fallback>
                <p:oleObj name="Document" r:id="rId5" imgW="8181910" imgH="1511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8650" y="7740821"/>
                        <a:ext cx="14438763" cy="2666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86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A565D1A-A8D4-ECBE-EF03-2A287806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404838"/>
            <a:ext cx="1051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800" b="1" dirty="0"/>
              <a:t>WYKONANIE DOCHODÓW WŁASNYCH OGÓŁEM </a:t>
            </a:r>
            <a:br>
              <a:rPr lang="pl-PL" altLang="pl-PL" sz="2800" b="1" dirty="0"/>
            </a:br>
            <a:r>
              <a:rPr lang="pl-PL" altLang="pl-PL" sz="2800" b="1" dirty="0"/>
              <a:t>według źródeł powstawania w 2024 r.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AE999BD-4EA5-AB28-4578-7F2517901ABE}"/>
              </a:ext>
            </a:extLst>
          </p:cNvPr>
          <p:cNvSpPr txBox="1"/>
          <p:nvPr/>
        </p:nvSpPr>
        <p:spPr>
          <a:xfrm>
            <a:off x="16833850" y="1384286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579DC951-1E90-AA51-8E8B-8B0471B01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06841"/>
              </p:ext>
            </p:extLst>
          </p:nvPr>
        </p:nvGraphicFramePr>
        <p:xfrm>
          <a:off x="2279650" y="1767468"/>
          <a:ext cx="15544800" cy="845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52940" imgH="6667609" progId="Excel.Sheet.12">
                  <p:embed/>
                </p:oleObj>
              </mc:Choice>
              <mc:Fallback>
                <p:oleObj name="Worksheet" r:id="rId4" imgW="12252940" imgH="66676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650" y="1767468"/>
                        <a:ext cx="15544800" cy="8459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8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3AC64E9-49D0-D9CE-657B-D0675F1D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50" y="1920875"/>
            <a:ext cx="15392400" cy="828641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F60E23E-EAA4-53E3-5FB3-27A463574571}"/>
              </a:ext>
            </a:extLst>
          </p:cNvPr>
          <p:cNvSpPr txBox="1">
            <a:spLocks noChangeArrowheads="1"/>
          </p:cNvSpPr>
          <p:nvPr/>
        </p:nvSpPr>
        <p:spPr>
          <a:xfrm>
            <a:off x="5937250" y="575251"/>
            <a:ext cx="8229600" cy="10708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F402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l-PL" altLang="pl-PL" sz="28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STRUKTURA WYKONANYCH DOCHODÓW WŁASNYCH </a:t>
            </a:r>
            <a:br>
              <a:rPr lang="pl-PL" altLang="pl-PL" sz="28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</a:br>
            <a:r>
              <a:rPr lang="pl-PL" altLang="pl-PL" sz="2800" dirty="0">
                <a:solidFill>
                  <a:schemeClr val="tx1"/>
                </a:solidFill>
              </a:rPr>
              <a:t>według źródeł powstawania w 2024 r.</a:t>
            </a:r>
            <a:endParaRPr lang="pl-PL" altLang="pl-PL" sz="2800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8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7EBD76B-3940-3FAC-4312-96A39CBE8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407" y="5121275"/>
            <a:ext cx="10410442" cy="48005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CFE12EA-7BEF-C9C9-4180-850761A6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586" y="339018"/>
            <a:ext cx="10439399" cy="148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/>
              <a:t>WYKONANIE WYDATKÓW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dirty="0"/>
              <a:t>w podziale na wydatki bieżące i majątkowe w 2024 r.</a:t>
            </a: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B7F17B0F-D0E5-0429-B05A-F0AB46B2D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76184"/>
              </p:ext>
            </p:extLst>
          </p:nvPr>
        </p:nvGraphicFramePr>
        <p:xfrm>
          <a:off x="1136650" y="2902940"/>
          <a:ext cx="10075955" cy="236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713156" imgH="1577340" progId="Excel.Sheet.12">
                  <p:embed/>
                </p:oleObj>
              </mc:Choice>
              <mc:Fallback>
                <p:oleObj name="Worksheet" r:id="rId5" imgW="6713156" imgH="1577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6650" y="2902940"/>
                        <a:ext cx="10075955" cy="2368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ECBF4B0-045A-0E06-DC31-014F0418B294}"/>
              </a:ext>
            </a:extLst>
          </p:cNvPr>
          <p:cNvSpPr txBox="1"/>
          <p:nvPr/>
        </p:nvSpPr>
        <p:spPr>
          <a:xfrm>
            <a:off x="10323285" y="2595163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77816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FC8193B-F39E-FA30-C4F5-D42415A38928}"/>
              </a:ext>
            </a:extLst>
          </p:cNvPr>
          <p:cNvSpPr/>
          <p:nvPr/>
        </p:nvSpPr>
        <p:spPr>
          <a:xfrm>
            <a:off x="5060950" y="623520"/>
            <a:ext cx="998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PLANU WYDATKÓW OGÓŁEM </a:t>
            </a:r>
          </a:p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podziale na typy zadań w 2024 r. </a:t>
            </a: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CCF8825A-DFBA-D6C3-5FE8-721424B15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98016"/>
              </p:ext>
            </p:extLst>
          </p:nvPr>
        </p:nvGraphicFramePr>
        <p:xfrm>
          <a:off x="2145842" y="2606675"/>
          <a:ext cx="15812416" cy="704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11942" imgH="4861669" progId="Excel.Sheet.12">
                  <p:embed/>
                </p:oleObj>
              </mc:Choice>
              <mc:Fallback>
                <p:oleObj name="Worksheet" r:id="rId4" imgW="10911942" imgH="4861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5842" y="2606675"/>
                        <a:ext cx="15812416" cy="704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D7EC8BB-CBB4-A468-4788-1E205C048774}"/>
              </a:ext>
            </a:extLst>
          </p:cNvPr>
          <p:cNvSpPr txBox="1"/>
          <p:nvPr/>
        </p:nvSpPr>
        <p:spPr>
          <a:xfrm>
            <a:off x="17029083" y="2252314"/>
            <a:ext cx="1252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(w złotych)</a:t>
            </a:r>
          </a:p>
        </p:txBody>
      </p:sp>
    </p:spTree>
    <p:extLst>
      <p:ext uri="{BB962C8B-B14F-4D97-AF65-F5344CB8AC3E}">
        <p14:creationId xmlns:p14="http://schemas.microsoft.com/office/powerpoint/2010/main" val="29452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4353107-BB89-45B4-A77E-5964AA3C5D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336042" y="10528655"/>
            <a:ext cx="1947908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FINANSÓW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6F1A905-C940-48A7-BC21-091B11D1E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A19E816-9D92-9278-5927-5443E761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528655"/>
            <a:ext cx="6486706" cy="317019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C79874C8-69E2-32D4-2251-3D0C11DA34BB}"/>
              </a:ext>
            </a:extLst>
          </p:cNvPr>
          <p:cNvSpPr/>
          <p:nvPr/>
        </p:nvSpPr>
        <p:spPr>
          <a:xfrm>
            <a:off x="5022850" y="396875"/>
            <a:ext cx="998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WYKONANIE PLANU WYDATKÓW OGÓŁEM </a:t>
            </a:r>
          </a:p>
          <a:p>
            <a:pPr algn="ctr"/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podziale na typy zadań w 2024 r.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142D6F-0C33-293D-221A-3F1CD468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040" y="1920875"/>
            <a:ext cx="17686020" cy="775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543</Words>
  <Application>Microsoft Office PowerPoint</Application>
  <PresentationFormat>Niestandardowy</PresentationFormat>
  <Paragraphs>110</Paragraphs>
  <Slides>28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Aptos</vt:lpstr>
      <vt:lpstr>Arial</vt:lpstr>
      <vt:lpstr>Arial Black</vt:lpstr>
      <vt:lpstr>Calibri</vt:lpstr>
      <vt:lpstr>Office Theme</vt:lpstr>
      <vt:lpstr>Document</vt:lpstr>
      <vt:lpstr>Worksheet</vt:lpstr>
      <vt:lpstr>SPRAWOZDANIE  Z WYKONANIA BUDŻETU  WOJEWÓDZTWA ŁÓDZKIEGO  ZA 2024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Średniowieczna historia na wyciągnięcie ręki!</dc:title>
  <dc:creator>Ilona Rusin</dc:creator>
  <cp:lastModifiedBy>Ilona Rusin</cp:lastModifiedBy>
  <cp:revision>45</cp:revision>
  <cp:lastPrinted>2025-06-13T06:35:44Z</cp:lastPrinted>
  <dcterms:created xsi:type="dcterms:W3CDTF">2024-12-16T16:53:17Z</dcterms:created>
  <dcterms:modified xsi:type="dcterms:W3CDTF">2025-06-17T06:45:46Z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2024-12-16T00:00:00Z</vt:filetime>
  </property>
  <property fmtid="{D5CDD505-2E9C-101B-9397-08002B2CF9AE}" pid="5" name="Producer">
    <vt:lpwstr>3-Heights(TM) PDF Security Shell 4.8.25.2 (http://www.pdf-tools.com)</vt:lpwstr>
  </property>
</Properties>
</file>