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15"/>
  </p:notesMasterIdLst>
  <p:sldIdLst>
    <p:sldId id="256" r:id="rId2"/>
    <p:sldId id="268" r:id="rId3"/>
    <p:sldId id="269" r:id="rId4"/>
    <p:sldId id="270" r:id="rId5"/>
    <p:sldId id="287" r:id="rId6"/>
    <p:sldId id="283" r:id="rId7"/>
    <p:sldId id="284" r:id="rId8"/>
    <p:sldId id="273" r:id="rId9"/>
    <p:sldId id="278" r:id="rId10"/>
    <p:sldId id="275" r:id="rId11"/>
    <p:sldId id="285" r:id="rId12"/>
    <p:sldId id="277" r:id="rId13"/>
    <p:sldId id="267" r:id="rId14"/>
  </p:sldIdLst>
  <p:sldSz cx="20105688" cy="11309350"/>
  <p:notesSz cx="9926638" cy="6797675"/>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milia Jacalska" initials="EJ" lastIdx="6" clrIdx="0">
    <p:extLst>
      <p:ext uri="{19B8F6BF-5375-455C-9EA6-DF929625EA0E}">
        <p15:presenceInfo xmlns:p15="http://schemas.microsoft.com/office/powerpoint/2012/main" userId="S-1-5-21-3876571917-2764203739-1476313084-13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6EB5C"/>
    <a:srgbClr val="FBF3D1"/>
    <a:srgbClr val="FFC44F"/>
    <a:srgbClr val="FFC653"/>
    <a:srgbClr val="FD977B"/>
    <a:srgbClr val="FFD279"/>
    <a:srgbClr val="F8E242"/>
    <a:srgbClr val="B68281"/>
    <a:srgbClr val="9E717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Bez stylu, siatka tabeli">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Styl z motywem 1 — Ak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Styl pośredni 4 — Ak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84E427A-3D55-4303-BF80-6455036E1DE7}" styleName="Styl z motywem 1 — Ak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93296810-A885-4BE3-A3E7-6D5BEEA58F35}" styleName="Styl pośredni 2 — Ak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07" autoAdjust="0"/>
    <p:restoredTop sz="94660"/>
  </p:normalViewPr>
  <p:slideViewPr>
    <p:cSldViewPr>
      <p:cViewPr varScale="1">
        <p:scale>
          <a:sx n="54" d="100"/>
          <a:sy n="54" d="100"/>
        </p:scale>
        <p:origin x="138" y="45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SERWER-3\h\BAZA%20DANYCH%20BPPW&#321;\Opracowania\SRW&#321;_2030_Aktualizacja\konsultacje\podmioty%20uwagi_wykres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l-P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119536203984686"/>
          <c:y val="6.9661872830151503E-2"/>
          <c:w val="0.3951862907826873"/>
          <c:h val="0.60013808422444082"/>
        </c:manualLayout>
      </c:layout>
      <c:pieChart>
        <c:varyColors val="1"/>
        <c:ser>
          <c:idx val="0"/>
          <c:order val="0"/>
          <c:dPt>
            <c:idx val="0"/>
            <c:bubble3D val="0"/>
            <c:spPr>
              <a:solidFill>
                <a:srgbClr val="C00000"/>
              </a:solidFill>
              <a:ln w="19050">
                <a:solidFill>
                  <a:schemeClr val="lt1"/>
                </a:solidFill>
              </a:ln>
              <a:effectLst/>
            </c:spPr>
            <c:extLst>
              <c:ext xmlns:c16="http://schemas.microsoft.com/office/drawing/2014/chart" uri="{C3380CC4-5D6E-409C-BE32-E72D297353CC}">
                <c16:uniqueId val="{00000001-13E2-4AE1-89C4-0A7EB522E0B7}"/>
              </c:ext>
            </c:extLst>
          </c:dPt>
          <c:dPt>
            <c:idx val="1"/>
            <c:bubble3D val="0"/>
            <c:spPr>
              <a:solidFill>
                <a:schemeClr val="tx2"/>
              </a:solidFill>
              <a:ln w="19050">
                <a:solidFill>
                  <a:schemeClr val="lt1"/>
                </a:solidFill>
              </a:ln>
              <a:effectLst/>
            </c:spPr>
            <c:extLst>
              <c:ext xmlns:c16="http://schemas.microsoft.com/office/drawing/2014/chart" uri="{C3380CC4-5D6E-409C-BE32-E72D297353CC}">
                <c16:uniqueId val="{00000003-13E2-4AE1-89C4-0A7EB522E0B7}"/>
              </c:ext>
            </c:extLst>
          </c:dPt>
          <c:dPt>
            <c:idx val="2"/>
            <c:bubble3D val="0"/>
            <c:spPr>
              <a:solidFill>
                <a:srgbClr val="F8E242"/>
              </a:solidFill>
              <a:ln w="19050">
                <a:solidFill>
                  <a:schemeClr val="lt1"/>
                </a:solidFill>
              </a:ln>
              <a:effectLst/>
            </c:spPr>
            <c:extLst>
              <c:ext xmlns:c16="http://schemas.microsoft.com/office/drawing/2014/chart" uri="{C3380CC4-5D6E-409C-BE32-E72D297353CC}">
                <c16:uniqueId val="{00000005-13E2-4AE1-89C4-0A7EB522E0B7}"/>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13E2-4AE1-89C4-0A7EB522E0B7}"/>
              </c:ext>
            </c:extLst>
          </c:dPt>
          <c:dLbls>
            <c:dLbl>
              <c:idx val="0"/>
              <c:layout>
                <c:manualLayout>
                  <c:x val="6.7911714770797962E-3"/>
                  <c:y val="-6.0301491630991799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13E2-4AE1-89C4-0A7EB522E0B7}"/>
                </c:ext>
              </c:extLst>
            </c:dLbl>
            <c:dLbl>
              <c:idx val="1"/>
              <c:layout>
                <c:manualLayout>
                  <c:x val="3.7444807419633075E-2"/>
                  <c:y val="4.8640732337692283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35669382055294063"/>
                      <c:h val="0.30182052692223332"/>
                    </c:manualLayout>
                  </c15:layout>
                </c:ext>
                <c:ext xmlns:c16="http://schemas.microsoft.com/office/drawing/2014/chart" uri="{C3380CC4-5D6E-409C-BE32-E72D297353CC}">
                  <c16:uniqueId val="{00000003-13E2-4AE1-89C4-0A7EB522E0B7}"/>
                </c:ext>
              </c:extLst>
            </c:dLbl>
            <c:dLbl>
              <c:idx val="2"/>
              <c:layout>
                <c:manualLayout>
                  <c:x val="-5.6593095642331635E-2"/>
                  <c:y val="-0.11725290039359516"/>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5-13E2-4AE1-89C4-0A7EB522E0B7}"/>
                </c:ext>
              </c:extLst>
            </c:dLbl>
            <c:dLbl>
              <c:idx val="3"/>
              <c:layout>
                <c:manualLayout>
                  <c:x val="1.4714204867006211E-2"/>
                  <c:y val="6.0301491630991799E-2"/>
                </c:manualLayout>
              </c:layout>
              <c:dLblPos val="bestFit"/>
              <c:showLegendKey val="0"/>
              <c:showVal val="1"/>
              <c:showCatName val="1"/>
              <c:showSerName val="0"/>
              <c:showPercent val="1"/>
              <c:showBubbleSize val="0"/>
              <c:separator>
</c:separator>
              <c:extLst>
                <c:ext xmlns:c15="http://schemas.microsoft.com/office/drawing/2012/chart" uri="{CE6537A1-D6FC-4f65-9D91-7224C49458BB}">
                  <c15:layout>
                    <c:manualLayout>
                      <c:w val="0.27505955643490232"/>
                      <c:h val="0.25940874674616288"/>
                    </c:manualLayout>
                  </c15:layout>
                </c:ext>
                <c:ext xmlns:c16="http://schemas.microsoft.com/office/drawing/2014/chart" uri="{C3380CC4-5D6E-409C-BE32-E72D297353CC}">
                  <c16:uniqueId val="{00000007-13E2-4AE1-89C4-0A7EB522E0B7}"/>
                </c:ext>
              </c:extLst>
            </c:dLbl>
            <c:spPr>
              <a:noFill/>
              <a:ln>
                <a:noFill/>
              </a:ln>
              <a:effectLst/>
            </c:spPr>
            <c:txPr>
              <a:bodyPr rot="0" spcFirstLastPara="1" vertOverflow="clip" horzOverflow="clip" vert="horz" wrap="square" lIns="36576" tIns="18288" rIns="36576" bIns="18288" anchor="ctr" anchorCtr="1">
                <a:spAutoFit/>
              </a:bodyPr>
              <a:lstStyle/>
              <a:p>
                <a:pPr>
                  <a:defRPr sz="2500" b="0" i="0" u="none" strike="noStrike" kern="1200" baseline="0">
                    <a:solidFill>
                      <a:schemeClr val="tx1"/>
                    </a:solidFill>
                    <a:latin typeface="+mn-lt"/>
                    <a:ea typeface="+mn-ea"/>
                    <a:cs typeface="+mn-cs"/>
                  </a:defRPr>
                </a:pPr>
                <a:endParaRPr lang="pl-PL"/>
              </a:p>
            </c:txPr>
            <c:dLblPos val="outEnd"/>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uwagi!$B$2:$B$5</c:f>
              <c:strCache>
                <c:ptCount val="4"/>
                <c:pt idx="0">
                  <c:v>Uwaga uwzględniona</c:v>
                </c:pt>
                <c:pt idx="1">
                  <c:v>Uwaga uwzględniona częściowo</c:v>
                </c:pt>
                <c:pt idx="2">
                  <c:v>Wyjaśnienie</c:v>
                </c:pt>
                <c:pt idx="3">
                  <c:v>Uwaga niewuzględniona</c:v>
                </c:pt>
              </c:strCache>
            </c:strRef>
          </c:cat>
          <c:val>
            <c:numRef>
              <c:f>uwagi!$C$2:$C$5</c:f>
              <c:numCache>
                <c:formatCode>General</c:formatCode>
                <c:ptCount val="4"/>
                <c:pt idx="0">
                  <c:v>39</c:v>
                </c:pt>
                <c:pt idx="1">
                  <c:v>9</c:v>
                </c:pt>
                <c:pt idx="2">
                  <c:v>14</c:v>
                </c:pt>
                <c:pt idx="3">
                  <c:v>24</c:v>
                </c:pt>
              </c:numCache>
            </c:numRef>
          </c:val>
          <c:extLst>
            <c:ext xmlns:c16="http://schemas.microsoft.com/office/drawing/2014/chart" uri="{C3380CC4-5D6E-409C-BE32-E72D297353CC}">
              <c16:uniqueId val="{00000008-13E2-4AE1-89C4-0A7EB522E0B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chemeClr val="tx1"/>
          </a:solidFill>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4301752" cy="340647"/>
          </a:xfrm>
          <a:prstGeom prst="rect">
            <a:avLst/>
          </a:prstGeom>
        </p:spPr>
        <p:txBody>
          <a:bodyPr vert="horz" lIns="48681" tIns="24341" rIns="48681" bIns="24341" rtlCol="0"/>
          <a:lstStyle>
            <a:lvl1pPr algn="l">
              <a:defRPr sz="600"/>
            </a:lvl1pPr>
          </a:lstStyle>
          <a:p>
            <a:endParaRPr lang="pl-PL"/>
          </a:p>
        </p:txBody>
      </p:sp>
      <p:sp>
        <p:nvSpPr>
          <p:cNvPr id="3" name="Symbol zastępczy daty 2"/>
          <p:cNvSpPr>
            <a:spLocks noGrp="1"/>
          </p:cNvSpPr>
          <p:nvPr>
            <p:ph type="dt" idx="1"/>
          </p:nvPr>
        </p:nvSpPr>
        <p:spPr>
          <a:xfrm>
            <a:off x="5622535" y="0"/>
            <a:ext cx="4301752" cy="340647"/>
          </a:xfrm>
          <a:prstGeom prst="rect">
            <a:avLst/>
          </a:prstGeom>
        </p:spPr>
        <p:txBody>
          <a:bodyPr vert="horz" lIns="48681" tIns="24341" rIns="48681" bIns="24341" rtlCol="0"/>
          <a:lstStyle>
            <a:lvl1pPr algn="r">
              <a:defRPr sz="600"/>
            </a:lvl1pPr>
          </a:lstStyle>
          <a:p>
            <a:fld id="{E0D97393-89CA-461F-9CF8-4E815A0C514C}" type="datetimeFigureOut">
              <a:rPr lang="pl-PL" smtClean="0"/>
              <a:t>18.09.2025</a:t>
            </a:fld>
            <a:endParaRPr lang="pl-PL"/>
          </a:p>
        </p:txBody>
      </p:sp>
      <p:sp>
        <p:nvSpPr>
          <p:cNvPr id="4" name="Symbol zastępczy obrazu slajdu 3"/>
          <p:cNvSpPr>
            <a:spLocks noGrp="1" noRot="1" noChangeAspect="1"/>
          </p:cNvSpPr>
          <p:nvPr>
            <p:ph type="sldImg" idx="2"/>
          </p:nvPr>
        </p:nvSpPr>
        <p:spPr>
          <a:xfrm>
            <a:off x="2924175" y="850900"/>
            <a:ext cx="4078288" cy="2293938"/>
          </a:xfrm>
          <a:prstGeom prst="rect">
            <a:avLst/>
          </a:prstGeom>
          <a:noFill/>
          <a:ln w="12700">
            <a:solidFill>
              <a:prstClr val="black"/>
            </a:solidFill>
          </a:ln>
        </p:spPr>
        <p:txBody>
          <a:bodyPr vert="horz" lIns="48681" tIns="24341" rIns="48681" bIns="24341" rtlCol="0" anchor="ctr"/>
          <a:lstStyle/>
          <a:p>
            <a:endParaRPr lang="pl-PL"/>
          </a:p>
        </p:txBody>
      </p:sp>
      <p:sp>
        <p:nvSpPr>
          <p:cNvPr id="5" name="Symbol zastępczy notatek 4"/>
          <p:cNvSpPr>
            <a:spLocks noGrp="1"/>
          </p:cNvSpPr>
          <p:nvPr>
            <p:ph type="body" sz="quarter" idx="3"/>
          </p:nvPr>
        </p:nvSpPr>
        <p:spPr>
          <a:xfrm>
            <a:off x="992351" y="3270976"/>
            <a:ext cx="7941937" cy="2677468"/>
          </a:xfrm>
          <a:prstGeom prst="rect">
            <a:avLst/>
          </a:prstGeom>
        </p:spPr>
        <p:txBody>
          <a:bodyPr vert="horz" lIns="48681" tIns="24341" rIns="48681" bIns="24341"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6457029"/>
            <a:ext cx="4301752" cy="340646"/>
          </a:xfrm>
          <a:prstGeom prst="rect">
            <a:avLst/>
          </a:prstGeom>
        </p:spPr>
        <p:txBody>
          <a:bodyPr vert="horz" lIns="48681" tIns="24341" rIns="48681" bIns="24341" rtlCol="0" anchor="b"/>
          <a:lstStyle>
            <a:lvl1pPr algn="l">
              <a:defRPr sz="600"/>
            </a:lvl1pPr>
          </a:lstStyle>
          <a:p>
            <a:endParaRPr lang="pl-PL"/>
          </a:p>
        </p:txBody>
      </p:sp>
      <p:sp>
        <p:nvSpPr>
          <p:cNvPr id="7" name="Symbol zastępczy numeru slajdu 6"/>
          <p:cNvSpPr>
            <a:spLocks noGrp="1"/>
          </p:cNvSpPr>
          <p:nvPr>
            <p:ph type="sldNum" sz="quarter" idx="5"/>
          </p:nvPr>
        </p:nvSpPr>
        <p:spPr>
          <a:xfrm>
            <a:off x="5622535" y="6457029"/>
            <a:ext cx="4301752" cy="340646"/>
          </a:xfrm>
          <a:prstGeom prst="rect">
            <a:avLst/>
          </a:prstGeom>
        </p:spPr>
        <p:txBody>
          <a:bodyPr vert="horz" lIns="48681" tIns="24341" rIns="48681" bIns="24341" rtlCol="0" anchor="b"/>
          <a:lstStyle>
            <a:lvl1pPr algn="r">
              <a:defRPr sz="600"/>
            </a:lvl1pPr>
          </a:lstStyle>
          <a:p>
            <a:fld id="{7D388843-3932-496B-8682-3BBC7DE5AC04}" type="slidenum">
              <a:rPr lang="pl-PL" smtClean="0"/>
              <a:t>‹#›</a:t>
            </a:fld>
            <a:endParaRPr lang="pl-PL"/>
          </a:p>
        </p:txBody>
      </p:sp>
    </p:spTree>
    <p:extLst>
      <p:ext uri="{BB962C8B-B14F-4D97-AF65-F5344CB8AC3E}">
        <p14:creationId xmlns:p14="http://schemas.microsoft.com/office/powerpoint/2010/main" val="28152741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fld id="{7D388843-3932-496B-8682-3BBC7DE5AC04}" type="slidenum">
              <a:rPr lang="pl-PL" smtClean="0"/>
              <a:t>7</a:t>
            </a:fld>
            <a:endParaRPr lang="pl-PL"/>
          </a:p>
        </p:txBody>
      </p:sp>
    </p:spTree>
    <p:extLst>
      <p:ext uri="{BB962C8B-B14F-4D97-AF65-F5344CB8AC3E}">
        <p14:creationId xmlns:p14="http://schemas.microsoft.com/office/powerpoint/2010/main" val="4199143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926" y="3505899"/>
            <a:ext cx="17089836" cy="792653"/>
          </a:xfrm>
          <a:prstGeom prst="rect">
            <a:avLst/>
          </a:prstGeom>
        </p:spPr>
        <p:txBody>
          <a:bodyPr wrap="square" lIns="0" tIns="0" rIns="0" bIns="0">
            <a:spAutoFit/>
          </a:bodyPr>
          <a:lstStyle>
            <a:lvl1pPr>
              <a:defRPr sz="5151" b="0" i="0">
                <a:solidFill>
                  <a:schemeClr val="tx1"/>
                </a:solidFill>
                <a:latin typeface="Arial Black"/>
                <a:cs typeface="Arial Black"/>
              </a:defRPr>
            </a:lvl1pPr>
          </a:lstStyle>
          <a:p>
            <a:endParaRPr/>
          </a:p>
        </p:txBody>
      </p:sp>
      <p:sp>
        <p:nvSpPr>
          <p:cNvPr id="3" name="Holder 3"/>
          <p:cNvSpPr>
            <a:spLocks noGrp="1"/>
          </p:cNvSpPr>
          <p:nvPr>
            <p:ph type="subTitle" idx="4"/>
          </p:nvPr>
        </p:nvSpPr>
        <p:spPr>
          <a:xfrm>
            <a:off x="3015853" y="6333237"/>
            <a:ext cx="14073982"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150" b="0" i="0">
                <a:solidFill>
                  <a:srgbClr val="3C3B3A"/>
                </a:solidFill>
                <a:latin typeface="Arial"/>
                <a:cs typeface="Arial"/>
              </a:defRPr>
            </a:lvl1pPr>
          </a:lstStyle>
          <a:p>
            <a:pPr marL="12701">
              <a:spcBef>
                <a:spcPts val="185"/>
              </a:spcBef>
            </a:pPr>
            <a:r>
              <a:rPr lang="pl-PL" spc="-10"/>
              <a:t>NAZWA</a:t>
            </a:r>
            <a:r>
              <a:rPr lang="pl-PL" spc="-55"/>
              <a:t> </a:t>
            </a:r>
            <a:r>
              <a:rPr lang="pl-PL" spc="-40"/>
              <a:t>DEPARTAMENTU</a:t>
            </a:r>
            <a:endParaRPr lang="pl-PL" spc="-40" dirty="0"/>
          </a:p>
        </p:txBody>
      </p:sp>
      <p:sp>
        <p:nvSpPr>
          <p:cNvPr id="5" name="Holder 5"/>
          <p:cNvSpPr>
            <a:spLocks noGrp="1"/>
          </p:cNvSpPr>
          <p:nvPr>
            <p:ph type="dt" sz="half" idx="6"/>
          </p:nvPr>
        </p:nvSpPr>
        <p:spPr/>
        <p:txBody>
          <a:bodyPr lIns="0" tIns="0" rIns="0" bIns="0"/>
          <a:lstStyle>
            <a:lvl1pPr>
              <a:defRPr sz="1150" b="0" i="0">
                <a:solidFill>
                  <a:srgbClr val="3C3B3A"/>
                </a:solidFill>
                <a:latin typeface="Arial Black"/>
                <a:cs typeface="Arial Black"/>
              </a:defRPr>
            </a:lvl1pPr>
          </a:lstStyle>
          <a:p>
            <a:pPr marL="12701">
              <a:spcBef>
                <a:spcPts val="185"/>
              </a:spcBef>
            </a:pPr>
            <a:r>
              <a:rPr lang="pl-PL" spc="-150"/>
              <a:t>TEMAT PREZENTACJI</a:t>
            </a:r>
            <a:endParaRPr lang="pl-PL" spc="-170"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151" b="0" i="0">
                <a:solidFill>
                  <a:schemeClr val="tx1"/>
                </a:solidFill>
                <a:latin typeface="Arial Black"/>
                <a:cs typeface="Arial Black"/>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150" b="0" i="0">
                <a:solidFill>
                  <a:srgbClr val="3C3B3A"/>
                </a:solidFill>
                <a:latin typeface="Arial"/>
                <a:cs typeface="Arial"/>
              </a:defRPr>
            </a:lvl1pPr>
          </a:lstStyle>
          <a:p>
            <a:pPr marL="12701">
              <a:spcBef>
                <a:spcPts val="185"/>
              </a:spcBef>
            </a:pPr>
            <a:r>
              <a:rPr lang="pl-PL" spc="-10"/>
              <a:t>NAZWA</a:t>
            </a:r>
            <a:r>
              <a:rPr lang="pl-PL" spc="-55"/>
              <a:t> </a:t>
            </a:r>
            <a:r>
              <a:rPr lang="pl-PL" spc="-40"/>
              <a:t>DEPARTAMENTU</a:t>
            </a:r>
            <a:endParaRPr lang="pl-PL" spc="-40" dirty="0"/>
          </a:p>
        </p:txBody>
      </p:sp>
      <p:sp>
        <p:nvSpPr>
          <p:cNvPr id="5" name="Holder 5"/>
          <p:cNvSpPr>
            <a:spLocks noGrp="1"/>
          </p:cNvSpPr>
          <p:nvPr>
            <p:ph type="dt" sz="half" idx="6"/>
          </p:nvPr>
        </p:nvSpPr>
        <p:spPr/>
        <p:txBody>
          <a:bodyPr lIns="0" tIns="0" rIns="0" bIns="0"/>
          <a:lstStyle>
            <a:lvl1pPr>
              <a:defRPr sz="1150" b="0" i="0">
                <a:solidFill>
                  <a:srgbClr val="3C3B3A"/>
                </a:solidFill>
                <a:latin typeface="Arial Black"/>
                <a:cs typeface="Arial Black"/>
              </a:defRPr>
            </a:lvl1pPr>
          </a:lstStyle>
          <a:p>
            <a:pPr marL="12701">
              <a:spcBef>
                <a:spcPts val="185"/>
              </a:spcBef>
            </a:pPr>
            <a:r>
              <a:rPr lang="pl-PL" spc="-150"/>
              <a:t>TEMAT PREZENTACJI</a:t>
            </a:r>
            <a:endParaRPr lang="pl-PL" spc="-170"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151" b="0" i="0">
                <a:solidFill>
                  <a:schemeClr val="tx1"/>
                </a:solidFill>
                <a:latin typeface="Arial Black"/>
                <a:cs typeface="Arial Black"/>
              </a:defRPr>
            </a:lvl1pPr>
          </a:lstStyle>
          <a:p>
            <a:endParaRPr/>
          </a:p>
        </p:txBody>
      </p:sp>
      <p:sp>
        <p:nvSpPr>
          <p:cNvPr id="3" name="Holder 3"/>
          <p:cNvSpPr>
            <a:spLocks noGrp="1"/>
          </p:cNvSpPr>
          <p:nvPr>
            <p:ph sz="half" idx="2"/>
          </p:nvPr>
        </p:nvSpPr>
        <p:spPr>
          <a:xfrm>
            <a:off x="1005284" y="2601151"/>
            <a:ext cx="874597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4429" y="2601151"/>
            <a:ext cx="8745975"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150" b="0" i="0">
                <a:solidFill>
                  <a:srgbClr val="3C3B3A"/>
                </a:solidFill>
                <a:latin typeface="Arial"/>
                <a:cs typeface="Arial"/>
              </a:defRPr>
            </a:lvl1pPr>
          </a:lstStyle>
          <a:p>
            <a:pPr marL="12701">
              <a:spcBef>
                <a:spcPts val="185"/>
              </a:spcBef>
            </a:pPr>
            <a:r>
              <a:rPr lang="pl-PL" spc="-10"/>
              <a:t>NAZWA</a:t>
            </a:r>
            <a:r>
              <a:rPr lang="pl-PL" spc="-55"/>
              <a:t> </a:t>
            </a:r>
            <a:r>
              <a:rPr lang="pl-PL" spc="-40"/>
              <a:t>DEPARTAMENTU</a:t>
            </a:r>
            <a:endParaRPr lang="pl-PL" spc="-40" dirty="0"/>
          </a:p>
        </p:txBody>
      </p:sp>
      <p:sp>
        <p:nvSpPr>
          <p:cNvPr id="6" name="Holder 6"/>
          <p:cNvSpPr>
            <a:spLocks noGrp="1"/>
          </p:cNvSpPr>
          <p:nvPr>
            <p:ph type="dt" sz="half" idx="6"/>
          </p:nvPr>
        </p:nvSpPr>
        <p:spPr/>
        <p:txBody>
          <a:bodyPr lIns="0" tIns="0" rIns="0" bIns="0"/>
          <a:lstStyle>
            <a:lvl1pPr>
              <a:defRPr sz="1150" b="0" i="0">
                <a:solidFill>
                  <a:srgbClr val="3C3B3A"/>
                </a:solidFill>
                <a:latin typeface="Arial Black"/>
                <a:cs typeface="Arial Black"/>
              </a:defRPr>
            </a:lvl1pPr>
          </a:lstStyle>
          <a:p>
            <a:pPr marL="12701">
              <a:spcBef>
                <a:spcPts val="185"/>
              </a:spcBef>
            </a:pPr>
            <a:r>
              <a:rPr lang="pl-PL" spc="-150"/>
              <a:t>TEMAT PREZENTACJI</a:t>
            </a:r>
            <a:endParaRPr lang="pl-PL" spc="-170"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151" b="0" i="0">
                <a:solidFill>
                  <a:schemeClr val="tx1"/>
                </a:solidFill>
                <a:latin typeface="Arial Black"/>
                <a:cs typeface="Arial Black"/>
              </a:defRPr>
            </a:lvl1pPr>
          </a:lstStyle>
          <a:p>
            <a:endParaRPr/>
          </a:p>
        </p:txBody>
      </p:sp>
      <p:sp>
        <p:nvSpPr>
          <p:cNvPr id="3" name="Holder 3"/>
          <p:cNvSpPr>
            <a:spLocks noGrp="1"/>
          </p:cNvSpPr>
          <p:nvPr>
            <p:ph type="ftr" sz="quarter" idx="5"/>
          </p:nvPr>
        </p:nvSpPr>
        <p:spPr/>
        <p:txBody>
          <a:bodyPr lIns="0" tIns="0" rIns="0" bIns="0"/>
          <a:lstStyle>
            <a:lvl1pPr>
              <a:defRPr sz="1150" b="0" i="0">
                <a:solidFill>
                  <a:srgbClr val="3C3B3A"/>
                </a:solidFill>
                <a:latin typeface="Arial"/>
                <a:cs typeface="Arial"/>
              </a:defRPr>
            </a:lvl1pPr>
          </a:lstStyle>
          <a:p>
            <a:pPr marL="12701">
              <a:spcBef>
                <a:spcPts val="185"/>
              </a:spcBef>
            </a:pPr>
            <a:r>
              <a:rPr lang="pl-PL" spc="-10"/>
              <a:t>NAZWA</a:t>
            </a:r>
            <a:r>
              <a:rPr lang="pl-PL" spc="-55"/>
              <a:t> </a:t>
            </a:r>
            <a:r>
              <a:rPr lang="pl-PL" spc="-40"/>
              <a:t>DEPARTAMENTU</a:t>
            </a:r>
            <a:endParaRPr lang="pl-PL" spc="-40" dirty="0"/>
          </a:p>
        </p:txBody>
      </p:sp>
      <p:sp>
        <p:nvSpPr>
          <p:cNvPr id="4" name="Holder 4"/>
          <p:cNvSpPr>
            <a:spLocks noGrp="1"/>
          </p:cNvSpPr>
          <p:nvPr>
            <p:ph type="dt" sz="half" idx="6"/>
          </p:nvPr>
        </p:nvSpPr>
        <p:spPr/>
        <p:txBody>
          <a:bodyPr lIns="0" tIns="0" rIns="0" bIns="0"/>
          <a:lstStyle>
            <a:lvl1pPr>
              <a:defRPr sz="1150" b="0" i="0">
                <a:solidFill>
                  <a:srgbClr val="3C3B3A"/>
                </a:solidFill>
                <a:latin typeface="Arial Black"/>
                <a:cs typeface="Arial Black"/>
              </a:defRPr>
            </a:lvl1pPr>
          </a:lstStyle>
          <a:p>
            <a:pPr marL="12701">
              <a:spcBef>
                <a:spcPts val="185"/>
              </a:spcBef>
            </a:pPr>
            <a:r>
              <a:rPr lang="pl-PL" spc="-150"/>
              <a:t>TEMAT PREZENTACJI</a:t>
            </a:r>
            <a:endParaRPr lang="pl-PL" spc="-170"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150" b="0" i="0">
                <a:solidFill>
                  <a:srgbClr val="3C3B3A"/>
                </a:solidFill>
                <a:latin typeface="Arial"/>
                <a:cs typeface="Arial"/>
              </a:defRPr>
            </a:lvl1pPr>
          </a:lstStyle>
          <a:p>
            <a:pPr marL="12701">
              <a:spcBef>
                <a:spcPts val="185"/>
              </a:spcBef>
            </a:pPr>
            <a:r>
              <a:rPr lang="pl-PL" spc="-10"/>
              <a:t>NAZWA</a:t>
            </a:r>
            <a:r>
              <a:rPr lang="pl-PL" spc="-55"/>
              <a:t> </a:t>
            </a:r>
            <a:r>
              <a:rPr lang="pl-PL" spc="-40"/>
              <a:t>DEPARTAMENTU</a:t>
            </a:r>
            <a:endParaRPr lang="pl-PL" spc="-40" dirty="0"/>
          </a:p>
        </p:txBody>
      </p:sp>
      <p:sp>
        <p:nvSpPr>
          <p:cNvPr id="3" name="Holder 3"/>
          <p:cNvSpPr>
            <a:spLocks noGrp="1"/>
          </p:cNvSpPr>
          <p:nvPr>
            <p:ph type="dt" sz="half" idx="6"/>
          </p:nvPr>
        </p:nvSpPr>
        <p:spPr/>
        <p:txBody>
          <a:bodyPr lIns="0" tIns="0" rIns="0" bIns="0"/>
          <a:lstStyle>
            <a:lvl1pPr>
              <a:defRPr sz="1150" b="0" i="0">
                <a:solidFill>
                  <a:srgbClr val="3C3B3A"/>
                </a:solidFill>
                <a:latin typeface="Arial Black"/>
                <a:cs typeface="Arial Black"/>
              </a:defRPr>
            </a:lvl1pPr>
          </a:lstStyle>
          <a:p>
            <a:pPr marL="12701">
              <a:spcBef>
                <a:spcPts val="185"/>
              </a:spcBef>
            </a:pPr>
            <a:r>
              <a:rPr lang="pl-PL" spc="-150"/>
              <a:t>TEMAT PREZENTACJI</a:t>
            </a:r>
            <a:endParaRPr lang="pl-PL" spc="-170"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45979" y="2471428"/>
            <a:ext cx="5677348" cy="792525"/>
          </a:xfrm>
          <a:prstGeom prst="rect">
            <a:avLst/>
          </a:prstGeom>
        </p:spPr>
        <p:txBody>
          <a:bodyPr wrap="square" lIns="0" tIns="0" rIns="0" bIns="0">
            <a:spAutoFit/>
          </a:bodyPr>
          <a:lstStyle>
            <a:lvl1pPr>
              <a:defRPr sz="5150" b="0" i="0">
                <a:solidFill>
                  <a:schemeClr val="tx1"/>
                </a:solidFill>
                <a:latin typeface="Arial Black"/>
                <a:cs typeface="Arial Black"/>
              </a:defRPr>
            </a:lvl1pPr>
          </a:lstStyle>
          <a:p>
            <a:endParaRPr/>
          </a:p>
        </p:txBody>
      </p:sp>
      <p:sp>
        <p:nvSpPr>
          <p:cNvPr id="3" name="Holder 3"/>
          <p:cNvSpPr>
            <a:spLocks noGrp="1"/>
          </p:cNvSpPr>
          <p:nvPr>
            <p:ph type="body" idx="1"/>
          </p:nvPr>
        </p:nvSpPr>
        <p:spPr>
          <a:xfrm>
            <a:off x="1005285" y="2601151"/>
            <a:ext cx="18095119"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7554329" y="10528771"/>
            <a:ext cx="1726701" cy="176972"/>
          </a:xfrm>
          <a:prstGeom prst="rect">
            <a:avLst/>
          </a:prstGeom>
        </p:spPr>
        <p:txBody>
          <a:bodyPr wrap="square" lIns="0" tIns="0" rIns="0" bIns="0">
            <a:spAutoFit/>
          </a:bodyPr>
          <a:lstStyle>
            <a:lvl1pPr>
              <a:defRPr sz="1150" b="0" i="0">
                <a:solidFill>
                  <a:srgbClr val="3C3B3A"/>
                </a:solidFill>
                <a:latin typeface="Arial"/>
                <a:cs typeface="Arial"/>
              </a:defRPr>
            </a:lvl1pPr>
          </a:lstStyle>
          <a:p>
            <a:pPr marL="12701">
              <a:spcBef>
                <a:spcPts val="185"/>
              </a:spcBef>
            </a:pPr>
            <a:r>
              <a:rPr lang="pl-PL" spc="-10"/>
              <a:t>NAZWA</a:t>
            </a:r>
            <a:r>
              <a:rPr lang="pl-PL" spc="-55"/>
              <a:t> </a:t>
            </a:r>
            <a:r>
              <a:rPr lang="pl-PL" spc="-40"/>
              <a:t>DEPARTAMENTU</a:t>
            </a:r>
            <a:endParaRPr lang="pl-PL" spc="-40" dirty="0"/>
          </a:p>
        </p:txBody>
      </p:sp>
      <p:sp>
        <p:nvSpPr>
          <p:cNvPr id="5" name="Holder 5"/>
          <p:cNvSpPr>
            <a:spLocks noGrp="1"/>
          </p:cNvSpPr>
          <p:nvPr>
            <p:ph type="dt" sz="half" idx="6"/>
          </p:nvPr>
        </p:nvSpPr>
        <p:spPr>
          <a:xfrm>
            <a:off x="825036" y="10528771"/>
            <a:ext cx="1452360" cy="176972"/>
          </a:xfrm>
          <a:prstGeom prst="rect">
            <a:avLst/>
          </a:prstGeom>
        </p:spPr>
        <p:txBody>
          <a:bodyPr wrap="square" lIns="0" tIns="0" rIns="0" bIns="0">
            <a:spAutoFit/>
          </a:bodyPr>
          <a:lstStyle>
            <a:lvl1pPr>
              <a:defRPr sz="1150" b="0" i="0">
                <a:solidFill>
                  <a:srgbClr val="3C3B3A"/>
                </a:solidFill>
                <a:latin typeface="Arial Black"/>
                <a:cs typeface="Arial Black"/>
              </a:defRPr>
            </a:lvl1pPr>
          </a:lstStyle>
          <a:p>
            <a:pPr marL="12701">
              <a:spcBef>
                <a:spcPts val="185"/>
              </a:spcBef>
            </a:pPr>
            <a:r>
              <a:rPr lang="pl-PL" spc="-150"/>
              <a:t>TEMAT PREZENTACJI</a:t>
            </a:r>
            <a:endParaRPr lang="pl-PL" spc="-170" dirty="0"/>
          </a:p>
        </p:txBody>
      </p:sp>
      <p:sp>
        <p:nvSpPr>
          <p:cNvPr id="6" name="Holder 6"/>
          <p:cNvSpPr>
            <a:spLocks noGrp="1"/>
          </p:cNvSpPr>
          <p:nvPr>
            <p:ph type="sldNum" sz="quarter" idx="7"/>
          </p:nvPr>
        </p:nvSpPr>
        <p:spPr>
          <a:xfrm>
            <a:off x="14476097" y="10517697"/>
            <a:ext cx="4624308"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hdr="0" ftr="0" dt="0"/>
  <p:txStyles>
    <p:titleStyle>
      <a:lvl1pPr>
        <a:defRPr>
          <a:latin typeface="+mj-lt"/>
          <a:ea typeface="+mj-ea"/>
          <a:cs typeface="+mj-cs"/>
        </a:defRPr>
      </a:lvl1pPr>
    </p:titleStyle>
    <p:bodyStyle>
      <a:lvl1pPr marL="0">
        <a:defRPr>
          <a:latin typeface="+mn-lt"/>
          <a:ea typeface="+mn-ea"/>
          <a:cs typeface="+mn-cs"/>
        </a:defRPr>
      </a:lvl1pPr>
      <a:lvl2pPr marL="457246">
        <a:defRPr>
          <a:latin typeface="+mn-lt"/>
          <a:ea typeface="+mn-ea"/>
          <a:cs typeface="+mn-cs"/>
        </a:defRPr>
      </a:lvl2pPr>
      <a:lvl3pPr marL="914491">
        <a:defRPr>
          <a:latin typeface="+mn-lt"/>
          <a:ea typeface="+mn-ea"/>
          <a:cs typeface="+mn-cs"/>
        </a:defRPr>
      </a:lvl3pPr>
      <a:lvl4pPr marL="1371737">
        <a:defRPr>
          <a:latin typeface="+mn-lt"/>
          <a:ea typeface="+mn-ea"/>
          <a:cs typeface="+mn-cs"/>
        </a:defRPr>
      </a:lvl4pPr>
      <a:lvl5pPr marL="1828983">
        <a:defRPr>
          <a:latin typeface="+mn-lt"/>
          <a:ea typeface="+mn-ea"/>
          <a:cs typeface="+mn-cs"/>
        </a:defRPr>
      </a:lvl5pPr>
      <a:lvl6pPr marL="2286229">
        <a:defRPr>
          <a:latin typeface="+mn-lt"/>
          <a:ea typeface="+mn-ea"/>
          <a:cs typeface="+mn-cs"/>
        </a:defRPr>
      </a:lvl6pPr>
      <a:lvl7pPr marL="2743474">
        <a:defRPr>
          <a:latin typeface="+mn-lt"/>
          <a:ea typeface="+mn-ea"/>
          <a:cs typeface="+mn-cs"/>
        </a:defRPr>
      </a:lvl7pPr>
      <a:lvl8pPr marL="3200720">
        <a:defRPr>
          <a:latin typeface="+mn-lt"/>
          <a:ea typeface="+mn-ea"/>
          <a:cs typeface="+mn-cs"/>
        </a:defRPr>
      </a:lvl8pPr>
      <a:lvl9pPr marL="3657966">
        <a:defRPr>
          <a:latin typeface="+mn-lt"/>
          <a:ea typeface="+mn-ea"/>
          <a:cs typeface="+mn-cs"/>
        </a:defRPr>
      </a:lvl9pPr>
    </p:bodyStyle>
    <p:otherStyle>
      <a:lvl1pPr marL="0">
        <a:defRPr>
          <a:latin typeface="+mn-lt"/>
          <a:ea typeface="+mn-ea"/>
          <a:cs typeface="+mn-cs"/>
        </a:defRPr>
      </a:lvl1pPr>
      <a:lvl2pPr marL="457246">
        <a:defRPr>
          <a:latin typeface="+mn-lt"/>
          <a:ea typeface="+mn-ea"/>
          <a:cs typeface="+mn-cs"/>
        </a:defRPr>
      </a:lvl2pPr>
      <a:lvl3pPr marL="914491">
        <a:defRPr>
          <a:latin typeface="+mn-lt"/>
          <a:ea typeface="+mn-ea"/>
          <a:cs typeface="+mn-cs"/>
        </a:defRPr>
      </a:lvl3pPr>
      <a:lvl4pPr marL="1371737">
        <a:defRPr>
          <a:latin typeface="+mn-lt"/>
          <a:ea typeface="+mn-ea"/>
          <a:cs typeface="+mn-cs"/>
        </a:defRPr>
      </a:lvl4pPr>
      <a:lvl5pPr marL="1828983">
        <a:defRPr>
          <a:latin typeface="+mn-lt"/>
          <a:ea typeface="+mn-ea"/>
          <a:cs typeface="+mn-cs"/>
        </a:defRPr>
      </a:lvl5pPr>
      <a:lvl6pPr marL="2286229">
        <a:defRPr>
          <a:latin typeface="+mn-lt"/>
          <a:ea typeface="+mn-ea"/>
          <a:cs typeface="+mn-cs"/>
        </a:defRPr>
      </a:lvl6pPr>
      <a:lvl7pPr marL="2743474">
        <a:defRPr>
          <a:latin typeface="+mn-lt"/>
          <a:ea typeface="+mn-ea"/>
          <a:cs typeface="+mn-cs"/>
        </a:defRPr>
      </a:lvl7pPr>
      <a:lvl8pPr marL="3200720">
        <a:defRPr>
          <a:latin typeface="+mn-lt"/>
          <a:ea typeface="+mn-ea"/>
          <a:cs typeface="+mn-cs"/>
        </a:defRPr>
      </a:lvl8pPr>
      <a:lvl9pPr marL="365796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Obraz 4"/>
          <p:cNvPicPr>
            <a:picLocks noChangeAspect="1"/>
          </p:cNvPicPr>
          <p:nvPr/>
        </p:nvPicPr>
        <p:blipFill rotWithShape="1">
          <a:blip r:embed="rId2" cstate="print">
            <a:extLst>
              <a:ext uri="{28A0092B-C50C-407E-A947-70E740481C1C}">
                <a14:useLocalDpi xmlns:a14="http://schemas.microsoft.com/office/drawing/2010/main" val="0"/>
              </a:ext>
            </a:extLst>
          </a:blip>
          <a:srcRect l="1211" t="39549" r="1209" b="11677"/>
          <a:stretch/>
        </p:blipFill>
        <p:spPr>
          <a:xfrm>
            <a:off x="3956844" y="0"/>
            <a:ext cx="16159617" cy="11311732"/>
          </a:xfrm>
          <a:prstGeom prst="rect">
            <a:avLst/>
          </a:prstGeom>
        </p:spPr>
      </p:pic>
      <p:sp>
        <p:nvSpPr>
          <p:cNvPr id="12" name="object 12"/>
          <p:cNvSpPr txBox="1">
            <a:spLocks noGrp="1"/>
          </p:cNvSpPr>
          <p:nvPr>
            <p:ph type="title"/>
          </p:nvPr>
        </p:nvSpPr>
        <p:spPr>
          <a:xfrm>
            <a:off x="825036" y="2471177"/>
            <a:ext cx="5605588" cy="2077912"/>
          </a:xfrm>
          <a:prstGeom prst="rect">
            <a:avLst/>
          </a:prstGeom>
        </p:spPr>
        <p:txBody>
          <a:bodyPr vert="horz" wrap="square" lIns="0" tIns="174004" rIns="0" bIns="0" rtlCol="0">
            <a:spAutoFit/>
          </a:bodyPr>
          <a:lstStyle/>
          <a:p>
            <a:pPr marL="12701" marR="5081">
              <a:lnSpc>
                <a:spcPct val="79900"/>
              </a:lnSpc>
              <a:spcBef>
                <a:spcPts val="1370"/>
              </a:spcBef>
            </a:pPr>
            <a:r>
              <a:rPr lang="pl-PL" dirty="0">
                <a:latin typeface="Arial" panose="020B0604020202020204" pitchFamily="34" charset="0"/>
                <a:ea typeface="Open Sans" panose="020B0606030504020204" pitchFamily="34" charset="0"/>
                <a:cs typeface="Arial" panose="020B0604020202020204" pitchFamily="34" charset="0"/>
              </a:rPr>
              <a:t>Strategia Rozwoju Województwa Łódzkiego 2030</a:t>
            </a:r>
            <a:endParaRPr dirty="0">
              <a:latin typeface="Arial" panose="020B0604020202020204" pitchFamily="34" charset="0"/>
              <a:ea typeface="Open Sans" panose="020B0606030504020204" pitchFamily="34" charset="0"/>
              <a:cs typeface="Arial" panose="020B0604020202020204" pitchFamily="34" charset="0"/>
            </a:endParaRPr>
          </a:p>
        </p:txBody>
      </p:sp>
      <p:sp>
        <p:nvSpPr>
          <p:cNvPr id="13" name="object 13"/>
          <p:cNvSpPr txBox="1"/>
          <p:nvPr/>
        </p:nvSpPr>
        <p:spPr>
          <a:xfrm>
            <a:off x="825036" y="4792418"/>
            <a:ext cx="4351008" cy="508474"/>
          </a:xfrm>
          <a:prstGeom prst="rect">
            <a:avLst/>
          </a:prstGeom>
        </p:spPr>
        <p:txBody>
          <a:bodyPr vert="horz" wrap="square" lIns="0" tIns="15876" rIns="0" bIns="0" rtlCol="0">
            <a:spAutoFit/>
          </a:bodyPr>
          <a:lstStyle/>
          <a:p>
            <a:pPr marL="12701">
              <a:spcBef>
                <a:spcPts val="125"/>
              </a:spcBef>
            </a:pPr>
            <a:r>
              <a:rPr lang="pl-PL" sz="3200" b="1" dirty="0">
                <a:latin typeface="Arial Black" panose="020B0A04020102020204" pitchFamily="34" charset="0"/>
                <a:ea typeface="Open Sans ExtraBold" panose="020B0906030804020204" pitchFamily="34" charset="0"/>
                <a:cs typeface="Arial" panose="020B0604020202020204" pitchFamily="34" charset="0"/>
              </a:rPr>
              <a:t>aktualizacja</a:t>
            </a:r>
            <a:endParaRPr sz="3200" b="1" dirty="0">
              <a:latin typeface="Arial Black" panose="020B0A04020102020204" pitchFamily="34" charset="0"/>
              <a:ea typeface="Open Sans ExtraBold" panose="020B0906030804020204" pitchFamily="34" charset="0"/>
              <a:cs typeface="Arial" panose="020B0604020202020204" pitchFamily="34" charset="0"/>
            </a:endParaRPr>
          </a:p>
        </p:txBody>
      </p:sp>
      <p:pic>
        <p:nvPicPr>
          <p:cNvPr id="20" name="Obraz 19">
            <a:extLst>
              <a:ext uri="{FF2B5EF4-FFF2-40B4-BE49-F238E27FC236}">
                <a16:creationId xmlns:a16="http://schemas.microsoft.com/office/drawing/2014/main" id="{E1B5B40A-F879-4B04-815C-D833675E48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51" y="355382"/>
            <a:ext cx="2061223" cy="535483"/>
          </a:xfrm>
          <a:prstGeom prst="rect">
            <a:avLst/>
          </a:prstGeom>
        </p:spPr>
      </p:pic>
      <p:pic>
        <p:nvPicPr>
          <p:cNvPr id="2" name="Obraz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520444" y="9617075"/>
            <a:ext cx="2125899" cy="14569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824751" y="2371938"/>
            <a:ext cx="18275654" cy="8002191"/>
          </a:xfrm>
        </p:spPr>
        <p:txBody>
          <a:bodyPr/>
          <a:lstStyle/>
          <a:p>
            <a:pPr>
              <a:spcAft>
                <a:spcPts val="600"/>
              </a:spcAft>
            </a:pPr>
            <a:r>
              <a:rPr lang="pl-PL" sz="2000" b="1" u="sng" dirty="0">
                <a:latin typeface="Arial" panose="020B0604020202020204" pitchFamily="34" charset="0"/>
                <a:cs typeface="Arial" panose="020B0604020202020204" pitchFamily="34" charset="0"/>
              </a:rPr>
              <a:t>Obszary wiejskie</a:t>
            </a:r>
          </a:p>
          <a:p>
            <a:pPr>
              <a:spcAft>
                <a:spcPts val="600"/>
              </a:spcAft>
            </a:pPr>
            <a:endParaRPr lang="pl-PL" sz="500" b="1" u="sng" dirty="0">
              <a:latin typeface="Arial" panose="020B0604020202020204" pitchFamily="34" charset="0"/>
              <a:cs typeface="Arial" panose="020B0604020202020204" pitchFamily="34" charset="0"/>
            </a:endParaRPr>
          </a:p>
          <a:p>
            <a:pPr marL="342900" indent="-342900">
              <a:spcAft>
                <a:spcPts val="600"/>
              </a:spcAft>
              <a:buFont typeface="+mj-lt"/>
              <a:buAutoNum type="arabicPeriod"/>
            </a:pPr>
            <a:r>
              <a:rPr lang="pl-PL" sz="2000" dirty="0">
                <a:latin typeface="Arial" panose="020B0604020202020204" pitchFamily="34" charset="0"/>
                <a:cs typeface="Arial" panose="020B0604020202020204" pitchFamily="34" charset="0"/>
              </a:rPr>
              <a:t>Wielofunkcyjny rozwój obszarów wiejskich oparty na lokalnych zasobach, m.in. poprzez rozwój branż komplementarnych dla rolnictwa, turystyki, działalności logistycznej, OZE oraz  związanych ze wzmocnieniem obronności kraju m.in. przez wsparcie przemysłu zbrojeniowego, przy jednoczesnym rozwoju i modernizacji funkcji rolniczej oraz z poszanowaniem ochrony walorów przyrodniczo-krajobrazowych, zwłaszcza wynikających z ochrony krajobrazów priorytetowych.</a:t>
            </a:r>
          </a:p>
          <a:p>
            <a:pPr marL="342900" lvl="0" indent="-342900">
              <a:spcAft>
                <a:spcPts val="600"/>
              </a:spcAft>
              <a:buFont typeface="+mj-lt"/>
              <a:buAutoNum type="arabicPeriod"/>
            </a:pPr>
            <a:r>
              <a:rPr lang="pl-PL" sz="2000" b="1" dirty="0">
                <a:latin typeface="Arial" panose="020B0604020202020204" pitchFamily="34" charset="0"/>
                <a:cs typeface="Arial" panose="020B0604020202020204" pitchFamily="34" charset="0"/>
              </a:rPr>
              <a:t>Ograniczanie niekontrolowanej suburbanizacji m.in. poprzez:</a:t>
            </a:r>
          </a:p>
          <a:p>
            <a:pPr marL="800146" lvl="1" indent="-342900">
              <a:spcAft>
                <a:spcPts val="600"/>
              </a:spcAft>
              <a:buFont typeface="Arial" panose="020B0604020202020204" pitchFamily="34" charset="0"/>
              <a:buChar char="•"/>
            </a:pPr>
            <a:r>
              <a:rPr lang="pl-PL" sz="2000" dirty="0">
                <a:latin typeface="Arial" panose="020B0604020202020204" pitchFamily="34" charset="0"/>
                <a:cs typeface="Arial" panose="020B0604020202020204" pitchFamily="34" charset="0"/>
              </a:rPr>
              <a:t>kształtowanie nowej zabudowy mieszkaniowej poprzez dopełnianie istniejących struktur osadniczych w kierunku tworzenia zwartych układów;</a:t>
            </a:r>
          </a:p>
          <a:p>
            <a:pPr marL="800146" lvl="1" indent="-342900">
              <a:spcAft>
                <a:spcPts val="600"/>
              </a:spcAft>
              <a:buFont typeface="Arial" panose="020B0604020202020204" pitchFamily="34" charset="0"/>
              <a:buChar char="•"/>
            </a:pPr>
            <a:r>
              <a:rPr lang="pl-PL" sz="2000" dirty="0">
                <a:latin typeface="Arial" panose="020B0604020202020204" pitchFamily="34" charset="0"/>
                <a:cs typeface="Arial" panose="020B0604020202020204" pitchFamily="34" charset="0"/>
              </a:rPr>
              <a:t>planowanie urbanizacji w sposób, który pozwoli na osiągnięcie opłacalności w zakresie objęcia zbiorczymi systemami infrastruktury technicznej oraz na efektywną obsługę transportową, w tym przede wszystkim na terenach wokół zintegrowanych węzłów przesiadkowych.</a:t>
            </a:r>
          </a:p>
          <a:p>
            <a:pPr marL="342900" lvl="0" indent="-342900">
              <a:spcAft>
                <a:spcPts val="600"/>
              </a:spcAft>
              <a:buFont typeface="+mj-lt"/>
              <a:buAutoNum type="arabicPeriod"/>
            </a:pPr>
            <a:r>
              <a:rPr lang="pl-PL" sz="2000" b="1" dirty="0">
                <a:latin typeface="Arial" panose="020B0604020202020204" pitchFamily="34" charset="0"/>
                <a:cs typeface="Arial" panose="020B0604020202020204" pitchFamily="34" charset="0"/>
              </a:rPr>
              <a:t>Na terenach zabudowy rozproszonej </a:t>
            </a:r>
            <a:r>
              <a:rPr lang="pl-PL" sz="2000" dirty="0">
                <a:latin typeface="Arial" panose="020B0604020202020204" pitchFamily="34" charset="0"/>
                <a:cs typeface="Arial" panose="020B0604020202020204" pitchFamily="34" charset="0"/>
              </a:rPr>
              <a:t>zabezpieczenie właściwego </a:t>
            </a:r>
            <a:r>
              <a:rPr lang="pl-PL" sz="2000" b="1" dirty="0">
                <a:latin typeface="Arial" panose="020B0604020202020204" pitchFamily="34" charset="0"/>
                <a:cs typeface="Arial" panose="020B0604020202020204" pitchFamily="34" charset="0"/>
              </a:rPr>
              <a:t>standardu indywidualnych systemów </a:t>
            </a:r>
            <a:r>
              <a:rPr lang="pl-PL" sz="2000" dirty="0">
                <a:latin typeface="Arial" panose="020B0604020202020204" pitchFamily="34" charset="0"/>
                <a:cs typeface="Arial" panose="020B0604020202020204" pitchFamily="34" charset="0"/>
              </a:rPr>
              <a:t>odprowadzania i oczyszczania ścieków oraz </a:t>
            </a:r>
            <a:r>
              <a:rPr lang="pl-PL" sz="2000" b="1" dirty="0">
                <a:latin typeface="Arial" panose="020B0604020202020204" pitchFamily="34" charset="0"/>
                <a:cs typeface="Arial" panose="020B0604020202020204" pitchFamily="34" charset="0"/>
              </a:rPr>
              <a:t>obsługi teleinformatycznej </a:t>
            </a:r>
            <a:r>
              <a:rPr lang="pl-PL" sz="2000" dirty="0">
                <a:latin typeface="Arial" panose="020B0604020202020204" pitchFamily="34" charset="0"/>
                <a:cs typeface="Arial" panose="020B0604020202020204" pitchFamily="34" charset="0"/>
              </a:rPr>
              <a:t>albo </a:t>
            </a:r>
            <a:r>
              <a:rPr lang="pl-PL" sz="2000" b="1" dirty="0">
                <a:latin typeface="Arial" panose="020B0604020202020204" pitchFamily="34" charset="0"/>
                <a:cs typeface="Arial" panose="020B0604020202020204" pitchFamily="34" charset="0"/>
              </a:rPr>
              <a:t>włączanie</a:t>
            </a:r>
            <a:r>
              <a:rPr lang="pl-PL" sz="2000" dirty="0">
                <a:latin typeface="Arial" panose="020B0604020202020204" pitchFamily="34" charset="0"/>
                <a:cs typeface="Arial" panose="020B0604020202020204" pitchFamily="34" charset="0"/>
              </a:rPr>
              <a:t> tych terenów </a:t>
            </a:r>
            <a:r>
              <a:rPr lang="pl-PL" sz="2000" b="1" dirty="0">
                <a:latin typeface="Arial" panose="020B0604020202020204" pitchFamily="34" charset="0"/>
                <a:cs typeface="Arial" panose="020B0604020202020204" pitchFamily="34" charset="0"/>
              </a:rPr>
              <a:t>w sieć infrastruktury technicznej</a:t>
            </a:r>
            <a:r>
              <a:rPr lang="pl-PL" sz="2000" dirty="0">
                <a:latin typeface="Arial" panose="020B0604020202020204" pitchFamily="34" charset="0"/>
                <a:cs typeface="Arial" panose="020B0604020202020204" pitchFamily="34" charset="0"/>
              </a:rPr>
              <a:t>, jeżeli znajdują się w strefie ekonomicznie i technicznie uzasadnionego rozwoju tej sieci.</a:t>
            </a:r>
          </a:p>
          <a:p>
            <a:pPr marL="342900" lvl="0" indent="-342900">
              <a:spcAft>
                <a:spcPts val="600"/>
              </a:spcAft>
              <a:buFont typeface="+mj-lt"/>
              <a:buAutoNum type="arabicPeriod"/>
            </a:pPr>
            <a:r>
              <a:rPr lang="pl-PL" sz="2000" b="1" dirty="0">
                <a:latin typeface="Arial" panose="020B0604020202020204" pitchFamily="34" charset="0"/>
                <a:cs typeface="Arial" panose="020B0604020202020204" pitchFamily="34" charset="0"/>
              </a:rPr>
              <a:t>Dla terenów zabudowy zwartej rozwój sieci infrastruktury technicznej</a:t>
            </a:r>
            <a:r>
              <a:rPr lang="pl-PL" sz="2000" dirty="0">
                <a:latin typeface="Arial" panose="020B0604020202020204" pitchFamily="34" charset="0"/>
                <a:cs typeface="Arial" panose="020B0604020202020204" pitchFamily="34" charset="0"/>
              </a:rPr>
              <a:t>.</a:t>
            </a:r>
          </a:p>
          <a:p>
            <a:pPr marL="342900" lvl="0" indent="-342900">
              <a:spcAft>
                <a:spcPts val="600"/>
              </a:spcAft>
              <a:buFont typeface="+mj-lt"/>
              <a:buAutoNum type="arabicPeriod"/>
            </a:pPr>
            <a:r>
              <a:rPr lang="pl-PL" sz="2000" dirty="0">
                <a:latin typeface="Arial" panose="020B0604020202020204" pitchFamily="34" charset="0"/>
                <a:cs typeface="Arial" panose="020B0604020202020204" pitchFamily="34" charset="0"/>
              </a:rPr>
              <a:t>Na obszarach dotychczas </a:t>
            </a:r>
            <a:r>
              <a:rPr lang="pl-PL" sz="2000" b="1" dirty="0">
                <a:latin typeface="Arial" panose="020B0604020202020204" pitchFamily="34" charset="0"/>
                <a:cs typeface="Arial" panose="020B0604020202020204" pitchFamily="34" charset="0"/>
              </a:rPr>
              <a:t>niezurbanizowanych</a:t>
            </a:r>
            <a:r>
              <a:rPr lang="pl-PL" sz="2000" dirty="0">
                <a:latin typeface="Arial" panose="020B0604020202020204" pitchFamily="34" charset="0"/>
                <a:cs typeface="Arial" panose="020B0604020202020204" pitchFamily="34" charset="0"/>
              </a:rPr>
              <a:t> unikanie wyznaczania nowych terenów mieszkaniowych wzdłuż tranzytowych ciągów komunikacyjnych.</a:t>
            </a:r>
          </a:p>
          <a:p>
            <a:pPr marL="342900" lvl="0" indent="-342900">
              <a:spcAft>
                <a:spcPts val="600"/>
              </a:spcAft>
              <a:buFont typeface="+mj-lt"/>
              <a:buAutoNum type="arabicPeriod"/>
            </a:pPr>
            <a:r>
              <a:rPr lang="pl-PL" sz="2000" dirty="0">
                <a:latin typeface="Arial" panose="020B0604020202020204" pitchFamily="34" charset="0"/>
                <a:cs typeface="Arial" panose="020B0604020202020204" pitchFamily="34" charset="0"/>
              </a:rPr>
              <a:t>Stosowanie rozwiązań komunikacyjnych służących </a:t>
            </a:r>
            <a:r>
              <a:rPr lang="pl-PL" sz="2000" b="1" dirty="0">
                <a:latin typeface="Arial" panose="020B0604020202020204" pitchFamily="34" charset="0"/>
                <a:cs typeface="Arial" panose="020B0604020202020204" pitchFamily="34" charset="0"/>
              </a:rPr>
              <a:t>niwelowaniu białych plam dostępności transportem zbiorowym</a:t>
            </a:r>
            <a:r>
              <a:rPr lang="pl-PL" sz="2000" dirty="0">
                <a:latin typeface="Arial" panose="020B0604020202020204" pitchFamily="34" charset="0"/>
                <a:cs typeface="Arial" panose="020B0604020202020204" pitchFamily="34" charset="0"/>
              </a:rPr>
              <a:t>, w tym przede wszystkim na obszarach najsłabiej zaludnionych i peryferyjnych.</a:t>
            </a:r>
          </a:p>
          <a:p>
            <a:pPr marL="342900" lvl="0" indent="-342900">
              <a:spcAft>
                <a:spcPts val="600"/>
              </a:spcAft>
              <a:buFont typeface="+mj-lt"/>
              <a:buAutoNum type="arabicPeriod"/>
            </a:pPr>
            <a:r>
              <a:rPr lang="pl-PL" sz="2000" dirty="0">
                <a:latin typeface="Arial" panose="020B0604020202020204" pitchFamily="34" charset="0"/>
                <a:cs typeface="Arial" panose="020B0604020202020204" pitchFamily="34" charset="0"/>
              </a:rPr>
              <a:t>Poprawa dostępności do </a:t>
            </a:r>
            <a:r>
              <a:rPr lang="pl-PL" sz="2000" b="1" dirty="0">
                <a:latin typeface="Arial" panose="020B0604020202020204" pitchFamily="34" charset="0"/>
                <a:cs typeface="Arial" panose="020B0604020202020204" pitchFamily="34" charset="0"/>
              </a:rPr>
              <a:t>podstawowych usług publicznych</a:t>
            </a:r>
            <a:r>
              <a:rPr lang="pl-PL" sz="2000" dirty="0">
                <a:latin typeface="Arial" panose="020B0604020202020204" pitchFamily="34" charset="0"/>
                <a:cs typeface="Arial" panose="020B0604020202020204" pitchFamily="34" charset="0"/>
              </a:rPr>
              <a:t>, w tym szkół, przedszkoli, przychodni, obiektów kulturalnych i sportowych z uwzględnieniem dostępności dla osób ze szczególnymi potrzebami.</a:t>
            </a:r>
          </a:p>
          <a:p>
            <a:pPr marL="342900" indent="-342900">
              <a:spcAft>
                <a:spcPts val="600"/>
              </a:spcAft>
              <a:buFont typeface="+mj-lt"/>
              <a:buAutoNum type="arabicPeriod"/>
            </a:pPr>
            <a:r>
              <a:rPr lang="pl-PL" sz="2000" dirty="0">
                <a:latin typeface="Arial" panose="020B0604020202020204" pitchFamily="34" charset="0"/>
                <a:cs typeface="Arial" panose="020B0604020202020204" pitchFamily="34" charset="0"/>
              </a:rPr>
              <a:t>Wspieranie rozwoju usług dla seniorów, w tym m.in. poprzez rozwój i modernizację infrastruktury służącej świadczeniu usług na rzecz osób starszych, rozwój lokalnych centrów usług społecznych.  </a:t>
            </a:r>
          </a:p>
          <a:p>
            <a:pPr marL="342900" lvl="0" indent="-342900">
              <a:spcAft>
                <a:spcPts val="600"/>
              </a:spcAft>
              <a:buFont typeface="+mj-lt"/>
              <a:buAutoNum type="arabicPeriod"/>
            </a:pPr>
            <a:r>
              <a:rPr lang="pl-PL" sz="2000" dirty="0">
                <a:latin typeface="Arial" panose="020B0604020202020204" pitchFamily="34" charset="0"/>
                <a:cs typeface="Arial" panose="020B0604020202020204" pitchFamily="34" charset="0"/>
              </a:rPr>
              <a:t>Prowadzenie polityki przestrzennej z </a:t>
            </a:r>
            <a:r>
              <a:rPr lang="pl-PL" sz="2000" b="1" dirty="0">
                <a:latin typeface="Arial" panose="020B0604020202020204" pitchFamily="34" charset="0"/>
                <a:cs typeface="Arial" panose="020B0604020202020204" pitchFamily="34" charset="0"/>
              </a:rPr>
              <a:t>poszanowaniem</a:t>
            </a:r>
            <a:r>
              <a:rPr lang="pl-PL" sz="2000" dirty="0">
                <a:latin typeface="Arial" panose="020B0604020202020204" pitchFamily="34" charset="0"/>
                <a:cs typeface="Arial" panose="020B0604020202020204" pitchFamily="34" charset="0"/>
              </a:rPr>
              <a:t> </a:t>
            </a:r>
            <a:r>
              <a:rPr lang="pl-PL" sz="2000" b="1" dirty="0">
                <a:latin typeface="Arial" panose="020B0604020202020204" pitchFamily="34" charset="0"/>
                <a:cs typeface="Arial" panose="020B0604020202020204" pitchFamily="34" charset="0"/>
              </a:rPr>
              <a:t>walorów kulturowych obszarów wiejskich </a:t>
            </a:r>
            <a:r>
              <a:rPr lang="pl-PL" sz="2000" dirty="0">
                <a:latin typeface="Arial" panose="020B0604020202020204" pitchFamily="34" charset="0"/>
                <a:cs typeface="Arial" panose="020B0604020202020204" pitchFamily="34" charset="0"/>
              </a:rPr>
              <a:t>z uwzględnieniem m.in. historycznie ukształtowanych układów ruralistycznych, struktur zabytkowych, historycznych założeń przestrzennych i zabytków, historycznych zespołów zakomponowanej zieleni. </a:t>
            </a:r>
          </a:p>
        </p:txBody>
      </p:sp>
      <p:pic>
        <p:nvPicPr>
          <p:cNvPr id="4" name="Obraz 3">
            <a:extLst>
              <a:ext uri="{FF2B5EF4-FFF2-40B4-BE49-F238E27FC236}">
                <a16:creationId xmlns:a16="http://schemas.microsoft.com/office/drawing/2014/main" id="{7981316F-E720-475A-AC59-91E1F0089E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751" y="355382"/>
            <a:ext cx="2061223" cy="535483"/>
          </a:xfrm>
          <a:prstGeom prst="rect">
            <a:avLst/>
          </a:prstGeom>
        </p:spPr>
      </p:pic>
      <p:sp>
        <p:nvSpPr>
          <p:cNvPr id="5" name="Symbol zastępczy numeru slajdu 4"/>
          <p:cNvSpPr>
            <a:spLocks noGrp="1"/>
          </p:cNvSpPr>
          <p:nvPr>
            <p:ph type="sldNum" sz="quarter" idx="7"/>
          </p:nvPr>
        </p:nvSpPr>
        <p:spPr/>
        <p:txBody>
          <a:bodyPr/>
          <a:lstStyle/>
          <a:p>
            <a:fld id="{B6F15528-21DE-4FAA-801E-634DDDAF4B2B}" type="slidenum">
              <a:rPr lang="pl-PL" smtClean="0"/>
              <a:t>10</a:t>
            </a:fld>
            <a:endParaRPr lang="pl-PL"/>
          </a:p>
        </p:txBody>
      </p:sp>
      <p:sp>
        <p:nvSpPr>
          <p:cNvPr id="6" name="Tytuł 1"/>
          <p:cNvSpPr txBox="1">
            <a:spLocks/>
          </p:cNvSpPr>
          <p:nvPr/>
        </p:nvSpPr>
        <p:spPr>
          <a:xfrm>
            <a:off x="824750" y="1235075"/>
            <a:ext cx="11514094" cy="792653"/>
          </a:xfrm>
          <a:prstGeom prst="rect">
            <a:avLst/>
          </a:prstGeom>
        </p:spPr>
        <p:txBody>
          <a:bodyPr wrap="square" lIns="0" tIns="0" rIns="0" bIns="0">
            <a:spAutoFit/>
          </a:bodyPr>
          <a:lstStyle>
            <a:lvl1pPr>
              <a:defRPr sz="5151" b="0" i="0">
                <a:solidFill>
                  <a:schemeClr val="tx1"/>
                </a:solidFill>
                <a:latin typeface="Arial Black"/>
                <a:ea typeface="+mj-ea"/>
                <a:cs typeface="Arial Black"/>
              </a:defRPr>
            </a:lvl1pPr>
          </a:lstStyle>
          <a:p>
            <a:r>
              <a:rPr lang="pl-PL" dirty="0"/>
              <a:t>Ustalenia i rekomendacje (3)</a:t>
            </a:r>
          </a:p>
        </p:txBody>
      </p:sp>
      <p:sp>
        <p:nvSpPr>
          <p:cNvPr id="7" name="object 4">
            <a:extLst>
              <a:ext uri="{FF2B5EF4-FFF2-40B4-BE49-F238E27FC236}">
                <a16:creationId xmlns:a16="http://schemas.microsoft.com/office/drawing/2014/main" id="{03430F32-6DB2-44A0-B835-9F47ED9A1AB5}"/>
              </a:ext>
            </a:extLst>
          </p:cNvPr>
          <p:cNvSpPr/>
          <p:nvPr/>
        </p:nvSpPr>
        <p:spPr>
          <a:xfrm>
            <a:off x="837632" y="1082675"/>
            <a:ext cx="18430425" cy="0"/>
          </a:xfrm>
          <a:custGeom>
            <a:avLst/>
            <a:gdLst/>
            <a:ahLst/>
            <a:cxnLst/>
            <a:rect l="l" t="t" r="r" b="b"/>
            <a:pathLst>
              <a:path w="18428970">
                <a:moveTo>
                  <a:pt x="0" y="0"/>
                </a:moveTo>
                <a:lnTo>
                  <a:pt x="18428758" y="0"/>
                </a:lnTo>
              </a:path>
            </a:pathLst>
          </a:custGeom>
          <a:ln w="13748">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22701522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824751" y="2371938"/>
            <a:ext cx="18275654" cy="9464129"/>
          </a:xfrm>
        </p:spPr>
        <p:txBody>
          <a:bodyPr/>
          <a:lstStyle/>
          <a:p>
            <a:pPr marL="457200" lvl="0" indent="-457200">
              <a:spcAft>
                <a:spcPts val="600"/>
              </a:spcAft>
              <a:buFont typeface="+mj-lt"/>
              <a:buAutoNum type="arabicPeriod" startAt="10"/>
            </a:pPr>
            <a:r>
              <a:rPr lang="pl-PL" sz="2000" dirty="0">
                <a:latin typeface="Arial" panose="020B0604020202020204" pitchFamily="34" charset="0"/>
                <a:cs typeface="Arial" panose="020B0604020202020204" pitchFamily="34" charset="0"/>
              </a:rPr>
              <a:t>Rozwój </a:t>
            </a:r>
            <a:r>
              <a:rPr lang="pl-PL" sz="2000" b="1" dirty="0">
                <a:latin typeface="Arial" panose="020B0604020202020204" pitchFamily="34" charset="0"/>
                <a:cs typeface="Arial" panose="020B0604020202020204" pitchFamily="34" charset="0"/>
              </a:rPr>
              <a:t>zagospodarowania turystyczno-rekreacyjnego</a:t>
            </a:r>
            <a:r>
              <a:rPr lang="pl-PL" sz="2000" dirty="0">
                <a:latin typeface="Arial" panose="020B0604020202020204" pitchFamily="34" charset="0"/>
                <a:cs typeface="Arial" panose="020B0604020202020204" pitchFamily="34" charset="0"/>
              </a:rPr>
              <a:t>, w tym  m.in. dróg rowerowych i szlaków turystycznych (w tym ponadlokalnych), ścieżek edukacyjnych i infrastruktury rekreacyjnej oraz agroturystyki na obszarach o największym potencjale dla tej formy działalności gospodarczej.</a:t>
            </a:r>
          </a:p>
          <a:p>
            <a:pPr marL="457200" lvl="0" indent="-457200">
              <a:spcAft>
                <a:spcPts val="600"/>
              </a:spcAft>
              <a:buFont typeface="+mj-lt"/>
              <a:buAutoNum type="arabicPeriod" startAt="10"/>
            </a:pPr>
            <a:r>
              <a:rPr lang="pl-PL" sz="2000" dirty="0">
                <a:latin typeface="Arial" panose="020B0604020202020204" pitchFamily="34" charset="0"/>
                <a:cs typeface="Arial" panose="020B0604020202020204" pitchFamily="34" charset="0"/>
              </a:rPr>
              <a:t>Kształtowanie </a:t>
            </a:r>
            <a:r>
              <a:rPr lang="pl-PL" sz="2000" b="1" dirty="0">
                <a:latin typeface="Arial" panose="020B0604020202020204" pitchFamily="34" charset="0"/>
                <a:cs typeface="Arial" panose="020B0604020202020204" pitchFamily="34" charset="0"/>
              </a:rPr>
              <a:t>wspólnych przestrzeni publicznych w obrębie wsi</a:t>
            </a:r>
            <a:r>
              <a:rPr lang="pl-PL" sz="2000" dirty="0">
                <a:latin typeface="Arial" panose="020B0604020202020204" pitchFamily="34" charset="0"/>
                <a:cs typeface="Arial" panose="020B0604020202020204" pitchFamily="34" charset="0"/>
              </a:rPr>
              <a:t>, jako miejsc integracji lokalnej społeczności.</a:t>
            </a:r>
          </a:p>
          <a:p>
            <a:pPr marL="457200" lvl="0" indent="-457200">
              <a:spcAft>
                <a:spcPts val="600"/>
              </a:spcAft>
              <a:buFont typeface="+mj-lt"/>
              <a:buAutoNum type="arabicPeriod" startAt="10"/>
            </a:pPr>
            <a:r>
              <a:rPr lang="pl-PL" sz="2000" dirty="0">
                <a:latin typeface="Arial" panose="020B0604020202020204" pitchFamily="34" charset="0"/>
                <a:cs typeface="Arial" panose="020B0604020202020204" pitchFamily="34" charset="0"/>
              </a:rPr>
              <a:t>Zapobieganie </a:t>
            </a:r>
            <a:r>
              <a:rPr lang="pl-PL" sz="2000" b="1" dirty="0">
                <a:latin typeface="Arial" panose="020B0604020202020204" pitchFamily="34" charset="0"/>
                <a:cs typeface="Arial" panose="020B0604020202020204" pitchFamily="34" charset="0"/>
              </a:rPr>
              <a:t>eutrofizacji wód powierzchniowych </a:t>
            </a:r>
            <a:r>
              <a:rPr lang="pl-PL" sz="2000" dirty="0">
                <a:latin typeface="Arial" panose="020B0604020202020204" pitchFamily="34" charset="0"/>
                <a:cs typeface="Arial" panose="020B0604020202020204" pitchFamily="34" charset="0"/>
              </a:rPr>
              <a:t>m.in. dzięki rewaloryzacji i </a:t>
            </a:r>
            <a:r>
              <a:rPr lang="pl-PL" sz="2000" dirty="0" err="1">
                <a:latin typeface="Arial" panose="020B0604020202020204" pitchFamily="34" charset="0"/>
                <a:cs typeface="Arial" panose="020B0604020202020204" pitchFamily="34" charset="0"/>
              </a:rPr>
              <a:t>renaturyzacji</a:t>
            </a:r>
            <a:r>
              <a:rPr lang="pl-PL" sz="2000" dirty="0">
                <a:latin typeface="Arial" panose="020B0604020202020204" pitchFamily="34" charset="0"/>
                <a:cs typeface="Arial" panose="020B0604020202020204" pitchFamily="34" charset="0"/>
              </a:rPr>
              <a:t> zbiorników wodnych i zmniejszenia dopływu zanieczyszczeń </a:t>
            </a:r>
            <a:br>
              <a:rPr lang="pl-PL" sz="2000" dirty="0">
                <a:latin typeface="Arial" panose="020B0604020202020204" pitchFamily="34" charset="0"/>
                <a:cs typeface="Arial" panose="020B0604020202020204" pitchFamily="34" charset="0"/>
              </a:rPr>
            </a:br>
            <a:r>
              <a:rPr lang="pl-PL" sz="2000" dirty="0">
                <a:latin typeface="Arial" panose="020B0604020202020204" pitchFamily="34" charset="0"/>
                <a:cs typeface="Arial" panose="020B0604020202020204" pitchFamily="34" charset="0"/>
              </a:rPr>
              <a:t>ze źródeł rolniczych.</a:t>
            </a:r>
          </a:p>
          <a:p>
            <a:pPr marL="457200" lvl="0" indent="-457200">
              <a:spcAft>
                <a:spcPts val="600"/>
              </a:spcAft>
              <a:buFont typeface="+mj-lt"/>
              <a:buAutoNum type="arabicPeriod" startAt="10"/>
            </a:pPr>
            <a:r>
              <a:rPr lang="pl-PL" sz="2000" dirty="0">
                <a:latin typeface="Arial" panose="020B0604020202020204" pitchFamily="34" charset="0"/>
                <a:cs typeface="Arial" panose="020B0604020202020204" pitchFamily="34" charset="0"/>
              </a:rPr>
              <a:t>Wspieranie działań na rzecz </a:t>
            </a:r>
            <a:r>
              <a:rPr lang="pl-PL" sz="2000" b="1" dirty="0">
                <a:latin typeface="Arial" panose="020B0604020202020204" pitchFamily="34" charset="0"/>
                <a:cs typeface="Arial" panose="020B0604020202020204" pitchFamily="34" charset="0"/>
              </a:rPr>
              <a:t>wzmocnienia bezpieczeństwa i obronności</a:t>
            </a:r>
            <a:r>
              <a:rPr lang="pl-PL" sz="2000" dirty="0">
                <a:latin typeface="Arial" panose="020B0604020202020204" pitchFamily="34" charset="0"/>
                <a:cs typeface="Arial" panose="020B0604020202020204" pitchFamily="34" charset="0"/>
              </a:rPr>
              <a:t>, w tym zapewnienia ochrony i ciągłości funkcjonowania infrastruktury krytycznej oraz podwójnego zastosowania, a także działań na rzecz ochrony i obrony ludności cywilnej (np. schrony). </a:t>
            </a:r>
          </a:p>
          <a:p>
            <a:pPr marL="457200" lvl="0" indent="-457200">
              <a:spcAft>
                <a:spcPts val="600"/>
              </a:spcAft>
              <a:buFont typeface="+mj-lt"/>
              <a:buAutoNum type="arabicPeriod" startAt="10"/>
            </a:pPr>
            <a:endParaRPr lang="pl-PL" sz="500" dirty="0">
              <a:latin typeface="Arial" panose="020B0604020202020204" pitchFamily="34" charset="0"/>
              <a:cs typeface="Arial" panose="020B0604020202020204" pitchFamily="34" charset="0"/>
            </a:endParaRPr>
          </a:p>
          <a:p>
            <a:pPr>
              <a:spcAft>
                <a:spcPts val="600"/>
              </a:spcAft>
            </a:pPr>
            <a:r>
              <a:rPr lang="pl-PL" sz="2000" b="1" u="sng" dirty="0">
                <a:latin typeface="Arial" panose="020B0604020202020204" pitchFamily="34" charset="0"/>
                <a:cs typeface="Arial" panose="020B0604020202020204" pitchFamily="34" charset="0"/>
              </a:rPr>
              <a:t>Obszary koncentracji funkcji żywicielskiej</a:t>
            </a:r>
          </a:p>
          <a:p>
            <a:pPr marL="457200" lvl="0" indent="-457200">
              <a:spcAft>
                <a:spcPts val="600"/>
              </a:spcAft>
              <a:buFont typeface="+mj-lt"/>
              <a:buAutoNum type="arabicPeriod"/>
            </a:pPr>
            <a:r>
              <a:rPr lang="pl-PL" sz="2000" dirty="0">
                <a:latin typeface="Arial" panose="020B0604020202020204" pitchFamily="34" charset="0"/>
                <a:cs typeface="Arial" panose="020B0604020202020204" pitchFamily="34" charset="0"/>
              </a:rPr>
              <a:t>Utrzymanie </a:t>
            </a:r>
            <a:r>
              <a:rPr lang="pl-PL" sz="2000" b="1" dirty="0">
                <a:latin typeface="Arial" panose="020B0604020202020204" pitchFamily="34" charset="0"/>
                <a:cs typeface="Arial" panose="020B0604020202020204" pitchFamily="34" charset="0"/>
              </a:rPr>
              <a:t>rolniczego charakteru </a:t>
            </a:r>
            <a:r>
              <a:rPr lang="pl-PL" sz="2000" dirty="0">
                <a:latin typeface="Arial" panose="020B0604020202020204" pitchFamily="34" charset="0"/>
                <a:cs typeface="Arial" panose="020B0604020202020204" pitchFamily="34" charset="0"/>
              </a:rPr>
              <a:t>użytkowania ziemi zgodnie z dotychczasowym przeznaczeniem, w tym m.in.: ograniczanie lokalizacji nowej zabudowy </a:t>
            </a:r>
            <a:br>
              <a:rPr lang="pl-PL" sz="2000" dirty="0">
                <a:latin typeface="Arial" panose="020B0604020202020204" pitchFamily="34" charset="0"/>
                <a:cs typeface="Arial" panose="020B0604020202020204" pitchFamily="34" charset="0"/>
              </a:rPr>
            </a:br>
            <a:r>
              <a:rPr lang="pl-PL" sz="2000" dirty="0">
                <a:latin typeface="Arial" panose="020B0604020202020204" pitchFamily="34" charset="0"/>
                <a:cs typeface="Arial" panose="020B0604020202020204" pitchFamily="34" charset="0"/>
              </a:rPr>
              <a:t>i przeznaczania na cele nierolnicze gleb najwyższych klas bonitacyjnych.</a:t>
            </a:r>
          </a:p>
          <a:p>
            <a:pPr marL="457200" lvl="0" indent="-457200">
              <a:spcAft>
                <a:spcPts val="600"/>
              </a:spcAft>
              <a:buFont typeface="+mj-lt"/>
              <a:buAutoNum type="arabicPeriod"/>
            </a:pPr>
            <a:r>
              <a:rPr lang="pl-PL" sz="2000" dirty="0">
                <a:latin typeface="Arial" panose="020B0604020202020204" pitchFamily="34" charset="0"/>
                <a:cs typeface="Arial" panose="020B0604020202020204" pitchFamily="34" charset="0"/>
              </a:rPr>
              <a:t>Przywracanie wartości użytkowej gruntom </a:t>
            </a:r>
            <a:r>
              <a:rPr lang="pl-PL" sz="2000" b="1" dirty="0">
                <a:latin typeface="Arial" panose="020B0604020202020204" pitchFamily="34" charset="0"/>
                <a:cs typeface="Arial" panose="020B0604020202020204" pitchFamily="34" charset="0"/>
              </a:rPr>
              <a:t>zdewastowanym i zdegradowanym</a:t>
            </a:r>
            <a:r>
              <a:rPr lang="pl-PL" sz="2000" dirty="0">
                <a:latin typeface="Arial" panose="020B0604020202020204" pitchFamily="34" charset="0"/>
                <a:cs typeface="Arial" panose="020B0604020202020204" pitchFamily="34" charset="0"/>
              </a:rPr>
              <a:t>.</a:t>
            </a:r>
          </a:p>
          <a:p>
            <a:pPr marL="457200" lvl="0" indent="-457200">
              <a:spcAft>
                <a:spcPts val="600"/>
              </a:spcAft>
              <a:buFont typeface="+mj-lt"/>
              <a:buAutoNum type="arabicPeriod"/>
            </a:pPr>
            <a:r>
              <a:rPr lang="pl-PL" sz="2000" dirty="0">
                <a:latin typeface="Arial" panose="020B0604020202020204" pitchFamily="34" charset="0"/>
                <a:cs typeface="Arial" panose="020B0604020202020204" pitchFamily="34" charset="0"/>
              </a:rPr>
              <a:t>Kontynuowanie działań zwiększających </a:t>
            </a:r>
            <a:r>
              <a:rPr lang="pl-PL" sz="2000" b="1" dirty="0">
                <a:latin typeface="Arial" panose="020B0604020202020204" pitchFamily="34" charset="0"/>
                <a:cs typeface="Arial" panose="020B0604020202020204" pitchFamily="34" charset="0"/>
              </a:rPr>
              <a:t>jakość żywności</a:t>
            </a:r>
            <a:r>
              <a:rPr lang="pl-PL" sz="2000" dirty="0">
                <a:latin typeface="Arial" panose="020B0604020202020204" pitchFamily="34" charset="0"/>
                <a:cs typeface="Arial" panose="020B0604020202020204" pitchFamily="34" charset="0"/>
              </a:rPr>
              <a:t>, w tym promowanie i rozwijanie </a:t>
            </a:r>
            <a:r>
              <a:rPr lang="pl-PL" sz="2000" b="1" dirty="0">
                <a:latin typeface="Arial" panose="020B0604020202020204" pitchFamily="34" charset="0"/>
                <a:cs typeface="Arial" panose="020B0604020202020204" pitchFamily="34" charset="0"/>
              </a:rPr>
              <a:t>rolnictwa ekologicznego</a:t>
            </a:r>
            <a:r>
              <a:rPr lang="pl-PL" sz="2000" dirty="0">
                <a:latin typeface="Arial" panose="020B0604020202020204" pitchFamily="34" charset="0"/>
                <a:cs typeface="Arial" panose="020B0604020202020204" pitchFamily="34" charset="0"/>
              </a:rPr>
              <a:t>.</a:t>
            </a:r>
          </a:p>
          <a:p>
            <a:pPr marL="457200" lvl="0" indent="-457200">
              <a:spcAft>
                <a:spcPts val="600"/>
              </a:spcAft>
              <a:buFont typeface="+mj-lt"/>
              <a:buAutoNum type="arabicPeriod"/>
            </a:pPr>
            <a:r>
              <a:rPr lang="pl-PL" sz="2000" dirty="0">
                <a:latin typeface="Arial" panose="020B0604020202020204" pitchFamily="34" charset="0"/>
                <a:cs typeface="Arial" panose="020B0604020202020204" pitchFamily="34" charset="0"/>
              </a:rPr>
              <a:t>Zwiększanie </a:t>
            </a:r>
            <a:r>
              <a:rPr lang="pl-PL" sz="2000" b="1" dirty="0">
                <a:latin typeface="Arial" panose="020B0604020202020204" pitchFamily="34" charset="0"/>
                <a:cs typeface="Arial" panose="020B0604020202020204" pitchFamily="34" charset="0"/>
              </a:rPr>
              <a:t>retencjonowania wód </a:t>
            </a:r>
            <a:r>
              <a:rPr lang="pl-PL" sz="2000" dirty="0">
                <a:latin typeface="Arial" panose="020B0604020202020204" pitchFamily="34" charset="0"/>
                <a:cs typeface="Arial" panose="020B0604020202020204" pitchFamily="34" charset="0"/>
              </a:rPr>
              <a:t>m.in. poprzez tworzenie i rekultywację zbiorników retencyjnych, wprowadzanie </a:t>
            </a:r>
            <a:r>
              <a:rPr lang="pl-PL" sz="2000" dirty="0" err="1">
                <a:latin typeface="Arial" panose="020B0604020202020204" pitchFamily="34" charset="0"/>
                <a:cs typeface="Arial" panose="020B0604020202020204" pitchFamily="34" charset="0"/>
              </a:rPr>
              <a:t>zadrzewień</a:t>
            </a:r>
            <a:r>
              <a:rPr lang="pl-PL" sz="2000" dirty="0">
                <a:latin typeface="Arial" panose="020B0604020202020204" pitchFamily="34" charset="0"/>
                <a:cs typeface="Arial" panose="020B0604020202020204" pitchFamily="34" charset="0"/>
              </a:rPr>
              <a:t> i </a:t>
            </a:r>
            <a:r>
              <a:rPr lang="pl-PL" sz="2000" dirty="0" err="1">
                <a:latin typeface="Arial" panose="020B0604020202020204" pitchFamily="34" charset="0"/>
                <a:cs typeface="Arial" panose="020B0604020202020204" pitchFamily="34" charset="0"/>
              </a:rPr>
              <a:t>zakrzewień</a:t>
            </a:r>
            <a:r>
              <a:rPr lang="pl-PL" sz="2000" dirty="0">
                <a:latin typeface="Arial" panose="020B0604020202020204" pitchFamily="34" charset="0"/>
                <a:cs typeface="Arial" panose="020B0604020202020204" pitchFamily="34" charset="0"/>
              </a:rPr>
              <a:t> śródpolnych, rozwój i modernizację systemów melioracji wodnych oraz zachowanie trwałych użytków zielonych i terenów podmokłych. </a:t>
            </a:r>
          </a:p>
          <a:p>
            <a:pPr marL="457200" lvl="0" indent="-457200">
              <a:spcAft>
                <a:spcPts val="600"/>
              </a:spcAft>
              <a:buFont typeface="+mj-lt"/>
              <a:buAutoNum type="arabicPeriod"/>
            </a:pPr>
            <a:endParaRPr lang="pl-PL" sz="500" dirty="0">
              <a:latin typeface="Arial" panose="020B0604020202020204" pitchFamily="34" charset="0"/>
              <a:cs typeface="Arial" panose="020B0604020202020204" pitchFamily="34" charset="0"/>
            </a:endParaRPr>
          </a:p>
          <a:p>
            <a:pPr>
              <a:spcAft>
                <a:spcPts val="600"/>
              </a:spcAft>
            </a:pPr>
            <a:r>
              <a:rPr lang="pl-PL" sz="2000" b="1" u="sng" dirty="0">
                <a:latin typeface="Arial" panose="020B0604020202020204" pitchFamily="34" charset="0"/>
                <a:cs typeface="Arial" panose="020B0604020202020204" pitchFamily="34" charset="0"/>
              </a:rPr>
              <a:t>Obszar transformacji górniczo-energetycznej </a:t>
            </a:r>
          </a:p>
          <a:p>
            <a:pPr marL="457200" lvl="0" indent="-457200">
              <a:spcAft>
                <a:spcPts val="600"/>
              </a:spcAft>
              <a:buFont typeface="+mj-lt"/>
              <a:buAutoNum type="arabicPeriod"/>
            </a:pPr>
            <a:r>
              <a:rPr lang="pl-PL" sz="2000" dirty="0">
                <a:latin typeface="Arial" panose="020B0604020202020204" pitchFamily="34" charset="0"/>
                <a:cs typeface="Arial" panose="020B0604020202020204" pitchFamily="34" charset="0"/>
              </a:rPr>
              <a:t>Rozwój energetyki opartej na </a:t>
            </a:r>
            <a:r>
              <a:rPr lang="pl-PL" sz="2000" b="1" dirty="0">
                <a:latin typeface="Arial" panose="020B0604020202020204" pitchFamily="34" charset="0"/>
                <a:cs typeface="Arial" panose="020B0604020202020204" pitchFamily="34" charset="0"/>
              </a:rPr>
              <a:t>alternatywnych źródłach energii </a:t>
            </a:r>
            <a:r>
              <a:rPr lang="pl-PL" sz="2000" dirty="0">
                <a:latin typeface="Arial" panose="020B0604020202020204" pitchFamily="34" charset="0"/>
                <a:cs typeface="Arial" panose="020B0604020202020204" pitchFamily="34" charset="0"/>
              </a:rPr>
              <a:t>oraz magazynów energii z wykorzystaniem potencjału infrastruktury elektroenergetycznej.</a:t>
            </a:r>
          </a:p>
          <a:p>
            <a:pPr marL="457200" lvl="0" indent="-457200">
              <a:spcAft>
                <a:spcPts val="600"/>
              </a:spcAft>
              <a:buFont typeface="+mj-lt"/>
              <a:buAutoNum type="arabicPeriod"/>
            </a:pPr>
            <a:r>
              <a:rPr lang="pl-PL" sz="2000" b="1" dirty="0">
                <a:latin typeface="Arial" panose="020B0604020202020204" pitchFamily="34" charset="0"/>
                <a:cs typeface="Arial" panose="020B0604020202020204" pitchFamily="34" charset="0"/>
              </a:rPr>
              <a:t>Dywersyfikacja</a:t>
            </a:r>
            <a:r>
              <a:rPr lang="pl-PL" sz="2000" dirty="0">
                <a:latin typeface="Arial" panose="020B0604020202020204" pitchFamily="34" charset="0"/>
                <a:cs typeface="Arial" panose="020B0604020202020204" pitchFamily="34" charset="0"/>
              </a:rPr>
              <a:t> dotychczasowej </a:t>
            </a:r>
            <a:r>
              <a:rPr lang="pl-PL" sz="2000" b="1" dirty="0">
                <a:latin typeface="Arial" panose="020B0604020202020204" pitchFamily="34" charset="0"/>
                <a:cs typeface="Arial" panose="020B0604020202020204" pitchFamily="34" charset="0"/>
              </a:rPr>
              <a:t>struktury gospodarczej</a:t>
            </a:r>
            <a:r>
              <a:rPr lang="pl-PL" sz="2000" dirty="0">
                <a:latin typeface="Arial" panose="020B0604020202020204" pitchFamily="34" charset="0"/>
                <a:cs typeface="Arial" panose="020B0604020202020204" pitchFamily="34" charset="0"/>
              </a:rPr>
              <a:t>, zwłaszcza poprzez rozwój gospodarki opartej na wiedzy.</a:t>
            </a:r>
          </a:p>
          <a:p>
            <a:pPr marL="457200" indent="-457200">
              <a:spcAft>
                <a:spcPts val="600"/>
              </a:spcAft>
              <a:buFont typeface="+mj-lt"/>
              <a:buAutoNum type="arabicPeriod"/>
            </a:pPr>
            <a:r>
              <a:rPr lang="pl-PL" sz="2000" b="1" dirty="0">
                <a:latin typeface="Arial" panose="020B0604020202020204" pitchFamily="34" charset="0"/>
                <a:cs typeface="Arial" panose="020B0604020202020204" pitchFamily="34" charset="0"/>
              </a:rPr>
              <a:t>Zwiększenie</a:t>
            </a:r>
            <a:r>
              <a:rPr lang="pl-PL" sz="2000" dirty="0">
                <a:latin typeface="Arial" panose="020B0604020202020204" pitchFamily="34" charset="0"/>
                <a:cs typeface="Arial" panose="020B0604020202020204" pitchFamily="34" charset="0"/>
              </a:rPr>
              <a:t> zewnętrznej i wewnętrznej </a:t>
            </a:r>
            <a:r>
              <a:rPr lang="pl-PL" sz="2000" b="1" dirty="0">
                <a:latin typeface="Arial" panose="020B0604020202020204" pitchFamily="34" charset="0"/>
                <a:cs typeface="Arial" panose="020B0604020202020204" pitchFamily="34" charset="0"/>
              </a:rPr>
              <a:t>dostępności transportowej</a:t>
            </a:r>
            <a:r>
              <a:rPr lang="pl-PL" sz="2000" dirty="0">
                <a:latin typeface="Arial" panose="020B0604020202020204" pitchFamily="34" charset="0"/>
                <a:cs typeface="Arial" panose="020B0604020202020204" pitchFamily="34" charset="0"/>
              </a:rPr>
              <a:t>, zwłaszcza realizacja nowych linii kolejowych Piotrków Trybunalski – Tomaszów Mazowiecki – CMK, Łódź (w tym Port Lotniczy Łódź) – Bełchatów, Bełchatów – Wieluń oraz modernizacja linii kolejowej Piotrków Trybunalski - Bełchatów, </a:t>
            </a:r>
            <a:br>
              <a:rPr lang="pl-PL" sz="2000" dirty="0">
                <a:latin typeface="Arial" panose="020B0604020202020204" pitchFamily="34" charset="0"/>
                <a:cs typeface="Arial" panose="020B0604020202020204" pitchFamily="34" charset="0"/>
              </a:rPr>
            </a:br>
            <a:r>
              <a:rPr lang="pl-PL" sz="2000" dirty="0">
                <a:latin typeface="Arial" panose="020B0604020202020204" pitchFamily="34" charset="0"/>
                <a:cs typeface="Arial" panose="020B0604020202020204" pitchFamily="34" charset="0"/>
              </a:rPr>
              <a:t>co włączy Bełchatów w krajowy system transportu kolejowego oraz przyczyni się do wzmocnienia powiązań bipolarnego układu </a:t>
            </a:r>
            <a:r>
              <a:rPr lang="pl-PL" sz="2000" dirty="0" err="1">
                <a:latin typeface="Arial" panose="020B0604020202020204" pitchFamily="34" charset="0"/>
                <a:cs typeface="Arial" panose="020B0604020202020204" pitchFamily="34" charset="0"/>
              </a:rPr>
              <a:t>subregionalnego</a:t>
            </a:r>
            <a:r>
              <a:rPr lang="pl-PL" sz="2000" dirty="0">
                <a:latin typeface="Arial" panose="020B0604020202020204" pitchFamily="34" charset="0"/>
                <a:cs typeface="Arial" panose="020B0604020202020204" pitchFamily="34" charset="0"/>
              </a:rPr>
              <a:t> Piotrków </a:t>
            </a:r>
            <a:r>
              <a:rPr lang="pl-PL" sz="2000" b="1" dirty="0">
                <a:latin typeface="Arial" panose="020B0604020202020204" pitchFamily="34" charset="0"/>
                <a:cs typeface="Arial" panose="020B0604020202020204" pitchFamily="34" charset="0"/>
              </a:rPr>
              <a:t>Trybunalski – Bełchatów.</a:t>
            </a:r>
          </a:p>
          <a:p>
            <a:pPr marL="457200" indent="-457200">
              <a:spcAft>
                <a:spcPts val="600"/>
              </a:spcAft>
              <a:buFont typeface="+mj-lt"/>
              <a:buAutoNum type="arabicPeriod"/>
            </a:pPr>
            <a:r>
              <a:rPr lang="pl-PL" sz="2000" dirty="0">
                <a:latin typeface="Arial" panose="020B0604020202020204" pitchFamily="34" charset="0"/>
                <a:cs typeface="Arial" panose="020B0604020202020204" pitchFamily="34" charset="0"/>
              </a:rPr>
              <a:t>Rekultywacja terenów </a:t>
            </a:r>
            <a:r>
              <a:rPr lang="pl-PL" sz="2000" dirty="0" err="1">
                <a:latin typeface="Arial" panose="020B0604020202020204" pitchFamily="34" charset="0"/>
                <a:cs typeface="Arial" panose="020B0604020202020204" pitchFamily="34" charset="0"/>
              </a:rPr>
              <a:t>pogórniczych</a:t>
            </a:r>
            <a:r>
              <a:rPr lang="pl-PL" sz="2000" dirty="0">
                <a:latin typeface="Arial" panose="020B0604020202020204" pitchFamily="34" charset="0"/>
                <a:cs typeface="Arial" panose="020B0604020202020204" pitchFamily="34" charset="0"/>
              </a:rPr>
              <a:t> oraz innych terenów zdegradowanych, m.in. w kierunku przywrócenia im funkcji przyrodniczych lub nadania im nowych funkcji, w tym przekształcenia w tereny inwestycyjne, wyposażone w odpowiednią infrastrukturę techniczną z możliwością wykorzystania </a:t>
            </a:r>
            <a:r>
              <a:rPr lang="pl-PL" sz="2000" b="1" dirty="0">
                <a:latin typeface="Arial" panose="020B0604020202020204" pitchFamily="34" charset="0"/>
                <a:cs typeface="Arial" panose="020B0604020202020204" pitchFamily="34" charset="0"/>
              </a:rPr>
              <a:t>pod nowe funkcje gospodarcze</a:t>
            </a:r>
            <a:r>
              <a:rPr lang="pl-PL" sz="2000" dirty="0">
                <a:latin typeface="Arial" panose="020B0604020202020204" pitchFamily="34" charset="0"/>
                <a:cs typeface="Arial" panose="020B0604020202020204" pitchFamily="34" charset="0"/>
              </a:rPr>
              <a:t>. </a:t>
            </a:r>
          </a:p>
          <a:p>
            <a:pPr>
              <a:spcAft>
                <a:spcPts val="600"/>
              </a:spcAft>
            </a:pPr>
            <a:r>
              <a:rPr lang="pl-PL" sz="2000" dirty="0">
                <a:latin typeface="Arial" panose="020B0604020202020204" pitchFamily="34" charset="0"/>
                <a:cs typeface="Arial" panose="020B0604020202020204" pitchFamily="34" charset="0"/>
              </a:rPr>
              <a:t> </a:t>
            </a:r>
            <a:endParaRPr lang="pl-PL" sz="2000" b="1" dirty="0">
              <a:latin typeface="Arial" panose="020B0604020202020204" pitchFamily="34" charset="0"/>
              <a:cs typeface="Arial" panose="020B0604020202020204" pitchFamily="34" charset="0"/>
            </a:endParaRPr>
          </a:p>
          <a:p>
            <a:pPr marL="457200" lvl="0" indent="-457200">
              <a:spcAft>
                <a:spcPts val="600"/>
              </a:spcAft>
              <a:buFont typeface="+mj-lt"/>
              <a:buAutoNum type="arabicPeriod" startAt="10"/>
            </a:pPr>
            <a:endParaRPr lang="pl-PL" sz="2000" dirty="0">
              <a:latin typeface="Arial" panose="020B0604020202020204" pitchFamily="34" charset="0"/>
              <a:cs typeface="Arial" panose="020B0604020202020204" pitchFamily="34" charset="0"/>
            </a:endParaRPr>
          </a:p>
        </p:txBody>
      </p:sp>
      <p:pic>
        <p:nvPicPr>
          <p:cNvPr id="4" name="Obraz 3">
            <a:extLst>
              <a:ext uri="{FF2B5EF4-FFF2-40B4-BE49-F238E27FC236}">
                <a16:creationId xmlns:a16="http://schemas.microsoft.com/office/drawing/2014/main" id="{7981316F-E720-475A-AC59-91E1F0089E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751" y="355382"/>
            <a:ext cx="2061223" cy="535483"/>
          </a:xfrm>
          <a:prstGeom prst="rect">
            <a:avLst/>
          </a:prstGeom>
        </p:spPr>
      </p:pic>
      <p:sp>
        <p:nvSpPr>
          <p:cNvPr id="5" name="Symbol zastępczy numeru slajdu 4"/>
          <p:cNvSpPr>
            <a:spLocks noGrp="1"/>
          </p:cNvSpPr>
          <p:nvPr>
            <p:ph type="sldNum" sz="quarter" idx="7"/>
          </p:nvPr>
        </p:nvSpPr>
        <p:spPr/>
        <p:txBody>
          <a:bodyPr/>
          <a:lstStyle/>
          <a:p>
            <a:fld id="{B6F15528-21DE-4FAA-801E-634DDDAF4B2B}" type="slidenum">
              <a:rPr lang="pl-PL" smtClean="0"/>
              <a:t>11</a:t>
            </a:fld>
            <a:endParaRPr lang="pl-PL" dirty="0"/>
          </a:p>
        </p:txBody>
      </p:sp>
      <p:sp>
        <p:nvSpPr>
          <p:cNvPr id="6" name="Tytuł 1"/>
          <p:cNvSpPr txBox="1">
            <a:spLocks/>
          </p:cNvSpPr>
          <p:nvPr/>
        </p:nvSpPr>
        <p:spPr>
          <a:xfrm>
            <a:off x="824750" y="1235075"/>
            <a:ext cx="11514094" cy="792653"/>
          </a:xfrm>
          <a:prstGeom prst="rect">
            <a:avLst/>
          </a:prstGeom>
        </p:spPr>
        <p:txBody>
          <a:bodyPr wrap="square" lIns="0" tIns="0" rIns="0" bIns="0">
            <a:spAutoFit/>
          </a:bodyPr>
          <a:lstStyle>
            <a:lvl1pPr>
              <a:defRPr sz="5151" b="0" i="0">
                <a:solidFill>
                  <a:schemeClr val="tx1"/>
                </a:solidFill>
                <a:latin typeface="Arial Black"/>
                <a:ea typeface="+mj-ea"/>
                <a:cs typeface="Arial Black"/>
              </a:defRPr>
            </a:lvl1pPr>
          </a:lstStyle>
          <a:p>
            <a:r>
              <a:rPr lang="pl-PL" dirty="0"/>
              <a:t>Ustalenia i rekomendacje (4)</a:t>
            </a:r>
          </a:p>
        </p:txBody>
      </p:sp>
      <p:sp>
        <p:nvSpPr>
          <p:cNvPr id="7" name="object 4">
            <a:extLst>
              <a:ext uri="{FF2B5EF4-FFF2-40B4-BE49-F238E27FC236}">
                <a16:creationId xmlns:a16="http://schemas.microsoft.com/office/drawing/2014/main" id="{03430F32-6DB2-44A0-B835-9F47ED9A1AB5}"/>
              </a:ext>
            </a:extLst>
          </p:cNvPr>
          <p:cNvSpPr/>
          <p:nvPr/>
        </p:nvSpPr>
        <p:spPr>
          <a:xfrm>
            <a:off x="837632" y="1082675"/>
            <a:ext cx="18430425" cy="0"/>
          </a:xfrm>
          <a:custGeom>
            <a:avLst/>
            <a:gdLst/>
            <a:ahLst/>
            <a:cxnLst/>
            <a:rect l="l" t="t" r="r" b="b"/>
            <a:pathLst>
              <a:path w="18428970">
                <a:moveTo>
                  <a:pt x="0" y="0"/>
                </a:moveTo>
                <a:lnTo>
                  <a:pt x="18428758" y="0"/>
                </a:lnTo>
              </a:path>
            </a:pathLst>
          </a:custGeom>
          <a:ln w="13748">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2019682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824751" y="2371938"/>
            <a:ext cx="18275654" cy="8309967"/>
          </a:xfrm>
        </p:spPr>
        <p:txBody>
          <a:bodyPr/>
          <a:lstStyle/>
          <a:p>
            <a:pPr>
              <a:spcAft>
                <a:spcPts val="600"/>
              </a:spcAft>
            </a:pPr>
            <a:r>
              <a:rPr lang="pl-PL" sz="2000" b="1" u="sng" dirty="0">
                <a:latin typeface="Arial" panose="020B0604020202020204" pitchFamily="34" charset="0"/>
                <a:cs typeface="Arial" panose="020B0604020202020204" pitchFamily="34" charset="0"/>
              </a:rPr>
              <a:t>Środowisko przyrodnicze i dziedzictwo kulturowe – ujęcie horyzontalne</a:t>
            </a:r>
          </a:p>
          <a:p>
            <a:pPr>
              <a:spcAft>
                <a:spcPts val="600"/>
              </a:spcAft>
            </a:pPr>
            <a:endParaRPr lang="pl-PL" sz="500" b="1" dirty="0">
              <a:latin typeface="Arial" panose="020B0604020202020204" pitchFamily="34" charset="0"/>
              <a:cs typeface="Arial" panose="020B0604020202020204" pitchFamily="34" charset="0"/>
            </a:endParaRPr>
          </a:p>
          <a:p>
            <a:pPr marL="342900" lvl="0" indent="-342900">
              <a:spcAft>
                <a:spcPts val="600"/>
              </a:spcAft>
              <a:buFont typeface="+mj-lt"/>
              <a:buAutoNum type="arabicPeriod"/>
            </a:pPr>
            <a:r>
              <a:rPr lang="pl-PL" sz="2000" dirty="0">
                <a:latin typeface="Arial" panose="020B0604020202020204" pitchFamily="34" charset="0"/>
                <a:cs typeface="Arial" panose="020B0604020202020204" pitchFamily="34" charset="0"/>
              </a:rPr>
              <a:t>Utrzymanie i weryfikacja istniejących </a:t>
            </a:r>
            <a:r>
              <a:rPr lang="pl-PL" sz="2000" b="1" dirty="0">
                <a:latin typeface="Arial" panose="020B0604020202020204" pitchFamily="34" charset="0"/>
                <a:cs typeface="Arial" panose="020B0604020202020204" pitchFamily="34" charset="0"/>
              </a:rPr>
              <a:t>form ochrony przyrody </a:t>
            </a:r>
            <a:r>
              <a:rPr lang="pl-PL" sz="2000" dirty="0">
                <a:latin typeface="Arial" panose="020B0604020202020204" pitchFamily="34" charset="0"/>
                <a:cs typeface="Arial" panose="020B0604020202020204" pitchFamily="34" charset="0"/>
              </a:rPr>
              <a:t>oraz stanowienie nowych, szczególnie będących kluczowymi elementami </a:t>
            </a:r>
            <a:r>
              <a:rPr lang="pl-PL" sz="2000" b="1" dirty="0">
                <a:latin typeface="Arial" panose="020B0604020202020204" pitchFamily="34" charset="0"/>
                <a:cs typeface="Arial" panose="020B0604020202020204" pitchFamily="34" charset="0"/>
              </a:rPr>
              <a:t>regionalnego systemu obszarów chronionych</a:t>
            </a:r>
            <a:r>
              <a:rPr lang="pl-PL" sz="2000" dirty="0">
                <a:latin typeface="Arial" panose="020B0604020202020204" pitchFamily="34" charset="0"/>
                <a:cs typeface="Arial" panose="020B0604020202020204" pitchFamily="34" charset="0"/>
              </a:rPr>
              <a:t> (tj. parki krajobrazowe, obszary chronionego krajobrazu, zespoły przyrodniczo-krajobrazowe).</a:t>
            </a:r>
          </a:p>
          <a:p>
            <a:pPr marL="342900" lvl="0" indent="-342900">
              <a:spcAft>
                <a:spcPts val="600"/>
              </a:spcAft>
              <a:buFont typeface="+mj-lt"/>
              <a:buAutoNum type="arabicPeriod"/>
            </a:pPr>
            <a:r>
              <a:rPr lang="pl-PL" sz="2000" dirty="0">
                <a:latin typeface="Arial" panose="020B0604020202020204" pitchFamily="34" charset="0"/>
                <a:cs typeface="Arial" panose="020B0604020202020204" pitchFamily="34" charset="0"/>
              </a:rPr>
              <a:t>Ochrona, wzmacnianie i odtwarzanie </a:t>
            </a:r>
            <a:r>
              <a:rPr lang="pl-PL" sz="2000" b="1" dirty="0">
                <a:latin typeface="Arial" panose="020B0604020202020204" pitchFamily="34" charset="0"/>
                <a:cs typeface="Arial" panose="020B0604020202020204" pitchFamily="34" charset="0"/>
              </a:rPr>
              <a:t>różnorodności biologicznej </a:t>
            </a:r>
            <a:r>
              <a:rPr lang="pl-PL" sz="2000" dirty="0">
                <a:latin typeface="Arial" panose="020B0604020202020204" pitchFamily="34" charset="0"/>
                <a:cs typeface="Arial" panose="020B0604020202020204" pitchFamily="34" charset="0"/>
              </a:rPr>
              <a:t>poprzez zapewnienie trwałości ekosystemów leśnych, łąkowych, wodnych (m.in. obszarów źródliskowych, zbiorników wodnych, starorzeczy, oczek wodnych, torfowisk, bagien i mokradeł), renaturyzację ekosystemów zdegradowanych, utrzymanie </a:t>
            </a:r>
            <a:br>
              <a:rPr lang="pl-PL" sz="2000" dirty="0">
                <a:latin typeface="Arial" panose="020B0604020202020204" pitchFamily="34" charset="0"/>
                <a:cs typeface="Arial" panose="020B0604020202020204" pitchFamily="34" charset="0"/>
              </a:rPr>
            </a:br>
            <a:r>
              <a:rPr lang="pl-PL" sz="2000" dirty="0">
                <a:latin typeface="Arial" panose="020B0604020202020204" pitchFamily="34" charset="0"/>
                <a:cs typeface="Arial" panose="020B0604020202020204" pitchFamily="34" charset="0"/>
              </a:rPr>
              <a:t>i kształtowanie ostoi przyrodniczych, restytucję zagrożonych gatunków roślin i zwierząt, kontrolę i ograniczanie ekspansji gatunków obcych i inwazyjnych.</a:t>
            </a:r>
          </a:p>
          <a:p>
            <a:pPr marL="342900" lvl="0" indent="-342900">
              <a:spcAft>
                <a:spcPts val="600"/>
              </a:spcAft>
              <a:buFont typeface="+mj-lt"/>
              <a:buAutoNum type="arabicPeriod"/>
            </a:pPr>
            <a:r>
              <a:rPr lang="pl-PL" sz="2000" dirty="0">
                <a:latin typeface="Arial" panose="020B0604020202020204" pitchFamily="34" charset="0"/>
                <a:cs typeface="Arial" panose="020B0604020202020204" pitchFamily="34" charset="0"/>
              </a:rPr>
              <a:t>Kształtowanie </a:t>
            </a:r>
            <a:r>
              <a:rPr lang="pl-PL" sz="2000" b="1" dirty="0">
                <a:latin typeface="Arial" panose="020B0604020202020204" pitchFamily="34" charset="0"/>
                <a:cs typeface="Arial" panose="020B0604020202020204" pitchFamily="34" charset="0"/>
              </a:rPr>
              <a:t>zasobów leśnych </a:t>
            </a:r>
            <a:r>
              <a:rPr lang="pl-PL" sz="2000" dirty="0">
                <a:latin typeface="Arial" panose="020B0604020202020204" pitchFamily="34" charset="0"/>
                <a:cs typeface="Arial" panose="020B0604020202020204" pitchFamily="34" charset="0"/>
              </a:rPr>
              <a:t>poprzez zwiększanie lesistości oraz ochronę i wzbogacanie istniejących kompleksów leśnych i zadrzewień.</a:t>
            </a:r>
          </a:p>
          <a:p>
            <a:pPr marL="342900" indent="-342900">
              <a:spcAft>
                <a:spcPts val="600"/>
              </a:spcAft>
              <a:buFont typeface="+mj-lt"/>
              <a:buAutoNum type="arabicPeriod"/>
            </a:pPr>
            <a:r>
              <a:rPr lang="pl-PL" sz="2000" dirty="0">
                <a:latin typeface="Arial" panose="020B0604020202020204" pitchFamily="34" charset="0"/>
                <a:cs typeface="Arial" panose="020B0604020202020204" pitchFamily="34" charset="0"/>
              </a:rPr>
              <a:t>Wprowadzanie w strukturach funkcjonalno-przestrzennych rozwiązań opartych na przyrodzie służących </a:t>
            </a:r>
            <a:r>
              <a:rPr lang="pl-PL" sz="2000" b="1" dirty="0">
                <a:latin typeface="Arial" panose="020B0604020202020204" pitchFamily="34" charset="0"/>
                <a:cs typeface="Arial" panose="020B0604020202020204" pitchFamily="34" charset="0"/>
              </a:rPr>
              <a:t>adaptacji do zmian klimatu </a:t>
            </a:r>
            <a:r>
              <a:rPr lang="pl-PL" sz="2000" dirty="0">
                <a:latin typeface="Arial" panose="020B0604020202020204" pitchFamily="34" charset="0"/>
                <a:cs typeface="Arial" panose="020B0604020202020204" pitchFamily="34" charset="0"/>
              </a:rPr>
              <a:t>i przeciwdziałania niedoborowi wody, m.in. terenów zieleni urządzonej, elementów małej retencji i </a:t>
            </a:r>
            <a:r>
              <a:rPr lang="pl-PL" sz="2000" dirty="0" err="1">
                <a:latin typeface="Arial" panose="020B0604020202020204" pitchFamily="34" charset="0"/>
                <a:cs typeface="Arial" panose="020B0604020202020204" pitchFamily="34" charset="0"/>
              </a:rPr>
              <a:t>mikroretencji</a:t>
            </a:r>
            <a:r>
              <a:rPr lang="pl-PL" sz="2000" dirty="0">
                <a:latin typeface="Arial" panose="020B0604020202020204" pitchFamily="34" charset="0"/>
                <a:cs typeface="Arial" panose="020B0604020202020204" pitchFamily="34" charset="0"/>
              </a:rPr>
              <a:t>, powierzchni przepuszczalnych, powierzchni ażurowych zamiast szczelnych powierzchni betonowych,  rozwiązań powtórnego wykorzystania wód oraz systemów odwodnienia (w tym kanalizacji burzowej/deszczowej, zwłaszcza w obszarach zurbanizowanych).</a:t>
            </a:r>
          </a:p>
          <a:p>
            <a:pPr marL="342900" indent="-342900">
              <a:spcAft>
                <a:spcPts val="600"/>
              </a:spcAft>
              <a:buFont typeface="+mj-lt"/>
              <a:buAutoNum type="arabicPeriod"/>
            </a:pPr>
            <a:r>
              <a:rPr lang="pl-PL" sz="2000" dirty="0">
                <a:latin typeface="Arial" panose="020B0604020202020204" pitchFamily="34" charset="0"/>
                <a:cs typeface="Arial" panose="020B0604020202020204" pitchFamily="34" charset="0"/>
              </a:rPr>
              <a:t>Rozwój </a:t>
            </a:r>
            <a:r>
              <a:rPr lang="pl-PL" sz="2000" b="1" dirty="0">
                <a:latin typeface="Arial" panose="020B0604020202020204" pitchFamily="34" charset="0"/>
                <a:cs typeface="Arial" panose="020B0604020202020204" pitchFamily="34" charset="0"/>
              </a:rPr>
              <a:t>infrastruktury przeciw zagrożeniowej </a:t>
            </a:r>
            <a:r>
              <a:rPr lang="pl-PL" sz="2000" dirty="0">
                <a:latin typeface="Arial" panose="020B0604020202020204" pitchFamily="34" charset="0"/>
                <a:cs typeface="Arial" panose="020B0604020202020204" pitchFamily="34" charset="0"/>
              </a:rPr>
              <a:t>ograniczającej skutki zjawisk ekstremalnych, w tym systemu łączności i monitoringu wczesnego ostrzegania oraz inwestycji przeciwpowodziowych i przeciwpożarowych.</a:t>
            </a:r>
          </a:p>
          <a:p>
            <a:pPr marL="342900" lvl="0" indent="-342900">
              <a:spcAft>
                <a:spcPts val="600"/>
              </a:spcAft>
              <a:buFont typeface="+mj-lt"/>
              <a:buAutoNum type="arabicPeriod"/>
            </a:pPr>
            <a:r>
              <a:rPr lang="pl-PL" sz="2000" dirty="0">
                <a:latin typeface="Arial" panose="020B0604020202020204" pitchFamily="34" charset="0"/>
                <a:cs typeface="Arial" panose="020B0604020202020204" pitchFamily="34" charset="0"/>
              </a:rPr>
              <a:t>Zachowanie </a:t>
            </a:r>
            <a:r>
              <a:rPr lang="pl-PL" sz="2000" b="1" dirty="0">
                <a:latin typeface="Arial" panose="020B0604020202020204" pitchFamily="34" charset="0"/>
                <a:cs typeface="Arial" panose="020B0604020202020204" pitchFamily="34" charset="0"/>
              </a:rPr>
              <a:t>ciągłości przyrodniczej</a:t>
            </a:r>
            <a:r>
              <a:rPr lang="pl-PL" sz="2000" dirty="0">
                <a:latin typeface="Arial" panose="020B0604020202020204" pitchFamily="34" charset="0"/>
                <a:cs typeface="Arial" panose="020B0604020202020204" pitchFamily="34" charset="0"/>
              </a:rPr>
              <a:t>, w tym m.in. ograniczanie presji osadniczej na terenach pełniących funkcje korytarzy ekologicznych i przewietrzających; niewprowadzanie zabudowy w dolinach rzek i na terenach leśnych, kształtowanie stref </a:t>
            </a:r>
            <a:r>
              <a:rPr lang="pl-PL" sz="2000" dirty="0" err="1">
                <a:latin typeface="Arial" panose="020B0604020202020204" pitchFamily="34" charset="0"/>
                <a:cs typeface="Arial" panose="020B0604020202020204" pitchFamily="34" charset="0"/>
              </a:rPr>
              <a:t>ekotonowych</a:t>
            </a:r>
            <a:r>
              <a:rPr lang="pl-PL" sz="2000" dirty="0">
                <a:latin typeface="Arial" panose="020B0604020202020204" pitchFamily="34" charset="0"/>
                <a:cs typeface="Arial" panose="020B0604020202020204" pitchFamily="34" charset="0"/>
              </a:rPr>
              <a:t>.</a:t>
            </a:r>
          </a:p>
          <a:p>
            <a:pPr marL="342900" lvl="0" indent="-342900">
              <a:spcAft>
                <a:spcPts val="600"/>
              </a:spcAft>
              <a:buFont typeface="+mj-lt"/>
              <a:buAutoNum type="arabicPeriod"/>
            </a:pPr>
            <a:r>
              <a:rPr lang="pl-PL" sz="2000" b="1" dirty="0">
                <a:latin typeface="Arial" panose="020B0604020202020204" pitchFamily="34" charset="0"/>
                <a:cs typeface="Arial" panose="020B0604020202020204" pitchFamily="34" charset="0"/>
              </a:rPr>
              <a:t>Eksploatacja złóż </a:t>
            </a:r>
            <a:r>
              <a:rPr lang="pl-PL" sz="2000" dirty="0">
                <a:latin typeface="Arial" panose="020B0604020202020204" pitchFamily="34" charset="0"/>
                <a:cs typeface="Arial" panose="020B0604020202020204" pitchFamily="34" charset="0"/>
              </a:rPr>
              <a:t>ze szczególnym uwzględnieniem zasad ochrony innych zasobów środowiska (m.in.: wód podziemnych, obszarów cennych przyrodniczo, walorów krajobrazowych).</a:t>
            </a:r>
          </a:p>
          <a:p>
            <a:pPr marL="342900" lvl="0" indent="-342900">
              <a:spcAft>
                <a:spcPts val="600"/>
              </a:spcAft>
              <a:buFont typeface="+mj-lt"/>
              <a:buAutoNum type="arabicPeriod"/>
            </a:pPr>
            <a:r>
              <a:rPr lang="pl-PL" sz="2000" dirty="0">
                <a:latin typeface="Arial" panose="020B0604020202020204" pitchFamily="34" charset="0"/>
                <a:cs typeface="Arial" panose="020B0604020202020204" pitchFamily="34" charset="0"/>
              </a:rPr>
              <a:t>Ochrona </a:t>
            </a:r>
            <a:r>
              <a:rPr lang="pl-PL" sz="2000" b="1" dirty="0">
                <a:latin typeface="Arial" panose="020B0604020202020204" pitchFamily="34" charset="0"/>
                <a:cs typeface="Arial" panose="020B0604020202020204" pitchFamily="34" charset="0"/>
              </a:rPr>
              <a:t>cennych form rzeźby terenu </a:t>
            </a:r>
            <a:r>
              <a:rPr lang="pl-PL" sz="2000" dirty="0">
                <a:latin typeface="Arial" panose="020B0604020202020204" pitchFamily="34" charset="0"/>
                <a:cs typeface="Arial" panose="020B0604020202020204" pitchFamily="34" charset="0"/>
              </a:rPr>
              <a:t>oraz rekultywacja terenów zdegradowanych i zdewastowanych.</a:t>
            </a:r>
          </a:p>
          <a:p>
            <a:pPr marL="342900" lvl="0" indent="-342900">
              <a:spcAft>
                <a:spcPts val="600"/>
              </a:spcAft>
              <a:buFont typeface="+mj-lt"/>
              <a:buAutoNum type="arabicPeriod"/>
            </a:pPr>
            <a:r>
              <a:rPr lang="pl-PL" sz="2000" dirty="0">
                <a:latin typeface="Arial" panose="020B0604020202020204" pitchFamily="34" charset="0"/>
                <a:cs typeface="Arial" panose="020B0604020202020204" pitchFamily="34" charset="0"/>
              </a:rPr>
              <a:t>Zabezpieczenie </a:t>
            </a:r>
            <a:r>
              <a:rPr lang="pl-PL" sz="2000" b="1" dirty="0">
                <a:latin typeface="Arial" panose="020B0604020202020204" pitchFamily="34" charset="0"/>
                <a:cs typeface="Arial" panose="020B0604020202020204" pitchFamily="34" charset="0"/>
              </a:rPr>
              <a:t>dziedzictwa kulturowego </a:t>
            </a:r>
            <a:r>
              <a:rPr lang="pl-PL" sz="2000" dirty="0">
                <a:latin typeface="Arial" panose="020B0604020202020204" pitchFamily="34" charset="0"/>
                <a:cs typeface="Arial" panose="020B0604020202020204" pitchFamily="34" charset="0"/>
              </a:rPr>
              <a:t>poprzez stanowienie form ochrony, w tym obszarowej (m.in. wpisów do rejestru zabytków, parków kulturowych, pomników historii) oraz kształtowanie struktur zabytkowych, z poszanowaniem ich autentyzmu i integralności, m.in. poprzez konserwację, restaurację i rewaloryzację.</a:t>
            </a:r>
          </a:p>
          <a:p>
            <a:pPr marL="342900" lvl="0" indent="-342900">
              <a:spcAft>
                <a:spcPts val="600"/>
              </a:spcAft>
              <a:buFont typeface="+mj-lt"/>
              <a:buAutoNum type="arabicPeriod"/>
            </a:pPr>
            <a:r>
              <a:rPr lang="pl-PL" sz="2000" dirty="0">
                <a:latin typeface="Arial" panose="020B0604020202020204" pitchFamily="34" charset="0"/>
                <a:cs typeface="Arial" panose="020B0604020202020204" pitchFamily="34" charset="0"/>
              </a:rPr>
              <a:t>Zwiększanie skali i skuteczności </a:t>
            </a:r>
            <a:r>
              <a:rPr lang="pl-PL" sz="2000" b="1" dirty="0">
                <a:latin typeface="Arial" panose="020B0604020202020204" pitchFamily="34" charset="0"/>
                <a:cs typeface="Arial" panose="020B0604020202020204" pitchFamily="34" charset="0"/>
              </a:rPr>
              <a:t>ochrony krajobrazu</a:t>
            </a:r>
            <a:r>
              <a:rPr lang="pl-PL" sz="2000" dirty="0">
                <a:latin typeface="Arial" panose="020B0604020202020204" pitchFamily="34" charset="0"/>
                <a:cs typeface="Arial" panose="020B0604020202020204" pitchFamily="34" charset="0"/>
              </a:rPr>
              <a:t>, w tym poprzez wykorzystanie </a:t>
            </a:r>
            <a:r>
              <a:rPr lang="pl-PL" sz="2000" b="1" dirty="0">
                <a:latin typeface="Arial" panose="020B0604020202020204" pitchFamily="34" charset="0"/>
                <a:cs typeface="Arial" panose="020B0604020202020204" pitchFamily="34" charset="0"/>
              </a:rPr>
              <a:t>rekomendacji audytu krajobrazowego </a:t>
            </a:r>
            <a:r>
              <a:rPr lang="pl-PL" sz="2000" dirty="0">
                <a:latin typeface="Arial" panose="020B0604020202020204" pitchFamily="34" charset="0"/>
                <a:cs typeface="Arial" panose="020B0604020202020204" pitchFamily="34" charset="0"/>
              </a:rPr>
              <a:t>w procesie zarządzania </a:t>
            </a:r>
            <a:br>
              <a:rPr lang="pl-PL" sz="2000" dirty="0">
                <a:latin typeface="Arial" panose="020B0604020202020204" pitchFamily="34" charset="0"/>
                <a:cs typeface="Arial" panose="020B0604020202020204" pitchFamily="34" charset="0"/>
              </a:rPr>
            </a:br>
            <a:r>
              <a:rPr lang="pl-PL" sz="2000" dirty="0">
                <a:latin typeface="Arial" panose="020B0604020202020204" pitchFamily="34" charset="0"/>
                <a:cs typeface="Arial" panose="020B0604020202020204" pitchFamily="34" charset="0"/>
              </a:rPr>
              <a:t>i gospodarowania przestrzenią, z uwzględnieniem m.in. ochrony walorów widokowych, ograniczenia lokalizacji reklam wielkopowierzchniowych oraz kształtowania nowej zabudowy harmonijnie dostosowanej do otoczenia w nawiązaniu do lokalnej tradycji. </a:t>
            </a:r>
          </a:p>
        </p:txBody>
      </p:sp>
      <p:pic>
        <p:nvPicPr>
          <p:cNvPr id="4" name="Obraz 3">
            <a:extLst>
              <a:ext uri="{FF2B5EF4-FFF2-40B4-BE49-F238E27FC236}">
                <a16:creationId xmlns:a16="http://schemas.microsoft.com/office/drawing/2014/main" id="{7981316F-E720-475A-AC59-91E1F0089E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751" y="355382"/>
            <a:ext cx="2061223" cy="535483"/>
          </a:xfrm>
          <a:prstGeom prst="rect">
            <a:avLst/>
          </a:prstGeom>
        </p:spPr>
      </p:pic>
      <p:sp>
        <p:nvSpPr>
          <p:cNvPr id="5" name="Symbol zastępczy numeru slajdu 4"/>
          <p:cNvSpPr>
            <a:spLocks noGrp="1"/>
          </p:cNvSpPr>
          <p:nvPr>
            <p:ph type="sldNum" sz="quarter" idx="7"/>
          </p:nvPr>
        </p:nvSpPr>
        <p:spPr/>
        <p:txBody>
          <a:bodyPr/>
          <a:lstStyle/>
          <a:p>
            <a:fld id="{B6F15528-21DE-4FAA-801E-634DDDAF4B2B}" type="slidenum">
              <a:rPr lang="pl-PL" smtClean="0"/>
              <a:t>12</a:t>
            </a:fld>
            <a:endParaRPr lang="pl-PL"/>
          </a:p>
        </p:txBody>
      </p:sp>
      <p:sp>
        <p:nvSpPr>
          <p:cNvPr id="6" name="Tytuł 1"/>
          <p:cNvSpPr txBox="1">
            <a:spLocks/>
          </p:cNvSpPr>
          <p:nvPr/>
        </p:nvSpPr>
        <p:spPr>
          <a:xfrm>
            <a:off x="824750" y="1235075"/>
            <a:ext cx="11514094" cy="792653"/>
          </a:xfrm>
          <a:prstGeom prst="rect">
            <a:avLst/>
          </a:prstGeom>
        </p:spPr>
        <p:txBody>
          <a:bodyPr wrap="square" lIns="0" tIns="0" rIns="0" bIns="0">
            <a:spAutoFit/>
          </a:bodyPr>
          <a:lstStyle>
            <a:lvl1pPr>
              <a:defRPr sz="5151" b="0" i="0">
                <a:solidFill>
                  <a:schemeClr val="tx1"/>
                </a:solidFill>
                <a:latin typeface="Arial Black"/>
                <a:ea typeface="+mj-ea"/>
                <a:cs typeface="Arial Black"/>
              </a:defRPr>
            </a:lvl1pPr>
          </a:lstStyle>
          <a:p>
            <a:r>
              <a:rPr lang="pl-PL" dirty="0"/>
              <a:t>Ustalenia i rekomendacje (5)</a:t>
            </a:r>
          </a:p>
        </p:txBody>
      </p:sp>
      <p:sp>
        <p:nvSpPr>
          <p:cNvPr id="7" name="object 4">
            <a:extLst>
              <a:ext uri="{FF2B5EF4-FFF2-40B4-BE49-F238E27FC236}">
                <a16:creationId xmlns:a16="http://schemas.microsoft.com/office/drawing/2014/main" id="{03430F32-6DB2-44A0-B835-9F47ED9A1AB5}"/>
              </a:ext>
            </a:extLst>
          </p:cNvPr>
          <p:cNvSpPr/>
          <p:nvPr/>
        </p:nvSpPr>
        <p:spPr>
          <a:xfrm>
            <a:off x="837632" y="1082675"/>
            <a:ext cx="18430425" cy="0"/>
          </a:xfrm>
          <a:custGeom>
            <a:avLst/>
            <a:gdLst/>
            <a:ahLst/>
            <a:cxnLst/>
            <a:rect l="l" t="t" r="r" b="b"/>
            <a:pathLst>
              <a:path w="18428970">
                <a:moveTo>
                  <a:pt x="0" y="0"/>
                </a:moveTo>
                <a:lnTo>
                  <a:pt x="18428758" y="0"/>
                </a:lnTo>
              </a:path>
            </a:pathLst>
          </a:custGeom>
          <a:ln w="13748">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28897737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az 1">
            <a:extLst>
              <a:ext uri="{FF2B5EF4-FFF2-40B4-BE49-F238E27FC236}">
                <a16:creationId xmlns:a16="http://schemas.microsoft.com/office/drawing/2014/main" id="{9D03743C-C1FC-4B9D-BE6B-DA3CC303BE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93735" y="3063671"/>
            <a:ext cx="6318219" cy="1641405"/>
          </a:xfrm>
          <a:prstGeom prst="rect">
            <a:avLst/>
          </a:prstGeom>
        </p:spPr>
      </p:pic>
      <p:sp>
        <p:nvSpPr>
          <p:cNvPr id="3" name="object 11">
            <a:extLst>
              <a:ext uri="{FF2B5EF4-FFF2-40B4-BE49-F238E27FC236}">
                <a16:creationId xmlns:a16="http://schemas.microsoft.com/office/drawing/2014/main" id="{BD33C478-C026-49AB-A861-9F26E1C295F4}"/>
              </a:ext>
            </a:extLst>
          </p:cNvPr>
          <p:cNvSpPr txBox="1">
            <a:spLocks/>
          </p:cNvSpPr>
          <p:nvPr/>
        </p:nvSpPr>
        <p:spPr>
          <a:xfrm>
            <a:off x="5619335" y="5502263"/>
            <a:ext cx="8867018" cy="693835"/>
          </a:xfrm>
          <a:prstGeom prst="rect">
            <a:avLst/>
          </a:prstGeom>
        </p:spPr>
        <p:txBody>
          <a:bodyPr vert="horz" wrap="square" lIns="0" tIns="16511" rIns="0" bIns="0" rtlCol="0">
            <a:spAutoFit/>
          </a:bodyPr>
          <a:lstStyle>
            <a:lvl1pPr>
              <a:defRPr>
                <a:latin typeface="+mj-lt"/>
                <a:ea typeface="+mj-ea"/>
                <a:cs typeface="+mj-cs"/>
              </a:defRPr>
            </a:lvl1pPr>
          </a:lstStyle>
          <a:p>
            <a:pPr marL="12701" algn="ctr">
              <a:spcBef>
                <a:spcPts val="130"/>
              </a:spcBef>
            </a:pPr>
            <a:r>
              <a:rPr lang="pl-PL" sz="4400" dirty="0">
                <a:latin typeface="Arial Black" panose="020B0A04020102020204" pitchFamily="34" charset="0"/>
                <a:ea typeface="Open Sans ExtraBold" panose="020B0906030804020204" pitchFamily="34" charset="0"/>
                <a:cs typeface="Arial" panose="020B0604020202020204" pitchFamily="34" charset="0"/>
              </a:rPr>
              <a:t>DZIĘKUJEMY</a:t>
            </a:r>
            <a:r>
              <a:rPr lang="pl-PL" sz="4400" dirty="0">
                <a:latin typeface="Arial Black" panose="020B0A04020102020204" pitchFamily="34" charset="0"/>
                <a:ea typeface="Open Sans ExtraBold" panose="020B0906030804020204" pitchFamily="34" charset="0"/>
                <a:cs typeface="Open Sans ExtraBold" panose="020B0906030804020204" pitchFamily="34" charset="0"/>
              </a:rPr>
              <a:t>!</a:t>
            </a:r>
          </a:p>
        </p:txBody>
      </p:sp>
      <p:sp>
        <p:nvSpPr>
          <p:cNvPr id="4" name="object 4">
            <a:extLst>
              <a:ext uri="{FF2B5EF4-FFF2-40B4-BE49-F238E27FC236}">
                <a16:creationId xmlns:a16="http://schemas.microsoft.com/office/drawing/2014/main" id="{03430F32-6DB2-44A0-B835-9F47ED9A1AB5}"/>
              </a:ext>
            </a:extLst>
          </p:cNvPr>
          <p:cNvSpPr/>
          <p:nvPr/>
        </p:nvSpPr>
        <p:spPr>
          <a:xfrm>
            <a:off x="837737" y="10482451"/>
            <a:ext cx="18430425" cy="0"/>
          </a:xfrm>
          <a:custGeom>
            <a:avLst/>
            <a:gdLst/>
            <a:ahLst/>
            <a:cxnLst/>
            <a:rect l="l" t="t" r="r" b="b"/>
            <a:pathLst>
              <a:path w="18428970">
                <a:moveTo>
                  <a:pt x="0" y="0"/>
                </a:moveTo>
                <a:lnTo>
                  <a:pt x="18428758" y="0"/>
                </a:lnTo>
              </a:path>
            </a:pathLst>
          </a:custGeom>
          <a:ln w="13748">
            <a:solidFill>
              <a:srgbClr val="000000"/>
            </a:solidFill>
          </a:ln>
        </p:spPr>
        <p:txBody>
          <a:bodyPr wrap="square" lIns="0" tIns="0" rIns="0" bIns="0" rtlCol="0"/>
          <a:lstStyle/>
          <a:p>
            <a:endParaRPr/>
          </a:p>
        </p:txBody>
      </p:sp>
      <p:pic>
        <p:nvPicPr>
          <p:cNvPr id="6" name="Obraz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89894" y="7087552"/>
            <a:ext cx="2125899" cy="1456950"/>
          </a:xfrm>
          <a:prstGeom prst="rect">
            <a:avLst/>
          </a:prstGeom>
        </p:spPr>
      </p:pic>
    </p:spTree>
    <p:extLst>
      <p:ext uri="{BB962C8B-B14F-4D97-AF65-F5344CB8AC3E}">
        <p14:creationId xmlns:p14="http://schemas.microsoft.com/office/powerpoint/2010/main" val="7432642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4750" y="1311275"/>
            <a:ext cx="8161293" cy="1585174"/>
          </a:xfrm>
        </p:spPr>
        <p:txBody>
          <a:bodyPr/>
          <a:lstStyle/>
          <a:p>
            <a:r>
              <a:rPr lang="pl-PL" dirty="0"/>
              <a:t>Podstawa prawna</a:t>
            </a:r>
          </a:p>
        </p:txBody>
      </p:sp>
      <p:sp>
        <p:nvSpPr>
          <p:cNvPr id="3" name="Symbol zastępczy tekstu 2"/>
          <p:cNvSpPr>
            <a:spLocks noGrp="1"/>
          </p:cNvSpPr>
          <p:nvPr>
            <p:ph type="body" idx="1"/>
          </p:nvPr>
        </p:nvSpPr>
        <p:spPr>
          <a:xfrm>
            <a:off x="1005286" y="2530475"/>
            <a:ext cx="18095119" cy="8463855"/>
          </a:xfrm>
        </p:spPr>
        <p:txBody>
          <a:bodyPr/>
          <a:lstStyle/>
          <a:p>
            <a:r>
              <a:rPr lang="pl-PL" sz="2800" b="1" dirty="0">
                <a:latin typeface="Arial" panose="020B0604020202020204" pitchFamily="34" charset="0"/>
                <a:cs typeface="Arial" panose="020B0604020202020204" pitchFamily="34" charset="0"/>
              </a:rPr>
              <a:t>Samorząd województwa jest odpowiedzialny za kreowanie polityki rozwoju na poziomie regionalnym,         </a:t>
            </a:r>
            <a:r>
              <a:rPr lang="pl-PL" sz="2800" dirty="0">
                <a:latin typeface="Arial" panose="020B0604020202020204" pitchFamily="34" charset="0"/>
                <a:cs typeface="Arial" panose="020B0604020202020204" pitchFamily="34" charset="0"/>
              </a:rPr>
              <a:t>a podstawowym narzędziem do prowadzenia tej polityki jest strategia rozwoju województwa. Regulują to następujące ustawy:</a:t>
            </a:r>
          </a:p>
          <a:p>
            <a:pPr marL="285750" indent="-285750">
              <a:buFont typeface="Arial" panose="020B0604020202020204" pitchFamily="34" charset="0"/>
              <a:buChar char="•"/>
            </a:pPr>
            <a:r>
              <a:rPr lang="pl-PL" sz="2800" dirty="0">
                <a:latin typeface="Arial" panose="020B0604020202020204" pitchFamily="34" charset="0"/>
                <a:cs typeface="Arial" panose="020B0604020202020204" pitchFamily="34" charset="0"/>
              </a:rPr>
              <a:t>ustawa z dnia 5 czerwca 1998 r. o samorządzie województwa,</a:t>
            </a:r>
          </a:p>
          <a:p>
            <a:pPr marL="285750" indent="-285750">
              <a:buFont typeface="Arial" panose="020B0604020202020204" pitchFamily="34" charset="0"/>
              <a:buChar char="•"/>
            </a:pPr>
            <a:r>
              <a:rPr lang="pl-PL" sz="2800" dirty="0">
                <a:latin typeface="Arial" panose="020B0604020202020204" pitchFamily="34" charset="0"/>
                <a:cs typeface="Arial" panose="020B0604020202020204" pitchFamily="34" charset="0"/>
              </a:rPr>
              <a:t>ustawa z dnia 6 grudnia 2006 r. o zasadach prowadzenia polityki rozwoju,</a:t>
            </a:r>
          </a:p>
          <a:p>
            <a:pPr marL="285750" indent="-285750">
              <a:buFont typeface="Arial" panose="020B0604020202020204" pitchFamily="34" charset="0"/>
              <a:buChar char="•"/>
            </a:pPr>
            <a:r>
              <a:rPr lang="pl-PL" sz="2800" dirty="0">
                <a:latin typeface="Arial" panose="020B0604020202020204" pitchFamily="34" charset="0"/>
                <a:cs typeface="Arial" panose="020B0604020202020204" pitchFamily="34" charset="0"/>
              </a:rPr>
              <a:t>ustawa z dnia 15 lipca 2020 r. o zmianie ustawy o zasadach prowadzenia polityki rozwoju oraz niektórych innych ustaw.</a:t>
            </a:r>
          </a:p>
          <a:p>
            <a:pPr marL="285750" indent="-285750">
              <a:buFont typeface="Arial" panose="020B0604020202020204" pitchFamily="34" charset="0"/>
              <a:buChar char="•"/>
            </a:pPr>
            <a:endParaRPr lang="pl-PL" sz="2800" dirty="0">
              <a:latin typeface="Arial" panose="020B0604020202020204" pitchFamily="34" charset="0"/>
              <a:cs typeface="Arial" panose="020B0604020202020204" pitchFamily="34" charset="0"/>
            </a:endParaRPr>
          </a:p>
          <a:p>
            <a:r>
              <a:rPr lang="pl-PL" sz="2800" b="1" dirty="0">
                <a:latin typeface="Arial" panose="020B0604020202020204" pitchFamily="34" charset="0"/>
                <a:cs typeface="Arial" panose="020B0604020202020204" pitchFamily="34" charset="0"/>
              </a:rPr>
              <a:t>Obowiązująca SRWŁ 2030 została przyjęta </a:t>
            </a:r>
            <a:r>
              <a:rPr lang="pl-PL" sz="2800" dirty="0">
                <a:latin typeface="Arial" panose="020B0604020202020204" pitchFamily="34" charset="0"/>
                <a:cs typeface="Arial" panose="020B0604020202020204" pitchFamily="34" charset="0"/>
              </a:rPr>
              <a:t>uchwałą Sejmiku WŁ nr XXXI/414/21 w dniu 6 maja 2021 r.</a:t>
            </a:r>
          </a:p>
          <a:p>
            <a:endParaRPr lang="pl-PL" sz="2800" dirty="0">
              <a:latin typeface="Arial" panose="020B0604020202020204" pitchFamily="34" charset="0"/>
              <a:cs typeface="Arial" panose="020B0604020202020204" pitchFamily="34" charset="0"/>
            </a:endParaRPr>
          </a:p>
          <a:p>
            <a:endParaRPr lang="pl-PL" dirty="0"/>
          </a:p>
          <a:p>
            <a:r>
              <a:rPr lang="pl-PL" sz="2800" dirty="0">
                <a:latin typeface="Arial" panose="020B0604020202020204" pitchFamily="34" charset="0"/>
                <a:cs typeface="Arial" panose="020B0604020202020204" pitchFamily="34" charset="0"/>
              </a:rPr>
              <a:t>Do </a:t>
            </a:r>
            <a:r>
              <a:rPr lang="pl-PL" sz="2800" b="1" dirty="0">
                <a:latin typeface="Arial" panose="020B0604020202020204" pitchFamily="34" charset="0"/>
                <a:cs typeface="Arial" panose="020B0604020202020204" pitchFamily="34" charset="0"/>
              </a:rPr>
              <a:t>aktualizacji SRWŁ 2030 </a:t>
            </a:r>
            <a:r>
              <a:rPr lang="pl-PL" sz="2800" dirty="0">
                <a:latin typeface="Arial" panose="020B0604020202020204" pitchFamily="34" charset="0"/>
                <a:cs typeface="Arial" panose="020B0604020202020204" pitchFamily="34" charset="0"/>
              </a:rPr>
              <a:t>przystąpiono z uwagi na konieczność dostosowania dokumentu do obowiązujących przepisów prawa, tzn. uzupełnienie o model struktury funkcjonalno-przestrzennej województwa oraz ustalenia </a:t>
            </a:r>
            <a:br>
              <a:rPr lang="pl-PL" sz="2800" dirty="0">
                <a:latin typeface="Arial" panose="020B0604020202020204" pitchFamily="34" charset="0"/>
                <a:cs typeface="Arial" panose="020B0604020202020204" pitchFamily="34" charset="0"/>
              </a:rPr>
            </a:br>
            <a:r>
              <a:rPr lang="pl-PL" sz="2800" dirty="0">
                <a:latin typeface="Arial" panose="020B0604020202020204" pitchFamily="34" charset="0"/>
                <a:cs typeface="Arial" panose="020B0604020202020204" pitchFamily="34" charset="0"/>
              </a:rPr>
              <a:t>i rekomendacje w zakresie kształtowania i prowadzenia polityki przestrzennej w województwie. Strategie rozwoju województwa, które nie spełnią tego wymogu stracą moc z dniem 31 grudnia 2026 r.</a:t>
            </a:r>
          </a:p>
          <a:p>
            <a:endParaRPr lang="pl-PL" sz="2800" dirty="0">
              <a:latin typeface="Arial" panose="020B0604020202020204" pitchFamily="34" charset="0"/>
              <a:cs typeface="Arial" panose="020B0604020202020204" pitchFamily="34" charset="0"/>
            </a:endParaRPr>
          </a:p>
          <a:p>
            <a:r>
              <a:rPr lang="pl-PL" sz="2800" dirty="0">
                <a:latin typeface="Arial" panose="020B0604020202020204" pitchFamily="34" charset="0"/>
                <a:cs typeface="Arial" panose="020B0604020202020204" pitchFamily="34" charset="0"/>
              </a:rPr>
              <a:t>Podstawę prawną opracowania zaktualizowanej strategii stanowi </a:t>
            </a:r>
            <a:r>
              <a:rPr lang="pl-PL" sz="2800" b="1" dirty="0">
                <a:latin typeface="Arial" panose="020B0604020202020204" pitchFamily="34" charset="0"/>
                <a:cs typeface="Arial" panose="020B0604020202020204" pitchFamily="34" charset="0"/>
              </a:rPr>
              <a:t>Uchwała Nr LXV/735/24 Sejmiku Województwa Łódzkiego z dnia 23 stycznia 2024 r. </a:t>
            </a:r>
            <a:r>
              <a:rPr lang="pl-PL" sz="2800" dirty="0">
                <a:latin typeface="Arial" panose="020B0604020202020204" pitchFamily="34" charset="0"/>
                <a:cs typeface="Arial" panose="020B0604020202020204" pitchFamily="34" charset="0"/>
              </a:rPr>
              <a:t>w sprawie określenia zasad, trybu i harmonogramu opracowania aktualizacji Strategii Rozwoju Województwa Łódzkiego 2030.</a:t>
            </a:r>
          </a:p>
          <a:p>
            <a:endParaRPr lang="pl-PL" sz="2800" dirty="0">
              <a:latin typeface="Arial" panose="020B0604020202020204" pitchFamily="34" charset="0"/>
              <a:cs typeface="Arial" panose="020B0604020202020204" pitchFamily="34" charset="0"/>
            </a:endParaRPr>
          </a:p>
        </p:txBody>
      </p:sp>
      <p:pic>
        <p:nvPicPr>
          <p:cNvPr id="4" name="Obraz 3">
            <a:extLst>
              <a:ext uri="{FF2B5EF4-FFF2-40B4-BE49-F238E27FC236}">
                <a16:creationId xmlns:a16="http://schemas.microsoft.com/office/drawing/2014/main" id="{7981316F-E720-475A-AC59-91E1F0089E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751" y="355382"/>
            <a:ext cx="2061223" cy="535483"/>
          </a:xfrm>
          <a:prstGeom prst="rect">
            <a:avLst/>
          </a:prstGeom>
        </p:spPr>
      </p:pic>
      <p:sp>
        <p:nvSpPr>
          <p:cNvPr id="5" name="Symbol zastępczy numeru slajdu 4"/>
          <p:cNvSpPr>
            <a:spLocks noGrp="1"/>
          </p:cNvSpPr>
          <p:nvPr>
            <p:ph type="sldNum" sz="quarter" idx="7"/>
          </p:nvPr>
        </p:nvSpPr>
        <p:spPr/>
        <p:txBody>
          <a:bodyPr/>
          <a:lstStyle/>
          <a:p>
            <a:fld id="{B6F15528-21DE-4FAA-801E-634DDDAF4B2B}" type="slidenum">
              <a:rPr lang="pl-PL" smtClean="0"/>
              <a:t>2</a:t>
            </a:fld>
            <a:endParaRPr lang="pl-PL"/>
          </a:p>
        </p:txBody>
      </p:sp>
      <p:sp>
        <p:nvSpPr>
          <p:cNvPr id="6" name="object 4">
            <a:extLst>
              <a:ext uri="{FF2B5EF4-FFF2-40B4-BE49-F238E27FC236}">
                <a16:creationId xmlns:a16="http://schemas.microsoft.com/office/drawing/2014/main" id="{03430F32-6DB2-44A0-B835-9F47ED9A1AB5}"/>
              </a:ext>
            </a:extLst>
          </p:cNvPr>
          <p:cNvSpPr/>
          <p:nvPr/>
        </p:nvSpPr>
        <p:spPr>
          <a:xfrm>
            <a:off x="837632" y="1082675"/>
            <a:ext cx="18430425" cy="0"/>
          </a:xfrm>
          <a:custGeom>
            <a:avLst/>
            <a:gdLst/>
            <a:ahLst/>
            <a:cxnLst/>
            <a:rect l="l" t="t" r="r" b="b"/>
            <a:pathLst>
              <a:path w="18428970">
                <a:moveTo>
                  <a:pt x="0" y="0"/>
                </a:moveTo>
                <a:lnTo>
                  <a:pt x="18428758" y="0"/>
                </a:lnTo>
              </a:path>
            </a:pathLst>
          </a:custGeom>
          <a:ln w="13748">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129605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4750" y="1292976"/>
            <a:ext cx="10142493" cy="1585174"/>
          </a:xfrm>
        </p:spPr>
        <p:txBody>
          <a:bodyPr/>
          <a:lstStyle/>
          <a:p>
            <a:r>
              <a:rPr lang="pl-PL" dirty="0"/>
              <a:t>Zakres aktualizacji</a:t>
            </a:r>
          </a:p>
        </p:txBody>
      </p:sp>
      <p:pic>
        <p:nvPicPr>
          <p:cNvPr id="4" name="Obraz 3">
            <a:extLst>
              <a:ext uri="{FF2B5EF4-FFF2-40B4-BE49-F238E27FC236}">
                <a16:creationId xmlns:a16="http://schemas.microsoft.com/office/drawing/2014/main" id="{7981316F-E720-475A-AC59-91E1F0089E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751" y="355382"/>
            <a:ext cx="2061223" cy="535483"/>
          </a:xfrm>
          <a:prstGeom prst="rect">
            <a:avLst/>
          </a:prstGeom>
        </p:spPr>
      </p:pic>
      <p:sp>
        <p:nvSpPr>
          <p:cNvPr id="5" name="Symbol zastępczy numeru slajdu 4"/>
          <p:cNvSpPr>
            <a:spLocks noGrp="1"/>
          </p:cNvSpPr>
          <p:nvPr>
            <p:ph type="sldNum" sz="quarter" idx="7"/>
          </p:nvPr>
        </p:nvSpPr>
        <p:spPr/>
        <p:txBody>
          <a:bodyPr/>
          <a:lstStyle/>
          <a:p>
            <a:fld id="{B6F15528-21DE-4FAA-801E-634DDDAF4B2B}" type="slidenum">
              <a:rPr lang="pl-PL" smtClean="0"/>
              <a:t>3</a:t>
            </a:fld>
            <a:endParaRPr lang="pl-PL"/>
          </a:p>
        </p:txBody>
      </p:sp>
      <p:sp>
        <p:nvSpPr>
          <p:cNvPr id="7" name="Symbol zastępczy tekstu 2"/>
          <p:cNvSpPr>
            <a:spLocks noGrp="1"/>
          </p:cNvSpPr>
          <p:nvPr>
            <p:ph type="body" idx="1"/>
          </p:nvPr>
        </p:nvSpPr>
        <p:spPr>
          <a:xfrm>
            <a:off x="1004493" y="2301875"/>
            <a:ext cx="18095912" cy="7325082"/>
          </a:xfrm>
        </p:spPr>
        <p:txBody>
          <a:bodyPr/>
          <a:lstStyle/>
          <a:p>
            <a:r>
              <a:rPr lang="pl-PL" sz="2800" dirty="0">
                <a:latin typeface="Arial" panose="020B0604020202020204" pitchFamily="34" charset="0"/>
                <a:cs typeface="Arial" panose="020B0604020202020204" pitchFamily="34" charset="0"/>
              </a:rPr>
              <a:t>Tekst SRWŁ 2030 zaktualizowany został w następujący sposób:</a:t>
            </a:r>
          </a:p>
          <a:p>
            <a:endParaRPr lang="pl-PL" sz="2800" dirty="0">
              <a:latin typeface="Arial" panose="020B0604020202020204" pitchFamily="34" charset="0"/>
              <a:cs typeface="Arial" panose="020B0604020202020204" pitchFamily="34" charset="0"/>
            </a:endParaRPr>
          </a:p>
          <a:p>
            <a:pPr marL="514350" indent="-514350">
              <a:buAutoNum type="arabicPeriod"/>
            </a:pPr>
            <a:r>
              <a:rPr lang="pl-PL" sz="2800" b="1" dirty="0">
                <a:latin typeface="Arial" panose="020B0604020202020204" pitchFamily="34" charset="0"/>
                <a:cs typeface="Arial" panose="020B0604020202020204" pitchFamily="34" charset="0"/>
              </a:rPr>
              <a:t>Nowe treści:</a:t>
            </a:r>
          </a:p>
          <a:p>
            <a:pPr marL="971596" lvl="1" indent="-514350">
              <a:buFont typeface="Arial" panose="020B0604020202020204" pitchFamily="34" charset="0"/>
              <a:buChar char="•"/>
            </a:pPr>
            <a:r>
              <a:rPr lang="pl-PL" sz="2800" dirty="0">
                <a:latin typeface="Arial" panose="020B0604020202020204" pitchFamily="34" charset="0"/>
                <a:cs typeface="Arial" panose="020B0604020202020204" pitchFamily="34" charset="0"/>
              </a:rPr>
              <a:t>model struktury funkcjonalno-przestrzennej wraz z opisem elementów modelu</a:t>
            </a:r>
          </a:p>
          <a:p>
            <a:pPr marL="971596" lvl="1" indent="-514350">
              <a:buFont typeface="Arial" panose="020B0604020202020204" pitchFamily="34" charset="0"/>
              <a:buChar char="•"/>
            </a:pPr>
            <a:r>
              <a:rPr lang="pl-PL" sz="2800" dirty="0">
                <a:latin typeface="Arial" panose="020B0604020202020204" pitchFamily="34" charset="0"/>
                <a:cs typeface="Arial" panose="020B0604020202020204" pitchFamily="34" charset="0"/>
              </a:rPr>
              <a:t>ustalenia i rekomendacje w zakresie kształtowania i prowadzenia polityki przestrzennej w województwie</a:t>
            </a:r>
          </a:p>
          <a:p>
            <a:pPr marL="971596" lvl="1" indent="-514350">
              <a:buFont typeface="Arial" panose="020B0604020202020204" pitchFamily="34" charset="0"/>
              <a:buChar char="•"/>
            </a:pPr>
            <a:endParaRPr lang="pl-PL" sz="2800" dirty="0">
              <a:latin typeface="Arial" panose="020B0604020202020204" pitchFamily="34" charset="0"/>
              <a:cs typeface="Arial" panose="020B0604020202020204" pitchFamily="34" charset="0"/>
            </a:endParaRPr>
          </a:p>
          <a:p>
            <a:pPr marL="514350" indent="-514350">
              <a:buFont typeface="+mj-lt"/>
              <a:buAutoNum type="arabicPeriod"/>
            </a:pPr>
            <a:r>
              <a:rPr lang="pl-PL" sz="2800" b="1" dirty="0">
                <a:latin typeface="Arial" panose="020B0604020202020204" pitchFamily="34" charset="0"/>
                <a:cs typeface="Arial" panose="020B0604020202020204" pitchFamily="34" charset="0"/>
              </a:rPr>
              <a:t>Bez zmian:</a:t>
            </a:r>
          </a:p>
          <a:p>
            <a:pPr marL="914446" lvl="1" indent="-457200">
              <a:buFont typeface="Arial" panose="020B0604020202020204" pitchFamily="34" charset="0"/>
              <a:buChar char="•"/>
            </a:pPr>
            <a:r>
              <a:rPr lang="pl-PL" sz="2800" dirty="0">
                <a:latin typeface="Arial" panose="020B0604020202020204" pitchFamily="34" charset="0"/>
                <a:cs typeface="Arial" panose="020B0604020202020204" pitchFamily="34" charset="0"/>
              </a:rPr>
              <a:t>wizja rozwoju</a:t>
            </a:r>
          </a:p>
          <a:p>
            <a:pPr marL="914446" lvl="1" indent="-457200">
              <a:buFont typeface="Arial" panose="020B0604020202020204" pitchFamily="34" charset="0"/>
              <a:buChar char="•"/>
            </a:pPr>
            <a:r>
              <a:rPr lang="pl-PL" sz="2800" dirty="0">
                <a:latin typeface="Arial" panose="020B0604020202020204" pitchFamily="34" charset="0"/>
                <a:cs typeface="Arial" panose="020B0604020202020204" pitchFamily="34" charset="0"/>
              </a:rPr>
              <a:t>struktura celów strategii</a:t>
            </a:r>
          </a:p>
          <a:p>
            <a:pPr marL="914446" lvl="1" indent="-457200">
              <a:buFont typeface="Arial" panose="020B0604020202020204" pitchFamily="34" charset="0"/>
              <a:buChar char="•"/>
            </a:pPr>
            <a:r>
              <a:rPr lang="pl-PL" sz="2800" dirty="0">
                <a:latin typeface="Arial" panose="020B0604020202020204" pitchFamily="34" charset="0"/>
                <a:cs typeface="Arial" panose="020B0604020202020204" pitchFamily="34" charset="0"/>
              </a:rPr>
              <a:t>zintegrowane przedsięwzięcia strategiczne</a:t>
            </a:r>
          </a:p>
          <a:p>
            <a:pPr marL="914446" lvl="1" indent="-457200">
              <a:buFont typeface="Arial" panose="020B0604020202020204" pitchFamily="34" charset="0"/>
              <a:buChar char="•"/>
            </a:pPr>
            <a:r>
              <a:rPr lang="pl-PL" sz="2800" dirty="0">
                <a:latin typeface="Arial" panose="020B0604020202020204" pitchFamily="34" charset="0"/>
                <a:cs typeface="Arial" panose="020B0604020202020204" pitchFamily="34" charset="0"/>
              </a:rPr>
              <a:t>Obszary Strategicznej Interwencji</a:t>
            </a:r>
          </a:p>
          <a:p>
            <a:pPr marL="914446" lvl="1" indent="-457200">
              <a:buFont typeface="Arial" panose="020B0604020202020204" pitchFamily="34" charset="0"/>
              <a:buChar char="•"/>
            </a:pPr>
            <a:r>
              <a:rPr lang="pl-PL" sz="2800" dirty="0">
                <a:latin typeface="Arial" panose="020B0604020202020204" pitchFamily="34" charset="0"/>
                <a:cs typeface="Arial" panose="020B0604020202020204" pitchFamily="34" charset="0"/>
              </a:rPr>
              <a:t>system realizacji strategii</a:t>
            </a:r>
          </a:p>
          <a:p>
            <a:endParaRPr lang="pl-PL" sz="2800" dirty="0">
              <a:latin typeface="Arial" panose="020B0604020202020204" pitchFamily="34" charset="0"/>
              <a:cs typeface="Arial" panose="020B0604020202020204" pitchFamily="34" charset="0"/>
            </a:endParaRPr>
          </a:p>
          <a:p>
            <a:endParaRPr lang="pl-PL" sz="2800" dirty="0">
              <a:solidFill>
                <a:schemeClr val="tx1"/>
              </a:solidFill>
              <a:latin typeface="Arial" panose="020B0604020202020204" pitchFamily="34" charset="0"/>
              <a:cs typeface="Arial" panose="020B0604020202020204" pitchFamily="34" charset="0"/>
            </a:endParaRPr>
          </a:p>
          <a:p>
            <a:r>
              <a:rPr lang="pl-PL" sz="2800" dirty="0">
                <a:solidFill>
                  <a:schemeClr val="tx1"/>
                </a:solidFill>
                <a:latin typeface="Arial" panose="020B0604020202020204" pitchFamily="34" charset="0"/>
                <a:cs typeface="Arial" panose="020B0604020202020204" pitchFamily="34" charset="0"/>
              </a:rPr>
              <a:t>Ponadto w ramach prac nad dokumentem zaktualizowano dane diagnostyczne, nie wpłynęły one jednak w żadnym stopniu na sformułowane wyzwania i część kierunkową strategii.</a:t>
            </a:r>
          </a:p>
          <a:p>
            <a:endParaRPr lang="pl-PL" sz="2800" dirty="0">
              <a:latin typeface="Arial" panose="020B0604020202020204" pitchFamily="34" charset="0"/>
              <a:cs typeface="Arial" panose="020B0604020202020204" pitchFamily="34" charset="0"/>
            </a:endParaRPr>
          </a:p>
        </p:txBody>
      </p:sp>
      <p:sp>
        <p:nvSpPr>
          <p:cNvPr id="6" name="object 4">
            <a:extLst>
              <a:ext uri="{FF2B5EF4-FFF2-40B4-BE49-F238E27FC236}">
                <a16:creationId xmlns:a16="http://schemas.microsoft.com/office/drawing/2014/main" id="{03430F32-6DB2-44A0-B835-9F47ED9A1AB5}"/>
              </a:ext>
            </a:extLst>
          </p:cNvPr>
          <p:cNvSpPr/>
          <p:nvPr/>
        </p:nvSpPr>
        <p:spPr>
          <a:xfrm>
            <a:off x="837632" y="1082675"/>
            <a:ext cx="18430425" cy="0"/>
          </a:xfrm>
          <a:custGeom>
            <a:avLst/>
            <a:gdLst/>
            <a:ahLst/>
            <a:cxnLst/>
            <a:rect l="l" t="t" r="r" b="b"/>
            <a:pathLst>
              <a:path w="18428970">
                <a:moveTo>
                  <a:pt x="0" y="0"/>
                </a:moveTo>
                <a:lnTo>
                  <a:pt x="18428758" y="0"/>
                </a:lnTo>
              </a:path>
            </a:pathLst>
          </a:custGeom>
          <a:ln w="13748">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38279687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45978" y="1311848"/>
            <a:ext cx="8368665" cy="1585174"/>
          </a:xfrm>
        </p:spPr>
        <p:txBody>
          <a:bodyPr/>
          <a:lstStyle/>
          <a:p>
            <a:r>
              <a:rPr lang="pl-PL" dirty="0"/>
              <a:t>Konsultacje społeczne</a:t>
            </a:r>
          </a:p>
        </p:txBody>
      </p:sp>
      <p:pic>
        <p:nvPicPr>
          <p:cNvPr id="4" name="Obraz 3">
            <a:extLst>
              <a:ext uri="{FF2B5EF4-FFF2-40B4-BE49-F238E27FC236}">
                <a16:creationId xmlns:a16="http://schemas.microsoft.com/office/drawing/2014/main" id="{7981316F-E720-475A-AC59-91E1F0089E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751" y="355382"/>
            <a:ext cx="2061223" cy="535483"/>
          </a:xfrm>
          <a:prstGeom prst="rect">
            <a:avLst/>
          </a:prstGeom>
        </p:spPr>
      </p:pic>
      <p:sp>
        <p:nvSpPr>
          <p:cNvPr id="5" name="Symbol zastępczy numeru slajdu 4"/>
          <p:cNvSpPr>
            <a:spLocks noGrp="1"/>
          </p:cNvSpPr>
          <p:nvPr>
            <p:ph type="sldNum" sz="quarter" idx="7"/>
          </p:nvPr>
        </p:nvSpPr>
        <p:spPr/>
        <p:txBody>
          <a:bodyPr/>
          <a:lstStyle/>
          <a:p>
            <a:fld id="{B6F15528-21DE-4FAA-801E-634DDDAF4B2B}" type="slidenum">
              <a:rPr lang="pl-PL" smtClean="0"/>
              <a:t>4</a:t>
            </a:fld>
            <a:endParaRPr lang="pl-PL"/>
          </a:p>
        </p:txBody>
      </p:sp>
      <p:sp>
        <p:nvSpPr>
          <p:cNvPr id="6" name="Symbol zastępczy tekstu 2"/>
          <p:cNvSpPr>
            <a:spLocks noGrp="1"/>
          </p:cNvSpPr>
          <p:nvPr>
            <p:ph type="body" idx="1"/>
          </p:nvPr>
        </p:nvSpPr>
        <p:spPr>
          <a:xfrm>
            <a:off x="1004493" y="2330115"/>
            <a:ext cx="18095912" cy="9066072"/>
          </a:xfrm>
        </p:spPr>
        <p:txBody>
          <a:bodyPr/>
          <a:lstStyle/>
          <a:p>
            <a:pPr>
              <a:lnSpc>
                <a:spcPct val="120000"/>
              </a:lnSpc>
            </a:pPr>
            <a:r>
              <a:rPr lang="pl-PL" sz="2600" dirty="0">
                <a:latin typeface="Arial" panose="020B0604020202020204" pitchFamily="34" charset="0"/>
                <a:cs typeface="Arial" panose="020B0604020202020204" pitchFamily="34" charset="0"/>
              </a:rPr>
              <a:t>Konsultacje społeczne projektu aktualizacji SRWŁ 2030 wraz z Prognozą </a:t>
            </a:r>
            <a:r>
              <a:rPr lang="pl-PL" sz="2800" dirty="0">
                <a:latin typeface="Arial" panose="020B0604020202020204" pitchFamily="34" charset="0"/>
                <a:cs typeface="Arial" panose="020B0604020202020204" pitchFamily="34" charset="0"/>
              </a:rPr>
              <a:t>oddziaływania na środowisko</a:t>
            </a:r>
            <a:r>
              <a:rPr lang="pl-PL" sz="2600" dirty="0">
                <a:latin typeface="Arial" panose="020B0604020202020204" pitchFamily="34" charset="0"/>
                <a:cs typeface="Arial" panose="020B0604020202020204" pitchFamily="34" charset="0"/>
              </a:rPr>
              <a:t> </a:t>
            </a:r>
            <a:r>
              <a:rPr lang="pl-PL" sz="2600" b="1" dirty="0">
                <a:latin typeface="Arial" panose="020B0604020202020204" pitchFamily="34" charset="0"/>
                <a:cs typeface="Arial" panose="020B0604020202020204" pitchFamily="34" charset="0"/>
              </a:rPr>
              <a:t>trwały </a:t>
            </a:r>
            <a:br>
              <a:rPr lang="pl-PL" sz="2600" b="1" dirty="0">
                <a:latin typeface="Arial" panose="020B0604020202020204" pitchFamily="34" charset="0"/>
                <a:cs typeface="Arial" panose="020B0604020202020204" pitchFamily="34" charset="0"/>
              </a:rPr>
            </a:br>
            <a:r>
              <a:rPr lang="pl-PL" sz="2600" b="1" dirty="0">
                <a:latin typeface="Arial" panose="020B0604020202020204" pitchFamily="34" charset="0"/>
                <a:cs typeface="Arial" panose="020B0604020202020204" pitchFamily="34" charset="0"/>
              </a:rPr>
              <a:t>od 28 marca do 9 maja 2025 r.</a:t>
            </a:r>
          </a:p>
          <a:p>
            <a:pPr>
              <a:lnSpc>
                <a:spcPct val="120000"/>
              </a:lnSpc>
            </a:pPr>
            <a:endParaRPr lang="pl-PL" sz="2600" dirty="0">
              <a:latin typeface="Arial" panose="020B0604020202020204" pitchFamily="34" charset="0"/>
              <a:cs typeface="Arial" panose="020B0604020202020204" pitchFamily="34" charset="0"/>
            </a:endParaRPr>
          </a:p>
          <a:p>
            <a:pPr>
              <a:lnSpc>
                <a:spcPct val="120000"/>
              </a:lnSpc>
            </a:pPr>
            <a:r>
              <a:rPr lang="pl-PL" sz="2600" dirty="0">
                <a:latin typeface="Arial" panose="020B0604020202020204" pitchFamily="34" charset="0"/>
                <a:cs typeface="Arial" panose="020B0604020202020204" pitchFamily="34" charset="0"/>
              </a:rPr>
              <a:t>W trakcie konsultacji odbyło się </a:t>
            </a:r>
            <a:r>
              <a:rPr lang="pl-PL" sz="2600" b="1" dirty="0">
                <a:latin typeface="Arial" panose="020B0604020202020204" pitchFamily="34" charset="0"/>
                <a:cs typeface="Arial" panose="020B0604020202020204" pitchFamily="34" charset="0"/>
              </a:rPr>
              <a:t>7 spotkań w regionie z przedstawicielami </a:t>
            </a:r>
            <a:r>
              <a:rPr lang="pl-PL" sz="2600" b="1" dirty="0" err="1">
                <a:latin typeface="Arial" panose="020B0604020202020204" pitchFamily="34" charset="0"/>
                <a:cs typeface="Arial" panose="020B0604020202020204" pitchFamily="34" charset="0"/>
              </a:rPr>
              <a:t>jst</a:t>
            </a:r>
            <a:r>
              <a:rPr lang="pl-PL" sz="2600" b="1" dirty="0">
                <a:latin typeface="Arial" panose="020B0604020202020204" pitchFamily="34" charset="0"/>
                <a:cs typeface="Arial" panose="020B0604020202020204" pitchFamily="34" charset="0"/>
              </a:rPr>
              <a:t> </a:t>
            </a:r>
            <a:r>
              <a:rPr lang="pl-PL" sz="2600" dirty="0">
                <a:latin typeface="Arial" panose="020B0604020202020204" pitchFamily="34" charset="0"/>
                <a:cs typeface="Arial" panose="020B0604020202020204" pitchFamily="34" charset="0"/>
              </a:rPr>
              <a:t>(w Skierniewicach, Tomaszowie Mazowieckim, Piotrkowie Trybunalskim, Radomsku, Łodzi, Kutnie, Sieradzu). </a:t>
            </a:r>
          </a:p>
          <a:p>
            <a:pPr>
              <a:lnSpc>
                <a:spcPct val="120000"/>
              </a:lnSpc>
            </a:pPr>
            <a:r>
              <a:rPr lang="pl-PL" sz="2600" dirty="0">
                <a:latin typeface="Arial" panose="020B0604020202020204" pitchFamily="34" charset="0"/>
                <a:cs typeface="Arial" panose="020B0604020202020204" pitchFamily="34" charset="0"/>
              </a:rPr>
              <a:t>Dodatkowo projekt został przedstawiony członkom Regionalnego Forum Terytorialnego. </a:t>
            </a:r>
          </a:p>
          <a:p>
            <a:pPr>
              <a:lnSpc>
                <a:spcPct val="120000"/>
              </a:lnSpc>
            </a:pPr>
            <a:r>
              <a:rPr lang="pl-PL" sz="2400" dirty="0">
                <a:latin typeface="Arial" panose="020B0604020202020204" pitchFamily="34" charset="0"/>
                <a:cs typeface="Arial" panose="020B0604020202020204" pitchFamily="34" charset="0"/>
              </a:rPr>
              <a:t>Ogółem w trakcie konsultacji społecznych </a:t>
            </a:r>
            <a:r>
              <a:rPr lang="pl-PL" sz="2400" dirty="0">
                <a:solidFill>
                  <a:schemeClr val="tx1"/>
                </a:solidFill>
                <a:latin typeface="Arial" panose="020B0604020202020204" pitchFamily="34" charset="0"/>
                <a:cs typeface="Arial" panose="020B0604020202020204" pitchFamily="34" charset="0"/>
              </a:rPr>
              <a:t>zostało </a:t>
            </a:r>
            <a:r>
              <a:rPr lang="pl-PL" sz="2400" dirty="0" smtClean="0">
                <a:solidFill>
                  <a:schemeClr val="tx1"/>
                </a:solidFill>
                <a:latin typeface="Arial" panose="020B0604020202020204" pitchFamily="34" charset="0"/>
                <a:cs typeface="Arial" panose="020B0604020202020204" pitchFamily="34" charset="0"/>
              </a:rPr>
              <a:t>zgłoszonych</a:t>
            </a:r>
            <a:r>
              <a:rPr lang="pl-PL" sz="2400" strike="sngStrike" dirty="0" smtClean="0">
                <a:solidFill>
                  <a:schemeClr val="tx1"/>
                </a:solidFill>
                <a:latin typeface="Arial" panose="020B0604020202020204" pitchFamily="34" charset="0"/>
                <a:cs typeface="Arial" panose="020B0604020202020204" pitchFamily="34" charset="0"/>
              </a:rPr>
              <a:t> </a:t>
            </a:r>
            <a:r>
              <a:rPr lang="pl-PL" sz="2400" b="1" dirty="0" smtClean="0">
                <a:latin typeface="Arial" panose="020B0604020202020204" pitchFamily="34" charset="0"/>
                <a:cs typeface="Arial" panose="020B0604020202020204" pitchFamily="34" charset="0"/>
              </a:rPr>
              <a:t>86 </a:t>
            </a:r>
            <a:r>
              <a:rPr lang="pl-PL" sz="2400" b="1" dirty="0">
                <a:latin typeface="Arial" panose="020B0604020202020204" pitchFamily="34" charset="0"/>
                <a:cs typeface="Arial" panose="020B0604020202020204" pitchFamily="34" charset="0"/>
              </a:rPr>
              <a:t>uwag i </a:t>
            </a:r>
            <a:r>
              <a:rPr lang="pl-PL" sz="2400" b="1" dirty="0" smtClean="0">
                <a:latin typeface="Arial" panose="020B0604020202020204" pitchFamily="34" charset="0"/>
                <a:cs typeface="Arial" panose="020B0604020202020204" pitchFamily="34" charset="0"/>
              </a:rPr>
              <a:t>wniosków</a:t>
            </a:r>
            <a:r>
              <a:rPr lang="pl-PL" sz="2400" dirty="0" smtClean="0">
                <a:solidFill>
                  <a:srgbClr val="FF0000"/>
                </a:solidFill>
                <a:latin typeface="Arial" panose="020B0604020202020204" pitchFamily="34" charset="0"/>
                <a:cs typeface="Arial" panose="020B0604020202020204" pitchFamily="34" charset="0"/>
              </a:rPr>
              <a:t> </a:t>
            </a:r>
            <a:r>
              <a:rPr lang="pl-PL" sz="2400" dirty="0">
                <a:solidFill>
                  <a:schemeClr val="tx1"/>
                </a:solidFill>
                <a:latin typeface="Arial" panose="020B0604020202020204" pitchFamily="34" charset="0"/>
                <a:cs typeface="Arial" panose="020B0604020202020204" pitchFamily="34" charset="0"/>
              </a:rPr>
              <a:t>przez</a:t>
            </a:r>
            <a:r>
              <a:rPr lang="pl-PL" sz="2400" dirty="0">
                <a:solidFill>
                  <a:srgbClr val="FF0000"/>
                </a:solidFill>
                <a:latin typeface="Arial" panose="020B0604020202020204" pitchFamily="34" charset="0"/>
                <a:cs typeface="Arial" panose="020B0604020202020204" pitchFamily="34" charset="0"/>
              </a:rPr>
              <a:t> </a:t>
            </a:r>
            <a:r>
              <a:rPr lang="pl-PL" sz="2400" dirty="0">
                <a:latin typeface="Arial" panose="020B0604020202020204" pitchFamily="34" charset="0"/>
                <a:cs typeface="Arial" panose="020B0604020202020204" pitchFamily="34" charset="0"/>
              </a:rPr>
              <a:t>21 wnioskodawców.</a:t>
            </a:r>
          </a:p>
          <a:p>
            <a:endParaRPr lang="pl-PL" sz="2400" dirty="0">
              <a:latin typeface="Arial" panose="020B0604020202020204" pitchFamily="34" charset="0"/>
              <a:cs typeface="Arial" panose="020B0604020202020204" pitchFamily="34" charset="0"/>
            </a:endParaRPr>
          </a:p>
          <a:p>
            <a:r>
              <a:rPr lang="pl-PL" sz="2600" dirty="0">
                <a:latin typeface="Arial" panose="020B0604020202020204" pitchFamily="34" charset="0"/>
                <a:cs typeface="Arial" panose="020B0604020202020204" pitchFamily="34" charset="0"/>
              </a:rPr>
              <a:t>Uwagi zgłaszane były do różnych części projektu aktualizacji SRWŁ 2030, w tym najwięcej 33% (28 uwag) do terytorialnego wymiaru strategii. Nie zgłoszono żadnych uwag do rozdziału IV. Wizja rozwoju oraz do prognozy oddziaływania na środowisko. </a:t>
            </a:r>
          </a:p>
          <a:p>
            <a:endParaRPr lang="pl-PL" sz="2600" dirty="0">
              <a:latin typeface="Arial" panose="020B0604020202020204" pitchFamily="34" charset="0"/>
              <a:cs typeface="Arial" panose="020B0604020202020204" pitchFamily="34" charset="0"/>
            </a:endParaRPr>
          </a:p>
          <a:p>
            <a:r>
              <a:rPr lang="pl-PL" sz="2600" dirty="0">
                <a:latin typeface="Arial" panose="020B0604020202020204" pitchFamily="34" charset="0"/>
                <a:cs typeface="Arial" panose="020B0604020202020204" pitchFamily="34" charset="0"/>
              </a:rPr>
              <a:t>Wśród zgłaszających uwagi najliczniejszą grupę stanowili przedstawiciele </a:t>
            </a:r>
            <a:r>
              <a:rPr lang="pl-PL" sz="2600" dirty="0" smtClean="0">
                <a:latin typeface="Arial" panose="020B0604020202020204" pitchFamily="34" charset="0"/>
                <a:cs typeface="Arial" panose="020B0604020202020204" pitchFamily="34" charset="0"/>
              </a:rPr>
              <a:t>gmin </a:t>
            </a:r>
            <a:r>
              <a:rPr lang="pl-PL" sz="2600" dirty="0">
                <a:latin typeface="Arial" panose="020B0604020202020204" pitchFamily="34" charset="0"/>
                <a:cs typeface="Arial" panose="020B0604020202020204" pitchFamily="34" charset="0"/>
              </a:rPr>
              <a:t>(14 jednostek, co stanowi 67% podmiotów zgłaszających uwagi). Ponadto uwagi zgłosili także przedstawiciele administracji rządowej (3 jednostki), </a:t>
            </a:r>
            <a:r>
              <a:rPr lang="pl-PL" sz="2600" dirty="0" smtClean="0">
                <a:latin typeface="Arial" panose="020B0604020202020204" pitchFamily="34" charset="0"/>
                <a:cs typeface="Arial" panose="020B0604020202020204" pitchFamily="34" charset="0"/>
              </a:rPr>
              <a:t>województwa </a:t>
            </a:r>
            <a:r>
              <a:rPr lang="pl-PL" sz="2600" dirty="0">
                <a:latin typeface="Arial" panose="020B0604020202020204" pitchFamily="34" charset="0"/>
                <a:cs typeface="Arial" panose="020B0604020202020204" pitchFamily="34" charset="0"/>
              </a:rPr>
              <a:t>(1 jednostka), organizacji pozarządowych (1 jednostka), środowiska gospodarczego (1 jednostka) oraz podmioty prywatne (1 podmiot).</a:t>
            </a:r>
          </a:p>
          <a:p>
            <a:endParaRPr lang="pl-PL" sz="2400" dirty="0">
              <a:latin typeface="Arial" panose="020B0604020202020204" pitchFamily="34" charset="0"/>
              <a:cs typeface="Arial" panose="020B0604020202020204" pitchFamily="34" charset="0"/>
            </a:endParaRPr>
          </a:p>
          <a:p>
            <a:endParaRPr lang="pl-PL" sz="2400" dirty="0">
              <a:latin typeface="Arial" panose="020B0604020202020204" pitchFamily="34" charset="0"/>
              <a:cs typeface="Arial" panose="020B0604020202020204" pitchFamily="34" charset="0"/>
            </a:endParaRPr>
          </a:p>
          <a:p>
            <a:pPr>
              <a:lnSpc>
                <a:spcPct val="120000"/>
              </a:lnSpc>
            </a:pPr>
            <a:endParaRPr lang="pl-PL" sz="2600" dirty="0">
              <a:latin typeface="Arial" panose="020B0604020202020204" pitchFamily="34" charset="0"/>
              <a:cs typeface="Arial" panose="020B0604020202020204" pitchFamily="34" charset="0"/>
            </a:endParaRPr>
          </a:p>
          <a:p>
            <a:pPr>
              <a:lnSpc>
                <a:spcPct val="120000"/>
              </a:lnSpc>
            </a:pPr>
            <a:endParaRPr lang="pl-PL" sz="2600" dirty="0">
              <a:solidFill>
                <a:schemeClr val="tx1"/>
              </a:solidFill>
              <a:latin typeface="Arial" panose="020B0604020202020204" pitchFamily="34" charset="0"/>
              <a:cs typeface="Arial" panose="020B0604020202020204" pitchFamily="34" charset="0"/>
            </a:endParaRPr>
          </a:p>
          <a:p>
            <a:pPr>
              <a:lnSpc>
                <a:spcPct val="120000"/>
              </a:lnSpc>
            </a:pPr>
            <a:endParaRPr lang="pl-PL" sz="2600" dirty="0">
              <a:solidFill>
                <a:schemeClr val="tx1"/>
              </a:solidFill>
              <a:latin typeface="Arial" panose="020B0604020202020204" pitchFamily="34" charset="0"/>
              <a:cs typeface="Arial" panose="020B0604020202020204" pitchFamily="34" charset="0"/>
            </a:endParaRPr>
          </a:p>
        </p:txBody>
      </p:sp>
      <p:sp>
        <p:nvSpPr>
          <p:cNvPr id="7" name="object 4">
            <a:extLst>
              <a:ext uri="{FF2B5EF4-FFF2-40B4-BE49-F238E27FC236}">
                <a16:creationId xmlns:a16="http://schemas.microsoft.com/office/drawing/2014/main" id="{03430F32-6DB2-44A0-B835-9F47ED9A1AB5}"/>
              </a:ext>
            </a:extLst>
          </p:cNvPr>
          <p:cNvSpPr/>
          <p:nvPr/>
        </p:nvSpPr>
        <p:spPr>
          <a:xfrm>
            <a:off x="837632" y="1082675"/>
            <a:ext cx="18430425" cy="0"/>
          </a:xfrm>
          <a:custGeom>
            <a:avLst/>
            <a:gdLst/>
            <a:ahLst/>
            <a:cxnLst/>
            <a:rect l="l" t="t" r="r" b="b"/>
            <a:pathLst>
              <a:path w="18428970">
                <a:moveTo>
                  <a:pt x="0" y="0"/>
                </a:moveTo>
                <a:lnTo>
                  <a:pt x="18428758" y="0"/>
                </a:lnTo>
              </a:path>
            </a:pathLst>
          </a:custGeom>
          <a:ln w="13748">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2916415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446637-546D-F0A5-E9A3-2D5DF6CC078B}"/>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8E77A29F-1FDD-6A0C-8CBF-979FE7B2D5B2}"/>
              </a:ext>
            </a:extLst>
          </p:cNvPr>
          <p:cNvSpPr>
            <a:spLocks noGrp="1"/>
          </p:cNvSpPr>
          <p:nvPr>
            <p:ph type="title"/>
          </p:nvPr>
        </p:nvSpPr>
        <p:spPr>
          <a:xfrm>
            <a:off x="845978" y="1311848"/>
            <a:ext cx="8368665" cy="1585174"/>
          </a:xfrm>
        </p:spPr>
        <p:txBody>
          <a:bodyPr/>
          <a:lstStyle/>
          <a:p>
            <a:r>
              <a:rPr lang="pl-PL" dirty="0"/>
              <a:t>Konsultacje społeczne</a:t>
            </a:r>
          </a:p>
        </p:txBody>
      </p:sp>
      <p:pic>
        <p:nvPicPr>
          <p:cNvPr id="4" name="Obraz 3">
            <a:extLst>
              <a:ext uri="{FF2B5EF4-FFF2-40B4-BE49-F238E27FC236}">
                <a16:creationId xmlns:a16="http://schemas.microsoft.com/office/drawing/2014/main" id="{3A294A4A-D392-639F-0195-18F3FD499F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751" y="355382"/>
            <a:ext cx="2061223" cy="535483"/>
          </a:xfrm>
          <a:prstGeom prst="rect">
            <a:avLst/>
          </a:prstGeom>
        </p:spPr>
      </p:pic>
      <p:sp>
        <p:nvSpPr>
          <p:cNvPr id="5" name="Symbol zastępczy numeru slajdu 4">
            <a:extLst>
              <a:ext uri="{FF2B5EF4-FFF2-40B4-BE49-F238E27FC236}">
                <a16:creationId xmlns:a16="http://schemas.microsoft.com/office/drawing/2014/main" id="{E83EF7FC-7E3A-55FB-F599-C81E588560AD}"/>
              </a:ext>
            </a:extLst>
          </p:cNvPr>
          <p:cNvSpPr>
            <a:spLocks noGrp="1"/>
          </p:cNvSpPr>
          <p:nvPr>
            <p:ph type="sldNum" sz="quarter" idx="7"/>
          </p:nvPr>
        </p:nvSpPr>
        <p:spPr/>
        <p:txBody>
          <a:bodyPr/>
          <a:lstStyle/>
          <a:p>
            <a:fld id="{B6F15528-21DE-4FAA-801E-634DDDAF4B2B}" type="slidenum">
              <a:rPr lang="pl-PL" smtClean="0"/>
              <a:t>5</a:t>
            </a:fld>
            <a:endParaRPr lang="pl-PL"/>
          </a:p>
        </p:txBody>
      </p:sp>
      <p:sp>
        <p:nvSpPr>
          <p:cNvPr id="7" name="object 4">
            <a:extLst>
              <a:ext uri="{FF2B5EF4-FFF2-40B4-BE49-F238E27FC236}">
                <a16:creationId xmlns:a16="http://schemas.microsoft.com/office/drawing/2014/main" id="{A4124546-2DC5-75A5-31DB-61588C11319B}"/>
              </a:ext>
            </a:extLst>
          </p:cNvPr>
          <p:cNvSpPr/>
          <p:nvPr/>
        </p:nvSpPr>
        <p:spPr>
          <a:xfrm>
            <a:off x="837632" y="1082675"/>
            <a:ext cx="18430425" cy="0"/>
          </a:xfrm>
          <a:custGeom>
            <a:avLst/>
            <a:gdLst/>
            <a:ahLst/>
            <a:cxnLst/>
            <a:rect l="l" t="t" r="r" b="b"/>
            <a:pathLst>
              <a:path w="18428970">
                <a:moveTo>
                  <a:pt x="0" y="0"/>
                </a:moveTo>
                <a:lnTo>
                  <a:pt x="18428758" y="0"/>
                </a:lnTo>
              </a:path>
            </a:pathLst>
          </a:custGeom>
          <a:ln w="13748">
            <a:solidFill>
              <a:srgbClr val="000000"/>
            </a:solidFill>
          </a:ln>
        </p:spPr>
        <p:txBody>
          <a:bodyPr wrap="square" lIns="0" tIns="0" rIns="0" bIns="0" rtlCol="0"/>
          <a:lstStyle/>
          <a:p>
            <a:endParaRPr/>
          </a:p>
        </p:txBody>
      </p:sp>
      <p:sp>
        <p:nvSpPr>
          <p:cNvPr id="10" name="Symbol zastępczy tekstu 2">
            <a:extLst>
              <a:ext uri="{FF2B5EF4-FFF2-40B4-BE49-F238E27FC236}">
                <a16:creationId xmlns:a16="http://schemas.microsoft.com/office/drawing/2014/main" id="{207D0D5A-C401-543C-2F83-4DB63E495337}"/>
              </a:ext>
            </a:extLst>
          </p:cNvPr>
          <p:cNvSpPr>
            <a:spLocks noGrp="1"/>
          </p:cNvSpPr>
          <p:nvPr>
            <p:ph type="body" idx="1"/>
          </p:nvPr>
        </p:nvSpPr>
        <p:spPr>
          <a:xfrm>
            <a:off x="1004493" y="2330115"/>
            <a:ext cx="6305151" cy="7102457"/>
          </a:xfrm>
        </p:spPr>
        <p:txBody>
          <a:bodyPr/>
          <a:lstStyle/>
          <a:p>
            <a:r>
              <a:rPr lang="pl-PL" sz="2800" dirty="0">
                <a:latin typeface="Arial" panose="020B0604020202020204" pitchFamily="34" charset="0"/>
                <a:cs typeface="Arial" panose="020B0604020202020204" pitchFamily="34" charset="0"/>
              </a:rPr>
              <a:t>Spośród wszystkich uwag zgłoszonych w terminie konsultacji:</a:t>
            </a:r>
            <a:endParaRPr lang="pl-PL" sz="500" dirty="0">
              <a:latin typeface="Arial" panose="020B0604020202020204" pitchFamily="34" charset="0"/>
              <a:cs typeface="Arial" panose="020B0604020202020204" pitchFamily="34" charset="0"/>
            </a:endParaRPr>
          </a:p>
          <a:p>
            <a:endParaRPr lang="pl-PL" sz="500" dirty="0">
              <a:latin typeface="Arial" panose="020B0604020202020204" pitchFamily="34" charset="0"/>
              <a:cs typeface="Arial" panose="020B0604020202020204" pitchFamily="34" charset="0"/>
            </a:endParaRPr>
          </a:p>
          <a:p>
            <a:pPr marL="457200" lvl="0" indent="-457200">
              <a:buFont typeface="Wingdings" panose="05000000000000000000" pitchFamily="2" charset="2"/>
              <a:buChar char="q"/>
            </a:pPr>
            <a:r>
              <a:rPr lang="pl-PL" sz="2800" b="1" dirty="0">
                <a:latin typeface="Arial" panose="020B0604020202020204" pitchFamily="34" charset="0"/>
                <a:cs typeface="Arial" panose="020B0604020202020204" pitchFamily="34" charset="0"/>
              </a:rPr>
              <a:t>39</a:t>
            </a:r>
            <a:r>
              <a:rPr lang="pl-PL" sz="2800" dirty="0">
                <a:latin typeface="Arial" panose="020B0604020202020204" pitchFamily="34" charset="0"/>
                <a:cs typeface="Arial" panose="020B0604020202020204" pitchFamily="34" charset="0"/>
              </a:rPr>
              <a:t> uwag zostało uwzględnionych;</a:t>
            </a:r>
          </a:p>
          <a:p>
            <a:pPr marL="457200" lvl="0" indent="-457200">
              <a:buFont typeface="Wingdings" panose="05000000000000000000" pitchFamily="2" charset="2"/>
              <a:buChar char="q"/>
            </a:pPr>
            <a:r>
              <a:rPr lang="pl-PL" sz="2800" b="1" dirty="0">
                <a:latin typeface="Arial" panose="020B0604020202020204" pitchFamily="34" charset="0"/>
                <a:cs typeface="Arial" panose="020B0604020202020204" pitchFamily="34" charset="0"/>
              </a:rPr>
              <a:t>9 </a:t>
            </a:r>
            <a:r>
              <a:rPr lang="pl-PL" sz="2800" dirty="0">
                <a:latin typeface="Arial" panose="020B0604020202020204" pitchFamily="34" charset="0"/>
                <a:cs typeface="Arial" panose="020B0604020202020204" pitchFamily="34" charset="0"/>
              </a:rPr>
              <a:t>uwag uwzględniono częściowo;</a:t>
            </a:r>
          </a:p>
          <a:p>
            <a:pPr marL="457200" lvl="0" indent="-457200">
              <a:buFont typeface="Wingdings" panose="05000000000000000000" pitchFamily="2" charset="2"/>
              <a:buChar char="q"/>
            </a:pPr>
            <a:r>
              <a:rPr lang="pl-PL" sz="2800" b="1" dirty="0">
                <a:latin typeface="Arial" panose="020B0604020202020204" pitchFamily="34" charset="0"/>
                <a:cs typeface="Arial" panose="020B0604020202020204" pitchFamily="34" charset="0"/>
              </a:rPr>
              <a:t>14</a:t>
            </a:r>
            <a:r>
              <a:rPr lang="pl-PL" sz="2800" dirty="0">
                <a:latin typeface="Arial" panose="020B0604020202020204" pitchFamily="34" charset="0"/>
                <a:cs typeface="Arial" panose="020B0604020202020204" pitchFamily="34" charset="0"/>
              </a:rPr>
              <a:t> uwag zakwalifikowano jako wyjaśnienie;</a:t>
            </a:r>
          </a:p>
          <a:p>
            <a:pPr marL="457200" lvl="0" indent="-457200">
              <a:buFont typeface="Wingdings" panose="05000000000000000000" pitchFamily="2" charset="2"/>
              <a:buChar char="q"/>
            </a:pPr>
            <a:r>
              <a:rPr lang="pl-PL" sz="2800" b="1" dirty="0">
                <a:latin typeface="Arial" panose="020B0604020202020204" pitchFamily="34" charset="0"/>
                <a:cs typeface="Arial" panose="020B0604020202020204" pitchFamily="34" charset="0"/>
              </a:rPr>
              <a:t>24</a:t>
            </a:r>
            <a:r>
              <a:rPr lang="pl-PL" sz="2800" dirty="0">
                <a:latin typeface="Arial" panose="020B0604020202020204" pitchFamily="34" charset="0"/>
                <a:cs typeface="Arial" panose="020B0604020202020204" pitchFamily="34" charset="0"/>
              </a:rPr>
              <a:t> uwagi zostały nieuwzględnione.</a:t>
            </a:r>
          </a:p>
          <a:p>
            <a:pPr marL="457200" lvl="0" indent="-457200">
              <a:buFont typeface="Wingdings" panose="05000000000000000000" pitchFamily="2" charset="2"/>
              <a:buChar char="q"/>
            </a:pPr>
            <a:endParaRPr lang="pl-PL" sz="2800" dirty="0">
              <a:latin typeface="Arial" panose="020B0604020202020204" pitchFamily="34" charset="0"/>
              <a:cs typeface="Arial" panose="020B0604020202020204" pitchFamily="34" charset="0"/>
            </a:endParaRPr>
          </a:p>
          <a:p>
            <a:pPr marL="457200" lvl="0" indent="-457200">
              <a:buFont typeface="Wingdings" panose="05000000000000000000" pitchFamily="2" charset="2"/>
              <a:buChar char="q"/>
            </a:pPr>
            <a:endParaRPr lang="pl-PL" sz="2800" dirty="0">
              <a:latin typeface="Arial" panose="020B0604020202020204" pitchFamily="34" charset="0"/>
              <a:cs typeface="Arial" panose="020B0604020202020204" pitchFamily="34" charset="0"/>
            </a:endParaRPr>
          </a:p>
          <a:p>
            <a:pPr lvl="0"/>
            <a:r>
              <a:rPr lang="pl-PL" sz="2800" dirty="0">
                <a:latin typeface="Arial" panose="020B0604020202020204" pitchFamily="34" charset="0"/>
                <a:cs typeface="Arial" panose="020B0604020202020204" pitchFamily="34" charset="0"/>
              </a:rPr>
              <a:t>Uwagi zgłoszone po terminie:</a:t>
            </a:r>
          </a:p>
          <a:p>
            <a:pPr lvl="0"/>
            <a:endParaRPr lang="pl-PL" sz="500" dirty="0">
              <a:latin typeface="Arial" panose="020B0604020202020204" pitchFamily="34" charset="0"/>
              <a:cs typeface="Arial" panose="020B0604020202020204" pitchFamily="34" charset="0"/>
            </a:endParaRPr>
          </a:p>
          <a:p>
            <a:pPr marL="457200" lvl="0" indent="-457200">
              <a:buFont typeface="Wingdings" panose="05000000000000000000" pitchFamily="2" charset="2"/>
              <a:buChar char="q"/>
            </a:pPr>
            <a:r>
              <a:rPr lang="pl-PL" sz="2800" b="1" dirty="0">
                <a:latin typeface="Arial" panose="020B0604020202020204" pitchFamily="34" charset="0"/>
                <a:cs typeface="Arial" panose="020B0604020202020204" pitchFamily="34" charset="0"/>
              </a:rPr>
              <a:t>2</a:t>
            </a:r>
            <a:r>
              <a:rPr lang="pl-PL" sz="2800" dirty="0">
                <a:latin typeface="Arial" panose="020B0604020202020204" pitchFamily="34" charset="0"/>
                <a:cs typeface="Arial" panose="020B0604020202020204" pitchFamily="34" charset="0"/>
              </a:rPr>
              <a:t> uwagi zakwalifikowano jako wyjaśnienie</a:t>
            </a:r>
          </a:p>
          <a:p>
            <a:pPr marL="457200" lvl="0" indent="-457200">
              <a:buFont typeface="Wingdings" panose="05000000000000000000" pitchFamily="2" charset="2"/>
              <a:buChar char="q"/>
            </a:pPr>
            <a:r>
              <a:rPr lang="pl-PL" sz="2800" b="1" dirty="0">
                <a:latin typeface="Arial" panose="020B0604020202020204" pitchFamily="34" charset="0"/>
                <a:cs typeface="Arial" panose="020B0604020202020204" pitchFamily="34" charset="0"/>
              </a:rPr>
              <a:t>1 </a:t>
            </a:r>
            <a:r>
              <a:rPr lang="pl-PL" sz="2800" dirty="0">
                <a:latin typeface="Arial" panose="020B0604020202020204" pitchFamily="34" charset="0"/>
                <a:cs typeface="Arial" panose="020B0604020202020204" pitchFamily="34" charset="0"/>
              </a:rPr>
              <a:t>uwaga została uwzględniona częściowo</a:t>
            </a:r>
          </a:p>
          <a:p>
            <a:pPr>
              <a:lnSpc>
                <a:spcPct val="120000"/>
              </a:lnSpc>
            </a:pPr>
            <a:endParaRPr lang="pl-PL" sz="2600" dirty="0">
              <a:solidFill>
                <a:schemeClr val="tx1"/>
              </a:solidFill>
              <a:latin typeface="Arial" panose="020B0604020202020204" pitchFamily="34" charset="0"/>
              <a:cs typeface="Arial" panose="020B0604020202020204" pitchFamily="34" charset="0"/>
            </a:endParaRPr>
          </a:p>
          <a:p>
            <a:pPr>
              <a:lnSpc>
                <a:spcPct val="120000"/>
              </a:lnSpc>
            </a:pPr>
            <a:endParaRPr lang="pl-PL" sz="2600" dirty="0">
              <a:solidFill>
                <a:schemeClr val="tx1"/>
              </a:solidFill>
              <a:latin typeface="Arial" panose="020B0604020202020204" pitchFamily="34" charset="0"/>
              <a:cs typeface="Arial" panose="020B0604020202020204" pitchFamily="34" charset="0"/>
            </a:endParaRPr>
          </a:p>
        </p:txBody>
      </p:sp>
      <p:graphicFrame>
        <p:nvGraphicFramePr>
          <p:cNvPr id="11" name="Wykres 10">
            <a:extLst>
              <a:ext uri="{FF2B5EF4-FFF2-40B4-BE49-F238E27FC236}">
                <a16:creationId xmlns:a16="http://schemas.microsoft.com/office/drawing/2014/main" id="{00000000-0008-0000-0200-000002000000}"/>
              </a:ext>
            </a:extLst>
          </p:cNvPr>
          <p:cNvGraphicFramePr/>
          <p:nvPr>
            <p:extLst>
              <p:ext uri="{D42A27DB-BD31-4B8C-83A1-F6EECF244321}">
                <p14:modId xmlns:p14="http://schemas.microsoft.com/office/powerpoint/2010/main" val="310977016"/>
              </p:ext>
            </p:extLst>
          </p:nvPr>
        </p:nvGraphicFramePr>
        <p:xfrm>
          <a:off x="9221354" y="3597283"/>
          <a:ext cx="10509484" cy="6920414"/>
        </p:xfrm>
        <a:graphic>
          <a:graphicData uri="http://schemas.openxmlformats.org/drawingml/2006/chart">
            <c:chart xmlns:c="http://schemas.openxmlformats.org/drawingml/2006/chart" xmlns:r="http://schemas.openxmlformats.org/officeDocument/2006/relationships" r:id="rId3"/>
          </a:graphicData>
        </a:graphic>
      </p:graphicFrame>
      <p:sp>
        <p:nvSpPr>
          <p:cNvPr id="13" name="pole tekstowe 12">
            <a:extLst>
              <a:ext uri="{FF2B5EF4-FFF2-40B4-BE49-F238E27FC236}">
                <a16:creationId xmlns:a16="http://schemas.microsoft.com/office/drawing/2014/main" id="{BA5B448B-06D6-D63A-EAE4-E8AEB9515850}"/>
              </a:ext>
            </a:extLst>
          </p:cNvPr>
          <p:cNvSpPr txBox="1"/>
          <p:nvPr/>
        </p:nvSpPr>
        <p:spPr>
          <a:xfrm>
            <a:off x="9450644" y="2330115"/>
            <a:ext cx="10050904" cy="954107"/>
          </a:xfrm>
          <a:prstGeom prst="rect">
            <a:avLst/>
          </a:prstGeom>
          <a:noFill/>
        </p:spPr>
        <p:txBody>
          <a:bodyPr wrap="square">
            <a:spAutoFit/>
          </a:bodyPr>
          <a:lstStyle/>
          <a:p>
            <a:pPr algn="just">
              <a:buNone/>
            </a:pPr>
            <a:r>
              <a:rPr lang="pl-PL" sz="2800" b="1" dirty="0">
                <a:latin typeface="Arial" panose="020B0604020202020204" pitchFamily="34" charset="0"/>
                <a:ea typeface="+mn-ea"/>
                <a:cs typeface="Arial" panose="020B0604020202020204" pitchFamily="34" charset="0"/>
              </a:rPr>
              <a:t>Struktura rozpatrzenia uwag do projektu aktualizacji SRWŁ 2030 wg sposobu rozpatrzenia (w liczbach i %).</a:t>
            </a:r>
          </a:p>
        </p:txBody>
      </p:sp>
    </p:spTree>
    <p:extLst>
      <p:ext uri="{BB962C8B-B14F-4D97-AF65-F5344CB8AC3E}">
        <p14:creationId xmlns:p14="http://schemas.microsoft.com/office/powerpoint/2010/main" val="789902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a:extLst>
              <a:ext uri="{FF2B5EF4-FFF2-40B4-BE49-F238E27FC236}">
                <a16:creationId xmlns:a16="http://schemas.microsoft.com/office/drawing/2014/main" id="{7981316F-E720-475A-AC59-91E1F0089E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751" y="355382"/>
            <a:ext cx="2061223" cy="535483"/>
          </a:xfrm>
          <a:prstGeom prst="rect">
            <a:avLst/>
          </a:prstGeom>
        </p:spPr>
      </p:pic>
      <p:sp>
        <p:nvSpPr>
          <p:cNvPr id="5" name="Symbol zastępczy numeru slajdu 4"/>
          <p:cNvSpPr>
            <a:spLocks noGrp="1"/>
          </p:cNvSpPr>
          <p:nvPr>
            <p:ph type="sldNum" sz="quarter" idx="7"/>
          </p:nvPr>
        </p:nvSpPr>
        <p:spPr/>
        <p:txBody>
          <a:bodyPr/>
          <a:lstStyle/>
          <a:p>
            <a:fld id="{B6F15528-21DE-4FAA-801E-634DDDAF4B2B}" type="slidenum">
              <a:rPr lang="pl-PL" smtClean="0"/>
              <a:t>6</a:t>
            </a:fld>
            <a:endParaRPr lang="pl-PL"/>
          </a:p>
        </p:txBody>
      </p:sp>
      <p:sp>
        <p:nvSpPr>
          <p:cNvPr id="7" name="object 4">
            <a:extLst>
              <a:ext uri="{FF2B5EF4-FFF2-40B4-BE49-F238E27FC236}">
                <a16:creationId xmlns:a16="http://schemas.microsoft.com/office/drawing/2014/main" id="{03430F32-6DB2-44A0-B835-9F47ED9A1AB5}"/>
              </a:ext>
            </a:extLst>
          </p:cNvPr>
          <p:cNvSpPr/>
          <p:nvPr/>
        </p:nvSpPr>
        <p:spPr>
          <a:xfrm>
            <a:off x="837632" y="1082675"/>
            <a:ext cx="18430425" cy="0"/>
          </a:xfrm>
          <a:custGeom>
            <a:avLst/>
            <a:gdLst/>
            <a:ahLst/>
            <a:cxnLst/>
            <a:rect l="l" t="t" r="r" b="b"/>
            <a:pathLst>
              <a:path w="18428970">
                <a:moveTo>
                  <a:pt x="0" y="0"/>
                </a:moveTo>
                <a:lnTo>
                  <a:pt x="18428758" y="0"/>
                </a:lnTo>
              </a:path>
            </a:pathLst>
          </a:custGeom>
          <a:ln w="13748">
            <a:solidFill>
              <a:srgbClr val="000000"/>
            </a:solidFill>
          </a:ln>
        </p:spPr>
        <p:txBody>
          <a:bodyPr wrap="square" lIns="0" tIns="0" rIns="0" bIns="0" rtlCol="0"/>
          <a:lstStyle/>
          <a:p>
            <a:endParaRPr/>
          </a:p>
        </p:txBody>
      </p:sp>
      <p:sp>
        <p:nvSpPr>
          <p:cNvPr id="10" name="pole tekstowe 9"/>
          <p:cNvSpPr txBox="1"/>
          <p:nvPr/>
        </p:nvSpPr>
        <p:spPr>
          <a:xfrm>
            <a:off x="862738" y="1463675"/>
            <a:ext cx="18973800" cy="8556188"/>
          </a:xfrm>
          <a:prstGeom prst="rect">
            <a:avLst/>
          </a:prstGeom>
          <a:noFill/>
        </p:spPr>
        <p:txBody>
          <a:bodyPr wrap="square" rtlCol="0">
            <a:spAutoFit/>
          </a:bodyPr>
          <a:lstStyle/>
          <a:p>
            <a:r>
              <a:rPr lang="pl-PL" sz="2800" dirty="0">
                <a:latin typeface="Arial" panose="020B0604020202020204" pitchFamily="34" charset="0"/>
                <a:cs typeface="Arial" panose="020B0604020202020204" pitchFamily="34" charset="0"/>
              </a:rPr>
              <a:t>Projekt aktualizacji Strategii Rozwoju Województwa Łódzkiego 2030 wraz z prognozą oddziaływania na środowisko uzyskał </a:t>
            </a:r>
            <a:r>
              <a:rPr lang="pl-PL" sz="2800" b="1" dirty="0">
                <a:latin typeface="Arial" panose="020B0604020202020204" pitchFamily="34" charset="0"/>
                <a:cs typeface="Arial" panose="020B0604020202020204" pitchFamily="34" charset="0"/>
              </a:rPr>
              <a:t>pozytywne opinie:</a:t>
            </a:r>
          </a:p>
          <a:p>
            <a:endParaRPr lang="pl-PL" sz="500" b="1"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pl-PL" sz="2200" dirty="0">
                <a:solidFill>
                  <a:schemeClr val="tx1"/>
                </a:solidFill>
                <a:latin typeface="Arial" panose="020B0604020202020204" pitchFamily="34" charset="0"/>
                <a:cs typeface="Arial" panose="020B0604020202020204" pitchFamily="34" charset="0"/>
              </a:rPr>
              <a:t>Regionalnego Dyrektora Ochrony Środowiska w Łodzi</a:t>
            </a:r>
          </a:p>
          <a:p>
            <a:pPr marL="457200" indent="-457200">
              <a:buFont typeface="Wingdings" panose="05000000000000000000" pitchFamily="2" charset="2"/>
              <a:buChar char="q"/>
            </a:pPr>
            <a:r>
              <a:rPr lang="pl-PL" sz="2200" dirty="0">
                <a:solidFill>
                  <a:schemeClr val="tx1"/>
                </a:solidFill>
                <a:latin typeface="Arial" panose="020B0604020202020204" pitchFamily="34" charset="0"/>
                <a:cs typeface="Arial" panose="020B0604020202020204" pitchFamily="34" charset="0"/>
              </a:rPr>
              <a:t>Łódzkiego Państwowego Wojewódzkiego Inspektora Sanitarnego</a:t>
            </a:r>
          </a:p>
          <a:p>
            <a:pPr marL="457200" indent="-457200">
              <a:buFont typeface="Wingdings" panose="05000000000000000000" pitchFamily="2" charset="2"/>
              <a:buChar char="q"/>
            </a:pPr>
            <a:r>
              <a:rPr lang="pl-PL" sz="2200" dirty="0">
                <a:solidFill>
                  <a:schemeClr val="tx1"/>
                </a:solidFill>
                <a:latin typeface="Arial" panose="020B0604020202020204" pitchFamily="34" charset="0"/>
                <a:cs typeface="Arial" panose="020B0604020202020204" pitchFamily="34" charset="0"/>
              </a:rPr>
              <a:t>Wojewódzkiej Rady Dialogu Społecznego Województwa </a:t>
            </a:r>
            <a:r>
              <a:rPr lang="pl-PL" sz="2200" dirty="0" smtClean="0">
                <a:solidFill>
                  <a:schemeClr val="tx1"/>
                </a:solidFill>
                <a:latin typeface="Arial" panose="020B0604020202020204" pitchFamily="34" charset="0"/>
                <a:cs typeface="Arial" panose="020B0604020202020204" pitchFamily="34" charset="0"/>
              </a:rPr>
              <a:t>Łódzkiego</a:t>
            </a:r>
          </a:p>
          <a:p>
            <a:pPr marL="457200" indent="-457200">
              <a:buFont typeface="Wingdings" panose="05000000000000000000" pitchFamily="2" charset="2"/>
              <a:buChar char="q"/>
            </a:pPr>
            <a:r>
              <a:rPr lang="pl-PL" sz="2200" dirty="0">
                <a:solidFill>
                  <a:schemeClr val="tx1"/>
                </a:solidFill>
                <a:latin typeface="Arial" panose="020B0604020202020204" pitchFamily="34" charset="0"/>
                <a:cs typeface="Arial" panose="020B0604020202020204" pitchFamily="34" charset="0"/>
              </a:rPr>
              <a:t>Ministerstwo Funduszy i Polityki Regionalnej</a:t>
            </a:r>
          </a:p>
          <a:p>
            <a:endParaRPr lang="pl-PL" sz="2800" dirty="0">
              <a:latin typeface="Arial" panose="020B0604020202020204" pitchFamily="34" charset="0"/>
              <a:cs typeface="Arial" panose="020B0604020202020204" pitchFamily="34" charset="0"/>
            </a:endParaRPr>
          </a:p>
          <a:p>
            <a:r>
              <a:rPr lang="pl-PL" sz="2800" dirty="0">
                <a:latin typeface="Arial" panose="020B0604020202020204" pitchFamily="34" charset="0"/>
                <a:cs typeface="Arial" panose="020B0604020202020204" pitchFamily="34" charset="0"/>
              </a:rPr>
              <a:t>Uzyskano opinie z uwagami od:</a:t>
            </a:r>
          </a:p>
          <a:p>
            <a:endParaRPr lang="pl-PL" sz="5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pl-PL" sz="2200" dirty="0">
                <a:solidFill>
                  <a:schemeClr val="tx1"/>
                </a:solidFill>
                <a:latin typeface="Arial" panose="020B0604020202020204" pitchFamily="34" charset="0"/>
                <a:cs typeface="Arial" panose="020B0604020202020204" pitchFamily="34" charset="0"/>
              </a:rPr>
              <a:t>Państwowego Gospodarstwa Wodnego Wody Polskie – Regionalnego Zarządu Gospodarki Wodnej w Poznaniu</a:t>
            </a:r>
          </a:p>
          <a:p>
            <a:pPr marL="457200" indent="-457200">
              <a:buFont typeface="Wingdings" panose="05000000000000000000" pitchFamily="2" charset="2"/>
              <a:buChar char="q"/>
            </a:pPr>
            <a:r>
              <a:rPr lang="pl-PL" sz="2200" dirty="0">
                <a:solidFill>
                  <a:schemeClr val="tx1"/>
                </a:solidFill>
                <a:latin typeface="Arial" panose="020B0604020202020204" pitchFamily="34" charset="0"/>
                <a:cs typeface="Arial" panose="020B0604020202020204" pitchFamily="34" charset="0"/>
              </a:rPr>
              <a:t>Regionalnego Zarządu Gospodarki Wodnej w Warszawie. </a:t>
            </a:r>
          </a:p>
          <a:p>
            <a:endParaRPr lang="pl-PL" sz="2800" b="1" dirty="0">
              <a:latin typeface="Arial" panose="020B0604020202020204" pitchFamily="34" charset="0"/>
              <a:cs typeface="Arial" panose="020B0604020202020204" pitchFamily="34" charset="0"/>
            </a:endParaRPr>
          </a:p>
          <a:p>
            <a:r>
              <a:rPr lang="pl-PL" sz="2800" dirty="0">
                <a:latin typeface="Arial" panose="020B0604020202020204" pitchFamily="34" charset="0"/>
                <a:cs typeface="Arial" panose="020B0604020202020204" pitchFamily="34" charset="0"/>
              </a:rPr>
              <a:t>Informacja o procesie konsultacji społecznych skierowana została również do:</a:t>
            </a:r>
          </a:p>
          <a:p>
            <a:endParaRPr lang="pl-PL" sz="500" dirty="0">
              <a:latin typeface="Arial" panose="020B0604020202020204" pitchFamily="34" charset="0"/>
              <a:cs typeface="Arial" panose="020B0604020202020204" pitchFamily="34" charset="0"/>
            </a:endParaRPr>
          </a:p>
          <a:p>
            <a:pPr marL="457200" indent="-457200">
              <a:buFont typeface="Wingdings" panose="05000000000000000000" pitchFamily="2" charset="2"/>
              <a:buChar char="q"/>
            </a:pPr>
            <a:r>
              <a:rPr lang="pl-PL" sz="2200" dirty="0">
                <a:solidFill>
                  <a:schemeClr val="tx1"/>
                </a:solidFill>
                <a:latin typeface="Arial" panose="020B0604020202020204" pitchFamily="34" charset="0"/>
                <a:cs typeface="Arial" panose="020B0604020202020204" pitchFamily="34" charset="0"/>
              </a:rPr>
              <a:t>Komisji Wspólnej Rządu i Samorządu Terytorialnego</a:t>
            </a:r>
          </a:p>
          <a:p>
            <a:pPr marL="457200" indent="-457200">
              <a:buFont typeface="Wingdings" panose="05000000000000000000" pitchFamily="2" charset="2"/>
              <a:buChar char="q"/>
            </a:pPr>
            <a:r>
              <a:rPr lang="pl-PL" sz="2200" dirty="0">
                <a:solidFill>
                  <a:schemeClr val="tx1"/>
                </a:solidFill>
                <a:latin typeface="Arial" panose="020B0604020202020204" pitchFamily="34" charset="0"/>
                <a:cs typeface="Arial" panose="020B0604020202020204" pitchFamily="34" charset="0"/>
              </a:rPr>
              <a:t>Łódzkiej Wojewódzkiej Rady Działalności Pożytku Publicznego</a:t>
            </a:r>
          </a:p>
          <a:p>
            <a:pPr marL="457200" indent="-457200">
              <a:buFont typeface="Wingdings" panose="05000000000000000000" pitchFamily="2" charset="2"/>
              <a:buChar char="q"/>
            </a:pPr>
            <a:r>
              <a:rPr lang="pl-PL" sz="2200" dirty="0">
                <a:solidFill>
                  <a:schemeClr val="tx1"/>
                </a:solidFill>
                <a:latin typeface="Arial" panose="020B0604020202020204" pitchFamily="34" charset="0"/>
                <a:cs typeface="Arial" panose="020B0604020202020204" pitchFamily="34" charset="0"/>
              </a:rPr>
              <a:t>Wojewody Łódzkiego</a:t>
            </a:r>
          </a:p>
          <a:p>
            <a:endParaRPr lang="pl-PL" sz="500" dirty="0">
              <a:solidFill>
                <a:schemeClr val="accent2">
                  <a:lumMod val="75000"/>
                </a:schemeClr>
              </a:solidFill>
              <a:latin typeface="Arial" panose="020B0604020202020204" pitchFamily="34" charset="0"/>
              <a:cs typeface="Arial" panose="020B0604020202020204" pitchFamily="34" charset="0"/>
            </a:endParaRPr>
          </a:p>
          <a:p>
            <a:r>
              <a:rPr lang="pl-PL" sz="2800" dirty="0">
                <a:latin typeface="Arial" panose="020B0604020202020204" pitchFamily="34" charset="0"/>
                <a:cs typeface="Arial" panose="020B0604020202020204" pitchFamily="34" charset="0"/>
              </a:rPr>
              <a:t>jednak podmioty te nie zgłosiły uwag ani wniosków do projektu dokumentu.</a:t>
            </a:r>
          </a:p>
          <a:p>
            <a:endParaRPr lang="pl-PL" sz="2800" dirty="0">
              <a:latin typeface="Arial" panose="020B0604020202020204" pitchFamily="34" charset="0"/>
              <a:cs typeface="Arial" panose="020B0604020202020204" pitchFamily="34" charset="0"/>
            </a:endParaRPr>
          </a:p>
          <a:p>
            <a:r>
              <a:rPr lang="pl-PL" sz="2800" dirty="0">
                <a:latin typeface="Arial" panose="020B0604020202020204" pitchFamily="34" charset="0"/>
                <a:cs typeface="Arial" panose="020B0604020202020204" pitchFamily="34" charset="0"/>
              </a:rPr>
              <a:t>Dodatkowo, po zakończonych konsultacjach społecznych w dniu 23 maja 2025 r. projekt aktualizacji SRWŁ 2030 został zaprezentowany na posiedzeniu </a:t>
            </a:r>
            <a:r>
              <a:rPr lang="pl-PL" sz="2800" dirty="0">
                <a:solidFill>
                  <a:schemeClr val="tx1"/>
                </a:solidFill>
                <a:latin typeface="Arial" panose="020B0604020202020204" pitchFamily="34" charset="0"/>
                <a:cs typeface="Arial" panose="020B0604020202020204" pitchFamily="34" charset="0"/>
              </a:rPr>
              <a:t>Regionalnej Rady Ochrony Przyrody w Łodzi.</a:t>
            </a:r>
          </a:p>
          <a:p>
            <a:endParaRPr lang="pl-PL" sz="2800" dirty="0">
              <a:latin typeface="Arial" panose="020B0604020202020204" pitchFamily="34" charset="0"/>
              <a:cs typeface="Arial" panose="020B0604020202020204" pitchFamily="34" charset="0"/>
            </a:endParaRPr>
          </a:p>
          <a:p>
            <a:endParaRPr lang="pl-PL" dirty="0"/>
          </a:p>
        </p:txBody>
      </p:sp>
    </p:spTree>
    <p:extLst>
      <p:ext uri="{BB962C8B-B14F-4D97-AF65-F5344CB8AC3E}">
        <p14:creationId xmlns:p14="http://schemas.microsoft.com/office/powerpoint/2010/main" val="3410613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bject 4">
            <a:extLst>
              <a:ext uri="{FF2B5EF4-FFF2-40B4-BE49-F238E27FC236}">
                <a16:creationId xmlns:a16="http://schemas.microsoft.com/office/drawing/2014/main" id="{03430F32-6DB2-44A0-B835-9F47ED9A1AB5}"/>
              </a:ext>
            </a:extLst>
          </p:cNvPr>
          <p:cNvSpPr/>
          <p:nvPr/>
        </p:nvSpPr>
        <p:spPr>
          <a:xfrm>
            <a:off x="837632" y="1082675"/>
            <a:ext cx="18430425" cy="0"/>
          </a:xfrm>
          <a:custGeom>
            <a:avLst/>
            <a:gdLst/>
            <a:ahLst/>
            <a:cxnLst/>
            <a:rect l="l" t="t" r="r" b="b"/>
            <a:pathLst>
              <a:path w="18428970">
                <a:moveTo>
                  <a:pt x="0" y="0"/>
                </a:moveTo>
                <a:lnTo>
                  <a:pt x="18428758" y="0"/>
                </a:lnTo>
              </a:path>
            </a:pathLst>
          </a:custGeom>
          <a:ln w="13748">
            <a:solidFill>
              <a:srgbClr val="000000"/>
            </a:solidFill>
          </a:ln>
        </p:spPr>
        <p:txBody>
          <a:bodyPr wrap="square" lIns="0" tIns="0" rIns="0" bIns="0" rtlCol="0"/>
          <a:lstStyle/>
          <a:p>
            <a:endParaRPr/>
          </a:p>
        </p:txBody>
      </p:sp>
      <p:pic>
        <p:nvPicPr>
          <p:cNvPr id="5" name="Obraz 4">
            <a:extLst>
              <a:ext uri="{FF2B5EF4-FFF2-40B4-BE49-F238E27FC236}">
                <a16:creationId xmlns:a16="http://schemas.microsoft.com/office/drawing/2014/main" id="{7981316F-E720-475A-AC59-91E1F0089E9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51" y="355382"/>
            <a:ext cx="2061223" cy="535483"/>
          </a:xfrm>
          <a:prstGeom prst="rect">
            <a:avLst/>
          </a:prstGeom>
        </p:spPr>
      </p:pic>
      <p:sp>
        <p:nvSpPr>
          <p:cNvPr id="9" name="Symbol zastępczy numeru slajdu 8"/>
          <p:cNvSpPr>
            <a:spLocks noGrp="1"/>
          </p:cNvSpPr>
          <p:nvPr>
            <p:ph type="sldNum" sz="quarter" idx="7"/>
          </p:nvPr>
        </p:nvSpPr>
        <p:spPr/>
        <p:txBody>
          <a:bodyPr/>
          <a:lstStyle/>
          <a:p>
            <a:fld id="{B6F15528-21DE-4FAA-801E-634DDDAF4B2B}" type="slidenum">
              <a:rPr lang="pl-PL" smtClean="0"/>
              <a:t>7</a:t>
            </a:fld>
            <a:endParaRPr lang="pl-PL"/>
          </a:p>
        </p:txBody>
      </p:sp>
      <p:pic>
        <p:nvPicPr>
          <p:cNvPr id="11" name="Obraz 10"/>
          <p:cNvPicPr/>
          <p:nvPr/>
        </p:nvPicPr>
        <p:blipFill rotWithShape="1">
          <a:blip r:embed="rId4">
            <a:extLst>
              <a:ext uri="{28A0092B-C50C-407E-A947-70E740481C1C}">
                <a14:useLocalDpi xmlns:a14="http://schemas.microsoft.com/office/drawing/2010/main" val="0"/>
              </a:ext>
            </a:extLst>
          </a:blip>
          <a:srcRect b="28277"/>
          <a:stretch/>
        </p:blipFill>
        <p:spPr bwMode="auto">
          <a:xfrm>
            <a:off x="9079896" y="0"/>
            <a:ext cx="11025792" cy="11183574"/>
          </a:xfrm>
          <a:prstGeom prst="rect">
            <a:avLst/>
          </a:prstGeom>
          <a:noFill/>
          <a:ln>
            <a:noFill/>
          </a:ln>
        </p:spPr>
      </p:pic>
      <p:sp>
        <p:nvSpPr>
          <p:cNvPr id="2" name="Tytuł 1"/>
          <p:cNvSpPr>
            <a:spLocks noGrp="1"/>
          </p:cNvSpPr>
          <p:nvPr>
            <p:ph type="title"/>
          </p:nvPr>
        </p:nvSpPr>
        <p:spPr>
          <a:xfrm>
            <a:off x="824752" y="1312923"/>
            <a:ext cx="9816514" cy="1585306"/>
          </a:xfrm>
        </p:spPr>
        <p:txBody>
          <a:bodyPr/>
          <a:lstStyle/>
          <a:p>
            <a:r>
              <a:rPr lang="pl-PL" dirty="0"/>
              <a:t>Model struktury funkcjonalno-przestrzennej</a:t>
            </a:r>
          </a:p>
        </p:txBody>
      </p:sp>
      <p:pic>
        <p:nvPicPr>
          <p:cNvPr id="6" name="Obraz 5"/>
          <p:cNvPicPr>
            <a:picLocks noChangeAspect="1"/>
          </p:cNvPicPr>
          <p:nvPr/>
        </p:nvPicPr>
        <p:blipFill>
          <a:blip r:embed="rId5"/>
          <a:stretch>
            <a:fillRect/>
          </a:stretch>
        </p:blipFill>
        <p:spPr>
          <a:xfrm>
            <a:off x="993403" y="2876890"/>
            <a:ext cx="2974792" cy="4885494"/>
          </a:xfrm>
          <a:prstGeom prst="rect">
            <a:avLst/>
          </a:prstGeom>
        </p:spPr>
      </p:pic>
      <p:pic>
        <p:nvPicPr>
          <p:cNvPr id="12" name="Obraz 11"/>
          <p:cNvPicPr>
            <a:picLocks noChangeAspect="1"/>
          </p:cNvPicPr>
          <p:nvPr/>
        </p:nvPicPr>
        <p:blipFill>
          <a:blip r:embed="rId6"/>
          <a:stretch>
            <a:fillRect/>
          </a:stretch>
        </p:blipFill>
        <p:spPr>
          <a:xfrm>
            <a:off x="1004238" y="7868636"/>
            <a:ext cx="3638406" cy="2689256"/>
          </a:xfrm>
          <a:prstGeom prst="rect">
            <a:avLst/>
          </a:prstGeom>
        </p:spPr>
      </p:pic>
      <p:pic>
        <p:nvPicPr>
          <p:cNvPr id="13" name="Obraz 12"/>
          <p:cNvPicPr>
            <a:picLocks noChangeAspect="1"/>
          </p:cNvPicPr>
          <p:nvPr/>
        </p:nvPicPr>
        <p:blipFill>
          <a:blip r:embed="rId7"/>
          <a:stretch>
            <a:fillRect/>
          </a:stretch>
        </p:blipFill>
        <p:spPr>
          <a:xfrm>
            <a:off x="4913526" y="2892245"/>
            <a:ext cx="2829688" cy="4625026"/>
          </a:xfrm>
          <a:prstGeom prst="rect">
            <a:avLst/>
          </a:prstGeom>
        </p:spPr>
      </p:pic>
      <p:pic>
        <p:nvPicPr>
          <p:cNvPr id="14" name="Obraz 13"/>
          <p:cNvPicPr>
            <a:picLocks noChangeAspect="1"/>
          </p:cNvPicPr>
          <p:nvPr/>
        </p:nvPicPr>
        <p:blipFill>
          <a:blip r:embed="rId8"/>
          <a:stretch>
            <a:fillRect/>
          </a:stretch>
        </p:blipFill>
        <p:spPr>
          <a:xfrm>
            <a:off x="4913526" y="7370951"/>
            <a:ext cx="3109362" cy="3684626"/>
          </a:xfrm>
          <a:prstGeom prst="rect">
            <a:avLst/>
          </a:prstGeom>
        </p:spPr>
      </p:pic>
    </p:spTree>
    <p:extLst>
      <p:ext uri="{BB962C8B-B14F-4D97-AF65-F5344CB8AC3E}">
        <p14:creationId xmlns:p14="http://schemas.microsoft.com/office/powerpoint/2010/main" val="2129992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4750" y="1235075"/>
            <a:ext cx="11514094" cy="792653"/>
          </a:xfrm>
        </p:spPr>
        <p:txBody>
          <a:bodyPr/>
          <a:lstStyle/>
          <a:p>
            <a:r>
              <a:rPr lang="pl-PL" dirty="0"/>
              <a:t>Ustalenia i rekomendacje (1)</a:t>
            </a:r>
          </a:p>
        </p:txBody>
      </p:sp>
      <p:sp>
        <p:nvSpPr>
          <p:cNvPr id="3" name="Symbol zastępczy tekstu 2"/>
          <p:cNvSpPr>
            <a:spLocks noGrp="1"/>
          </p:cNvSpPr>
          <p:nvPr>
            <p:ph type="body" idx="1"/>
          </p:nvPr>
        </p:nvSpPr>
        <p:spPr>
          <a:xfrm>
            <a:off x="824750" y="2225675"/>
            <a:ext cx="18275655" cy="8433078"/>
          </a:xfrm>
        </p:spPr>
        <p:txBody>
          <a:bodyPr/>
          <a:lstStyle/>
          <a:p>
            <a:pPr>
              <a:spcAft>
                <a:spcPts val="600"/>
              </a:spcAft>
            </a:pPr>
            <a:r>
              <a:rPr lang="pl-PL" sz="2400" b="1" dirty="0">
                <a:solidFill>
                  <a:schemeClr val="tx1"/>
                </a:solidFill>
                <a:latin typeface="Arial" panose="020B0604020202020204" pitchFamily="34" charset="0"/>
                <a:cs typeface="Arial" panose="020B0604020202020204" pitchFamily="34" charset="0"/>
              </a:rPr>
              <a:t>Sieć miast</a:t>
            </a:r>
          </a:p>
          <a:p>
            <a:pPr>
              <a:spcAft>
                <a:spcPts val="600"/>
              </a:spcAft>
            </a:pPr>
            <a:endParaRPr lang="pl-PL" sz="2400" b="1" dirty="0">
              <a:solidFill>
                <a:srgbClr val="FF0000"/>
              </a:solidFill>
              <a:latin typeface="Arial" panose="020B0604020202020204" pitchFamily="34" charset="0"/>
              <a:cs typeface="Arial" panose="020B0604020202020204" pitchFamily="34" charset="0"/>
            </a:endParaRPr>
          </a:p>
          <a:p>
            <a:pPr>
              <a:spcAft>
                <a:spcPts val="600"/>
              </a:spcAft>
            </a:pPr>
            <a:r>
              <a:rPr lang="pl-PL" sz="2000" b="1" u="sng" dirty="0">
                <a:latin typeface="Arial" panose="020B0604020202020204" pitchFamily="34" charset="0"/>
                <a:cs typeface="Arial" panose="020B0604020202020204" pitchFamily="34" charset="0"/>
              </a:rPr>
              <a:t>Łódź – ośrodek ponadregionalny (metropolitalny) i obszar aglomeracji łódzkiej </a:t>
            </a:r>
            <a:endParaRPr lang="pl-PL" sz="2000" u="sng" dirty="0">
              <a:latin typeface="Arial" panose="020B0604020202020204" pitchFamily="34" charset="0"/>
              <a:cs typeface="Arial" panose="020B0604020202020204" pitchFamily="34" charset="0"/>
            </a:endParaRPr>
          </a:p>
          <a:p>
            <a:pPr marL="457200" lvl="0" indent="-457200">
              <a:spcAft>
                <a:spcPts val="600"/>
              </a:spcAft>
              <a:buFont typeface="+mj-lt"/>
              <a:buAutoNum type="arabicPeriod"/>
            </a:pPr>
            <a:r>
              <a:rPr lang="pl-PL" sz="2000" dirty="0">
                <a:latin typeface="Arial" panose="020B0604020202020204" pitchFamily="34" charset="0"/>
                <a:cs typeface="Arial" panose="020B0604020202020204" pitchFamily="34" charset="0"/>
              </a:rPr>
              <a:t>Wzmacnianie Łodzi jako </a:t>
            </a:r>
            <a:r>
              <a:rPr lang="pl-PL" sz="2000" b="1" dirty="0">
                <a:latin typeface="Arial" panose="020B0604020202020204" pitchFamily="34" charset="0"/>
                <a:cs typeface="Arial" panose="020B0604020202020204" pitchFamily="34" charset="0"/>
              </a:rPr>
              <a:t>ośrodka metropolitalnego </a:t>
            </a:r>
            <a:r>
              <a:rPr lang="pl-PL" sz="2000" dirty="0">
                <a:latin typeface="Arial" panose="020B0604020202020204" pitchFamily="34" charset="0"/>
                <a:cs typeface="Arial" panose="020B0604020202020204" pitchFamily="34" charset="0"/>
              </a:rPr>
              <a:t>poprzez rozwój wyspecjalizowanych usług ochrony zdrowia, edukacyjnych, kulturalnych, sportu </a:t>
            </a:r>
            <a:br>
              <a:rPr lang="pl-PL" sz="2000" dirty="0">
                <a:latin typeface="Arial" panose="020B0604020202020204" pitchFamily="34" charset="0"/>
                <a:cs typeface="Arial" panose="020B0604020202020204" pitchFamily="34" charset="0"/>
              </a:rPr>
            </a:br>
            <a:r>
              <a:rPr lang="pl-PL" sz="2000" dirty="0">
                <a:latin typeface="Arial" panose="020B0604020202020204" pitchFamily="34" charset="0"/>
                <a:cs typeface="Arial" panose="020B0604020202020204" pitchFamily="34" charset="0"/>
              </a:rPr>
              <a:t>i rekreacji o znaczeniu krajowym i regionalnym.</a:t>
            </a:r>
          </a:p>
          <a:p>
            <a:pPr marL="457200" lvl="0" indent="-457200">
              <a:spcAft>
                <a:spcPts val="600"/>
              </a:spcAft>
              <a:buFont typeface="+mj-lt"/>
              <a:buAutoNum type="arabicPeriod"/>
            </a:pPr>
            <a:r>
              <a:rPr lang="pl-PL" sz="2000" dirty="0">
                <a:latin typeface="Arial" panose="020B0604020202020204" pitchFamily="34" charset="0"/>
                <a:cs typeface="Arial" panose="020B0604020202020204" pitchFamily="34" charset="0"/>
              </a:rPr>
              <a:t>Wzmacnianie funkcji </a:t>
            </a:r>
            <a:r>
              <a:rPr lang="pl-PL" sz="2000" b="1" dirty="0">
                <a:latin typeface="Arial" panose="020B0604020202020204" pitchFamily="34" charset="0"/>
                <a:cs typeface="Arial" panose="020B0604020202020204" pitchFamily="34" charset="0"/>
              </a:rPr>
              <a:t>akademickiej, naukowej i badawczo-rozwojowej </a:t>
            </a:r>
            <a:r>
              <a:rPr lang="pl-PL" sz="2000" dirty="0">
                <a:latin typeface="Arial" panose="020B0604020202020204" pitchFamily="34" charset="0"/>
                <a:cs typeface="Arial" panose="020B0604020202020204" pitchFamily="34" charset="0"/>
              </a:rPr>
              <a:t>Łodzi</a:t>
            </a:r>
            <a:r>
              <a:rPr lang="pl-PL" sz="2000" b="1" dirty="0">
                <a:latin typeface="Arial" panose="020B0604020202020204" pitchFamily="34" charset="0"/>
                <a:cs typeface="Arial" panose="020B0604020202020204" pitchFamily="34" charset="0"/>
              </a:rPr>
              <a:t> </a:t>
            </a:r>
            <a:r>
              <a:rPr lang="pl-PL" sz="2000" dirty="0">
                <a:latin typeface="Arial" panose="020B0604020202020204" pitchFamily="34" charset="0"/>
                <a:cs typeface="Arial" panose="020B0604020202020204" pitchFamily="34" charset="0"/>
              </a:rPr>
              <a:t>oraz rozwój przemysłów kreatywnych.</a:t>
            </a:r>
          </a:p>
          <a:p>
            <a:pPr marL="457200" lvl="0" indent="-457200">
              <a:spcAft>
                <a:spcPts val="600"/>
              </a:spcAft>
              <a:buFont typeface="+mj-lt"/>
              <a:buAutoNum type="arabicPeriod"/>
            </a:pPr>
            <a:r>
              <a:rPr lang="pl-PL" sz="2000" dirty="0">
                <a:latin typeface="Arial" panose="020B0604020202020204" pitchFamily="34" charset="0"/>
                <a:cs typeface="Arial" panose="020B0604020202020204" pitchFamily="34" charset="0"/>
              </a:rPr>
              <a:t>Rozwój powiązań funkcjonalnych w </a:t>
            </a:r>
            <a:r>
              <a:rPr lang="pl-PL" sz="2000" b="1" dirty="0">
                <a:latin typeface="Arial" panose="020B0604020202020204" pitchFamily="34" charset="0"/>
                <a:cs typeface="Arial" panose="020B0604020202020204" pitchFamily="34" charset="0"/>
              </a:rPr>
              <a:t>układzie bipolarnym Łódź – Warszawa</a:t>
            </a:r>
            <a:r>
              <a:rPr lang="pl-PL" sz="2000" dirty="0">
                <a:latin typeface="Arial" panose="020B0604020202020204" pitchFamily="34" charset="0"/>
                <a:cs typeface="Arial" panose="020B0604020202020204" pitchFamily="34" charset="0"/>
              </a:rPr>
              <a:t>.</a:t>
            </a:r>
          </a:p>
          <a:p>
            <a:pPr marL="457200" indent="-457200">
              <a:spcAft>
                <a:spcPts val="600"/>
              </a:spcAft>
              <a:buFont typeface="+mj-lt"/>
              <a:buAutoNum type="arabicPeriod"/>
            </a:pPr>
            <a:r>
              <a:rPr lang="pl-PL" sz="2000" dirty="0">
                <a:latin typeface="Arial" panose="020B0604020202020204" pitchFamily="34" charset="0"/>
                <a:cs typeface="Arial" panose="020B0604020202020204" pitchFamily="34" charset="0"/>
              </a:rPr>
              <a:t>Wspieranie komplementarności usług kultury, ochrony zdrowia i edukacji różnych szczebli w miastach aglomeracji, w szczególności Łodzi, Pabianicach </a:t>
            </a:r>
            <a:br>
              <a:rPr lang="pl-PL" sz="2000" dirty="0">
                <a:latin typeface="Arial" panose="020B0604020202020204" pitchFamily="34" charset="0"/>
                <a:cs typeface="Arial" panose="020B0604020202020204" pitchFamily="34" charset="0"/>
              </a:rPr>
            </a:br>
            <a:r>
              <a:rPr lang="pl-PL" sz="2000" dirty="0">
                <a:latin typeface="Arial" panose="020B0604020202020204" pitchFamily="34" charset="0"/>
                <a:cs typeface="Arial" panose="020B0604020202020204" pitchFamily="34" charset="0"/>
              </a:rPr>
              <a:t>i Zgierzu.</a:t>
            </a:r>
          </a:p>
          <a:p>
            <a:pPr marL="457200" indent="-457200">
              <a:spcAft>
                <a:spcPts val="600"/>
              </a:spcAft>
              <a:buFont typeface="+mj-lt"/>
              <a:buAutoNum type="arabicPeriod"/>
            </a:pPr>
            <a:r>
              <a:rPr lang="pl-PL" sz="2000" dirty="0">
                <a:latin typeface="Arial" panose="020B0604020202020204" pitchFamily="34" charset="0"/>
                <a:cs typeface="Arial" panose="020B0604020202020204" pitchFamily="34" charset="0"/>
              </a:rPr>
              <a:t>Wdrażanie koncepcji miast „kompaktowych” i „piętnastominutowych ” w Łodzi i w ośrodkach ponadlokalnych aglomeracji łódzkiej.</a:t>
            </a:r>
          </a:p>
          <a:p>
            <a:pPr marL="457200" indent="-457200">
              <a:spcAft>
                <a:spcPts val="600"/>
              </a:spcAft>
              <a:buFont typeface="+mj-lt"/>
              <a:buAutoNum type="arabicPeriod"/>
            </a:pPr>
            <a:r>
              <a:rPr lang="pl-PL" sz="2000" dirty="0">
                <a:latin typeface="Arial" panose="020B0604020202020204" pitchFamily="34" charset="0"/>
                <a:cs typeface="Arial" panose="020B0604020202020204" pitchFamily="34" charset="0"/>
              </a:rPr>
              <a:t>Zapewnienie integracji transportu zbiorowego zwiększające spójność terytorialną aglomeracji. </a:t>
            </a:r>
          </a:p>
          <a:p>
            <a:pPr marL="457200" indent="-457200">
              <a:spcAft>
                <a:spcPts val="600"/>
              </a:spcAft>
              <a:buFont typeface="+mj-lt"/>
              <a:buAutoNum type="arabicPeriod"/>
            </a:pPr>
            <a:r>
              <a:rPr lang="pl-PL" sz="2000" dirty="0">
                <a:latin typeface="Arial" panose="020B0604020202020204" pitchFamily="34" charset="0"/>
                <a:cs typeface="Arial" panose="020B0604020202020204" pitchFamily="34" charset="0"/>
              </a:rPr>
              <a:t>Kształtowanie systemu zielonego pierścienia aglomeracji łódzkiej z uwzględnieniem systemów zieleni miejskiej oraz ponadlokalnego systemu przyrodniczego przy zachowaniu drożności korytarzy przewietrzających.</a:t>
            </a:r>
            <a:r>
              <a:rPr lang="pl-PL" dirty="0"/>
              <a:t> </a:t>
            </a:r>
            <a:endParaRPr lang="pl-PL" sz="2000" dirty="0">
              <a:latin typeface="Arial" panose="020B0604020202020204" pitchFamily="34" charset="0"/>
              <a:cs typeface="Arial" panose="020B0604020202020204" pitchFamily="34" charset="0"/>
            </a:endParaRPr>
          </a:p>
          <a:p>
            <a:pPr>
              <a:spcAft>
                <a:spcPts val="600"/>
              </a:spcAft>
            </a:pPr>
            <a:r>
              <a:rPr lang="pl-PL" sz="2000" b="1" u="sng" dirty="0">
                <a:latin typeface="Arial" panose="020B0604020202020204" pitchFamily="34" charset="0"/>
                <a:cs typeface="Arial" panose="020B0604020202020204" pitchFamily="34" charset="0"/>
              </a:rPr>
              <a:t>Ośrodki </a:t>
            </a:r>
            <a:r>
              <a:rPr lang="pl-PL" sz="2000" b="1" u="sng" dirty="0" err="1">
                <a:latin typeface="Arial" panose="020B0604020202020204" pitchFamily="34" charset="0"/>
                <a:cs typeface="Arial" panose="020B0604020202020204" pitchFamily="34" charset="0"/>
              </a:rPr>
              <a:t>subregionalne</a:t>
            </a:r>
            <a:endParaRPr lang="pl-PL" sz="2000" u="sng" dirty="0">
              <a:latin typeface="Arial" panose="020B0604020202020204" pitchFamily="34" charset="0"/>
              <a:cs typeface="Arial" panose="020B0604020202020204" pitchFamily="34" charset="0"/>
            </a:endParaRPr>
          </a:p>
          <a:p>
            <a:pPr marL="457200" lvl="0" indent="-457200">
              <a:spcAft>
                <a:spcPts val="600"/>
              </a:spcAft>
              <a:buFont typeface="+mj-lt"/>
              <a:buAutoNum type="arabicPeriod"/>
            </a:pPr>
            <a:r>
              <a:rPr lang="pl-PL" sz="2000" dirty="0">
                <a:latin typeface="Arial" panose="020B0604020202020204" pitchFamily="34" charset="0"/>
                <a:cs typeface="Arial" panose="020B0604020202020204" pitchFamily="34" charset="0"/>
              </a:rPr>
              <a:t>Wspomaganie rozwoju usług ochrony zdrowia, w tym </a:t>
            </a:r>
            <a:r>
              <a:rPr lang="pl-PL" sz="2000" b="1" dirty="0">
                <a:latin typeface="Arial" panose="020B0604020202020204" pitchFamily="34" charset="0"/>
                <a:cs typeface="Arial" panose="020B0604020202020204" pitchFamily="34" charset="0"/>
              </a:rPr>
              <a:t>specjalistycznej opieki zdrowotnej </a:t>
            </a:r>
            <a:r>
              <a:rPr lang="pl-PL" sz="2000" dirty="0">
                <a:latin typeface="Arial" panose="020B0604020202020204" pitchFamily="34" charset="0"/>
                <a:cs typeface="Arial" panose="020B0604020202020204" pitchFamily="34" charset="0"/>
              </a:rPr>
              <a:t>oraz </a:t>
            </a:r>
            <a:r>
              <a:rPr lang="pl-PL" sz="2000" b="1" dirty="0">
                <a:latin typeface="Arial" panose="020B0604020202020204" pitchFamily="34" charset="0"/>
                <a:cs typeface="Arial" panose="020B0604020202020204" pitchFamily="34" charset="0"/>
              </a:rPr>
              <a:t>szpitali z oddziałami specjalistycznymi</a:t>
            </a:r>
            <a:r>
              <a:rPr lang="pl-PL" sz="2000" dirty="0">
                <a:latin typeface="Arial" panose="020B0604020202020204" pitchFamily="34" charset="0"/>
                <a:cs typeface="Arial" panose="020B0604020202020204" pitchFamily="34" charset="0"/>
              </a:rPr>
              <a:t>.</a:t>
            </a:r>
          </a:p>
          <a:p>
            <a:pPr marL="457200" indent="-457200">
              <a:spcAft>
                <a:spcPts val="600"/>
              </a:spcAft>
              <a:buFont typeface="+mj-lt"/>
              <a:buAutoNum type="arabicPeriod"/>
            </a:pPr>
            <a:r>
              <a:rPr lang="pl-PL" sz="2000" dirty="0">
                <a:latin typeface="Arial" panose="020B0604020202020204" pitchFamily="34" charset="0"/>
                <a:cs typeface="Arial" panose="020B0604020202020204" pitchFamily="34" charset="0"/>
              </a:rPr>
              <a:t>Zapewnienie mieszkańcom ośrodków i ich obszarów obsługi dostępu do </a:t>
            </a:r>
            <a:r>
              <a:rPr lang="pl-PL" sz="2000" b="1" dirty="0">
                <a:latin typeface="Arial" panose="020B0604020202020204" pitchFamily="34" charset="0"/>
                <a:cs typeface="Arial" panose="020B0604020202020204" pitchFamily="34" charset="0"/>
              </a:rPr>
              <a:t>wyspecjalizowanych usług kultury, sportu i rekreacji oraz edukacji </a:t>
            </a:r>
            <a:r>
              <a:rPr lang="pl-PL" sz="2000" dirty="0">
                <a:latin typeface="Arial" panose="020B0604020202020204" pitchFamily="34" charset="0"/>
                <a:cs typeface="Arial" panose="020B0604020202020204" pitchFamily="34" charset="0"/>
              </a:rPr>
              <a:t>na poziomie średnim i wyższym.</a:t>
            </a:r>
          </a:p>
          <a:p>
            <a:pPr marL="457200" indent="-457200">
              <a:spcAft>
                <a:spcPts val="600"/>
              </a:spcAft>
              <a:buFont typeface="+mj-lt"/>
              <a:buAutoNum type="arabicPeriod"/>
            </a:pPr>
            <a:r>
              <a:rPr lang="pl-PL" sz="2000" dirty="0">
                <a:latin typeface="Arial" panose="020B0604020202020204" pitchFamily="34" charset="0"/>
                <a:cs typeface="Arial" panose="020B0604020202020204" pitchFamily="34" charset="0"/>
              </a:rPr>
              <a:t>Wdrażanie koncepcji miast „kompaktowych” i „piętnastominutowych ”.</a:t>
            </a:r>
          </a:p>
          <a:p>
            <a:pPr marL="457200" lvl="0" indent="-457200">
              <a:spcAft>
                <a:spcPts val="600"/>
              </a:spcAft>
              <a:buFont typeface="+mj-lt"/>
              <a:buAutoNum type="arabicPeriod"/>
            </a:pPr>
            <a:r>
              <a:rPr lang="pl-PL" sz="2000" dirty="0">
                <a:latin typeface="Arial" panose="020B0604020202020204" pitchFamily="34" charset="0"/>
                <a:cs typeface="Arial" panose="020B0604020202020204" pitchFamily="34" charset="0"/>
              </a:rPr>
              <a:t>W bipolarnych układach subregionalnych Sieradz – Zduńska Wola oraz Piotrków Trybunalski – Bełchatów </a:t>
            </a:r>
            <a:r>
              <a:rPr lang="pl-PL" sz="2000" b="1" dirty="0">
                <a:latin typeface="Arial" panose="020B0604020202020204" pitchFamily="34" charset="0"/>
                <a:cs typeface="Arial" panose="020B0604020202020204" pitchFamily="34" charset="0"/>
              </a:rPr>
              <a:t>rozwijanie komplementarnych usług ośrodków</a:t>
            </a:r>
            <a:r>
              <a:rPr lang="pl-PL" sz="2000" dirty="0">
                <a:latin typeface="Arial" panose="020B0604020202020204" pitchFamily="34" charset="0"/>
                <a:cs typeface="Arial" panose="020B0604020202020204" pitchFamily="34" charset="0"/>
              </a:rPr>
              <a:t>, m.in. w zakresie ochrony zdrowia, w tym specjalistycznego leczenia szpitalnego, wyspecjalizowanych usług kultury, sportu i rekreacji oraz usług szkolnictwa średniego i wyższego.</a:t>
            </a:r>
          </a:p>
          <a:p>
            <a:pPr marL="457200" lvl="0" indent="-457200">
              <a:spcAft>
                <a:spcPts val="600"/>
              </a:spcAft>
              <a:buFont typeface="+mj-lt"/>
              <a:buAutoNum type="arabicPeriod"/>
            </a:pPr>
            <a:r>
              <a:rPr lang="pl-PL" sz="2000" dirty="0">
                <a:latin typeface="Arial" panose="020B0604020202020204" pitchFamily="34" charset="0"/>
                <a:cs typeface="Arial" panose="020B0604020202020204" pitchFamily="34" charset="0"/>
              </a:rPr>
              <a:t>Wzmocnienie </a:t>
            </a:r>
            <a:r>
              <a:rPr lang="pl-PL" sz="2000" b="1" dirty="0">
                <a:latin typeface="Arial" panose="020B0604020202020204" pitchFamily="34" charset="0"/>
                <a:cs typeface="Arial" panose="020B0604020202020204" pitchFamily="34" charset="0"/>
              </a:rPr>
              <a:t>transportowych powiązań ośrodków miejskich z ich obszarami obsługi</a:t>
            </a:r>
            <a:r>
              <a:rPr lang="pl-PL" sz="2000" dirty="0">
                <a:latin typeface="Arial" panose="020B0604020202020204" pitchFamily="34" charset="0"/>
                <a:cs typeface="Arial" panose="020B0604020202020204" pitchFamily="34" charset="0"/>
              </a:rPr>
              <a:t>, w tym w ramach bipolarnych układów subregionalnych.</a:t>
            </a:r>
          </a:p>
          <a:p>
            <a:pPr>
              <a:spcAft>
                <a:spcPts val="600"/>
              </a:spcAft>
            </a:pPr>
            <a:r>
              <a:rPr lang="pl-PL" sz="2000" dirty="0">
                <a:latin typeface="Arial" panose="020B0604020202020204" pitchFamily="34" charset="0"/>
                <a:cs typeface="Arial" panose="020B0604020202020204" pitchFamily="34" charset="0"/>
              </a:rPr>
              <a:t> </a:t>
            </a:r>
          </a:p>
        </p:txBody>
      </p:sp>
      <p:pic>
        <p:nvPicPr>
          <p:cNvPr id="4" name="Obraz 3">
            <a:extLst>
              <a:ext uri="{FF2B5EF4-FFF2-40B4-BE49-F238E27FC236}">
                <a16:creationId xmlns:a16="http://schemas.microsoft.com/office/drawing/2014/main" id="{7981316F-E720-475A-AC59-91E1F0089E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751" y="355382"/>
            <a:ext cx="2061223" cy="535483"/>
          </a:xfrm>
          <a:prstGeom prst="rect">
            <a:avLst/>
          </a:prstGeom>
        </p:spPr>
      </p:pic>
      <p:sp>
        <p:nvSpPr>
          <p:cNvPr id="5" name="Symbol zastępczy numeru slajdu 4"/>
          <p:cNvSpPr>
            <a:spLocks noGrp="1"/>
          </p:cNvSpPr>
          <p:nvPr>
            <p:ph type="sldNum" sz="quarter" idx="7"/>
          </p:nvPr>
        </p:nvSpPr>
        <p:spPr/>
        <p:txBody>
          <a:bodyPr/>
          <a:lstStyle/>
          <a:p>
            <a:fld id="{B6F15528-21DE-4FAA-801E-634DDDAF4B2B}" type="slidenum">
              <a:rPr lang="pl-PL" smtClean="0"/>
              <a:t>8</a:t>
            </a:fld>
            <a:endParaRPr lang="pl-PL"/>
          </a:p>
        </p:txBody>
      </p:sp>
      <p:sp>
        <p:nvSpPr>
          <p:cNvPr id="6" name="object 4">
            <a:extLst>
              <a:ext uri="{FF2B5EF4-FFF2-40B4-BE49-F238E27FC236}">
                <a16:creationId xmlns:a16="http://schemas.microsoft.com/office/drawing/2014/main" id="{03430F32-6DB2-44A0-B835-9F47ED9A1AB5}"/>
              </a:ext>
            </a:extLst>
          </p:cNvPr>
          <p:cNvSpPr/>
          <p:nvPr/>
        </p:nvSpPr>
        <p:spPr>
          <a:xfrm>
            <a:off x="837632" y="1082675"/>
            <a:ext cx="18430425" cy="0"/>
          </a:xfrm>
          <a:custGeom>
            <a:avLst/>
            <a:gdLst/>
            <a:ahLst/>
            <a:cxnLst/>
            <a:rect l="l" t="t" r="r" b="b"/>
            <a:pathLst>
              <a:path w="18428970">
                <a:moveTo>
                  <a:pt x="0" y="0"/>
                </a:moveTo>
                <a:lnTo>
                  <a:pt x="18428758" y="0"/>
                </a:lnTo>
              </a:path>
            </a:pathLst>
          </a:custGeom>
          <a:ln w="13748">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2775146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24750" y="1235075"/>
            <a:ext cx="11514094" cy="792653"/>
          </a:xfrm>
        </p:spPr>
        <p:txBody>
          <a:bodyPr/>
          <a:lstStyle/>
          <a:p>
            <a:r>
              <a:rPr lang="pl-PL" dirty="0"/>
              <a:t>Ustalenia i rekomendacje (2)</a:t>
            </a:r>
          </a:p>
        </p:txBody>
      </p:sp>
      <p:sp>
        <p:nvSpPr>
          <p:cNvPr id="3" name="Symbol zastępczy tekstu 2"/>
          <p:cNvSpPr>
            <a:spLocks noGrp="1"/>
          </p:cNvSpPr>
          <p:nvPr>
            <p:ph type="body" idx="1"/>
          </p:nvPr>
        </p:nvSpPr>
        <p:spPr>
          <a:xfrm>
            <a:off x="299245" y="2225676"/>
            <a:ext cx="18669000" cy="9233297"/>
          </a:xfrm>
        </p:spPr>
        <p:txBody>
          <a:bodyPr/>
          <a:lstStyle/>
          <a:p>
            <a:pPr>
              <a:spcAft>
                <a:spcPts val="600"/>
              </a:spcAft>
            </a:pPr>
            <a:r>
              <a:rPr lang="pl-PL" sz="2000" dirty="0">
                <a:latin typeface="Arial" panose="020B0604020202020204" pitchFamily="34" charset="0"/>
                <a:cs typeface="Arial" panose="020B0604020202020204" pitchFamily="34" charset="0"/>
              </a:rPr>
              <a:t> </a:t>
            </a:r>
            <a:r>
              <a:rPr lang="pl-PL" sz="2000" b="1" u="sng" dirty="0">
                <a:latin typeface="Arial" panose="020B0604020202020204" pitchFamily="34" charset="0"/>
                <a:cs typeface="Arial" panose="020B0604020202020204" pitchFamily="34" charset="0"/>
              </a:rPr>
              <a:t>Ośrodki ponadlokalne</a:t>
            </a:r>
            <a:endParaRPr lang="pl-PL" sz="2000" u="sng" dirty="0">
              <a:latin typeface="Arial" panose="020B0604020202020204" pitchFamily="34" charset="0"/>
              <a:cs typeface="Arial" panose="020B0604020202020204" pitchFamily="34" charset="0"/>
            </a:endParaRPr>
          </a:p>
          <a:p>
            <a:pPr marL="457200" indent="-457200">
              <a:spcAft>
                <a:spcPts val="600"/>
              </a:spcAft>
              <a:buFont typeface="+mj-lt"/>
              <a:buAutoNum type="arabicPeriod"/>
            </a:pPr>
            <a:r>
              <a:rPr lang="pl-PL" sz="2000" dirty="0">
                <a:latin typeface="Arial" panose="020B0604020202020204" pitchFamily="34" charset="0"/>
                <a:cs typeface="Arial" panose="020B0604020202020204" pitchFamily="34" charset="0"/>
              </a:rPr>
              <a:t>Wspieranie rozwoju </a:t>
            </a:r>
            <a:r>
              <a:rPr lang="pl-PL" sz="2000" b="1" dirty="0">
                <a:latin typeface="Arial" panose="020B0604020202020204" pitchFamily="34" charset="0"/>
                <a:cs typeface="Arial" panose="020B0604020202020204" pitchFamily="34" charset="0"/>
              </a:rPr>
              <a:t>usług ochrony zdrowia</a:t>
            </a:r>
            <a:r>
              <a:rPr lang="pl-PL" sz="2000" dirty="0">
                <a:latin typeface="Arial" panose="020B0604020202020204" pitchFamily="34" charset="0"/>
                <a:cs typeface="Arial" panose="020B0604020202020204" pitchFamily="34" charset="0"/>
              </a:rPr>
              <a:t>, w tym specjalistycznej opieki zdrowotnej oraz szpitali z oddziałami podstawowymi, a także podstawowych </a:t>
            </a:r>
            <a:r>
              <a:rPr lang="pl-PL" sz="2000" b="1" dirty="0">
                <a:latin typeface="Arial" panose="020B0604020202020204" pitchFamily="34" charset="0"/>
                <a:cs typeface="Arial" panose="020B0604020202020204" pitchFamily="34" charset="0"/>
              </a:rPr>
              <a:t>usług </a:t>
            </a:r>
            <a:r>
              <a:rPr lang="pl-PL" sz="2000" dirty="0">
                <a:latin typeface="Arial" panose="020B0604020202020204" pitchFamily="34" charset="0"/>
                <a:cs typeface="Arial" panose="020B0604020202020204" pitchFamily="34" charset="0"/>
              </a:rPr>
              <a:t>kultury, sportu i rekreacji. </a:t>
            </a:r>
          </a:p>
          <a:p>
            <a:pPr marL="457200" indent="-457200">
              <a:spcAft>
                <a:spcPts val="600"/>
              </a:spcAft>
              <a:buFont typeface="+mj-lt"/>
              <a:buAutoNum type="arabicPeriod"/>
            </a:pPr>
            <a:r>
              <a:rPr lang="pl-PL" sz="2000" dirty="0">
                <a:latin typeface="Arial" panose="020B0604020202020204" pitchFamily="34" charset="0"/>
                <a:cs typeface="Arial" panose="020B0604020202020204" pitchFamily="34" charset="0"/>
              </a:rPr>
              <a:t>Wspieranie rozwoju usług edukacji na poziomie średnim, w tym średniego szkolnictwa zawodowego w  zakresie zgodnym z potrzebami rynku pracy danych ośrodków i ich obszarów obsługi.</a:t>
            </a:r>
          </a:p>
          <a:p>
            <a:pPr marL="457200" lvl="0" indent="-457200">
              <a:spcAft>
                <a:spcPts val="600"/>
              </a:spcAft>
              <a:buFont typeface="+mj-lt"/>
              <a:buAutoNum type="arabicPeriod"/>
            </a:pPr>
            <a:r>
              <a:rPr lang="pl-PL" sz="2000" dirty="0">
                <a:latin typeface="Arial" panose="020B0604020202020204" pitchFamily="34" charset="0"/>
                <a:cs typeface="Arial" panose="020B0604020202020204" pitchFamily="34" charset="0"/>
              </a:rPr>
              <a:t>Zapewnienie mieszkańcom ośrodków oraz ich obszarów obsługi </a:t>
            </a:r>
            <a:r>
              <a:rPr lang="pl-PL" sz="2000" b="1" dirty="0">
                <a:latin typeface="Arial" panose="020B0604020202020204" pitchFamily="34" charset="0"/>
                <a:cs typeface="Arial" panose="020B0604020202020204" pitchFamily="34" charset="0"/>
              </a:rPr>
              <a:t>dostępu do usług transportu zbiorowego</a:t>
            </a:r>
            <a:r>
              <a:rPr lang="pl-PL" sz="2000" dirty="0">
                <a:latin typeface="Arial" panose="020B0604020202020204" pitchFamily="34" charset="0"/>
                <a:cs typeface="Arial" panose="020B0604020202020204" pitchFamily="34" charset="0"/>
              </a:rPr>
              <a:t>.</a:t>
            </a:r>
          </a:p>
          <a:p>
            <a:pPr>
              <a:spcAft>
                <a:spcPts val="600"/>
              </a:spcAft>
            </a:pPr>
            <a:r>
              <a:rPr lang="pl-PL" sz="2000" dirty="0">
                <a:latin typeface="Arial" panose="020B0604020202020204" pitchFamily="34" charset="0"/>
                <a:cs typeface="Arial" panose="020B0604020202020204" pitchFamily="34" charset="0"/>
              </a:rPr>
              <a:t> </a:t>
            </a:r>
            <a:r>
              <a:rPr lang="pl-PL" sz="2000" b="1" u="sng" dirty="0">
                <a:latin typeface="Arial" panose="020B0604020202020204" pitchFamily="34" charset="0"/>
                <a:cs typeface="Arial" panose="020B0604020202020204" pitchFamily="34" charset="0"/>
              </a:rPr>
              <a:t>Ośrodki lokalne</a:t>
            </a:r>
            <a:endParaRPr lang="pl-PL" sz="2000" u="sng" dirty="0">
              <a:latin typeface="Arial" panose="020B0604020202020204" pitchFamily="34" charset="0"/>
              <a:cs typeface="Arial" panose="020B0604020202020204" pitchFamily="34" charset="0"/>
            </a:endParaRPr>
          </a:p>
          <a:p>
            <a:pPr marL="457200" lvl="0" indent="-457200">
              <a:spcAft>
                <a:spcPts val="600"/>
              </a:spcAft>
              <a:buFont typeface="+mj-lt"/>
              <a:buAutoNum type="arabicPeriod"/>
            </a:pPr>
            <a:r>
              <a:rPr lang="pl-PL" sz="2000" dirty="0">
                <a:latin typeface="Arial" panose="020B0604020202020204" pitchFamily="34" charset="0"/>
                <a:cs typeface="Arial" panose="020B0604020202020204" pitchFamily="34" charset="0"/>
              </a:rPr>
              <a:t>Wspieranie rozwoju usług podstawowych, w tym </a:t>
            </a:r>
            <a:r>
              <a:rPr lang="pl-PL" sz="2000" b="1" dirty="0">
                <a:latin typeface="Arial" panose="020B0604020202020204" pitchFamily="34" charset="0"/>
                <a:cs typeface="Arial" panose="020B0604020202020204" pitchFamily="34" charset="0"/>
              </a:rPr>
              <a:t>podstawowej opieki zdrowotnej</a:t>
            </a:r>
            <a:r>
              <a:rPr lang="pl-PL" sz="2000" dirty="0">
                <a:latin typeface="Arial" panose="020B0604020202020204" pitchFamily="34" charset="0"/>
                <a:cs typeface="Arial" panose="020B0604020202020204" pitchFamily="34" charset="0"/>
              </a:rPr>
              <a:t>.</a:t>
            </a:r>
          </a:p>
          <a:p>
            <a:pPr marL="457200" lvl="0" indent="-457200">
              <a:spcAft>
                <a:spcPts val="600"/>
              </a:spcAft>
              <a:buFont typeface="+mj-lt"/>
              <a:buAutoNum type="arabicPeriod"/>
            </a:pPr>
            <a:r>
              <a:rPr lang="pl-PL" sz="2000" dirty="0">
                <a:latin typeface="Arial" panose="020B0604020202020204" pitchFamily="34" charset="0"/>
                <a:cs typeface="Arial" panose="020B0604020202020204" pitchFamily="34" charset="0"/>
              </a:rPr>
              <a:t>Zapewnienie efektywnej </a:t>
            </a:r>
            <a:r>
              <a:rPr lang="pl-PL" sz="2000" b="1" dirty="0">
                <a:latin typeface="Arial" panose="020B0604020202020204" pitchFamily="34" charset="0"/>
                <a:cs typeface="Arial" panose="020B0604020202020204" pitchFamily="34" charset="0"/>
              </a:rPr>
              <a:t>obsługi</a:t>
            </a:r>
            <a:r>
              <a:rPr lang="pl-PL" sz="2000" dirty="0">
                <a:latin typeface="Arial" panose="020B0604020202020204" pitchFamily="34" charset="0"/>
                <a:cs typeface="Arial" panose="020B0604020202020204" pitchFamily="34" charset="0"/>
              </a:rPr>
              <a:t> </a:t>
            </a:r>
            <a:r>
              <a:rPr lang="pl-PL" sz="2000" b="1" dirty="0">
                <a:latin typeface="Arial" panose="020B0604020202020204" pitchFamily="34" charset="0"/>
                <a:cs typeface="Arial" panose="020B0604020202020204" pitchFamily="34" charset="0"/>
              </a:rPr>
              <a:t>transportem zbiorowym</a:t>
            </a:r>
            <a:r>
              <a:rPr lang="pl-PL" sz="2000" dirty="0">
                <a:latin typeface="Arial" panose="020B0604020202020204" pitchFamily="34" charset="0"/>
                <a:cs typeface="Arial" panose="020B0604020202020204" pitchFamily="34" charset="0"/>
              </a:rPr>
              <a:t>.</a:t>
            </a:r>
          </a:p>
          <a:p>
            <a:pPr>
              <a:spcAft>
                <a:spcPts val="600"/>
              </a:spcAft>
            </a:pPr>
            <a:r>
              <a:rPr lang="pl-PL" sz="2000" dirty="0">
                <a:latin typeface="Arial" panose="020B0604020202020204" pitchFamily="34" charset="0"/>
                <a:cs typeface="Arial" panose="020B0604020202020204" pitchFamily="34" charset="0"/>
              </a:rPr>
              <a:t> </a:t>
            </a:r>
            <a:r>
              <a:rPr lang="pl-PL" sz="2000" b="1" u="sng" dirty="0">
                <a:latin typeface="Arial" panose="020B0604020202020204" pitchFamily="34" charset="0"/>
                <a:cs typeface="Arial" panose="020B0604020202020204" pitchFamily="34" charset="0"/>
              </a:rPr>
              <a:t>Wszystkie ośrodki miejskie</a:t>
            </a:r>
          </a:p>
          <a:p>
            <a:pPr marL="342900" lvl="0" indent="-342900">
              <a:buFont typeface="+mj-lt"/>
              <a:buAutoNum type="arabicPeriod"/>
            </a:pPr>
            <a:r>
              <a:rPr lang="pl-PL" sz="2000" dirty="0">
                <a:latin typeface="Arial" panose="020B0604020202020204" pitchFamily="34" charset="0"/>
                <a:cs typeface="Arial" panose="020B0604020202020204" pitchFamily="34" charset="0"/>
              </a:rPr>
              <a:t>Dążenie do eliminacji barier architektonicznych i dostosowanie przestrzeni i budynków użyteczności publicznej do potrzeb osób wszystkich grup wiekowych oraz osób ze szczególnymi potrzebami.</a:t>
            </a:r>
          </a:p>
          <a:p>
            <a:pPr marL="342900" lvl="0" indent="-342900">
              <a:buFont typeface="+mj-lt"/>
              <a:buAutoNum type="arabicPeriod"/>
            </a:pPr>
            <a:r>
              <a:rPr lang="pl-PL" sz="2000" dirty="0">
                <a:latin typeface="Arial" panose="020B0604020202020204" pitchFamily="34" charset="0"/>
                <a:cs typeface="Arial" panose="020B0604020202020204" pitchFamily="34" charset="0"/>
              </a:rPr>
              <a:t>Kształtowanie obszarów miast w kierunku wyprowadzania indywidualnego ruchu samochodowego z centrów miast z uwzględnieniem wprowadzania obszarów uspokojonego ruchu z priorytetem dla użytkowników niezmotoryzowanych.</a:t>
            </a:r>
          </a:p>
          <a:p>
            <a:pPr marL="342900" lvl="0" indent="-342900">
              <a:buFont typeface="+mj-lt"/>
              <a:buAutoNum type="arabicPeriod"/>
            </a:pPr>
            <a:r>
              <a:rPr lang="pl-PL" sz="2000" dirty="0">
                <a:latin typeface="Arial" panose="020B0604020202020204" pitchFamily="34" charset="0"/>
                <a:cs typeface="Arial" panose="020B0604020202020204" pitchFamily="34" charset="0"/>
              </a:rPr>
              <a:t>Utrzymywanie wysokiej jakości infrastruktury transportowej służącej zapewnieniu powiązań ośrodków miejskich między sobą i z ich obszarami obsługi oraz </a:t>
            </a:r>
            <a:br>
              <a:rPr lang="pl-PL" sz="2000" dirty="0">
                <a:latin typeface="Arial" panose="020B0604020202020204" pitchFamily="34" charset="0"/>
                <a:cs typeface="Arial" panose="020B0604020202020204" pitchFamily="34" charset="0"/>
              </a:rPr>
            </a:br>
            <a:r>
              <a:rPr lang="pl-PL" sz="2000" dirty="0">
                <a:latin typeface="Arial" panose="020B0604020202020204" pitchFamily="34" charset="0"/>
                <a:cs typeface="Arial" panose="020B0604020202020204" pitchFamily="34" charset="0"/>
              </a:rPr>
              <a:t>w ramach układu bipolarnego Łodzi i Warszawy wraz z Centralnym Portem Komunikacyjnym.</a:t>
            </a:r>
          </a:p>
          <a:p>
            <a:pPr marL="342900" lvl="0" indent="-342900">
              <a:buFont typeface="+mj-lt"/>
              <a:buAutoNum type="arabicPeriod"/>
            </a:pPr>
            <a:r>
              <a:rPr lang="pl-PL" sz="2000" dirty="0">
                <a:latin typeface="Arial" panose="020B0604020202020204" pitchFamily="34" charset="0"/>
                <a:cs typeface="Arial" panose="020B0604020202020204" pitchFamily="34" charset="0"/>
              </a:rPr>
              <a:t>Kształtowanie struktur zabytkowych z poszanowaniem autentyzmu i integralności, w tym rewaloryzacja historycznych założeń przestrzennych w miastach, konserwacja, restauracja i rewaloryzacja zabytków.</a:t>
            </a:r>
          </a:p>
          <a:p>
            <a:pPr marL="342900" lvl="0" indent="-342900">
              <a:buFont typeface="+mj-lt"/>
              <a:buAutoNum type="arabicPeriod"/>
            </a:pPr>
            <a:r>
              <a:rPr lang="pl-PL" sz="2000" dirty="0">
                <a:latin typeface="Arial" panose="020B0604020202020204" pitchFamily="34" charset="0"/>
                <a:cs typeface="Arial" panose="020B0604020202020204" pitchFamily="34" charset="0"/>
              </a:rPr>
              <a:t>Rozwijanie i kształtowanie przestrzeni publicznych, zwłaszcza w postaci terenów zieleni urządzonej (parków i skwerów).</a:t>
            </a:r>
          </a:p>
          <a:p>
            <a:pPr marL="342900" lvl="0" indent="-342900">
              <a:buFont typeface="+mj-lt"/>
              <a:buAutoNum type="arabicPeriod"/>
            </a:pPr>
            <a:r>
              <a:rPr lang="pl-PL" sz="2000" dirty="0">
                <a:latin typeface="Arial" panose="020B0604020202020204" pitchFamily="34" charset="0"/>
                <a:cs typeface="Arial" panose="020B0604020202020204" pitchFamily="34" charset="0"/>
              </a:rPr>
              <a:t>Ochrona przed zabudową korytarzy przewietrzających, zapewnienie ciągłości wewnątrzmiejskich układów ekologicznych i kształtowanie powiązań terenów zieleni miejskiej z terenami otwartymi i ponadlokalnym systemem przyrodniczym.</a:t>
            </a:r>
          </a:p>
          <a:p>
            <a:pPr marL="342900" lvl="0" indent="-342900">
              <a:buFont typeface="+mj-lt"/>
              <a:buAutoNum type="arabicPeriod"/>
            </a:pPr>
            <a:r>
              <a:rPr lang="pl-PL" sz="2000" dirty="0">
                <a:latin typeface="Arial" panose="020B0604020202020204" pitchFamily="34" charset="0"/>
                <a:cs typeface="Arial" panose="020B0604020202020204" pitchFamily="34" charset="0"/>
              </a:rPr>
              <a:t>Kontynuacja działań rewitalizacyjnych, w tym m.in. poprzez wprowadzanie nowych funkcji na zdegradowanych terenach miejskich, w szczególności w Łodzi </a:t>
            </a:r>
            <a:br>
              <a:rPr lang="pl-PL" sz="2000" dirty="0">
                <a:latin typeface="Arial" panose="020B0604020202020204" pitchFamily="34" charset="0"/>
                <a:cs typeface="Arial" panose="020B0604020202020204" pitchFamily="34" charset="0"/>
              </a:rPr>
            </a:br>
            <a:r>
              <a:rPr lang="pl-PL" sz="2000" dirty="0">
                <a:latin typeface="Arial" panose="020B0604020202020204" pitchFamily="34" charset="0"/>
                <a:cs typeface="Arial" panose="020B0604020202020204" pitchFamily="34" charset="0"/>
              </a:rPr>
              <a:t>i w ośrodkach </a:t>
            </a:r>
            <a:r>
              <a:rPr lang="pl-PL" sz="2000" dirty="0" err="1">
                <a:latin typeface="Arial" panose="020B0604020202020204" pitchFamily="34" charset="0"/>
                <a:cs typeface="Arial" panose="020B0604020202020204" pitchFamily="34" charset="0"/>
              </a:rPr>
              <a:t>subregionalnych</a:t>
            </a:r>
            <a:r>
              <a:rPr lang="pl-PL" sz="2000" dirty="0">
                <a:latin typeface="Arial" panose="020B0604020202020204" pitchFamily="34" charset="0"/>
                <a:cs typeface="Arial" panose="020B0604020202020204" pitchFamily="34" charset="0"/>
              </a:rPr>
              <a:t>. </a:t>
            </a:r>
          </a:p>
          <a:p>
            <a:pPr marL="342900" lvl="0" indent="-342900">
              <a:buFont typeface="+mj-lt"/>
              <a:buAutoNum type="arabicPeriod"/>
            </a:pPr>
            <a:r>
              <a:rPr lang="pl-PL" sz="2000" dirty="0">
                <a:latin typeface="Arial" panose="020B0604020202020204" pitchFamily="34" charset="0"/>
                <a:cs typeface="Arial" panose="020B0604020202020204" pitchFamily="34" charset="0"/>
              </a:rPr>
              <a:t>Wspieranie rozwoju usług dla seniorów, w tym m.in. poprzez rozwój i modernizację infrastruktury służącej świadczeniu usług na rzecz osób starszych, rozwój lokalnych centrów usług społecznych.   </a:t>
            </a:r>
          </a:p>
          <a:p>
            <a:pPr marL="342900" lvl="0" indent="-342900">
              <a:buFont typeface="+mj-lt"/>
              <a:buAutoNum type="arabicPeriod"/>
            </a:pPr>
            <a:r>
              <a:rPr lang="pl-PL" sz="2000" dirty="0">
                <a:latin typeface="Arial" panose="020B0604020202020204" pitchFamily="34" charset="0"/>
                <a:cs typeface="Arial" panose="020B0604020202020204" pitchFamily="34" charset="0"/>
              </a:rPr>
              <a:t>Wspieranie działań na rzecz wzmocnienia bezpieczeństwa i obronności, w tym wsparcie przemysłu zbrojeniowego, zapewnienie ochrony i ciągłości funkcjonowania infrastruktury krytycznej oraz podwójnego zastosowania, a także działań na rzecz ochrony i obrony ludności cywilnej (np. schrony). </a:t>
            </a:r>
          </a:p>
          <a:p>
            <a:pPr>
              <a:spcAft>
                <a:spcPts val="600"/>
              </a:spcAft>
            </a:pPr>
            <a:endParaRPr lang="pl-PL" sz="2000" dirty="0">
              <a:latin typeface="Arial" panose="020B0604020202020204" pitchFamily="34" charset="0"/>
              <a:cs typeface="Arial" panose="020B0604020202020204" pitchFamily="34" charset="0"/>
            </a:endParaRPr>
          </a:p>
        </p:txBody>
      </p:sp>
      <p:pic>
        <p:nvPicPr>
          <p:cNvPr id="4" name="Obraz 3">
            <a:extLst>
              <a:ext uri="{FF2B5EF4-FFF2-40B4-BE49-F238E27FC236}">
                <a16:creationId xmlns:a16="http://schemas.microsoft.com/office/drawing/2014/main" id="{7981316F-E720-475A-AC59-91E1F0089E9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4751" y="355382"/>
            <a:ext cx="2061223" cy="535483"/>
          </a:xfrm>
          <a:prstGeom prst="rect">
            <a:avLst/>
          </a:prstGeom>
        </p:spPr>
      </p:pic>
      <p:sp>
        <p:nvSpPr>
          <p:cNvPr id="5" name="Symbol zastępczy numeru slajdu 4"/>
          <p:cNvSpPr>
            <a:spLocks noGrp="1"/>
          </p:cNvSpPr>
          <p:nvPr>
            <p:ph type="sldNum" sz="quarter" idx="7"/>
          </p:nvPr>
        </p:nvSpPr>
        <p:spPr/>
        <p:txBody>
          <a:bodyPr/>
          <a:lstStyle/>
          <a:p>
            <a:fld id="{B6F15528-21DE-4FAA-801E-634DDDAF4B2B}" type="slidenum">
              <a:rPr lang="pl-PL" smtClean="0"/>
              <a:t>9</a:t>
            </a:fld>
            <a:endParaRPr lang="pl-PL"/>
          </a:p>
        </p:txBody>
      </p:sp>
      <p:sp>
        <p:nvSpPr>
          <p:cNvPr id="6" name="object 4">
            <a:extLst>
              <a:ext uri="{FF2B5EF4-FFF2-40B4-BE49-F238E27FC236}">
                <a16:creationId xmlns:a16="http://schemas.microsoft.com/office/drawing/2014/main" id="{03430F32-6DB2-44A0-B835-9F47ED9A1AB5}"/>
              </a:ext>
            </a:extLst>
          </p:cNvPr>
          <p:cNvSpPr/>
          <p:nvPr/>
        </p:nvSpPr>
        <p:spPr>
          <a:xfrm>
            <a:off x="837632" y="1082675"/>
            <a:ext cx="18430425" cy="0"/>
          </a:xfrm>
          <a:custGeom>
            <a:avLst/>
            <a:gdLst/>
            <a:ahLst/>
            <a:cxnLst/>
            <a:rect l="l" t="t" r="r" b="b"/>
            <a:pathLst>
              <a:path w="18428970">
                <a:moveTo>
                  <a:pt x="0" y="0"/>
                </a:moveTo>
                <a:lnTo>
                  <a:pt x="18428758" y="0"/>
                </a:lnTo>
              </a:path>
            </a:pathLst>
          </a:custGeom>
          <a:ln w="13748">
            <a:solidFill>
              <a:srgbClr val="000000"/>
            </a:solidFill>
          </a:ln>
        </p:spPr>
        <p:txBody>
          <a:bodyPr wrap="square" lIns="0" tIns="0" rIns="0" bIns="0" rtlCol="0"/>
          <a:lstStyle/>
          <a:p>
            <a:endParaRPr/>
          </a:p>
        </p:txBody>
      </p:sp>
    </p:spTree>
    <p:extLst>
      <p:ext uri="{BB962C8B-B14F-4D97-AF65-F5344CB8AC3E}">
        <p14:creationId xmlns:p14="http://schemas.microsoft.com/office/powerpoint/2010/main" val="29932576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524</TotalTime>
  <Words>586</Words>
  <Application>Microsoft Office PowerPoint</Application>
  <PresentationFormat>Niestandardowy</PresentationFormat>
  <Paragraphs>177</Paragraphs>
  <Slides>13</Slides>
  <Notes>1</Notes>
  <HiddenSlides>0</HiddenSlides>
  <MMClips>0</MMClips>
  <ScaleCrop>false</ScaleCrop>
  <HeadingPairs>
    <vt:vector size="6" baseType="variant">
      <vt:variant>
        <vt:lpstr>Używane czcionki</vt:lpstr>
      </vt:variant>
      <vt:variant>
        <vt:i4>6</vt:i4>
      </vt:variant>
      <vt:variant>
        <vt:lpstr>Motyw</vt:lpstr>
      </vt:variant>
      <vt:variant>
        <vt:i4>1</vt:i4>
      </vt:variant>
      <vt:variant>
        <vt:lpstr>Tytuły slajdów</vt:lpstr>
      </vt:variant>
      <vt:variant>
        <vt:i4>13</vt:i4>
      </vt:variant>
    </vt:vector>
  </HeadingPairs>
  <TitlesOfParts>
    <vt:vector size="20" baseType="lpstr">
      <vt:lpstr>Arial</vt:lpstr>
      <vt:lpstr>Arial Black</vt:lpstr>
      <vt:lpstr>Calibri</vt:lpstr>
      <vt:lpstr>Open Sans</vt:lpstr>
      <vt:lpstr>Open Sans ExtraBold</vt:lpstr>
      <vt:lpstr>Wingdings</vt:lpstr>
      <vt:lpstr>Office Theme</vt:lpstr>
      <vt:lpstr>Strategia Rozwoju Województwa Łódzkiego 2030</vt:lpstr>
      <vt:lpstr>Podstawa prawna</vt:lpstr>
      <vt:lpstr>Zakres aktualizacji</vt:lpstr>
      <vt:lpstr>Konsultacje społeczne</vt:lpstr>
      <vt:lpstr>Konsultacje społeczne</vt:lpstr>
      <vt:lpstr>Prezentacja programu PowerPoint</vt:lpstr>
      <vt:lpstr>Model struktury funkcjonalno-przestrzennej</vt:lpstr>
      <vt:lpstr>Ustalenia i rekomendacje (1)</vt:lpstr>
      <vt:lpstr>Ustalenia i rekomendacje (2)</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Średniowieczna historia na wyciągnięcie ręki!</dc:title>
  <dc:creator>Olga Żukowska</dc:creator>
  <cp:lastModifiedBy>BPRWŁ</cp:lastModifiedBy>
  <cp:revision>89</cp:revision>
  <cp:lastPrinted>2025-03-31T06:35:52Z</cp:lastPrinted>
  <dcterms:created xsi:type="dcterms:W3CDTF">2024-12-16T16:53:17Z</dcterms:created>
  <dcterms:modified xsi:type="dcterms:W3CDTF">2025-09-18T08:11:27Z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2024-12-16T00:00:00Z</vt:filetime>
  </property>
  <property fmtid="{D5CDD505-2E9C-101B-9397-08002B2CF9AE}" pid="3" name="Creator">
    <vt:lpwstr>Adobe InDesign 20.0 (Windows)</vt:lpwstr>
  </property>
  <property fmtid="{D5CDD505-2E9C-101B-9397-08002B2CF9AE}" pid="4" name="LastSaved">
    <vt:filetime>2024-12-16T00:00:00Z</vt:filetime>
  </property>
  <property fmtid="{D5CDD505-2E9C-101B-9397-08002B2CF9AE}" pid="5" name="Producer">
    <vt:lpwstr>3-Heights(TM) PDF Security Shell 4.8.25.2 (http://www.pdf-tools.com)</vt:lpwstr>
  </property>
</Properties>
</file>