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1"/>
  </p:sldMasterIdLst>
  <p:notesMasterIdLst>
    <p:notesMasterId r:id="rId20"/>
  </p:notesMasterIdLst>
  <p:sldIdLst>
    <p:sldId id="281" r:id="rId2"/>
    <p:sldId id="298" r:id="rId3"/>
    <p:sldId id="299" r:id="rId4"/>
    <p:sldId id="300" r:id="rId5"/>
    <p:sldId id="302" r:id="rId6"/>
    <p:sldId id="301" r:id="rId7"/>
    <p:sldId id="303" r:id="rId8"/>
    <p:sldId id="304" r:id="rId9"/>
    <p:sldId id="305" r:id="rId10"/>
    <p:sldId id="306" r:id="rId11"/>
    <p:sldId id="307" r:id="rId12"/>
    <p:sldId id="308" r:id="rId13"/>
    <p:sldId id="310" r:id="rId14"/>
    <p:sldId id="311" r:id="rId15"/>
    <p:sldId id="312" r:id="rId16"/>
    <p:sldId id="313" r:id="rId17"/>
    <p:sldId id="315" r:id="rId18"/>
    <p:sldId id="316" r:id="rId19"/>
  </p:sldIdLst>
  <p:sldSz cx="12192000" cy="6858000"/>
  <p:notesSz cx="6888163" cy="10018713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77B"/>
    <a:srgbClr val="1F3B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523" autoAdjust="0"/>
  </p:normalViewPr>
  <p:slideViewPr>
    <p:cSldViewPr snapToGrid="0" showGuides="1">
      <p:cViewPr varScale="1">
        <p:scale>
          <a:sx n="113" d="100"/>
          <a:sy n="113" d="100"/>
        </p:scale>
        <p:origin x="456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package" Target="../embeddings/Microsoft_Excel_Worksheet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1.0526502166005933E-2"/>
          <c:y val="0.16916831492278586"/>
          <c:w val="0.97203914279794745"/>
          <c:h val="0.6490944489488171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30.wrz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dLbls>
            <c:dLbl>
              <c:idx val="1"/>
              <c:layout>
                <c:manualLayout>
                  <c:x val="1.5889125432509501E-3"/>
                  <c:y val="-3.1250000000000288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581-41B8-8760-1FDED98CCA94}"/>
                </c:ext>
              </c:extLst>
            </c:dLbl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581-41B8-8760-1FDED98CCA94}"/>
                </c:ext>
              </c:extLst>
            </c:dLbl>
            <c:dLbl>
              <c:idx val="3"/>
              <c:layout>
                <c:manualLayout>
                  <c:x val="1.5889125432508918E-3"/>
                  <c:y val="1.5625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581-41B8-8760-1FDED98CCA94}"/>
                </c:ext>
              </c:extLst>
            </c:dLbl>
            <c:dLbl>
              <c:idx val="4"/>
              <c:layout>
                <c:manualLayout>
                  <c:x val="-1.5889125432509501E-3"/>
                  <c:y val="1.249999999999988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581-41B8-8760-1FDED98CCA94}"/>
                </c:ext>
              </c:extLst>
            </c:dLbl>
            <c:dLbl>
              <c:idx val="5"/>
              <c:layout>
                <c:manualLayout>
                  <c:x val="1.5889125432509501E-3"/>
                  <c:y val="-1.1458200967217994E-16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C581-41B8-8760-1FDED98CCA94}"/>
                </c:ext>
              </c:extLst>
            </c:dLbl>
            <c:dLbl>
              <c:idx val="6"/>
              <c:layout>
                <c:manualLayout>
                  <c:x val="-1.1651890713537818E-16"/>
                  <c:y val="3.124999999999885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581-41B8-8760-1FDED98CCA94}"/>
                </c:ext>
              </c:extLst>
            </c:dLbl>
            <c:dLbl>
              <c:idx val="7"/>
              <c:layout>
                <c:manualLayout>
                  <c:x val="4.7667376297528506E-3"/>
                  <c:y val="6.249999999999885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C581-41B8-8760-1FDED98CCA9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>
                    <a:solidFill>
                      <a:schemeClr val="tx2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Arkusz1!$A$2:$A$10</c:f>
              <c:strCache>
                <c:ptCount val="9"/>
                <c:pt idx="0">
                  <c:v>CREWŁ 
w Łodzi</c:v>
                </c:pt>
                <c:pt idx="1">
                  <c:v>CREWŁ 
w Zgierzu</c:v>
                </c:pt>
                <c:pt idx="2">
                  <c:v>CKZiUWŁ
w Piotrkowie Trybunalskim</c:v>
                </c:pt>
                <c:pt idx="3">
                  <c:v>CRKWŁiPGE 
w Woli Grzymalinej</c:v>
                </c:pt>
                <c:pt idx="4">
                  <c:v>ZSiPONTWŁ 
w Łodzi</c:v>
                </c:pt>
                <c:pt idx="5">
                  <c:v>ZSiPOWŁ
w Łowiczu</c:v>
                </c:pt>
                <c:pt idx="6">
                  <c:v>ZSiPOWŁ
w Sieradzu</c:v>
                </c:pt>
                <c:pt idx="7">
                  <c:v>ZSiPOWŁ
w Tomaszowie Maz.</c:v>
                </c:pt>
                <c:pt idx="8">
                  <c:v>SPTD 
w Łodzi</c:v>
                </c:pt>
              </c:strCache>
            </c:strRef>
          </c:cat>
          <c:val>
            <c:numRef>
              <c:f>Arkusz1!$B$2:$B$10</c:f>
              <c:numCache>
                <c:formatCode>General</c:formatCode>
                <c:ptCount val="9"/>
                <c:pt idx="0">
                  <c:v>382</c:v>
                </c:pt>
                <c:pt idx="1">
                  <c:v>348</c:v>
                </c:pt>
                <c:pt idx="2">
                  <c:v>263</c:v>
                </c:pt>
                <c:pt idx="3">
                  <c:v>96</c:v>
                </c:pt>
                <c:pt idx="4">
                  <c:v>786</c:v>
                </c:pt>
                <c:pt idx="5">
                  <c:v>366</c:v>
                </c:pt>
                <c:pt idx="6">
                  <c:v>218</c:v>
                </c:pt>
                <c:pt idx="7">
                  <c:v>196</c:v>
                </c:pt>
                <c:pt idx="8">
                  <c:v>112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C581-41B8-8760-1FDED98CCA94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15.cze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dLbl>
              <c:idx val="0"/>
              <c:layout>
                <c:manualLayout>
                  <c:x val="0"/>
                  <c:y val="1.250000000000000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C581-41B8-8760-1FDED98CCA94}"/>
                </c:ext>
              </c:extLst>
            </c:dLbl>
            <c:dLbl>
              <c:idx val="1"/>
              <c:layout>
                <c:manualLayout>
                  <c:x val="3.1778250865019003E-3"/>
                  <c:y val="9.3749999999999997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C581-41B8-8760-1FDED98CCA94}"/>
                </c:ext>
              </c:extLst>
            </c:dLbl>
            <c:dLbl>
              <c:idx val="2"/>
              <c:layout>
                <c:manualLayout>
                  <c:x val="0"/>
                  <c:y val="1.8749999999999885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C581-41B8-8760-1FDED98CCA94}"/>
                </c:ext>
              </c:extLst>
            </c:dLbl>
            <c:dLbl>
              <c:idx val="3"/>
              <c:layout>
                <c:manualLayout>
                  <c:x val="0"/>
                  <c:y val="1.5625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C581-41B8-8760-1FDED98CCA94}"/>
                </c:ext>
              </c:extLst>
            </c:dLbl>
            <c:dLbl>
              <c:idx val="4"/>
              <c:layout>
                <c:manualLayout>
                  <c:x val="1.5889125432508918E-3"/>
                  <c:y val="1.250000000000000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C581-41B8-8760-1FDED98CCA94}"/>
                </c:ext>
              </c:extLst>
            </c:dLbl>
            <c:dLbl>
              <c:idx val="5"/>
              <c:layout>
                <c:manualLayout>
                  <c:x val="3.1778250865019003E-3"/>
                  <c:y val="1.874999999999999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C581-41B8-8760-1FDED98CCA94}"/>
                </c:ext>
              </c:extLst>
            </c:dLbl>
            <c:dLbl>
              <c:idx val="6"/>
              <c:layout>
                <c:manualLayout>
                  <c:x val="3.1778250865017836E-3"/>
                  <c:y val="1.249999999999988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C581-41B8-8760-1FDED98CCA94}"/>
                </c:ext>
              </c:extLst>
            </c:dLbl>
            <c:dLbl>
              <c:idx val="7"/>
              <c:layout>
                <c:manualLayout>
                  <c:x val="0"/>
                  <c:y val="1.874999999999999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C581-41B8-8760-1FDED98CCA94}"/>
                </c:ext>
              </c:extLst>
            </c:dLbl>
            <c:dLbl>
              <c:idx val="8"/>
              <c:layout>
                <c:manualLayout>
                  <c:x val="0"/>
                  <c:y val="2.500000000000000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C581-41B8-8760-1FDED98CCA9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rgbClr val="FF0000"/>
                    </a:solidFill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Arkusz1!$A$2:$A$10</c:f>
              <c:strCache>
                <c:ptCount val="9"/>
                <c:pt idx="0">
                  <c:v>CREWŁ 
w Łodzi</c:v>
                </c:pt>
                <c:pt idx="1">
                  <c:v>CREWŁ 
w Zgierzu</c:v>
                </c:pt>
                <c:pt idx="2">
                  <c:v>CKZiUWŁ
w Piotrkowie Trybunalskim</c:v>
                </c:pt>
                <c:pt idx="3">
                  <c:v>CRKWŁiPGE 
w Woli Grzymalinej</c:v>
                </c:pt>
                <c:pt idx="4">
                  <c:v>ZSiPONTWŁ 
w Łodzi</c:v>
                </c:pt>
                <c:pt idx="5">
                  <c:v>ZSiPOWŁ
w Łowiczu</c:v>
                </c:pt>
                <c:pt idx="6">
                  <c:v>ZSiPOWŁ
w Sieradzu</c:v>
                </c:pt>
                <c:pt idx="7">
                  <c:v>ZSiPOWŁ
w Tomaszowie Maz.</c:v>
                </c:pt>
                <c:pt idx="8">
                  <c:v>SPTD 
w Łodzi</c:v>
                </c:pt>
              </c:strCache>
            </c:strRef>
          </c:cat>
          <c:val>
            <c:numRef>
              <c:f>Arkusz1!$C$2:$C$10</c:f>
              <c:numCache>
                <c:formatCode>General</c:formatCode>
                <c:ptCount val="9"/>
                <c:pt idx="0">
                  <c:v>219</c:v>
                </c:pt>
                <c:pt idx="1">
                  <c:v>172</c:v>
                </c:pt>
                <c:pt idx="2">
                  <c:v>146</c:v>
                </c:pt>
                <c:pt idx="3">
                  <c:v>66</c:v>
                </c:pt>
                <c:pt idx="4">
                  <c:v>396</c:v>
                </c:pt>
                <c:pt idx="5">
                  <c:v>208</c:v>
                </c:pt>
                <c:pt idx="6">
                  <c:v>174</c:v>
                </c:pt>
                <c:pt idx="7">
                  <c:v>135</c:v>
                </c:pt>
                <c:pt idx="8">
                  <c:v>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C581-41B8-8760-1FDED98CCA9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99877632"/>
        <c:axId val="99878784"/>
      </c:barChart>
      <c:catAx>
        <c:axId val="9987763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000"/>
            </a:pPr>
            <a:endParaRPr lang="pl-PL"/>
          </a:p>
        </c:txPr>
        <c:crossAx val="99878784"/>
        <c:crosses val="autoZero"/>
        <c:auto val="1"/>
        <c:lblAlgn val="ctr"/>
        <c:lblOffset val="100"/>
        <c:noMultiLvlLbl val="0"/>
      </c:catAx>
      <c:valAx>
        <c:axId val="9987878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9987763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pl-PL"/>
    </a:p>
  </c:txPr>
  <c:externalData r:id="rId2">
    <c:autoUpdate val="0"/>
  </c:externalData>
  <c:userShapes r:id="rId3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0.27928</cdr:x>
      <cdr:y>0.51772</cdr:y>
    </cdr:from>
    <cdr:to>
      <cdr:x>0.39368</cdr:x>
      <cdr:y>0.74272</cdr:y>
    </cdr:to>
    <cdr:sp macro="" textlink="">
      <cdr:nvSpPr>
        <cdr:cNvPr id="3" name="pole tekstowe 2"/>
        <cdr:cNvSpPr txBox="1"/>
      </cdr:nvSpPr>
      <cdr:spPr>
        <a:xfrm xmlns:a="http://schemas.openxmlformats.org/drawingml/2006/main">
          <a:off x="2232248" y="2104008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pl-PL" sz="1400" dirty="0"/>
        </a:p>
      </cdr:txBody>
    </cdr:sp>
  </cdr:relSizeAnchor>
  <cdr:relSizeAnchor xmlns:cdr="http://schemas.openxmlformats.org/drawingml/2006/chartDrawing">
    <cdr:from>
      <cdr:x>0.55856</cdr:x>
      <cdr:y>0.57087</cdr:y>
    </cdr:from>
    <cdr:to>
      <cdr:x>0.6036</cdr:x>
      <cdr:y>0.73034</cdr:y>
    </cdr:to>
    <cdr:sp macro="" textlink="">
      <cdr:nvSpPr>
        <cdr:cNvPr id="4" name="pole tekstowe 3"/>
        <cdr:cNvSpPr txBox="1"/>
      </cdr:nvSpPr>
      <cdr:spPr>
        <a:xfrm xmlns:a="http://schemas.openxmlformats.org/drawingml/2006/main">
          <a:off x="4464496" y="2320032"/>
          <a:ext cx="360000" cy="64807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pl-PL" sz="1400" dirty="0"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0.59459</cdr:x>
      <cdr:y>0.73606</cdr:y>
    </cdr:from>
    <cdr:to>
      <cdr:x>0.709</cdr:x>
      <cdr:y>0.96106</cdr:y>
    </cdr:to>
    <cdr:sp macro="" textlink="">
      <cdr:nvSpPr>
        <cdr:cNvPr id="5" name="pole tekstowe 4"/>
        <cdr:cNvSpPr txBox="1"/>
      </cdr:nvSpPr>
      <cdr:spPr>
        <a:xfrm xmlns:a="http://schemas.openxmlformats.org/drawingml/2006/main">
          <a:off x="4752528" y="2991349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pl-PL" sz="11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67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l">
              <a:defRPr sz="13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67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r">
              <a:defRPr sz="1300"/>
            </a:lvl1pPr>
          </a:lstStyle>
          <a:p>
            <a:fld id="{795F06C7-8287-4569-A21B-B90827FFA8C9}" type="datetimeFigureOut">
              <a:rPr lang="pl-PL" smtClean="0"/>
              <a:t>23.10.2025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06" tIns="48303" rIns="96606" bIns="48303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8817" y="4821506"/>
            <a:ext cx="5510530" cy="3944868"/>
          </a:xfrm>
          <a:prstGeom prst="rect">
            <a:avLst/>
          </a:prstGeom>
        </p:spPr>
        <p:txBody>
          <a:bodyPr vert="horz" lIns="96606" tIns="48303" rIns="96606" bIns="48303" rtlCol="0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516039"/>
            <a:ext cx="2984871" cy="502674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l">
              <a:defRPr sz="13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901698" y="9516039"/>
            <a:ext cx="2984871" cy="502674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r">
              <a:defRPr sz="1300"/>
            </a:lvl1pPr>
          </a:lstStyle>
          <a:p>
            <a:fld id="{E080500C-F76B-491E-BD34-BB755912C9B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79426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1" cy="4805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123" b="0" i="0">
                <a:solidFill>
                  <a:schemeClr val="tx1"/>
                </a:solidFill>
                <a:latin typeface="Arial Black"/>
                <a:cs typeface="Arial Black"/>
              </a:defRPr>
            </a:lvl1pPr>
          </a:lstStyle>
          <a:p>
            <a:r>
              <a:rPr lang="pl-PL"/>
              <a:t>Kliknij, aby edytować styl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r>
              <a:rPr lang="pl-PL"/>
              <a:t>Kliknij, aby edytować styl wzorca podtytułu</a:t>
            </a:r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697" b="0" i="0">
                <a:solidFill>
                  <a:srgbClr val="3C3B3A"/>
                </a:solidFill>
                <a:latin typeface="Arial"/>
                <a:cs typeface="Arial"/>
              </a:defRPr>
            </a:lvl1pPr>
          </a:lstStyle>
          <a:p>
            <a:r>
              <a:rPr lang="pl-PL"/>
              <a:t>DEPARTAMENT EDUKACJI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697" b="0" i="0">
                <a:solidFill>
                  <a:srgbClr val="3C3B3A"/>
                </a:solidFill>
                <a:latin typeface="Arial Black"/>
                <a:cs typeface="Arial Black"/>
              </a:defRPr>
            </a:lvl1pPr>
          </a:lstStyle>
          <a:p>
            <a:r>
              <a:rPr lang="pl-PL"/>
              <a:t>INFORMACJA O STANIE REALIZACJI  ZADAŃ OŚWIATOWYCH 2024/2025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6B854C-D38F-4E25-8E1B-CE751A9F5AD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5648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12998" y="1498676"/>
            <a:ext cx="3442719" cy="961161"/>
          </a:xfrm>
        </p:spPr>
        <p:txBody>
          <a:bodyPr lIns="0" tIns="0" rIns="0" bIns="0"/>
          <a:lstStyle>
            <a:lvl1pPr>
              <a:defRPr sz="3123" b="0" i="0">
                <a:solidFill>
                  <a:schemeClr val="tx1"/>
                </a:solidFill>
                <a:latin typeface="Arial Black"/>
                <a:cs typeface="Arial Black"/>
              </a:defRPr>
            </a:lvl1pPr>
          </a:lstStyle>
          <a:p>
            <a:r>
              <a:rPr lang="pl-PL"/>
              <a:t>Kliknij, aby edytować styl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697" b="0" i="0">
                <a:solidFill>
                  <a:srgbClr val="3C3B3A"/>
                </a:solidFill>
                <a:latin typeface="Arial"/>
                <a:cs typeface="Arial"/>
              </a:defRPr>
            </a:lvl1pPr>
          </a:lstStyle>
          <a:p>
            <a:r>
              <a:rPr lang="pl-PL"/>
              <a:t>DEPARTAMENT EDUKACJI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697" b="0" i="0">
                <a:solidFill>
                  <a:srgbClr val="3C3B3A"/>
                </a:solidFill>
                <a:latin typeface="Arial Black"/>
                <a:cs typeface="Arial Black"/>
              </a:defRPr>
            </a:lvl1pPr>
          </a:lstStyle>
          <a:p>
            <a:r>
              <a:rPr lang="pl-PL"/>
              <a:t>INFORMACJA O STANIE REALIZACJI  ZADAŃ OŚWIATOWYCH 2024/2025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6B854C-D38F-4E25-8E1B-CE751A9F5AD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09255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12998" y="1498676"/>
            <a:ext cx="3442719" cy="961161"/>
          </a:xfrm>
        </p:spPr>
        <p:txBody>
          <a:bodyPr lIns="0" tIns="0" rIns="0" bIns="0"/>
          <a:lstStyle>
            <a:lvl1pPr>
              <a:defRPr sz="3123" b="0" i="0">
                <a:solidFill>
                  <a:schemeClr val="tx1"/>
                </a:solidFill>
                <a:latin typeface="Arial Black"/>
                <a:cs typeface="Arial Black"/>
              </a:defRPr>
            </a:lvl1pPr>
          </a:lstStyle>
          <a:p>
            <a:r>
              <a:rPr lang="pl-PL"/>
              <a:t>Kliknij, aby edytować styl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697" b="0" i="0">
                <a:solidFill>
                  <a:srgbClr val="3C3B3A"/>
                </a:solidFill>
                <a:latin typeface="Arial"/>
                <a:cs typeface="Arial"/>
              </a:defRPr>
            </a:lvl1pPr>
          </a:lstStyle>
          <a:p>
            <a:r>
              <a:rPr lang="pl-PL"/>
              <a:t>DEPARTAMENT EDUKACJI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697" b="0" i="0">
                <a:solidFill>
                  <a:srgbClr val="3C3B3A"/>
                </a:solidFill>
                <a:latin typeface="Arial Black"/>
                <a:cs typeface="Arial Black"/>
              </a:defRPr>
            </a:lvl1pPr>
          </a:lstStyle>
          <a:p>
            <a:r>
              <a:rPr lang="pl-PL"/>
              <a:t>INFORMACJA O STANIE REALIZACJI  ZADAŃ OŚWIATOWYCH 2024/2025</a:t>
            </a: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6B854C-D38F-4E25-8E1B-CE751A9F5AD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745949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12998" y="1498676"/>
            <a:ext cx="3442719" cy="961161"/>
          </a:xfrm>
        </p:spPr>
        <p:txBody>
          <a:bodyPr lIns="0" tIns="0" rIns="0" bIns="0"/>
          <a:lstStyle>
            <a:lvl1pPr>
              <a:defRPr sz="3123" b="0" i="0">
                <a:solidFill>
                  <a:schemeClr val="tx1"/>
                </a:solidFill>
                <a:latin typeface="Arial Black"/>
                <a:cs typeface="Arial Black"/>
              </a:defRPr>
            </a:lvl1pPr>
          </a:lstStyle>
          <a:p>
            <a:r>
              <a:rPr lang="pl-PL"/>
              <a:t>Kliknij, aby edytować styl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697" b="0" i="0">
                <a:solidFill>
                  <a:srgbClr val="3C3B3A"/>
                </a:solidFill>
                <a:latin typeface="Arial"/>
                <a:cs typeface="Arial"/>
              </a:defRPr>
            </a:lvl1pPr>
          </a:lstStyle>
          <a:p>
            <a:r>
              <a:rPr lang="pl-PL"/>
              <a:t>DEPARTAMENT EDUKACJI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697" b="0" i="0">
                <a:solidFill>
                  <a:srgbClr val="3C3B3A"/>
                </a:solidFill>
                <a:latin typeface="Arial Black"/>
                <a:cs typeface="Arial Black"/>
              </a:defRPr>
            </a:lvl1pPr>
          </a:lstStyle>
          <a:p>
            <a:r>
              <a:rPr lang="pl-PL"/>
              <a:t>INFORMACJA O STANIE REALIZACJI  ZADAŃ OŚWIATOWYCH 2024/2025</a:t>
            </a: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6B854C-D38F-4E25-8E1B-CE751A9F5AD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116725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697" b="0" i="0">
                <a:solidFill>
                  <a:srgbClr val="3C3B3A"/>
                </a:solidFill>
                <a:latin typeface="Arial"/>
                <a:cs typeface="Arial"/>
              </a:defRPr>
            </a:lvl1pPr>
          </a:lstStyle>
          <a:p>
            <a:r>
              <a:rPr lang="pl-PL"/>
              <a:t>DEPARTAMENT EDUKACJI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697" b="0" i="0">
                <a:solidFill>
                  <a:srgbClr val="3C3B3A"/>
                </a:solidFill>
                <a:latin typeface="Arial Black"/>
                <a:cs typeface="Arial Black"/>
              </a:defRPr>
            </a:lvl1pPr>
          </a:lstStyle>
          <a:p>
            <a:r>
              <a:rPr lang="pl-PL"/>
              <a:t>INFORMACJA O STANIE REALIZACJI  ZADAŃ OŚWIATOWYCH 2024/2025</a:t>
            </a: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6B854C-D38F-4E25-8E1B-CE751A9F5AD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32037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12998" y="1498676"/>
            <a:ext cx="3442719" cy="7925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150" b="0" i="0">
                <a:solidFill>
                  <a:schemeClr val="tx1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0644867" y="6384657"/>
            <a:ext cx="1047064" cy="10727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97" b="0" i="0">
                <a:solidFill>
                  <a:srgbClr val="3C3B3A"/>
                </a:solidFill>
                <a:latin typeface="Arial"/>
                <a:cs typeface="Arial"/>
              </a:defRPr>
            </a:lvl1pPr>
          </a:lstStyle>
          <a:p>
            <a:r>
              <a:rPr lang="pl-PL"/>
              <a:t>DEPARTAMENT EDUKACJI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0298" y="6384657"/>
            <a:ext cx="880704" cy="10727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97" b="0" i="0">
                <a:solidFill>
                  <a:srgbClr val="3C3B3A"/>
                </a:solidFill>
                <a:latin typeface="Arial Black"/>
                <a:cs typeface="Arial Black"/>
              </a:defRPr>
            </a:lvl1pPr>
          </a:lstStyle>
          <a:p>
            <a:r>
              <a:rPr lang="pl-PL"/>
              <a:t>INFORMACJA O STANIE REALIZACJI  ZADAŃ OŚWIATOWYCH 2024/2025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1" y="6377940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6B854C-D38F-4E25-8E1B-CE751A9F5AD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85579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</p:sldLayoutIdLst>
  <p:hf hdr="0"/>
  <p:txStyles>
    <p:titleStyle>
      <a:lvl1pPr eaLnBrk="1" hangingPunct="1">
        <a:defRPr>
          <a:latin typeface="+mj-lt"/>
          <a:ea typeface="+mj-ea"/>
          <a:cs typeface="+mj-cs"/>
        </a:defRPr>
      </a:lvl1pPr>
    </p:titleStyle>
    <p:bodyStyle>
      <a:lvl1pPr marL="0" eaLnBrk="1" hangingPunct="1">
        <a:defRPr>
          <a:latin typeface="+mn-lt"/>
          <a:ea typeface="+mn-ea"/>
          <a:cs typeface="+mn-cs"/>
        </a:defRPr>
      </a:lvl1pPr>
      <a:lvl2pPr marL="277246" eaLnBrk="1" hangingPunct="1">
        <a:defRPr>
          <a:latin typeface="+mn-lt"/>
          <a:ea typeface="+mn-ea"/>
          <a:cs typeface="+mn-cs"/>
        </a:defRPr>
      </a:lvl2pPr>
      <a:lvl3pPr marL="554492" eaLnBrk="1" hangingPunct="1">
        <a:defRPr>
          <a:latin typeface="+mn-lt"/>
          <a:ea typeface="+mn-ea"/>
          <a:cs typeface="+mn-cs"/>
        </a:defRPr>
      </a:lvl3pPr>
      <a:lvl4pPr marL="831738" eaLnBrk="1" hangingPunct="1">
        <a:defRPr>
          <a:latin typeface="+mn-lt"/>
          <a:ea typeface="+mn-ea"/>
          <a:cs typeface="+mn-cs"/>
        </a:defRPr>
      </a:lvl4pPr>
      <a:lvl5pPr marL="1108984" eaLnBrk="1" hangingPunct="1">
        <a:defRPr>
          <a:latin typeface="+mn-lt"/>
          <a:ea typeface="+mn-ea"/>
          <a:cs typeface="+mn-cs"/>
        </a:defRPr>
      </a:lvl5pPr>
      <a:lvl6pPr marL="1386230" eaLnBrk="1" hangingPunct="1">
        <a:defRPr>
          <a:latin typeface="+mn-lt"/>
          <a:ea typeface="+mn-ea"/>
          <a:cs typeface="+mn-cs"/>
        </a:defRPr>
      </a:lvl6pPr>
      <a:lvl7pPr marL="1663476" eaLnBrk="1" hangingPunct="1">
        <a:defRPr>
          <a:latin typeface="+mn-lt"/>
          <a:ea typeface="+mn-ea"/>
          <a:cs typeface="+mn-cs"/>
        </a:defRPr>
      </a:lvl7pPr>
      <a:lvl8pPr marL="1940723" eaLnBrk="1" hangingPunct="1">
        <a:defRPr>
          <a:latin typeface="+mn-lt"/>
          <a:ea typeface="+mn-ea"/>
          <a:cs typeface="+mn-cs"/>
        </a:defRPr>
      </a:lvl8pPr>
      <a:lvl9pPr marL="2217969" eaLnBrk="1" hangingPunct="1">
        <a:defRPr>
          <a:latin typeface="+mn-lt"/>
          <a:ea typeface="+mn-ea"/>
          <a:cs typeface="+mn-cs"/>
        </a:defRPr>
      </a:lvl9pPr>
    </p:bodyStyle>
    <p:otherStyle>
      <a:lvl1pPr marL="0" eaLnBrk="1" hangingPunct="1">
        <a:defRPr>
          <a:latin typeface="+mn-lt"/>
          <a:ea typeface="+mn-ea"/>
          <a:cs typeface="+mn-cs"/>
        </a:defRPr>
      </a:lvl1pPr>
      <a:lvl2pPr marL="277246" eaLnBrk="1" hangingPunct="1">
        <a:defRPr>
          <a:latin typeface="+mn-lt"/>
          <a:ea typeface="+mn-ea"/>
          <a:cs typeface="+mn-cs"/>
        </a:defRPr>
      </a:lvl2pPr>
      <a:lvl3pPr marL="554492" eaLnBrk="1" hangingPunct="1">
        <a:defRPr>
          <a:latin typeface="+mn-lt"/>
          <a:ea typeface="+mn-ea"/>
          <a:cs typeface="+mn-cs"/>
        </a:defRPr>
      </a:lvl3pPr>
      <a:lvl4pPr marL="831738" eaLnBrk="1" hangingPunct="1">
        <a:defRPr>
          <a:latin typeface="+mn-lt"/>
          <a:ea typeface="+mn-ea"/>
          <a:cs typeface="+mn-cs"/>
        </a:defRPr>
      </a:lvl4pPr>
      <a:lvl5pPr marL="1108984" eaLnBrk="1" hangingPunct="1">
        <a:defRPr>
          <a:latin typeface="+mn-lt"/>
          <a:ea typeface="+mn-ea"/>
          <a:cs typeface="+mn-cs"/>
        </a:defRPr>
      </a:lvl5pPr>
      <a:lvl6pPr marL="1386230" eaLnBrk="1" hangingPunct="1">
        <a:defRPr>
          <a:latin typeface="+mn-lt"/>
          <a:ea typeface="+mn-ea"/>
          <a:cs typeface="+mn-cs"/>
        </a:defRPr>
      </a:lvl6pPr>
      <a:lvl7pPr marL="1663476" eaLnBrk="1" hangingPunct="1">
        <a:defRPr>
          <a:latin typeface="+mn-lt"/>
          <a:ea typeface="+mn-ea"/>
          <a:cs typeface="+mn-cs"/>
        </a:defRPr>
      </a:lvl7pPr>
      <a:lvl8pPr marL="1940723" eaLnBrk="1" hangingPunct="1">
        <a:defRPr>
          <a:latin typeface="+mn-lt"/>
          <a:ea typeface="+mn-ea"/>
          <a:cs typeface="+mn-cs"/>
        </a:defRPr>
      </a:lvl8pPr>
      <a:lvl9pPr marL="2217969" eaLnBrk="1" hangingPunct="1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8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2.png"/><Relationship Id="rId5" Type="http://schemas.openxmlformats.org/officeDocument/2006/relationships/image" Target="../media/image31.png"/><Relationship Id="rId4" Type="http://schemas.openxmlformats.org/officeDocument/2006/relationships/image" Target="../media/image30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2.png"/><Relationship Id="rId4" Type="http://schemas.openxmlformats.org/officeDocument/2006/relationships/image" Target="../media/image3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2.png"/><Relationship Id="rId4" Type="http://schemas.openxmlformats.org/officeDocument/2006/relationships/image" Target="../media/image31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png"/><Relationship Id="rId4" Type="http://schemas.openxmlformats.org/officeDocument/2006/relationships/image" Target="../media/image3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6.png"/><Relationship Id="rId4" Type="http://schemas.openxmlformats.org/officeDocument/2006/relationships/image" Target="../media/image35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png"/><Relationship Id="rId4" Type="http://schemas.openxmlformats.org/officeDocument/2006/relationships/image" Target="../media/image1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635499" y="774849"/>
            <a:ext cx="2670808" cy="5341231"/>
          </a:xfrm>
          <a:custGeom>
            <a:avLst/>
            <a:gdLst/>
            <a:ahLst/>
            <a:cxnLst/>
            <a:rect l="l" t="t" r="r" b="b"/>
            <a:pathLst>
              <a:path w="4404359" h="8808085">
                <a:moveTo>
                  <a:pt x="0" y="0"/>
                </a:moveTo>
                <a:lnTo>
                  <a:pt x="73" y="8807784"/>
                </a:lnTo>
                <a:lnTo>
                  <a:pt x="51147" y="8807494"/>
                </a:lnTo>
                <a:lnTo>
                  <a:pt x="102083" y="8806625"/>
                </a:lnTo>
                <a:lnTo>
                  <a:pt x="152877" y="8805182"/>
                </a:lnTo>
                <a:lnTo>
                  <a:pt x="203526" y="8803167"/>
                </a:lnTo>
                <a:lnTo>
                  <a:pt x="254026" y="8800583"/>
                </a:lnTo>
                <a:lnTo>
                  <a:pt x="304376" y="8797434"/>
                </a:lnTo>
                <a:lnTo>
                  <a:pt x="354570" y="8793722"/>
                </a:lnTo>
                <a:lnTo>
                  <a:pt x="404608" y="8789451"/>
                </a:lnTo>
                <a:lnTo>
                  <a:pt x="454484" y="8784623"/>
                </a:lnTo>
                <a:lnTo>
                  <a:pt x="504197" y="8779243"/>
                </a:lnTo>
                <a:lnTo>
                  <a:pt x="553743" y="8773312"/>
                </a:lnTo>
                <a:lnTo>
                  <a:pt x="603118" y="8766835"/>
                </a:lnTo>
                <a:lnTo>
                  <a:pt x="652321" y="8759813"/>
                </a:lnTo>
                <a:lnTo>
                  <a:pt x="701347" y="8752251"/>
                </a:lnTo>
                <a:lnTo>
                  <a:pt x="750194" y="8744152"/>
                </a:lnTo>
                <a:lnTo>
                  <a:pt x="798858" y="8735518"/>
                </a:lnTo>
                <a:lnTo>
                  <a:pt x="847336" y="8726353"/>
                </a:lnTo>
                <a:lnTo>
                  <a:pt x="895626" y="8716660"/>
                </a:lnTo>
                <a:lnTo>
                  <a:pt x="943724" y="8706442"/>
                </a:lnTo>
                <a:lnTo>
                  <a:pt x="991627" y="8695702"/>
                </a:lnTo>
                <a:lnTo>
                  <a:pt x="1039331" y="8684443"/>
                </a:lnTo>
                <a:lnTo>
                  <a:pt x="1086834" y="8672668"/>
                </a:lnTo>
                <a:lnTo>
                  <a:pt x="1134133" y="8660381"/>
                </a:lnTo>
                <a:lnTo>
                  <a:pt x="1181225" y="8647584"/>
                </a:lnTo>
                <a:lnTo>
                  <a:pt x="1228105" y="8634281"/>
                </a:lnTo>
                <a:lnTo>
                  <a:pt x="1274772" y="8620475"/>
                </a:lnTo>
                <a:lnTo>
                  <a:pt x="1321222" y="8606169"/>
                </a:lnTo>
                <a:lnTo>
                  <a:pt x="1367452" y="8591366"/>
                </a:lnTo>
                <a:lnTo>
                  <a:pt x="1413459" y="8576070"/>
                </a:lnTo>
                <a:lnTo>
                  <a:pt x="1459239" y="8560282"/>
                </a:lnTo>
                <a:lnTo>
                  <a:pt x="1504790" y="8544007"/>
                </a:lnTo>
                <a:lnTo>
                  <a:pt x="1550109" y="8527248"/>
                </a:lnTo>
                <a:lnTo>
                  <a:pt x="1595191" y="8510007"/>
                </a:lnTo>
                <a:lnTo>
                  <a:pt x="1640036" y="8492288"/>
                </a:lnTo>
                <a:lnTo>
                  <a:pt x="1684638" y="8474094"/>
                </a:lnTo>
                <a:lnTo>
                  <a:pt x="1728995" y="8455428"/>
                </a:lnTo>
                <a:lnTo>
                  <a:pt x="1773104" y="8436293"/>
                </a:lnTo>
                <a:lnTo>
                  <a:pt x="1816962" y="8416693"/>
                </a:lnTo>
                <a:lnTo>
                  <a:pt x="1860565" y="8396630"/>
                </a:lnTo>
                <a:lnTo>
                  <a:pt x="1903911" y="8376107"/>
                </a:lnTo>
                <a:lnTo>
                  <a:pt x="1946996" y="8355128"/>
                </a:lnTo>
                <a:lnTo>
                  <a:pt x="1989818" y="8333696"/>
                </a:lnTo>
                <a:lnTo>
                  <a:pt x="2032372" y="8311814"/>
                </a:lnTo>
                <a:lnTo>
                  <a:pt x="2074657" y="8289485"/>
                </a:lnTo>
                <a:lnTo>
                  <a:pt x="2116669" y="8266712"/>
                </a:lnTo>
                <a:lnTo>
                  <a:pt x="2158404" y="8243498"/>
                </a:lnTo>
                <a:lnTo>
                  <a:pt x="2199860" y="8219847"/>
                </a:lnTo>
                <a:lnTo>
                  <a:pt x="2241033" y="8195761"/>
                </a:lnTo>
                <a:lnTo>
                  <a:pt x="2281921" y="8171244"/>
                </a:lnTo>
                <a:lnTo>
                  <a:pt x="2322520" y="8146299"/>
                </a:lnTo>
                <a:lnTo>
                  <a:pt x="2362827" y="8120928"/>
                </a:lnTo>
                <a:lnTo>
                  <a:pt x="2402839" y="8095136"/>
                </a:lnTo>
                <a:lnTo>
                  <a:pt x="2442553" y="8068924"/>
                </a:lnTo>
                <a:lnTo>
                  <a:pt x="2481966" y="8042297"/>
                </a:lnTo>
                <a:lnTo>
                  <a:pt x="2521075" y="8015258"/>
                </a:lnTo>
                <a:lnTo>
                  <a:pt x="2559876" y="7987808"/>
                </a:lnTo>
                <a:lnTo>
                  <a:pt x="2598366" y="7959953"/>
                </a:lnTo>
                <a:lnTo>
                  <a:pt x="2636543" y="7931694"/>
                </a:lnTo>
                <a:lnTo>
                  <a:pt x="2674403" y="7903035"/>
                </a:lnTo>
                <a:lnTo>
                  <a:pt x="2711942" y="7873979"/>
                </a:lnTo>
                <a:lnTo>
                  <a:pt x="2749159" y="7844529"/>
                </a:lnTo>
                <a:lnTo>
                  <a:pt x="2786050" y="7814688"/>
                </a:lnTo>
                <a:lnTo>
                  <a:pt x="2822611" y="7784460"/>
                </a:lnTo>
                <a:lnTo>
                  <a:pt x="2858840" y="7753847"/>
                </a:lnTo>
                <a:lnTo>
                  <a:pt x="2894733" y="7722853"/>
                </a:lnTo>
                <a:lnTo>
                  <a:pt x="2930288" y="7691481"/>
                </a:lnTo>
                <a:lnTo>
                  <a:pt x="2965500" y="7659733"/>
                </a:lnTo>
                <a:lnTo>
                  <a:pt x="3000368" y="7627613"/>
                </a:lnTo>
                <a:lnTo>
                  <a:pt x="3034888" y="7595125"/>
                </a:lnTo>
                <a:lnTo>
                  <a:pt x="3069056" y="7562270"/>
                </a:lnTo>
                <a:lnTo>
                  <a:pt x="3102870" y="7529053"/>
                </a:lnTo>
                <a:lnTo>
                  <a:pt x="3136327" y="7495477"/>
                </a:lnTo>
                <a:lnTo>
                  <a:pt x="3169423" y="7461544"/>
                </a:lnTo>
                <a:lnTo>
                  <a:pt x="3202155" y="7427257"/>
                </a:lnTo>
                <a:lnTo>
                  <a:pt x="3234521" y="7392621"/>
                </a:lnTo>
                <a:lnTo>
                  <a:pt x="3266516" y="7357637"/>
                </a:lnTo>
                <a:lnTo>
                  <a:pt x="3298139" y="7322310"/>
                </a:lnTo>
                <a:lnTo>
                  <a:pt x="3329385" y="7286642"/>
                </a:lnTo>
                <a:lnTo>
                  <a:pt x="3360253" y="7250636"/>
                </a:lnTo>
                <a:lnTo>
                  <a:pt x="3390737" y="7214295"/>
                </a:lnTo>
                <a:lnTo>
                  <a:pt x="3420836" y="7177623"/>
                </a:lnTo>
                <a:lnTo>
                  <a:pt x="3450547" y="7140623"/>
                </a:lnTo>
                <a:lnTo>
                  <a:pt x="3479866" y="7103297"/>
                </a:lnTo>
                <a:lnTo>
                  <a:pt x="3508789" y="7065650"/>
                </a:lnTo>
                <a:lnTo>
                  <a:pt x="3537315" y="7027683"/>
                </a:lnTo>
                <a:lnTo>
                  <a:pt x="3565440" y="6989401"/>
                </a:lnTo>
                <a:lnTo>
                  <a:pt x="3593160" y="6950806"/>
                </a:lnTo>
                <a:lnTo>
                  <a:pt x="3620473" y="6911901"/>
                </a:lnTo>
                <a:lnTo>
                  <a:pt x="3647375" y="6872690"/>
                </a:lnTo>
                <a:lnTo>
                  <a:pt x="3673864" y="6833176"/>
                </a:lnTo>
                <a:lnTo>
                  <a:pt x="3699935" y="6793361"/>
                </a:lnTo>
                <a:lnTo>
                  <a:pt x="3725587" y="6753249"/>
                </a:lnTo>
                <a:lnTo>
                  <a:pt x="3750816" y="6712843"/>
                </a:lnTo>
                <a:lnTo>
                  <a:pt x="3775619" y="6672147"/>
                </a:lnTo>
                <a:lnTo>
                  <a:pt x="3799993" y="6631162"/>
                </a:lnTo>
                <a:lnTo>
                  <a:pt x="3823934" y="6589893"/>
                </a:lnTo>
                <a:lnTo>
                  <a:pt x="3847439" y="6548343"/>
                </a:lnTo>
                <a:lnTo>
                  <a:pt x="3870506" y="6506514"/>
                </a:lnTo>
                <a:lnTo>
                  <a:pt x="3893132" y="6464410"/>
                </a:lnTo>
                <a:lnTo>
                  <a:pt x="3915312" y="6422034"/>
                </a:lnTo>
                <a:lnTo>
                  <a:pt x="3937044" y="6379389"/>
                </a:lnTo>
                <a:lnTo>
                  <a:pt x="3958325" y="6336478"/>
                </a:lnTo>
                <a:lnTo>
                  <a:pt x="3979152" y="6293304"/>
                </a:lnTo>
                <a:lnTo>
                  <a:pt x="3999522" y="6249870"/>
                </a:lnTo>
                <a:lnTo>
                  <a:pt x="4019431" y="6206180"/>
                </a:lnTo>
                <a:lnTo>
                  <a:pt x="4038876" y="6162237"/>
                </a:lnTo>
                <a:lnTo>
                  <a:pt x="4057855" y="6118044"/>
                </a:lnTo>
                <a:lnTo>
                  <a:pt x="4076707" y="6072756"/>
                </a:lnTo>
                <a:lnTo>
                  <a:pt x="4095068" y="6027216"/>
                </a:lnTo>
                <a:lnTo>
                  <a:pt x="4112935" y="5981425"/>
                </a:lnTo>
                <a:lnTo>
                  <a:pt x="4130304" y="5935388"/>
                </a:lnTo>
                <a:lnTo>
                  <a:pt x="4147172" y="5889108"/>
                </a:lnTo>
                <a:lnTo>
                  <a:pt x="4163536" y="5842587"/>
                </a:lnTo>
                <a:lnTo>
                  <a:pt x="4179393" y="5795830"/>
                </a:lnTo>
                <a:lnTo>
                  <a:pt x="4194739" y="5748839"/>
                </a:lnTo>
                <a:lnTo>
                  <a:pt x="4209571" y="5701619"/>
                </a:lnTo>
                <a:lnTo>
                  <a:pt x="4223886" y="5654171"/>
                </a:lnTo>
                <a:lnTo>
                  <a:pt x="4237679" y="5606500"/>
                </a:lnTo>
                <a:lnTo>
                  <a:pt x="4250949" y="5558609"/>
                </a:lnTo>
                <a:lnTo>
                  <a:pt x="4263691" y="5510501"/>
                </a:lnTo>
                <a:lnTo>
                  <a:pt x="4275903" y="5462179"/>
                </a:lnTo>
                <a:lnTo>
                  <a:pt x="4287581" y="5413646"/>
                </a:lnTo>
                <a:lnTo>
                  <a:pt x="4298721" y="5364907"/>
                </a:lnTo>
                <a:lnTo>
                  <a:pt x="4309320" y="5315964"/>
                </a:lnTo>
                <a:lnTo>
                  <a:pt x="4319376" y="5266820"/>
                </a:lnTo>
                <a:lnTo>
                  <a:pt x="4328885" y="5217479"/>
                </a:lnTo>
                <a:lnTo>
                  <a:pt x="4337843" y="5167945"/>
                </a:lnTo>
                <a:lnTo>
                  <a:pt x="4346247" y="5118219"/>
                </a:lnTo>
                <a:lnTo>
                  <a:pt x="4354093" y="5068307"/>
                </a:lnTo>
                <a:lnTo>
                  <a:pt x="4361380" y="5018210"/>
                </a:lnTo>
                <a:lnTo>
                  <a:pt x="4368102" y="4967933"/>
                </a:lnTo>
                <a:lnTo>
                  <a:pt x="4374257" y="4917478"/>
                </a:lnTo>
                <a:lnTo>
                  <a:pt x="4379842" y="4866849"/>
                </a:lnTo>
                <a:lnTo>
                  <a:pt x="4384853" y="4816049"/>
                </a:lnTo>
                <a:lnTo>
                  <a:pt x="4389287" y="4765082"/>
                </a:lnTo>
                <a:lnTo>
                  <a:pt x="4393140" y="4713951"/>
                </a:lnTo>
                <a:lnTo>
                  <a:pt x="4396410" y="4662658"/>
                </a:lnTo>
                <a:lnTo>
                  <a:pt x="4399093" y="4611208"/>
                </a:lnTo>
                <a:lnTo>
                  <a:pt x="4401185" y="4559604"/>
                </a:lnTo>
                <a:lnTo>
                  <a:pt x="4402684" y="4507848"/>
                </a:lnTo>
                <a:lnTo>
                  <a:pt x="4403585" y="4455945"/>
                </a:lnTo>
                <a:lnTo>
                  <a:pt x="4403886" y="4403897"/>
                </a:lnTo>
                <a:lnTo>
                  <a:pt x="4403627" y="4355635"/>
                </a:lnTo>
                <a:lnTo>
                  <a:pt x="4402852" y="4307497"/>
                </a:lnTo>
                <a:lnTo>
                  <a:pt x="4401563" y="4259486"/>
                </a:lnTo>
                <a:lnTo>
                  <a:pt x="4399764" y="4211604"/>
                </a:lnTo>
                <a:lnTo>
                  <a:pt x="4397456" y="4163853"/>
                </a:lnTo>
                <a:lnTo>
                  <a:pt x="4394642" y="4116237"/>
                </a:lnTo>
                <a:lnTo>
                  <a:pt x="4391325" y="4068758"/>
                </a:lnTo>
                <a:lnTo>
                  <a:pt x="4387508" y="4021419"/>
                </a:lnTo>
                <a:lnTo>
                  <a:pt x="4383194" y="3974222"/>
                </a:lnTo>
                <a:lnTo>
                  <a:pt x="4378384" y="3927169"/>
                </a:lnTo>
                <a:lnTo>
                  <a:pt x="4373081" y="3880264"/>
                </a:lnTo>
                <a:lnTo>
                  <a:pt x="4367289" y="3833510"/>
                </a:lnTo>
                <a:lnTo>
                  <a:pt x="4361009" y="3786908"/>
                </a:lnTo>
                <a:lnTo>
                  <a:pt x="4354245" y="3740462"/>
                </a:lnTo>
                <a:lnTo>
                  <a:pt x="4346999" y="3694173"/>
                </a:lnTo>
                <a:lnTo>
                  <a:pt x="4339273" y="3648046"/>
                </a:lnTo>
                <a:lnTo>
                  <a:pt x="4331071" y="3602082"/>
                </a:lnTo>
                <a:lnTo>
                  <a:pt x="4322395" y="3556283"/>
                </a:lnTo>
                <a:lnTo>
                  <a:pt x="4313247" y="3510654"/>
                </a:lnTo>
                <a:lnTo>
                  <a:pt x="4303631" y="3465195"/>
                </a:lnTo>
                <a:lnTo>
                  <a:pt x="4293548" y="3419910"/>
                </a:lnTo>
                <a:lnTo>
                  <a:pt x="4283002" y="3374802"/>
                </a:lnTo>
                <a:lnTo>
                  <a:pt x="4271995" y="3329873"/>
                </a:lnTo>
                <a:lnTo>
                  <a:pt x="4260530" y="3285126"/>
                </a:lnTo>
                <a:lnTo>
                  <a:pt x="4248609" y="3240563"/>
                </a:lnTo>
                <a:lnTo>
                  <a:pt x="4236235" y="3196188"/>
                </a:lnTo>
                <a:lnTo>
                  <a:pt x="4223410" y="3152002"/>
                </a:lnTo>
                <a:lnTo>
                  <a:pt x="4210138" y="3108008"/>
                </a:lnTo>
                <a:lnTo>
                  <a:pt x="4196421" y="3064209"/>
                </a:lnTo>
                <a:lnTo>
                  <a:pt x="4182262" y="3020608"/>
                </a:lnTo>
                <a:lnTo>
                  <a:pt x="4167662" y="2977207"/>
                </a:lnTo>
                <a:lnTo>
                  <a:pt x="4152625" y="2934008"/>
                </a:lnTo>
                <a:lnTo>
                  <a:pt x="4137154" y="2891015"/>
                </a:lnTo>
                <a:lnTo>
                  <a:pt x="4121251" y="2848231"/>
                </a:lnTo>
                <a:lnTo>
                  <a:pt x="4104919" y="2805657"/>
                </a:lnTo>
                <a:lnTo>
                  <a:pt x="4088160" y="2763296"/>
                </a:lnTo>
                <a:lnTo>
                  <a:pt x="4070976" y="2721152"/>
                </a:lnTo>
                <a:lnTo>
                  <a:pt x="4053372" y="2679226"/>
                </a:lnTo>
                <a:lnTo>
                  <a:pt x="4035349" y="2637521"/>
                </a:lnTo>
                <a:lnTo>
                  <a:pt x="4016909" y="2596040"/>
                </a:lnTo>
                <a:lnTo>
                  <a:pt x="3998056" y="2554786"/>
                </a:lnTo>
                <a:lnTo>
                  <a:pt x="3978793" y="2513761"/>
                </a:lnTo>
                <a:lnTo>
                  <a:pt x="3959121" y="2472968"/>
                </a:lnTo>
                <a:lnTo>
                  <a:pt x="3939043" y="2432409"/>
                </a:lnTo>
                <a:lnTo>
                  <a:pt x="3918563" y="2392087"/>
                </a:lnTo>
                <a:lnTo>
                  <a:pt x="3897682" y="2352005"/>
                </a:lnTo>
                <a:lnTo>
                  <a:pt x="3876403" y="2312165"/>
                </a:lnTo>
                <a:lnTo>
                  <a:pt x="3854729" y="2272570"/>
                </a:lnTo>
                <a:lnTo>
                  <a:pt x="3832663" y="2233223"/>
                </a:lnTo>
                <a:lnTo>
                  <a:pt x="3810208" y="2194126"/>
                </a:lnTo>
                <a:lnTo>
                  <a:pt x="3787365" y="2155282"/>
                </a:lnTo>
                <a:lnTo>
                  <a:pt x="3764137" y="2116694"/>
                </a:lnTo>
                <a:lnTo>
                  <a:pt x="3740528" y="2078363"/>
                </a:lnTo>
                <a:lnTo>
                  <a:pt x="3716539" y="2040294"/>
                </a:lnTo>
                <a:lnTo>
                  <a:pt x="3692174" y="2002487"/>
                </a:lnTo>
                <a:lnTo>
                  <a:pt x="3667434" y="1964947"/>
                </a:lnTo>
                <a:lnTo>
                  <a:pt x="3642324" y="1927675"/>
                </a:lnTo>
                <a:lnTo>
                  <a:pt x="3616844" y="1890675"/>
                </a:lnTo>
                <a:lnTo>
                  <a:pt x="3590999" y="1853949"/>
                </a:lnTo>
                <a:lnTo>
                  <a:pt x="3564790" y="1817499"/>
                </a:lnTo>
                <a:lnTo>
                  <a:pt x="3538220" y="1781329"/>
                </a:lnTo>
                <a:lnTo>
                  <a:pt x="3511292" y="1745440"/>
                </a:lnTo>
                <a:lnTo>
                  <a:pt x="3484008" y="1709836"/>
                </a:lnTo>
                <a:lnTo>
                  <a:pt x="3456372" y="1674518"/>
                </a:lnTo>
                <a:lnTo>
                  <a:pt x="3428385" y="1639491"/>
                </a:lnTo>
                <a:lnTo>
                  <a:pt x="3400051" y="1604756"/>
                </a:lnTo>
                <a:lnTo>
                  <a:pt x="3371371" y="1570316"/>
                </a:lnTo>
                <a:lnTo>
                  <a:pt x="3342350" y="1536173"/>
                </a:lnTo>
                <a:lnTo>
                  <a:pt x="3312988" y="1502331"/>
                </a:lnTo>
                <a:lnTo>
                  <a:pt x="3283289" y="1468792"/>
                </a:lnTo>
                <a:lnTo>
                  <a:pt x="3253256" y="1435558"/>
                </a:lnTo>
                <a:lnTo>
                  <a:pt x="3222891" y="1402633"/>
                </a:lnTo>
                <a:lnTo>
                  <a:pt x="3192197" y="1370018"/>
                </a:lnTo>
                <a:lnTo>
                  <a:pt x="3161176" y="1337717"/>
                </a:lnTo>
                <a:lnTo>
                  <a:pt x="3129831" y="1305731"/>
                </a:lnTo>
                <a:lnTo>
                  <a:pt x="3098165" y="1274065"/>
                </a:lnTo>
                <a:lnTo>
                  <a:pt x="3066180" y="1242720"/>
                </a:lnTo>
                <a:lnTo>
                  <a:pt x="3033879" y="1211698"/>
                </a:lnTo>
                <a:lnTo>
                  <a:pt x="3001265" y="1181004"/>
                </a:lnTo>
                <a:lnTo>
                  <a:pt x="2968340" y="1150638"/>
                </a:lnTo>
                <a:lnTo>
                  <a:pt x="2935107" y="1120605"/>
                </a:lnTo>
                <a:lnTo>
                  <a:pt x="2901568" y="1090906"/>
                </a:lnTo>
                <a:lnTo>
                  <a:pt x="2867726" y="1061544"/>
                </a:lnTo>
                <a:lnTo>
                  <a:pt x="2833584" y="1032522"/>
                </a:lnTo>
                <a:lnTo>
                  <a:pt x="2799145" y="1003842"/>
                </a:lnTo>
                <a:lnTo>
                  <a:pt x="2764410" y="975507"/>
                </a:lnTo>
                <a:lnTo>
                  <a:pt x="2729383" y="947520"/>
                </a:lnTo>
                <a:lnTo>
                  <a:pt x="2694067" y="919883"/>
                </a:lnTo>
                <a:lnTo>
                  <a:pt x="2658463" y="892600"/>
                </a:lnTo>
                <a:lnTo>
                  <a:pt x="2622575" y="865671"/>
                </a:lnTo>
                <a:lnTo>
                  <a:pt x="2586405" y="839101"/>
                </a:lnTo>
                <a:lnTo>
                  <a:pt x="2549956" y="812892"/>
                </a:lnTo>
                <a:lnTo>
                  <a:pt x="2513230" y="787046"/>
                </a:lnTo>
                <a:lnTo>
                  <a:pt x="2476231" y="761567"/>
                </a:lnTo>
                <a:lnTo>
                  <a:pt x="2438960" y="736456"/>
                </a:lnTo>
                <a:lnTo>
                  <a:pt x="2401420" y="711716"/>
                </a:lnTo>
                <a:lnTo>
                  <a:pt x="2363614" y="687351"/>
                </a:lnTo>
                <a:lnTo>
                  <a:pt x="2325546" y="663362"/>
                </a:lnTo>
                <a:lnTo>
                  <a:pt x="2287216" y="639752"/>
                </a:lnTo>
                <a:lnTo>
                  <a:pt x="2248628" y="616525"/>
                </a:lnTo>
                <a:lnTo>
                  <a:pt x="2209785" y="593681"/>
                </a:lnTo>
                <a:lnTo>
                  <a:pt x="2170688" y="571225"/>
                </a:lnTo>
                <a:lnTo>
                  <a:pt x="2131342" y="549159"/>
                </a:lnTo>
                <a:lnTo>
                  <a:pt x="2091748" y="527485"/>
                </a:lnTo>
                <a:lnTo>
                  <a:pt x="2051909" y="506207"/>
                </a:lnTo>
                <a:lnTo>
                  <a:pt x="2011828" y="485326"/>
                </a:lnTo>
                <a:lnTo>
                  <a:pt x="1971507" y="464845"/>
                </a:lnTo>
                <a:lnTo>
                  <a:pt x="1930949" y="444767"/>
                </a:lnTo>
                <a:lnTo>
                  <a:pt x="1890156" y="425095"/>
                </a:lnTo>
                <a:lnTo>
                  <a:pt x="1849132" y="405831"/>
                </a:lnTo>
                <a:lnTo>
                  <a:pt x="1807879" y="386978"/>
                </a:lnTo>
                <a:lnTo>
                  <a:pt x="1766399" y="368539"/>
                </a:lnTo>
                <a:lnTo>
                  <a:pt x="1724695" y="350515"/>
                </a:lnTo>
                <a:lnTo>
                  <a:pt x="1682770" y="332911"/>
                </a:lnTo>
                <a:lnTo>
                  <a:pt x="1640627" y="315727"/>
                </a:lnTo>
                <a:lnTo>
                  <a:pt x="1598267" y="298968"/>
                </a:lnTo>
                <a:lnTo>
                  <a:pt x="1555694" y="282636"/>
                </a:lnTo>
                <a:lnTo>
                  <a:pt x="1512910" y="266732"/>
                </a:lnTo>
                <a:lnTo>
                  <a:pt x="1469919" y="251261"/>
                </a:lnTo>
                <a:lnTo>
                  <a:pt x="1426721" y="236224"/>
                </a:lnTo>
                <a:lnTo>
                  <a:pt x="1383321" y="221625"/>
                </a:lnTo>
                <a:lnTo>
                  <a:pt x="1339721" y="207465"/>
                </a:lnTo>
                <a:lnTo>
                  <a:pt x="1295923" y="193748"/>
                </a:lnTo>
                <a:lnTo>
                  <a:pt x="1251931" y="180476"/>
                </a:lnTo>
                <a:lnTo>
                  <a:pt x="1207746" y="167652"/>
                </a:lnTo>
                <a:lnTo>
                  <a:pt x="1163371" y="155278"/>
                </a:lnTo>
                <a:lnTo>
                  <a:pt x="1118809" y="143357"/>
                </a:lnTo>
                <a:lnTo>
                  <a:pt x="1074063" y="131891"/>
                </a:lnTo>
                <a:lnTo>
                  <a:pt x="1029136" y="120884"/>
                </a:lnTo>
                <a:lnTo>
                  <a:pt x="984029" y="110338"/>
                </a:lnTo>
                <a:lnTo>
                  <a:pt x="938745" y="100255"/>
                </a:lnTo>
                <a:lnTo>
                  <a:pt x="893288" y="90639"/>
                </a:lnTo>
                <a:lnTo>
                  <a:pt x="847660" y="81491"/>
                </a:lnTo>
                <a:lnTo>
                  <a:pt x="801863" y="72815"/>
                </a:lnTo>
                <a:lnTo>
                  <a:pt x="755900" y="64613"/>
                </a:lnTo>
                <a:lnTo>
                  <a:pt x="709774" y="56887"/>
                </a:lnTo>
                <a:lnTo>
                  <a:pt x="663487" y="49641"/>
                </a:lnTo>
                <a:lnTo>
                  <a:pt x="617042" y="42877"/>
                </a:lnTo>
                <a:lnTo>
                  <a:pt x="570441" y="36597"/>
                </a:lnTo>
                <a:lnTo>
                  <a:pt x="523688" y="30805"/>
                </a:lnTo>
                <a:lnTo>
                  <a:pt x="476785" y="25502"/>
                </a:lnTo>
                <a:lnTo>
                  <a:pt x="429734" y="20692"/>
                </a:lnTo>
                <a:lnTo>
                  <a:pt x="382538" y="16377"/>
                </a:lnTo>
                <a:lnTo>
                  <a:pt x="335200" y="12560"/>
                </a:lnTo>
                <a:lnTo>
                  <a:pt x="287723" y="9244"/>
                </a:lnTo>
                <a:lnTo>
                  <a:pt x="240108" y="6430"/>
                </a:lnTo>
                <a:lnTo>
                  <a:pt x="192359" y="4122"/>
                </a:lnTo>
                <a:lnTo>
                  <a:pt x="144479" y="2322"/>
                </a:lnTo>
                <a:lnTo>
                  <a:pt x="96469" y="1034"/>
                </a:lnTo>
                <a:lnTo>
                  <a:pt x="48333" y="258"/>
                </a:lnTo>
                <a:lnTo>
                  <a:pt x="0" y="0"/>
                </a:lnTo>
                <a:close/>
              </a:path>
            </a:pathLst>
          </a:custGeom>
          <a:solidFill>
            <a:srgbClr val="FEE90E"/>
          </a:solidFill>
        </p:spPr>
        <p:txBody>
          <a:bodyPr wrap="square" lIns="0" tIns="0" rIns="0" bIns="0" rtlCol="0"/>
          <a:lstStyle/>
          <a:p>
            <a:endParaRPr sz="1092"/>
          </a:p>
        </p:txBody>
      </p:sp>
      <p:sp>
        <p:nvSpPr>
          <p:cNvPr id="3" name="object 3"/>
          <p:cNvSpPr/>
          <p:nvPr/>
        </p:nvSpPr>
        <p:spPr>
          <a:xfrm>
            <a:off x="508392" y="6356337"/>
            <a:ext cx="11175344" cy="0"/>
          </a:xfrm>
          <a:custGeom>
            <a:avLst/>
            <a:gdLst/>
            <a:ahLst/>
            <a:cxnLst/>
            <a:rect l="l" t="t" r="r" b="b"/>
            <a:pathLst>
              <a:path w="18428970">
                <a:moveTo>
                  <a:pt x="0" y="0"/>
                </a:moveTo>
                <a:lnTo>
                  <a:pt x="18428758" y="0"/>
                </a:lnTo>
              </a:path>
            </a:pathLst>
          </a:custGeom>
          <a:ln w="1374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092"/>
          </a:p>
        </p:txBody>
      </p:sp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xfrm>
            <a:off x="508392" y="1860119"/>
            <a:ext cx="4486324" cy="4046078"/>
          </a:xfrm>
          <a:prstGeom prst="rect">
            <a:avLst/>
          </a:prstGeom>
        </p:spPr>
        <p:txBody>
          <a:bodyPr vert="horz" wrap="square" lIns="0" tIns="105508" rIns="0" bIns="0" rtlCol="0" anchor="ctr">
            <a:spAutoFit/>
          </a:bodyPr>
          <a:lstStyle/>
          <a:p>
            <a:pPr marL="7701" marR="3081">
              <a:spcBef>
                <a:spcPts val="831"/>
              </a:spcBef>
            </a:pPr>
            <a:r>
              <a:rPr lang="pl-PL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Informacja o stanie realizacji zadań oświatowych w szkołach i placówkach prowadzonych przez Województwo Łódzkie </a:t>
            </a:r>
            <a:br>
              <a:rPr lang="pl-PL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pl-PL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za rok szkolny 2024/2025</a:t>
            </a:r>
          </a:p>
        </p:txBody>
      </p:sp>
      <p:sp>
        <p:nvSpPr>
          <p:cNvPr id="18" name="object 18"/>
          <p:cNvSpPr txBox="1">
            <a:spLocks noGrp="1"/>
          </p:cNvSpPr>
          <p:nvPr>
            <p:ph type="ftr" sz="quarter" idx="5"/>
          </p:nvPr>
        </p:nvSpPr>
        <p:spPr>
          <a:xfrm>
            <a:off x="10141425" y="6384657"/>
            <a:ext cx="1550506" cy="175969"/>
          </a:xfrm>
          <a:prstGeom prst="rect">
            <a:avLst/>
          </a:prstGeom>
        </p:spPr>
        <p:txBody>
          <a:bodyPr vert="horz" wrap="square" lIns="0" tIns="14247" rIns="0" bIns="0" rtlCol="0">
            <a:spAutoFit/>
          </a:bodyPr>
          <a:lstStyle/>
          <a:p>
            <a:pPr marL="7701" algn="r">
              <a:spcBef>
                <a:spcPts val="112"/>
              </a:spcBef>
            </a:pPr>
            <a:r>
              <a:rPr sz="1050" spc="-24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DEPARTAMENT</a:t>
            </a:r>
            <a:r>
              <a:rPr lang="pl-PL" sz="1050" spc="-24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EDUKACJI</a:t>
            </a:r>
            <a:endParaRPr sz="1050" spc="-24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7" name="object 17"/>
          <p:cNvSpPr txBox="1">
            <a:spLocks noGrp="1"/>
          </p:cNvSpPr>
          <p:nvPr>
            <p:ph type="dt" sz="half" idx="6"/>
          </p:nvPr>
        </p:nvSpPr>
        <p:spPr>
          <a:xfrm>
            <a:off x="500296" y="6384657"/>
            <a:ext cx="5168983" cy="175969"/>
          </a:xfrm>
          <a:prstGeom prst="rect">
            <a:avLst/>
          </a:prstGeom>
        </p:spPr>
        <p:txBody>
          <a:bodyPr vert="horz" wrap="square" lIns="0" tIns="14247" rIns="0" bIns="0" rtlCol="0">
            <a:spAutoFit/>
          </a:bodyPr>
          <a:lstStyle/>
          <a:p>
            <a:pPr marL="7701" defTabSz="1044575">
              <a:spcBef>
                <a:spcPts val="112"/>
              </a:spcBef>
              <a:tabLst>
                <a:tab pos="3770313" algn="l"/>
              </a:tabLst>
            </a:pPr>
            <a:r>
              <a:rPr lang="pl-PL" sz="105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INFORMACJA O STANIE REALIZACJI ZADAŃ OŚWIATOWYCH 2024/2025</a:t>
            </a:r>
            <a:endParaRPr sz="1050" dirty="0">
              <a:latin typeface="Open Sans" panose="020B0606030504020204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5350067" y="774849"/>
            <a:ext cx="4791358" cy="5341231"/>
          </a:xfrm>
          <a:custGeom>
            <a:avLst/>
            <a:gdLst/>
            <a:ahLst/>
            <a:cxnLst/>
            <a:rect l="l" t="t" r="r" b="b"/>
            <a:pathLst>
              <a:path w="7901305" h="8808085">
                <a:moveTo>
                  <a:pt x="7901099" y="0"/>
                </a:moveTo>
                <a:lnTo>
                  <a:pt x="6109321" y="0"/>
                </a:lnTo>
                <a:lnTo>
                  <a:pt x="6058758" y="204"/>
                </a:lnTo>
                <a:lnTo>
                  <a:pt x="6008293" y="818"/>
                </a:lnTo>
                <a:lnTo>
                  <a:pt x="5957926" y="1839"/>
                </a:lnTo>
                <a:lnTo>
                  <a:pt x="5907660" y="3265"/>
                </a:lnTo>
                <a:lnTo>
                  <a:pt x="5857496" y="5095"/>
                </a:lnTo>
                <a:lnTo>
                  <a:pt x="5807435" y="7328"/>
                </a:lnTo>
                <a:lnTo>
                  <a:pt x="5757480" y="9962"/>
                </a:lnTo>
                <a:lnTo>
                  <a:pt x="5707632" y="12994"/>
                </a:lnTo>
                <a:lnTo>
                  <a:pt x="5657892" y="16425"/>
                </a:lnTo>
                <a:lnTo>
                  <a:pt x="5608262" y="20252"/>
                </a:lnTo>
                <a:lnTo>
                  <a:pt x="5558744" y="24473"/>
                </a:lnTo>
                <a:lnTo>
                  <a:pt x="5509338" y="29087"/>
                </a:lnTo>
                <a:lnTo>
                  <a:pt x="5460048" y="34093"/>
                </a:lnTo>
                <a:lnTo>
                  <a:pt x="5410873" y="39488"/>
                </a:lnTo>
                <a:lnTo>
                  <a:pt x="5361817" y="45272"/>
                </a:lnTo>
                <a:lnTo>
                  <a:pt x="5312880" y="51443"/>
                </a:lnTo>
                <a:lnTo>
                  <a:pt x="5264064" y="57998"/>
                </a:lnTo>
                <a:lnTo>
                  <a:pt x="5215370" y="64937"/>
                </a:lnTo>
                <a:lnTo>
                  <a:pt x="5166801" y="72259"/>
                </a:lnTo>
                <a:lnTo>
                  <a:pt x="5118357" y="79960"/>
                </a:lnTo>
                <a:lnTo>
                  <a:pt x="5070041" y="88041"/>
                </a:lnTo>
                <a:lnTo>
                  <a:pt x="5021854" y="96498"/>
                </a:lnTo>
                <a:lnTo>
                  <a:pt x="4973796" y="105332"/>
                </a:lnTo>
                <a:lnTo>
                  <a:pt x="4925871" y="114539"/>
                </a:lnTo>
                <a:lnTo>
                  <a:pt x="4878080" y="124119"/>
                </a:lnTo>
                <a:lnTo>
                  <a:pt x="4830423" y="134070"/>
                </a:lnTo>
                <a:lnTo>
                  <a:pt x="4782904" y="144391"/>
                </a:lnTo>
                <a:lnTo>
                  <a:pt x="4735522" y="155079"/>
                </a:lnTo>
                <a:lnTo>
                  <a:pt x="4688281" y="166133"/>
                </a:lnTo>
                <a:lnTo>
                  <a:pt x="4641180" y="177553"/>
                </a:lnTo>
                <a:lnTo>
                  <a:pt x="4594223" y="189335"/>
                </a:lnTo>
                <a:lnTo>
                  <a:pt x="4547411" y="201479"/>
                </a:lnTo>
                <a:lnTo>
                  <a:pt x="4500744" y="213983"/>
                </a:lnTo>
                <a:lnTo>
                  <a:pt x="4454225" y="226845"/>
                </a:lnTo>
                <a:lnTo>
                  <a:pt x="4407856" y="240064"/>
                </a:lnTo>
                <a:lnTo>
                  <a:pt x="4361637" y="253638"/>
                </a:lnTo>
                <a:lnTo>
                  <a:pt x="4315571" y="267566"/>
                </a:lnTo>
                <a:lnTo>
                  <a:pt x="4269659" y="281846"/>
                </a:lnTo>
                <a:lnTo>
                  <a:pt x="4223902" y="296477"/>
                </a:lnTo>
                <a:lnTo>
                  <a:pt x="4178303" y="311457"/>
                </a:lnTo>
                <a:lnTo>
                  <a:pt x="4132862" y="326784"/>
                </a:lnTo>
                <a:lnTo>
                  <a:pt x="4087582" y="342457"/>
                </a:lnTo>
                <a:lnTo>
                  <a:pt x="4042463" y="358474"/>
                </a:lnTo>
                <a:lnTo>
                  <a:pt x="3997508" y="374833"/>
                </a:lnTo>
                <a:lnTo>
                  <a:pt x="3952718" y="391534"/>
                </a:lnTo>
                <a:lnTo>
                  <a:pt x="3908094" y="408575"/>
                </a:lnTo>
                <a:lnTo>
                  <a:pt x="3863639" y="425953"/>
                </a:lnTo>
                <a:lnTo>
                  <a:pt x="3819353" y="443668"/>
                </a:lnTo>
                <a:lnTo>
                  <a:pt x="3775239" y="461717"/>
                </a:lnTo>
                <a:lnTo>
                  <a:pt x="3731297" y="480100"/>
                </a:lnTo>
                <a:lnTo>
                  <a:pt x="3687530" y="498815"/>
                </a:lnTo>
                <a:lnTo>
                  <a:pt x="3643939" y="517859"/>
                </a:lnTo>
                <a:lnTo>
                  <a:pt x="3600526" y="537232"/>
                </a:lnTo>
                <a:lnTo>
                  <a:pt x="3557291" y="556932"/>
                </a:lnTo>
                <a:lnTo>
                  <a:pt x="3514238" y="576958"/>
                </a:lnTo>
                <a:lnTo>
                  <a:pt x="3471367" y="597307"/>
                </a:lnTo>
                <a:lnTo>
                  <a:pt x="3428679" y="617979"/>
                </a:lnTo>
                <a:lnTo>
                  <a:pt x="3386177" y="638971"/>
                </a:lnTo>
                <a:lnTo>
                  <a:pt x="3343862" y="660282"/>
                </a:lnTo>
                <a:lnTo>
                  <a:pt x="3301736" y="681911"/>
                </a:lnTo>
                <a:lnTo>
                  <a:pt x="3259800" y="703856"/>
                </a:lnTo>
                <a:lnTo>
                  <a:pt x="3218055" y="726115"/>
                </a:lnTo>
                <a:lnTo>
                  <a:pt x="3176504" y="748687"/>
                </a:lnTo>
                <a:lnTo>
                  <a:pt x="3135148" y="771570"/>
                </a:lnTo>
                <a:lnTo>
                  <a:pt x="3093988" y="794762"/>
                </a:lnTo>
                <a:lnTo>
                  <a:pt x="3053026" y="818263"/>
                </a:lnTo>
                <a:lnTo>
                  <a:pt x="3012264" y="842071"/>
                </a:lnTo>
                <a:lnTo>
                  <a:pt x="2971703" y="866183"/>
                </a:lnTo>
                <a:lnTo>
                  <a:pt x="2931345" y="890599"/>
                </a:lnTo>
                <a:lnTo>
                  <a:pt x="2891191" y="915316"/>
                </a:lnTo>
                <a:lnTo>
                  <a:pt x="2851243" y="940334"/>
                </a:lnTo>
                <a:lnTo>
                  <a:pt x="2811502" y="965650"/>
                </a:lnTo>
                <a:lnTo>
                  <a:pt x="2771971" y="991264"/>
                </a:lnTo>
                <a:lnTo>
                  <a:pt x="2732650" y="1017173"/>
                </a:lnTo>
                <a:lnTo>
                  <a:pt x="2693541" y="1043376"/>
                </a:lnTo>
                <a:lnTo>
                  <a:pt x="2654646" y="1069871"/>
                </a:lnTo>
                <a:lnTo>
                  <a:pt x="2615966" y="1096657"/>
                </a:lnTo>
                <a:lnTo>
                  <a:pt x="2577504" y="1123732"/>
                </a:lnTo>
                <a:lnTo>
                  <a:pt x="2539259" y="1151095"/>
                </a:lnTo>
                <a:lnTo>
                  <a:pt x="2501235" y="1178744"/>
                </a:lnTo>
                <a:lnTo>
                  <a:pt x="2463432" y="1206678"/>
                </a:lnTo>
                <a:lnTo>
                  <a:pt x="2425853" y="1234894"/>
                </a:lnTo>
                <a:lnTo>
                  <a:pt x="2388498" y="1263392"/>
                </a:lnTo>
                <a:lnTo>
                  <a:pt x="2351370" y="1292169"/>
                </a:lnTo>
                <a:lnTo>
                  <a:pt x="2314469" y="1321225"/>
                </a:lnTo>
                <a:lnTo>
                  <a:pt x="2277798" y="1350558"/>
                </a:lnTo>
                <a:lnTo>
                  <a:pt x="2241358" y="1380165"/>
                </a:lnTo>
                <a:lnTo>
                  <a:pt x="2205151" y="1410046"/>
                </a:lnTo>
                <a:lnTo>
                  <a:pt x="2169177" y="1440199"/>
                </a:lnTo>
                <a:lnTo>
                  <a:pt x="2133440" y="1470622"/>
                </a:lnTo>
                <a:lnTo>
                  <a:pt x="2097940" y="1501314"/>
                </a:lnTo>
                <a:lnTo>
                  <a:pt x="2062679" y="1532273"/>
                </a:lnTo>
                <a:lnTo>
                  <a:pt x="2027658" y="1563498"/>
                </a:lnTo>
                <a:lnTo>
                  <a:pt x="1992879" y="1594987"/>
                </a:lnTo>
                <a:lnTo>
                  <a:pt x="1958344" y="1626739"/>
                </a:lnTo>
                <a:lnTo>
                  <a:pt x="1924054" y="1658751"/>
                </a:lnTo>
                <a:lnTo>
                  <a:pt x="1890011" y="1691023"/>
                </a:lnTo>
                <a:lnTo>
                  <a:pt x="1856216" y="1723552"/>
                </a:lnTo>
                <a:lnTo>
                  <a:pt x="1822672" y="1756338"/>
                </a:lnTo>
                <a:lnTo>
                  <a:pt x="1789378" y="1789378"/>
                </a:lnTo>
                <a:lnTo>
                  <a:pt x="1756338" y="1822672"/>
                </a:lnTo>
                <a:lnTo>
                  <a:pt x="1723552" y="1856216"/>
                </a:lnTo>
                <a:lnTo>
                  <a:pt x="1691023" y="1890011"/>
                </a:lnTo>
                <a:lnTo>
                  <a:pt x="1658751" y="1924054"/>
                </a:lnTo>
                <a:lnTo>
                  <a:pt x="1626739" y="1958344"/>
                </a:lnTo>
                <a:lnTo>
                  <a:pt x="1594987" y="1992879"/>
                </a:lnTo>
                <a:lnTo>
                  <a:pt x="1563498" y="2027658"/>
                </a:lnTo>
                <a:lnTo>
                  <a:pt x="1532273" y="2062679"/>
                </a:lnTo>
                <a:lnTo>
                  <a:pt x="1501314" y="2097940"/>
                </a:lnTo>
                <a:lnTo>
                  <a:pt x="1470622" y="2133440"/>
                </a:lnTo>
                <a:lnTo>
                  <a:pt x="1440199" y="2169177"/>
                </a:lnTo>
                <a:lnTo>
                  <a:pt x="1410046" y="2205151"/>
                </a:lnTo>
                <a:lnTo>
                  <a:pt x="1380165" y="2241358"/>
                </a:lnTo>
                <a:lnTo>
                  <a:pt x="1350558" y="2277798"/>
                </a:lnTo>
                <a:lnTo>
                  <a:pt x="1321225" y="2314469"/>
                </a:lnTo>
                <a:lnTo>
                  <a:pt x="1292169" y="2351370"/>
                </a:lnTo>
                <a:lnTo>
                  <a:pt x="1263392" y="2388498"/>
                </a:lnTo>
                <a:lnTo>
                  <a:pt x="1234894" y="2425853"/>
                </a:lnTo>
                <a:lnTo>
                  <a:pt x="1206678" y="2463432"/>
                </a:lnTo>
                <a:lnTo>
                  <a:pt x="1178744" y="2501235"/>
                </a:lnTo>
                <a:lnTo>
                  <a:pt x="1151095" y="2539259"/>
                </a:lnTo>
                <a:lnTo>
                  <a:pt x="1123732" y="2577504"/>
                </a:lnTo>
                <a:lnTo>
                  <a:pt x="1096657" y="2615966"/>
                </a:lnTo>
                <a:lnTo>
                  <a:pt x="1069871" y="2654646"/>
                </a:lnTo>
                <a:lnTo>
                  <a:pt x="1043376" y="2693541"/>
                </a:lnTo>
                <a:lnTo>
                  <a:pt x="1017173" y="2732650"/>
                </a:lnTo>
                <a:lnTo>
                  <a:pt x="991264" y="2771971"/>
                </a:lnTo>
                <a:lnTo>
                  <a:pt x="965650" y="2811502"/>
                </a:lnTo>
                <a:lnTo>
                  <a:pt x="940334" y="2851243"/>
                </a:lnTo>
                <a:lnTo>
                  <a:pt x="915316" y="2891191"/>
                </a:lnTo>
                <a:lnTo>
                  <a:pt x="890599" y="2931345"/>
                </a:lnTo>
                <a:lnTo>
                  <a:pt x="866183" y="2971703"/>
                </a:lnTo>
                <a:lnTo>
                  <a:pt x="842071" y="3012264"/>
                </a:lnTo>
                <a:lnTo>
                  <a:pt x="818263" y="3053026"/>
                </a:lnTo>
                <a:lnTo>
                  <a:pt x="794762" y="3093988"/>
                </a:lnTo>
                <a:lnTo>
                  <a:pt x="771570" y="3135148"/>
                </a:lnTo>
                <a:lnTo>
                  <a:pt x="748687" y="3176504"/>
                </a:lnTo>
                <a:lnTo>
                  <a:pt x="726115" y="3218055"/>
                </a:lnTo>
                <a:lnTo>
                  <a:pt x="703856" y="3259800"/>
                </a:lnTo>
                <a:lnTo>
                  <a:pt x="681911" y="3301736"/>
                </a:lnTo>
                <a:lnTo>
                  <a:pt x="660282" y="3343862"/>
                </a:lnTo>
                <a:lnTo>
                  <a:pt x="638971" y="3386177"/>
                </a:lnTo>
                <a:lnTo>
                  <a:pt x="617979" y="3428679"/>
                </a:lnTo>
                <a:lnTo>
                  <a:pt x="597307" y="3471367"/>
                </a:lnTo>
                <a:lnTo>
                  <a:pt x="576958" y="3514238"/>
                </a:lnTo>
                <a:lnTo>
                  <a:pt x="556932" y="3557291"/>
                </a:lnTo>
                <a:lnTo>
                  <a:pt x="537232" y="3600526"/>
                </a:lnTo>
                <a:lnTo>
                  <a:pt x="517859" y="3643939"/>
                </a:lnTo>
                <a:lnTo>
                  <a:pt x="498815" y="3687530"/>
                </a:lnTo>
                <a:lnTo>
                  <a:pt x="480100" y="3731297"/>
                </a:lnTo>
                <a:lnTo>
                  <a:pt x="461717" y="3775239"/>
                </a:lnTo>
                <a:lnTo>
                  <a:pt x="443668" y="3819353"/>
                </a:lnTo>
                <a:lnTo>
                  <a:pt x="425953" y="3863639"/>
                </a:lnTo>
                <a:lnTo>
                  <a:pt x="408575" y="3908094"/>
                </a:lnTo>
                <a:lnTo>
                  <a:pt x="391534" y="3952718"/>
                </a:lnTo>
                <a:lnTo>
                  <a:pt x="374833" y="3997508"/>
                </a:lnTo>
                <a:lnTo>
                  <a:pt x="358474" y="4042463"/>
                </a:lnTo>
                <a:lnTo>
                  <a:pt x="342457" y="4087582"/>
                </a:lnTo>
                <a:lnTo>
                  <a:pt x="326784" y="4132862"/>
                </a:lnTo>
                <a:lnTo>
                  <a:pt x="311457" y="4178303"/>
                </a:lnTo>
                <a:lnTo>
                  <a:pt x="296477" y="4223902"/>
                </a:lnTo>
                <a:lnTo>
                  <a:pt x="281846" y="4269659"/>
                </a:lnTo>
                <a:lnTo>
                  <a:pt x="267566" y="4315571"/>
                </a:lnTo>
                <a:lnTo>
                  <a:pt x="253638" y="4361637"/>
                </a:lnTo>
                <a:lnTo>
                  <a:pt x="240064" y="4407856"/>
                </a:lnTo>
                <a:lnTo>
                  <a:pt x="226845" y="4454225"/>
                </a:lnTo>
                <a:lnTo>
                  <a:pt x="213983" y="4500744"/>
                </a:lnTo>
                <a:lnTo>
                  <a:pt x="201479" y="4547411"/>
                </a:lnTo>
                <a:lnTo>
                  <a:pt x="189335" y="4594223"/>
                </a:lnTo>
                <a:lnTo>
                  <a:pt x="177553" y="4641180"/>
                </a:lnTo>
                <a:lnTo>
                  <a:pt x="166133" y="4688281"/>
                </a:lnTo>
                <a:lnTo>
                  <a:pt x="155079" y="4735522"/>
                </a:lnTo>
                <a:lnTo>
                  <a:pt x="144391" y="4782904"/>
                </a:lnTo>
                <a:lnTo>
                  <a:pt x="134070" y="4830423"/>
                </a:lnTo>
                <a:lnTo>
                  <a:pt x="124119" y="4878080"/>
                </a:lnTo>
                <a:lnTo>
                  <a:pt x="114539" y="4925871"/>
                </a:lnTo>
                <a:lnTo>
                  <a:pt x="105332" y="4973796"/>
                </a:lnTo>
                <a:lnTo>
                  <a:pt x="96498" y="5021854"/>
                </a:lnTo>
                <a:lnTo>
                  <a:pt x="88041" y="5070041"/>
                </a:lnTo>
                <a:lnTo>
                  <a:pt x="79960" y="5118357"/>
                </a:lnTo>
                <a:lnTo>
                  <a:pt x="72259" y="5166801"/>
                </a:lnTo>
                <a:lnTo>
                  <a:pt x="64937" y="5215370"/>
                </a:lnTo>
                <a:lnTo>
                  <a:pt x="57998" y="5264064"/>
                </a:lnTo>
                <a:lnTo>
                  <a:pt x="51443" y="5312880"/>
                </a:lnTo>
                <a:lnTo>
                  <a:pt x="45272" y="5361817"/>
                </a:lnTo>
                <a:lnTo>
                  <a:pt x="39488" y="5410873"/>
                </a:lnTo>
                <a:lnTo>
                  <a:pt x="34093" y="5460048"/>
                </a:lnTo>
                <a:lnTo>
                  <a:pt x="29087" y="5509338"/>
                </a:lnTo>
                <a:lnTo>
                  <a:pt x="24473" y="5558744"/>
                </a:lnTo>
                <a:lnTo>
                  <a:pt x="20252" y="5608262"/>
                </a:lnTo>
                <a:lnTo>
                  <a:pt x="16425" y="5657892"/>
                </a:lnTo>
                <a:lnTo>
                  <a:pt x="12994" y="5707632"/>
                </a:lnTo>
                <a:lnTo>
                  <a:pt x="9962" y="5757480"/>
                </a:lnTo>
                <a:lnTo>
                  <a:pt x="7328" y="5807435"/>
                </a:lnTo>
                <a:lnTo>
                  <a:pt x="5095" y="5857496"/>
                </a:lnTo>
                <a:lnTo>
                  <a:pt x="3265" y="5907660"/>
                </a:lnTo>
                <a:lnTo>
                  <a:pt x="1839" y="5957926"/>
                </a:lnTo>
                <a:lnTo>
                  <a:pt x="818" y="6008293"/>
                </a:lnTo>
                <a:lnTo>
                  <a:pt x="204" y="6058758"/>
                </a:lnTo>
                <a:lnTo>
                  <a:pt x="0" y="6109321"/>
                </a:lnTo>
                <a:lnTo>
                  <a:pt x="0" y="8807784"/>
                </a:lnTo>
                <a:lnTo>
                  <a:pt x="7901099" y="8807784"/>
                </a:lnTo>
                <a:lnTo>
                  <a:pt x="7901099" y="0"/>
                </a:lnTo>
                <a:close/>
              </a:path>
            </a:pathLst>
          </a:custGeom>
          <a:solidFill>
            <a:srgbClr val="DF0634"/>
          </a:solidFill>
        </p:spPr>
        <p:txBody>
          <a:bodyPr wrap="square" lIns="0" tIns="0" rIns="0" bIns="0" rtlCol="0"/>
          <a:lstStyle/>
          <a:p>
            <a:endParaRPr sz="1092"/>
          </a:p>
        </p:txBody>
      </p:sp>
      <p:sp>
        <p:nvSpPr>
          <p:cNvPr id="16" name="object 16"/>
          <p:cNvSpPr/>
          <p:nvPr/>
        </p:nvSpPr>
        <p:spPr>
          <a:xfrm>
            <a:off x="10299406" y="774849"/>
            <a:ext cx="1892207" cy="5341231"/>
          </a:xfrm>
          <a:custGeom>
            <a:avLst/>
            <a:gdLst/>
            <a:ahLst/>
            <a:cxnLst/>
            <a:rect l="l" t="t" r="r" b="b"/>
            <a:pathLst>
              <a:path w="3120390" h="8808085">
                <a:moveTo>
                  <a:pt x="3120323" y="0"/>
                </a:moveTo>
                <a:lnTo>
                  <a:pt x="0" y="0"/>
                </a:lnTo>
                <a:lnTo>
                  <a:pt x="0" y="8807784"/>
                </a:lnTo>
                <a:lnTo>
                  <a:pt x="1791777" y="8807784"/>
                </a:lnTo>
                <a:lnTo>
                  <a:pt x="1892806" y="8806965"/>
                </a:lnTo>
                <a:lnTo>
                  <a:pt x="1993439" y="8804518"/>
                </a:lnTo>
                <a:lnTo>
                  <a:pt x="2093664" y="8800455"/>
                </a:lnTo>
                <a:lnTo>
                  <a:pt x="2193467" y="8794789"/>
                </a:lnTo>
                <a:lnTo>
                  <a:pt x="2292837" y="8787531"/>
                </a:lnTo>
                <a:lnTo>
                  <a:pt x="2391760" y="8778696"/>
                </a:lnTo>
                <a:lnTo>
                  <a:pt x="2490225" y="8768295"/>
                </a:lnTo>
                <a:lnTo>
                  <a:pt x="2588219" y="8756340"/>
                </a:lnTo>
                <a:lnTo>
                  <a:pt x="2685728" y="8742846"/>
                </a:lnTo>
                <a:lnTo>
                  <a:pt x="2782741" y="8727823"/>
                </a:lnTo>
                <a:lnTo>
                  <a:pt x="2879245" y="8711285"/>
                </a:lnTo>
                <a:lnTo>
                  <a:pt x="2975227" y="8693244"/>
                </a:lnTo>
                <a:lnTo>
                  <a:pt x="3070675" y="8673713"/>
                </a:lnTo>
                <a:lnTo>
                  <a:pt x="3120323" y="8662912"/>
                </a:lnTo>
                <a:lnTo>
                  <a:pt x="3120323" y="0"/>
                </a:lnTo>
                <a:close/>
              </a:path>
            </a:pathLst>
          </a:custGeom>
          <a:solidFill>
            <a:srgbClr val="2553A1"/>
          </a:solidFill>
        </p:spPr>
        <p:txBody>
          <a:bodyPr wrap="square" lIns="0" tIns="0" rIns="0" bIns="0" rtlCol="0"/>
          <a:lstStyle/>
          <a:p>
            <a:endParaRPr sz="1092"/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D4301056-C3C9-410A-95F9-D5E9DC8932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297" y="297374"/>
            <a:ext cx="1905157" cy="496865"/>
          </a:xfrm>
          <a:prstGeom prst="rect">
            <a:avLst/>
          </a:prstGeom>
        </p:spPr>
      </p:pic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4962B8CE-8DC2-4AE2-AB58-DF2EF7DA743C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6F6B854C-D38F-4E25-8E1B-CE751A9F5AD4}" type="slidenum">
              <a:rPr lang="pl-PL" smtClean="0"/>
              <a:t>1</a:t>
            </a:fld>
            <a:endParaRPr lang="pl-PL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508392" y="6356337"/>
            <a:ext cx="11175344" cy="0"/>
          </a:xfrm>
          <a:custGeom>
            <a:avLst/>
            <a:gdLst/>
            <a:ahLst/>
            <a:cxnLst/>
            <a:rect l="l" t="t" r="r" b="b"/>
            <a:pathLst>
              <a:path w="18428970">
                <a:moveTo>
                  <a:pt x="0" y="0"/>
                </a:moveTo>
                <a:lnTo>
                  <a:pt x="18428758" y="0"/>
                </a:lnTo>
              </a:path>
            </a:pathLst>
          </a:custGeom>
          <a:ln w="1374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092"/>
          </a:p>
        </p:txBody>
      </p:sp>
      <p:sp>
        <p:nvSpPr>
          <p:cNvPr id="18" name="object 18"/>
          <p:cNvSpPr txBox="1">
            <a:spLocks noGrp="1"/>
          </p:cNvSpPr>
          <p:nvPr>
            <p:ph type="ftr" sz="quarter" idx="5"/>
          </p:nvPr>
        </p:nvSpPr>
        <p:spPr>
          <a:xfrm>
            <a:off x="10136777" y="6384657"/>
            <a:ext cx="1555154" cy="175967"/>
          </a:xfrm>
          <a:prstGeom prst="rect">
            <a:avLst/>
          </a:prstGeom>
        </p:spPr>
        <p:txBody>
          <a:bodyPr vert="horz" wrap="square" lIns="0" tIns="14247" rIns="0" bIns="0" rtlCol="0">
            <a:spAutoFit/>
          </a:bodyPr>
          <a:lstStyle/>
          <a:p>
            <a:pPr marL="7701" algn="r">
              <a:spcBef>
                <a:spcPts val="112"/>
              </a:spcBef>
            </a:pPr>
            <a:r>
              <a:rPr sz="1050" spc="-24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DEPARTAMENT</a:t>
            </a:r>
            <a:r>
              <a:rPr lang="pl-PL" sz="1050" spc="-24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EDUKACJI</a:t>
            </a:r>
            <a:endParaRPr sz="1050" spc="-24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7" name="object 17"/>
          <p:cNvSpPr txBox="1">
            <a:spLocks noGrp="1"/>
          </p:cNvSpPr>
          <p:nvPr>
            <p:ph type="dt" sz="half" idx="6"/>
          </p:nvPr>
        </p:nvSpPr>
        <p:spPr>
          <a:xfrm>
            <a:off x="500296" y="6384657"/>
            <a:ext cx="4646469" cy="175969"/>
          </a:xfrm>
          <a:prstGeom prst="rect">
            <a:avLst/>
          </a:prstGeom>
        </p:spPr>
        <p:txBody>
          <a:bodyPr vert="horz" wrap="square" lIns="0" tIns="14247" rIns="0" bIns="0" rtlCol="0">
            <a:spAutoFit/>
          </a:bodyPr>
          <a:lstStyle/>
          <a:p>
            <a:pPr marL="7701" defTabSz="1044575">
              <a:spcBef>
                <a:spcPts val="112"/>
              </a:spcBef>
              <a:tabLst>
                <a:tab pos="3770313" algn="l"/>
              </a:tabLst>
            </a:pPr>
            <a:r>
              <a:rPr lang="pl-PL" sz="105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INFORMACJA O STANIE REALIZACJI ZADAŃ OŚWIATOWYCH 2024/2025</a:t>
            </a:r>
            <a:endParaRPr sz="1050" dirty="0">
              <a:latin typeface="Open Sans" panose="020B0606030504020204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D4301056-C3C9-410A-95F9-D5E9DC8932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297" y="297374"/>
            <a:ext cx="1905157" cy="496865"/>
          </a:xfrm>
          <a:prstGeom prst="rect">
            <a:avLst/>
          </a:prstGeom>
        </p:spPr>
      </p:pic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95B4E668-D7A9-42B7-8153-4CC092E8AB17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79576" y="453473"/>
            <a:ext cx="2804160" cy="184666"/>
          </a:xfrm>
        </p:spPr>
        <p:txBody>
          <a:bodyPr/>
          <a:lstStyle/>
          <a:p>
            <a:fld id="{6F6B854C-D38F-4E25-8E1B-CE751A9F5AD4}" type="slidenum">
              <a:rPr lang="pl-PL" sz="1200" smtClean="0">
                <a:latin typeface="Arial" panose="020B0604020202020204" pitchFamily="34" charset="0"/>
                <a:cs typeface="Arial" panose="020B0604020202020204" pitchFamily="34" charset="0"/>
              </a:rPr>
              <a:t>10</a:t>
            </a:fld>
            <a:endParaRPr lang="pl-PL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Prostokąt 1">
            <a:extLst>
              <a:ext uri="{FF2B5EF4-FFF2-40B4-BE49-F238E27FC236}">
                <a16:creationId xmlns:a16="http://schemas.microsoft.com/office/drawing/2014/main" id="{7B5D9A98-7BCD-44C9-9166-8645A780E7F3}"/>
              </a:ext>
            </a:extLst>
          </p:cNvPr>
          <p:cNvSpPr/>
          <p:nvPr/>
        </p:nvSpPr>
        <p:spPr>
          <a:xfrm>
            <a:off x="508392" y="1092986"/>
            <a:ext cx="4246488" cy="51552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pl-PL" sz="18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Projekt DYREKTOR</a:t>
            </a:r>
          </a:p>
          <a:p>
            <a:r>
              <a:rPr lang="pl-PL" sz="1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Projekt Dyrektor to cykl bezpłatnych szkoleń doskonalących dla kadry kierowniczej województwa łódzkiego realizowanych we wszystkich Centrach Rozwoju Edukacji Województwa Łódzkiego. Szkolenia mają być odpowiedzią na rzeczywiste zapotrzebowanie ze strony uczestników. </a:t>
            </a:r>
          </a:p>
          <a:p>
            <a:r>
              <a:rPr lang="pl-PL" sz="1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 roku szkolnym 2024/2025 tematyka obejmowała między innymi zagadnienia z zakresu pozyskiwania środków zewnętrznych, pracy z uczniem o specjalnych potrzebach edukacyjnych, roli sztucznej inteligencji w zarządzaniu i pracy dydaktycznej, bieżących zmian w prawie oświatowym. </a:t>
            </a:r>
          </a:p>
        </p:txBody>
      </p:sp>
      <p:sp>
        <p:nvSpPr>
          <p:cNvPr id="4" name="Prostokąt 3">
            <a:extLst>
              <a:ext uri="{FF2B5EF4-FFF2-40B4-BE49-F238E27FC236}">
                <a16:creationId xmlns:a16="http://schemas.microsoft.com/office/drawing/2014/main" id="{DF105E5D-987F-4D13-A7B1-497D9101791B}"/>
              </a:ext>
            </a:extLst>
          </p:cNvPr>
          <p:cNvSpPr/>
          <p:nvPr/>
        </p:nvSpPr>
        <p:spPr>
          <a:xfrm>
            <a:off x="7567749" y="1092985"/>
            <a:ext cx="4115858" cy="42210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Aft>
                <a:spcPts val="600"/>
              </a:spcAft>
            </a:pPr>
            <a:r>
              <a:rPr lang="pl-PL" sz="1800" b="1" dirty="0">
                <a:latin typeface="Arial" panose="020B0604020202020204" pitchFamily="34" charset="0"/>
                <a:cs typeface="Arial" panose="020B0604020202020204" pitchFamily="34" charset="0"/>
              </a:rPr>
              <a:t>Projekt „Łódzkie dwujęzyczne”</a:t>
            </a:r>
          </a:p>
          <a:p>
            <a:pPr algn="r">
              <a:lnSpc>
                <a:spcPct val="125000"/>
              </a:lnSpc>
            </a:pP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Celem projektu jest propagowanie idei dwujęzyczności w przedszkolach na terenie województwa łódzkiego oraz kształtowanie kompetencji kluczowych w zakresie rozwijania umiejętności językowych dzieci w wieku przedszkolnym. Do chwili obecnej w projekcie wzięło udział 81 przedszkoli z terenu województwa łódzkiego, 371 nauczycieli oraz 4 997 przedszkolaków. </a:t>
            </a:r>
          </a:p>
        </p:txBody>
      </p:sp>
      <p:pic>
        <p:nvPicPr>
          <p:cNvPr id="9" name="Obraz 8">
            <a:extLst>
              <a:ext uri="{FF2B5EF4-FFF2-40B4-BE49-F238E27FC236}">
                <a16:creationId xmlns:a16="http://schemas.microsoft.com/office/drawing/2014/main" id="{504D0259-6273-43D3-BB00-B0617E76CB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89686" y="1890925"/>
            <a:ext cx="3212627" cy="3212627"/>
          </a:xfrm>
          <a:prstGeom prst="rect">
            <a:avLst/>
          </a:prstGeom>
        </p:spPr>
      </p:pic>
      <p:sp>
        <p:nvSpPr>
          <p:cNvPr id="10" name="pole tekstowe 9">
            <a:extLst>
              <a:ext uri="{FF2B5EF4-FFF2-40B4-BE49-F238E27FC236}">
                <a16:creationId xmlns:a16="http://schemas.microsoft.com/office/drawing/2014/main" id="{1193848E-F426-4A24-8E67-BB1307055971}"/>
              </a:ext>
            </a:extLst>
          </p:cNvPr>
          <p:cNvSpPr txBox="1"/>
          <p:nvPr/>
        </p:nvSpPr>
        <p:spPr>
          <a:xfrm>
            <a:off x="4624253" y="3013166"/>
            <a:ext cx="307806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pl-PL" sz="2800" b="1" dirty="0">
                <a:latin typeface="Arial Black" panose="020B0A04020102020204" pitchFamily="34" charset="0"/>
              </a:rPr>
              <a:t>7. Projekty</a:t>
            </a:r>
          </a:p>
          <a:p>
            <a:pPr algn="r"/>
            <a:r>
              <a:rPr lang="pl-PL" sz="2800" b="1" dirty="0">
                <a:latin typeface="Arial Black" panose="020B0A04020102020204" pitchFamily="34" charset="0"/>
              </a:rPr>
              <a:t>edukacyjne</a:t>
            </a:r>
          </a:p>
        </p:txBody>
      </p:sp>
    </p:spTree>
    <p:extLst>
      <p:ext uri="{BB962C8B-B14F-4D97-AF65-F5344CB8AC3E}">
        <p14:creationId xmlns:p14="http://schemas.microsoft.com/office/powerpoint/2010/main" val="32072340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508392" y="6356337"/>
            <a:ext cx="11175344" cy="0"/>
          </a:xfrm>
          <a:custGeom>
            <a:avLst/>
            <a:gdLst/>
            <a:ahLst/>
            <a:cxnLst/>
            <a:rect l="l" t="t" r="r" b="b"/>
            <a:pathLst>
              <a:path w="18428970">
                <a:moveTo>
                  <a:pt x="0" y="0"/>
                </a:moveTo>
                <a:lnTo>
                  <a:pt x="18428758" y="0"/>
                </a:lnTo>
              </a:path>
            </a:pathLst>
          </a:custGeom>
          <a:ln w="1374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092"/>
          </a:p>
        </p:txBody>
      </p:sp>
      <p:sp>
        <p:nvSpPr>
          <p:cNvPr id="18" name="object 18"/>
          <p:cNvSpPr txBox="1">
            <a:spLocks noGrp="1"/>
          </p:cNvSpPr>
          <p:nvPr>
            <p:ph type="ftr" sz="quarter" idx="5"/>
          </p:nvPr>
        </p:nvSpPr>
        <p:spPr>
          <a:xfrm>
            <a:off x="10136777" y="6384657"/>
            <a:ext cx="1555154" cy="175967"/>
          </a:xfrm>
          <a:prstGeom prst="rect">
            <a:avLst/>
          </a:prstGeom>
        </p:spPr>
        <p:txBody>
          <a:bodyPr vert="horz" wrap="square" lIns="0" tIns="14247" rIns="0" bIns="0" rtlCol="0">
            <a:spAutoFit/>
          </a:bodyPr>
          <a:lstStyle/>
          <a:p>
            <a:pPr marL="7701" algn="r">
              <a:spcBef>
                <a:spcPts val="112"/>
              </a:spcBef>
            </a:pPr>
            <a:r>
              <a:rPr sz="1050" spc="-24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DEPARTAMENT</a:t>
            </a:r>
            <a:r>
              <a:rPr lang="pl-PL" sz="1050" spc="-24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EDUKACJI</a:t>
            </a:r>
            <a:endParaRPr sz="1050" spc="-24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7" name="object 17"/>
          <p:cNvSpPr txBox="1">
            <a:spLocks noGrp="1"/>
          </p:cNvSpPr>
          <p:nvPr>
            <p:ph type="dt" sz="half" idx="6"/>
          </p:nvPr>
        </p:nvSpPr>
        <p:spPr>
          <a:xfrm>
            <a:off x="500296" y="6384657"/>
            <a:ext cx="4646469" cy="175969"/>
          </a:xfrm>
          <a:prstGeom prst="rect">
            <a:avLst/>
          </a:prstGeom>
        </p:spPr>
        <p:txBody>
          <a:bodyPr vert="horz" wrap="square" lIns="0" tIns="14247" rIns="0" bIns="0" rtlCol="0">
            <a:spAutoFit/>
          </a:bodyPr>
          <a:lstStyle/>
          <a:p>
            <a:pPr marL="7701" defTabSz="1044575">
              <a:spcBef>
                <a:spcPts val="112"/>
              </a:spcBef>
              <a:tabLst>
                <a:tab pos="3770313" algn="l"/>
              </a:tabLst>
            </a:pPr>
            <a:r>
              <a:rPr lang="pl-PL" sz="105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INFORMACJA O STANIE REALIZACJI ZADAŃ OŚWIATOWYCH 2024/2025</a:t>
            </a:r>
            <a:endParaRPr sz="1050" dirty="0">
              <a:latin typeface="Open Sans" panose="020B0606030504020204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D4301056-C3C9-410A-95F9-D5E9DC8932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297" y="297374"/>
            <a:ext cx="1905157" cy="496865"/>
          </a:xfrm>
          <a:prstGeom prst="rect">
            <a:avLst/>
          </a:prstGeom>
        </p:spPr>
      </p:pic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95B4E668-D7A9-42B7-8153-4CC092E8AB17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79576" y="453473"/>
            <a:ext cx="2804160" cy="184666"/>
          </a:xfrm>
        </p:spPr>
        <p:txBody>
          <a:bodyPr/>
          <a:lstStyle/>
          <a:p>
            <a:fld id="{6F6B854C-D38F-4E25-8E1B-CE751A9F5AD4}" type="slidenum">
              <a:rPr lang="pl-PL" sz="1200" smtClean="0">
                <a:latin typeface="Arial" panose="020B0604020202020204" pitchFamily="34" charset="0"/>
                <a:cs typeface="Arial" panose="020B0604020202020204" pitchFamily="34" charset="0"/>
              </a:rPr>
              <a:t>11</a:t>
            </a:fld>
            <a:endParaRPr lang="pl-PL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Prostokąt 1">
            <a:extLst>
              <a:ext uri="{FF2B5EF4-FFF2-40B4-BE49-F238E27FC236}">
                <a16:creationId xmlns:a16="http://schemas.microsoft.com/office/drawing/2014/main" id="{F9BE026A-8363-47B0-98AC-8EE835F34BFD}"/>
              </a:ext>
            </a:extLst>
          </p:cNvPr>
          <p:cNvSpPr/>
          <p:nvPr/>
        </p:nvSpPr>
        <p:spPr>
          <a:xfrm>
            <a:off x="508391" y="909483"/>
            <a:ext cx="1118353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400" dirty="0">
                <a:latin typeface="Arial Black" panose="020B0A04020102020204" pitchFamily="34" charset="0"/>
              </a:rPr>
              <a:t>8. Realizacja projektów finansowanych ze środków zewnętrznych</a:t>
            </a:r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id="{5F89C98A-3883-4EC8-B372-B7F17C4C4602}"/>
              </a:ext>
            </a:extLst>
          </p:cNvPr>
          <p:cNvSpPr/>
          <p:nvPr/>
        </p:nvSpPr>
        <p:spPr>
          <a:xfrm>
            <a:off x="508264" y="1704316"/>
            <a:ext cx="6814904" cy="42297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lnSpc>
                <a:spcPct val="114000"/>
              </a:lnSpc>
              <a:spcAft>
                <a:spcPts val="600"/>
              </a:spcAft>
            </a:pPr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Projekt „</a:t>
            </a:r>
            <a:r>
              <a:rPr lang="pl-PL" sz="1600" b="1" dirty="0">
                <a:latin typeface="Arial" panose="020B0604020202020204" pitchFamily="34" charset="0"/>
                <a:cs typeface="Arial" panose="020B0604020202020204" pitchFamily="34" charset="0"/>
              </a:rPr>
              <a:t>Zbudowanie systemu koordynacji i monitorowania regionalnych działań na rzecz kształcenia zawodowego, szkolnictwa wyższego oraz uczenia się przez całe życie, w tym uczenia się dorosłych</a:t>
            </a:r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” finansowany z Krajowego Planu Odbudowy i Zwiększania Odporności.</a:t>
            </a:r>
          </a:p>
          <a:p>
            <a:pPr algn="l">
              <a:lnSpc>
                <a:spcPct val="114000"/>
              </a:lnSpc>
              <a:spcAft>
                <a:spcPts val="600"/>
              </a:spcAft>
            </a:pPr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Cele projektu:</a:t>
            </a:r>
          </a:p>
          <a:p>
            <a:pPr marL="342900" indent="-342900" algn="l">
              <a:lnSpc>
                <a:spcPct val="114000"/>
              </a:lnSpc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doskonalenie systemu edukacji, mechanizmów uczenia się przez całe życie w kierunku lepszego dopasowania do potrzeb nowoczesnej gospodarki, wzrostu innowacyjności, zwiększania transferu nowych technologii oraz zielonej transformacji,</a:t>
            </a:r>
          </a:p>
          <a:p>
            <a:pPr marL="342900" indent="-342900" algn="l">
              <a:lnSpc>
                <a:spcPct val="114000"/>
              </a:lnSpc>
              <a:buFont typeface="Wingdings" panose="05000000000000000000" pitchFamily="2" charset="2"/>
              <a:buChar char="§"/>
            </a:pPr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wdrożenie innowacyjnych i trwałych mechanizmów współpracy na gruncie kształcenia zawodowego, szkolnictwa wyższego, uczenia się przez całe życie, sprzyjających odporności i doskonałości oraz cyfrowej i zielonej transformacji.</a:t>
            </a:r>
          </a:p>
        </p:txBody>
      </p:sp>
      <p:pic>
        <p:nvPicPr>
          <p:cNvPr id="10" name="Obraz 9">
            <a:extLst>
              <a:ext uri="{FF2B5EF4-FFF2-40B4-BE49-F238E27FC236}">
                <a16:creationId xmlns:a16="http://schemas.microsoft.com/office/drawing/2014/main" id="{5FBDCE0D-DB8E-40E4-8B60-3D3CF93C67D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6410" t="25255" r="32707" b="23825"/>
          <a:stretch/>
        </p:blipFill>
        <p:spPr>
          <a:xfrm>
            <a:off x="8516161" y="1538418"/>
            <a:ext cx="2784148" cy="905887"/>
          </a:xfrm>
          <a:prstGeom prst="rect">
            <a:avLst/>
          </a:prstGeom>
        </p:spPr>
      </p:pic>
      <p:pic>
        <p:nvPicPr>
          <p:cNvPr id="11" name="Obraz 10">
            <a:extLst>
              <a:ext uri="{FF2B5EF4-FFF2-40B4-BE49-F238E27FC236}">
                <a16:creationId xmlns:a16="http://schemas.microsoft.com/office/drawing/2014/main" id="{DC90F3CD-3E01-4D2B-9C11-80F3E2D4D5A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59586" y="2509621"/>
            <a:ext cx="3324150" cy="3543808"/>
          </a:xfrm>
          <a:prstGeom prst="rect">
            <a:avLst/>
          </a:prstGeom>
        </p:spPr>
      </p:pic>
      <p:sp>
        <p:nvSpPr>
          <p:cNvPr id="12" name="pole tekstowe 11">
            <a:extLst>
              <a:ext uri="{FF2B5EF4-FFF2-40B4-BE49-F238E27FC236}">
                <a16:creationId xmlns:a16="http://schemas.microsoft.com/office/drawing/2014/main" id="{E122071B-2256-4D58-8A12-709BAA0C882B}"/>
              </a:ext>
            </a:extLst>
          </p:cNvPr>
          <p:cNvSpPr txBox="1"/>
          <p:nvPr/>
        </p:nvSpPr>
        <p:spPr>
          <a:xfrm>
            <a:off x="8516161" y="2676891"/>
            <a:ext cx="304382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pl-P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Okres realizacji:</a:t>
            </a:r>
          </a:p>
          <a:p>
            <a:pPr>
              <a:spcAft>
                <a:spcPts val="600"/>
              </a:spcAft>
            </a:pPr>
            <a:r>
              <a:rPr lang="pl-P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stycznia 2023 r. </a:t>
            </a:r>
          </a:p>
          <a:p>
            <a:pPr>
              <a:spcAft>
                <a:spcPts val="600"/>
              </a:spcAft>
            </a:pPr>
            <a:r>
              <a:rPr lang="pl-P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30 czerwca 2026 r.</a:t>
            </a:r>
          </a:p>
          <a:p>
            <a:endParaRPr lang="pl-PL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600"/>
              </a:spcAft>
            </a:pPr>
            <a:r>
              <a:rPr lang="pl-P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Wartość dofinansowania:</a:t>
            </a:r>
          </a:p>
          <a:p>
            <a:pPr>
              <a:spcAft>
                <a:spcPts val="600"/>
              </a:spcAft>
            </a:pPr>
            <a:r>
              <a:rPr lang="pl-PL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17.728.850,00 zł</a:t>
            </a:r>
          </a:p>
        </p:txBody>
      </p:sp>
    </p:spTree>
    <p:extLst>
      <p:ext uri="{BB962C8B-B14F-4D97-AF65-F5344CB8AC3E}">
        <p14:creationId xmlns:p14="http://schemas.microsoft.com/office/powerpoint/2010/main" val="3206040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508392" y="6356337"/>
            <a:ext cx="11175344" cy="0"/>
          </a:xfrm>
          <a:custGeom>
            <a:avLst/>
            <a:gdLst/>
            <a:ahLst/>
            <a:cxnLst/>
            <a:rect l="l" t="t" r="r" b="b"/>
            <a:pathLst>
              <a:path w="18428970">
                <a:moveTo>
                  <a:pt x="0" y="0"/>
                </a:moveTo>
                <a:lnTo>
                  <a:pt x="18428758" y="0"/>
                </a:lnTo>
              </a:path>
            </a:pathLst>
          </a:custGeom>
          <a:ln w="1374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092"/>
          </a:p>
        </p:txBody>
      </p:sp>
      <p:sp>
        <p:nvSpPr>
          <p:cNvPr id="18" name="object 18"/>
          <p:cNvSpPr txBox="1">
            <a:spLocks noGrp="1"/>
          </p:cNvSpPr>
          <p:nvPr>
            <p:ph type="ftr" sz="quarter" idx="5"/>
          </p:nvPr>
        </p:nvSpPr>
        <p:spPr>
          <a:xfrm>
            <a:off x="10136777" y="6384657"/>
            <a:ext cx="1555154" cy="175967"/>
          </a:xfrm>
          <a:prstGeom prst="rect">
            <a:avLst/>
          </a:prstGeom>
        </p:spPr>
        <p:txBody>
          <a:bodyPr vert="horz" wrap="square" lIns="0" tIns="14247" rIns="0" bIns="0" rtlCol="0">
            <a:spAutoFit/>
          </a:bodyPr>
          <a:lstStyle/>
          <a:p>
            <a:pPr marL="7701" algn="r">
              <a:spcBef>
                <a:spcPts val="112"/>
              </a:spcBef>
            </a:pPr>
            <a:r>
              <a:rPr sz="1050" spc="-24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DEPARTAMENT</a:t>
            </a:r>
            <a:r>
              <a:rPr lang="pl-PL" sz="1050" spc="-24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EDUKACJI</a:t>
            </a:r>
            <a:endParaRPr sz="1050" spc="-24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7" name="object 17"/>
          <p:cNvSpPr txBox="1">
            <a:spLocks noGrp="1"/>
          </p:cNvSpPr>
          <p:nvPr>
            <p:ph type="dt" sz="half" idx="6"/>
          </p:nvPr>
        </p:nvSpPr>
        <p:spPr>
          <a:xfrm>
            <a:off x="500296" y="6384657"/>
            <a:ext cx="4646469" cy="175969"/>
          </a:xfrm>
          <a:prstGeom prst="rect">
            <a:avLst/>
          </a:prstGeom>
        </p:spPr>
        <p:txBody>
          <a:bodyPr vert="horz" wrap="square" lIns="0" tIns="14247" rIns="0" bIns="0" rtlCol="0">
            <a:spAutoFit/>
          </a:bodyPr>
          <a:lstStyle/>
          <a:p>
            <a:pPr marL="7701" defTabSz="1044575">
              <a:spcBef>
                <a:spcPts val="112"/>
              </a:spcBef>
              <a:tabLst>
                <a:tab pos="3770313" algn="l"/>
              </a:tabLst>
            </a:pPr>
            <a:r>
              <a:rPr lang="pl-PL" sz="105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INFORMACJA O STANIE REALIZACJI ZADAŃ OŚWIATOWYCH 2024/2025</a:t>
            </a:r>
            <a:endParaRPr sz="1050" dirty="0">
              <a:latin typeface="Open Sans" panose="020B0606030504020204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D4301056-C3C9-410A-95F9-D5E9DC8932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297" y="297374"/>
            <a:ext cx="1905157" cy="496865"/>
          </a:xfrm>
          <a:prstGeom prst="rect">
            <a:avLst/>
          </a:prstGeom>
        </p:spPr>
      </p:pic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95B4E668-D7A9-42B7-8153-4CC092E8AB17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79576" y="453473"/>
            <a:ext cx="2804160" cy="184666"/>
          </a:xfrm>
        </p:spPr>
        <p:txBody>
          <a:bodyPr/>
          <a:lstStyle/>
          <a:p>
            <a:fld id="{6F6B854C-D38F-4E25-8E1B-CE751A9F5AD4}" type="slidenum">
              <a:rPr lang="pl-PL" sz="1200" smtClean="0">
                <a:latin typeface="Arial" panose="020B0604020202020204" pitchFamily="34" charset="0"/>
                <a:cs typeface="Arial" panose="020B0604020202020204" pitchFamily="34" charset="0"/>
              </a:rPr>
              <a:t>12</a:t>
            </a:fld>
            <a:endParaRPr lang="pl-PL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Prostokąt 1">
            <a:extLst>
              <a:ext uri="{FF2B5EF4-FFF2-40B4-BE49-F238E27FC236}">
                <a16:creationId xmlns:a16="http://schemas.microsoft.com/office/drawing/2014/main" id="{7CEF0425-76C9-416E-A0B8-7AC2044FC0AB}"/>
              </a:ext>
            </a:extLst>
          </p:cNvPr>
          <p:cNvSpPr/>
          <p:nvPr/>
        </p:nvSpPr>
        <p:spPr>
          <a:xfrm>
            <a:off x="476853" y="1339339"/>
            <a:ext cx="5819444" cy="3724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spcAft>
                <a:spcPts val="1200"/>
              </a:spcAft>
            </a:pPr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Projekt</a:t>
            </a:r>
            <a:r>
              <a:rPr lang="pl-PL" sz="1600" b="1" dirty="0">
                <a:latin typeface="Arial" panose="020B0604020202020204" pitchFamily="34" charset="0"/>
                <a:cs typeface="Arial" panose="020B0604020202020204" pitchFamily="34" charset="0"/>
              </a:rPr>
              <a:t> Młodzi zawodowcy - program stypendialny Województwa Łódzkiego</a:t>
            </a:r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l">
              <a:lnSpc>
                <a:spcPct val="150000"/>
              </a:lnSpc>
              <a:spcAft>
                <a:spcPts val="600"/>
              </a:spcAft>
            </a:pPr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Projekt współfinansowany z Europejskiego Funduszu Społecznego Plus w ramach programu regionalnego Fundusze Europejskie dla Łódzkiego 2021-2027, Priorytet </a:t>
            </a:r>
            <a:r>
              <a:rPr lang="pl-PL" sz="1600" dirty="0" err="1">
                <a:latin typeface="Arial" panose="020B0604020202020204" pitchFamily="34" charset="0"/>
                <a:cs typeface="Arial" panose="020B0604020202020204" pitchFamily="34" charset="0"/>
              </a:rPr>
              <a:t>FELD</a:t>
            </a:r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 08. Fundusze europejskie dla edukacji i kadr w Łódzkiem, Działanie </a:t>
            </a:r>
            <a:r>
              <a:rPr lang="pl-PL" sz="1600" dirty="0" err="1">
                <a:latin typeface="Arial" panose="020B0604020202020204" pitchFamily="34" charset="0"/>
                <a:cs typeface="Arial" panose="020B0604020202020204" pitchFamily="34" charset="0"/>
              </a:rPr>
              <a:t>FELD.08.09</a:t>
            </a:r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 Kształcenie zawodowe – stypendia.</a:t>
            </a:r>
          </a:p>
          <a:p>
            <a:pPr algn="l">
              <a:lnSpc>
                <a:spcPct val="150000"/>
              </a:lnSpc>
            </a:pPr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Cel projektu: wsparcie uczniów szczególnie uzdolnionych należących do grup </a:t>
            </a:r>
            <a:r>
              <a:rPr lang="pl-PL" sz="1600" dirty="0" err="1">
                <a:latin typeface="Arial" panose="020B0604020202020204" pitchFamily="34" charset="0"/>
                <a:cs typeface="Arial" panose="020B0604020202020204" pitchFamily="34" charset="0"/>
              </a:rPr>
              <a:t>defaworyzowanych</a:t>
            </a:r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F2EA0A55-20E2-41F0-BE2D-43A813A2931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6395" t="12045" r="6652" b="11050"/>
          <a:stretch/>
        </p:blipFill>
        <p:spPr>
          <a:xfrm>
            <a:off x="5669152" y="910425"/>
            <a:ext cx="2699657" cy="801190"/>
          </a:xfrm>
          <a:prstGeom prst="rect">
            <a:avLst/>
          </a:prstGeom>
        </p:spPr>
      </p:pic>
      <p:pic>
        <p:nvPicPr>
          <p:cNvPr id="9" name="Obraz 8">
            <a:extLst>
              <a:ext uri="{FF2B5EF4-FFF2-40B4-BE49-F238E27FC236}">
                <a16:creationId xmlns:a16="http://schemas.microsoft.com/office/drawing/2014/main" id="{FA76BF37-2BD1-487A-BCD0-689A5869B58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19109" y="1171248"/>
            <a:ext cx="4664499" cy="5185090"/>
          </a:xfrm>
          <a:prstGeom prst="rect">
            <a:avLst/>
          </a:prstGeom>
        </p:spPr>
      </p:pic>
      <p:sp>
        <p:nvSpPr>
          <p:cNvPr id="10" name="pole tekstowe 9">
            <a:extLst>
              <a:ext uri="{FF2B5EF4-FFF2-40B4-BE49-F238E27FC236}">
                <a16:creationId xmlns:a16="http://schemas.microsoft.com/office/drawing/2014/main" id="{8060B31B-CA23-4256-BABA-0537C6BD3B67}"/>
              </a:ext>
            </a:extLst>
          </p:cNvPr>
          <p:cNvSpPr txBox="1"/>
          <p:nvPr/>
        </p:nvSpPr>
        <p:spPr>
          <a:xfrm>
            <a:off x="7733212" y="2751915"/>
            <a:ext cx="3773000" cy="29700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pl-PL" dirty="0">
                <a:solidFill>
                  <a:schemeClr val="bg1"/>
                </a:solidFill>
              </a:rPr>
              <a:t>Okres realizacji: </a:t>
            </a:r>
          </a:p>
          <a:p>
            <a:r>
              <a:rPr lang="pl-PL" dirty="0">
                <a:solidFill>
                  <a:schemeClr val="bg1"/>
                </a:solidFill>
              </a:rPr>
              <a:t>1 marca 2024 r. </a:t>
            </a:r>
          </a:p>
          <a:p>
            <a:pPr>
              <a:spcAft>
                <a:spcPts val="1200"/>
              </a:spcAft>
            </a:pPr>
            <a:r>
              <a:rPr lang="pl-PL" dirty="0">
                <a:solidFill>
                  <a:schemeClr val="bg1"/>
                </a:solidFill>
              </a:rPr>
              <a:t>– 31 października 2029 r.</a:t>
            </a:r>
          </a:p>
          <a:p>
            <a:pPr>
              <a:spcAft>
                <a:spcPts val="1200"/>
              </a:spcAft>
            </a:pPr>
            <a:r>
              <a:rPr lang="pl-PL" dirty="0">
                <a:solidFill>
                  <a:schemeClr val="bg1"/>
                </a:solidFill>
              </a:rPr>
              <a:t>Wartość projektu: </a:t>
            </a:r>
            <a:r>
              <a:rPr lang="pl-PL" b="1" dirty="0">
                <a:solidFill>
                  <a:schemeClr val="bg1"/>
                </a:solidFill>
              </a:rPr>
              <a:t>26.642.000 zł</a:t>
            </a:r>
          </a:p>
          <a:p>
            <a:r>
              <a:rPr lang="pl-PL" dirty="0">
                <a:solidFill>
                  <a:schemeClr val="bg1"/>
                </a:solidFill>
              </a:rPr>
              <a:t>Uczestnicy: </a:t>
            </a:r>
            <a:r>
              <a:rPr lang="pl-PL" b="1" dirty="0">
                <a:solidFill>
                  <a:schemeClr val="bg1"/>
                </a:solidFill>
              </a:rPr>
              <a:t>2900 uczniów </a:t>
            </a:r>
            <a:r>
              <a:rPr lang="pl-PL" dirty="0">
                <a:solidFill>
                  <a:schemeClr val="bg1"/>
                </a:solidFill>
              </a:rPr>
              <a:t>szkół prowadzących kształcenie zawodowe z województwa łódzkiego (łącznie w pięciu edycjach programu).</a:t>
            </a:r>
          </a:p>
        </p:txBody>
      </p:sp>
    </p:spTree>
    <p:extLst>
      <p:ext uri="{BB962C8B-B14F-4D97-AF65-F5344CB8AC3E}">
        <p14:creationId xmlns:p14="http://schemas.microsoft.com/office/powerpoint/2010/main" val="24412926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508392" y="6356337"/>
            <a:ext cx="11175344" cy="0"/>
          </a:xfrm>
          <a:custGeom>
            <a:avLst/>
            <a:gdLst/>
            <a:ahLst/>
            <a:cxnLst/>
            <a:rect l="l" t="t" r="r" b="b"/>
            <a:pathLst>
              <a:path w="18428970">
                <a:moveTo>
                  <a:pt x="0" y="0"/>
                </a:moveTo>
                <a:lnTo>
                  <a:pt x="18428758" y="0"/>
                </a:lnTo>
              </a:path>
            </a:pathLst>
          </a:custGeom>
          <a:ln w="1374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092"/>
          </a:p>
        </p:txBody>
      </p:sp>
      <p:sp>
        <p:nvSpPr>
          <p:cNvPr id="18" name="object 18"/>
          <p:cNvSpPr txBox="1">
            <a:spLocks noGrp="1"/>
          </p:cNvSpPr>
          <p:nvPr>
            <p:ph type="ftr" sz="quarter" idx="5"/>
          </p:nvPr>
        </p:nvSpPr>
        <p:spPr>
          <a:xfrm>
            <a:off x="10136777" y="6384657"/>
            <a:ext cx="1555154" cy="175967"/>
          </a:xfrm>
          <a:prstGeom prst="rect">
            <a:avLst/>
          </a:prstGeom>
        </p:spPr>
        <p:txBody>
          <a:bodyPr vert="horz" wrap="square" lIns="0" tIns="14247" rIns="0" bIns="0" rtlCol="0">
            <a:spAutoFit/>
          </a:bodyPr>
          <a:lstStyle/>
          <a:p>
            <a:pPr marL="7701" algn="r">
              <a:spcBef>
                <a:spcPts val="112"/>
              </a:spcBef>
            </a:pPr>
            <a:r>
              <a:rPr sz="1050" spc="-24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DEPARTAMENT</a:t>
            </a:r>
            <a:r>
              <a:rPr lang="pl-PL" sz="1050" spc="-24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EDUKACJI</a:t>
            </a:r>
            <a:endParaRPr sz="1050" spc="-24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7" name="object 17"/>
          <p:cNvSpPr txBox="1">
            <a:spLocks noGrp="1"/>
          </p:cNvSpPr>
          <p:nvPr>
            <p:ph type="dt" sz="half" idx="6"/>
          </p:nvPr>
        </p:nvSpPr>
        <p:spPr>
          <a:xfrm>
            <a:off x="500296" y="6384657"/>
            <a:ext cx="4646469" cy="175969"/>
          </a:xfrm>
          <a:prstGeom prst="rect">
            <a:avLst/>
          </a:prstGeom>
        </p:spPr>
        <p:txBody>
          <a:bodyPr vert="horz" wrap="square" lIns="0" tIns="14247" rIns="0" bIns="0" rtlCol="0">
            <a:spAutoFit/>
          </a:bodyPr>
          <a:lstStyle/>
          <a:p>
            <a:pPr marL="7701" defTabSz="1044575">
              <a:spcBef>
                <a:spcPts val="112"/>
              </a:spcBef>
              <a:tabLst>
                <a:tab pos="3770313" algn="l"/>
              </a:tabLst>
            </a:pPr>
            <a:r>
              <a:rPr lang="pl-PL" sz="105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INFORMACJA O STANIE REALIZACJI ZADAŃ OŚWIATOWYCH 2024/2025</a:t>
            </a:r>
            <a:endParaRPr sz="1050" dirty="0">
              <a:latin typeface="Open Sans" panose="020B0606030504020204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D4301056-C3C9-410A-95F9-D5E9DC8932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297" y="297374"/>
            <a:ext cx="1905157" cy="496865"/>
          </a:xfrm>
          <a:prstGeom prst="rect">
            <a:avLst/>
          </a:prstGeom>
        </p:spPr>
      </p:pic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95B4E668-D7A9-42B7-8153-4CC092E8AB17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79576" y="453473"/>
            <a:ext cx="2804160" cy="184666"/>
          </a:xfrm>
        </p:spPr>
        <p:txBody>
          <a:bodyPr/>
          <a:lstStyle/>
          <a:p>
            <a:fld id="{6F6B854C-D38F-4E25-8E1B-CE751A9F5AD4}" type="slidenum">
              <a:rPr lang="pl-PL" sz="1200" smtClean="0">
                <a:latin typeface="Arial" panose="020B0604020202020204" pitchFamily="34" charset="0"/>
                <a:cs typeface="Arial" panose="020B0604020202020204" pitchFamily="34" charset="0"/>
              </a:rPr>
              <a:t>13</a:t>
            </a:fld>
            <a:endParaRPr lang="pl-PL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Obraz 6">
            <a:extLst>
              <a:ext uri="{FF2B5EF4-FFF2-40B4-BE49-F238E27FC236}">
                <a16:creationId xmlns:a16="http://schemas.microsoft.com/office/drawing/2014/main" id="{33492A7D-86B3-4852-9BC5-FEE39A1E2BD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9443" b="15388"/>
          <a:stretch/>
        </p:blipFill>
        <p:spPr>
          <a:xfrm>
            <a:off x="4493750" y="4779288"/>
            <a:ext cx="2816596" cy="980703"/>
          </a:xfrm>
          <a:prstGeom prst="rect">
            <a:avLst/>
          </a:prstGeom>
        </p:spPr>
      </p:pic>
      <p:pic>
        <p:nvPicPr>
          <p:cNvPr id="8" name="Obraz 7">
            <a:extLst>
              <a:ext uri="{FF2B5EF4-FFF2-40B4-BE49-F238E27FC236}">
                <a16:creationId xmlns:a16="http://schemas.microsoft.com/office/drawing/2014/main" id="{311C0E98-D7EE-445C-97A5-83A476F2C91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0800000">
            <a:off x="508392" y="1864112"/>
            <a:ext cx="3468919" cy="3854354"/>
          </a:xfrm>
          <a:prstGeom prst="rect">
            <a:avLst/>
          </a:prstGeom>
        </p:spPr>
      </p:pic>
      <p:pic>
        <p:nvPicPr>
          <p:cNvPr id="9" name="Obraz 8">
            <a:extLst>
              <a:ext uri="{FF2B5EF4-FFF2-40B4-BE49-F238E27FC236}">
                <a16:creationId xmlns:a16="http://schemas.microsoft.com/office/drawing/2014/main" id="{0560DCFD-B93D-48C9-AEEB-B7491D0D7BF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24260" y="952991"/>
            <a:ext cx="3694914" cy="3678778"/>
          </a:xfrm>
          <a:prstGeom prst="rect">
            <a:avLst/>
          </a:prstGeom>
        </p:spPr>
      </p:pic>
      <p:pic>
        <p:nvPicPr>
          <p:cNvPr id="10" name="Obraz 9">
            <a:extLst>
              <a:ext uri="{FF2B5EF4-FFF2-40B4-BE49-F238E27FC236}">
                <a16:creationId xmlns:a16="http://schemas.microsoft.com/office/drawing/2014/main" id="{17BEA52F-BEAD-4DE6-ADAC-7831C7237DA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61936" y="1942799"/>
            <a:ext cx="3556335" cy="3775667"/>
          </a:xfrm>
          <a:prstGeom prst="rect">
            <a:avLst/>
          </a:prstGeom>
        </p:spPr>
      </p:pic>
      <p:sp>
        <p:nvSpPr>
          <p:cNvPr id="11" name="pole tekstowe 10">
            <a:extLst>
              <a:ext uri="{FF2B5EF4-FFF2-40B4-BE49-F238E27FC236}">
                <a16:creationId xmlns:a16="http://schemas.microsoft.com/office/drawing/2014/main" id="{AB1CA2F9-FDEF-47CD-8563-C921A5C11181}"/>
              </a:ext>
            </a:extLst>
          </p:cNvPr>
          <p:cNvSpPr txBox="1"/>
          <p:nvPr/>
        </p:nvSpPr>
        <p:spPr>
          <a:xfrm>
            <a:off x="4367022" y="1668995"/>
            <a:ext cx="3209389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pl-PL" sz="2800" b="1" dirty="0">
                <a:latin typeface="Arial Black" panose="020B0A04020102020204" pitchFamily="34" charset="0"/>
              </a:rPr>
              <a:t>Branżowe Centra Umiejętności</a:t>
            </a:r>
          </a:p>
          <a:p>
            <a:pPr algn="ctr">
              <a:spcAft>
                <a:spcPts val="600"/>
              </a:spcAft>
            </a:pPr>
            <a:r>
              <a:rPr lang="pl-PL" sz="2800" b="1" dirty="0">
                <a:latin typeface="Arial Black" panose="020B0A04020102020204" pitchFamily="34" charset="0"/>
              </a:rPr>
              <a:t>(BCU)</a:t>
            </a:r>
          </a:p>
        </p:txBody>
      </p: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C822C1F9-3A0B-4092-A7B0-26C6E301B1CC}"/>
              </a:ext>
            </a:extLst>
          </p:cNvPr>
          <p:cNvSpPr txBox="1"/>
          <p:nvPr/>
        </p:nvSpPr>
        <p:spPr>
          <a:xfrm>
            <a:off x="508392" y="1928529"/>
            <a:ext cx="3351807" cy="34009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pl-PL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Branżowe Centrum Umiejętności Techniki Dentystycznej Województwa Łódzkiego nr 1 w Łodzi</a:t>
            </a:r>
          </a:p>
          <a:p>
            <a:pPr algn="l"/>
            <a:r>
              <a:rPr lang="pl-PL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(10.967.491,87 zł)</a:t>
            </a:r>
          </a:p>
          <a:p>
            <a:endParaRPr lang="pl-PL" dirty="0"/>
          </a:p>
        </p:txBody>
      </p:sp>
      <p:sp>
        <p:nvSpPr>
          <p:cNvPr id="13" name="pole tekstowe 12">
            <a:extLst>
              <a:ext uri="{FF2B5EF4-FFF2-40B4-BE49-F238E27FC236}">
                <a16:creationId xmlns:a16="http://schemas.microsoft.com/office/drawing/2014/main" id="{D50E399B-9F48-4EC1-BDB8-614F938E1880}"/>
              </a:ext>
            </a:extLst>
          </p:cNvPr>
          <p:cNvSpPr txBox="1"/>
          <p:nvPr/>
        </p:nvSpPr>
        <p:spPr>
          <a:xfrm>
            <a:off x="8180919" y="1942800"/>
            <a:ext cx="3277315" cy="34009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pl-PL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Branżowe Centrum Umiejętności Realizacji Nagrań i Nagłośnień Województwa Łódzkiego nr 2 w Łodzi</a:t>
            </a:r>
          </a:p>
          <a:p>
            <a:pPr algn="l"/>
            <a:r>
              <a:rPr lang="pl-PL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(10.951.565,93 zł)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702492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508392" y="6356337"/>
            <a:ext cx="11175344" cy="0"/>
          </a:xfrm>
          <a:custGeom>
            <a:avLst/>
            <a:gdLst/>
            <a:ahLst/>
            <a:cxnLst/>
            <a:rect l="l" t="t" r="r" b="b"/>
            <a:pathLst>
              <a:path w="18428970">
                <a:moveTo>
                  <a:pt x="0" y="0"/>
                </a:moveTo>
                <a:lnTo>
                  <a:pt x="18428758" y="0"/>
                </a:lnTo>
              </a:path>
            </a:pathLst>
          </a:custGeom>
          <a:ln w="1374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092"/>
          </a:p>
        </p:txBody>
      </p:sp>
      <p:sp>
        <p:nvSpPr>
          <p:cNvPr id="18" name="object 18"/>
          <p:cNvSpPr txBox="1">
            <a:spLocks noGrp="1"/>
          </p:cNvSpPr>
          <p:nvPr>
            <p:ph type="ftr" sz="quarter" idx="5"/>
          </p:nvPr>
        </p:nvSpPr>
        <p:spPr>
          <a:xfrm>
            <a:off x="10136777" y="6384657"/>
            <a:ext cx="1555154" cy="175967"/>
          </a:xfrm>
          <a:prstGeom prst="rect">
            <a:avLst/>
          </a:prstGeom>
        </p:spPr>
        <p:txBody>
          <a:bodyPr vert="horz" wrap="square" lIns="0" tIns="14247" rIns="0" bIns="0" rtlCol="0">
            <a:spAutoFit/>
          </a:bodyPr>
          <a:lstStyle/>
          <a:p>
            <a:pPr marL="7701" algn="r">
              <a:spcBef>
                <a:spcPts val="112"/>
              </a:spcBef>
            </a:pPr>
            <a:r>
              <a:rPr sz="1050" spc="-24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DEPARTAMENT</a:t>
            </a:r>
            <a:r>
              <a:rPr lang="pl-PL" sz="1050" spc="-24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EDUKACJI</a:t>
            </a:r>
            <a:endParaRPr sz="1050" spc="-24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7" name="object 17"/>
          <p:cNvSpPr txBox="1">
            <a:spLocks noGrp="1"/>
          </p:cNvSpPr>
          <p:nvPr>
            <p:ph type="dt" sz="half" idx="6"/>
          </p:nvPr>
        </p:nvSpPr>
        <p:spPr>
          <a:xfrm>
            <a:off x="500296" y="6384657"/>
            <a:ext cx="4646469" cy="175969"/>
          </a:xfrm>
          <a:prstGeom prst="rect">
            <a:avLst/>
          </a:prstGeom>
        </p:spPr>
        <p:txBody>
          <a:bodyPr vert="horz" wrap="square" lIns="0" tIns="14247" rIns="0" bIns="0" rtlCol="0">
            <a:spAutoFit/>
          </a:bodyPr>
          <a:lstStyle/>
          <a:p>
            <a:pPr marL="7701" defTabSz="1044575">
              <a:spcBef>
                <a:spcPts val="112"/>
              </a:spcBef>
              <a:tabLst>
                <a:tab pos="3770313" algn="l"/>
              </a:tabLst>
            </a:pPr>
            <a:r>
              <a:rPr lang="pl-PL" sz="105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INFORMACJA O STANIE REALIZACJI ZADAŃ OŚWIATOWYCH 2024/2025</a:t>
            </a:r>
            <a:endParaRPr sz="1050" dirty="0">
              <a:latin typeface="Open Sans" panose="020B0606030504020204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D4301056-C3C9-410A-95F9-D5E9DC8932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297" y="297374"/>
            <a:ext cx="1905157" cy="496865"/>
          </a:xfrm>
          <a:prstGeom prst="rect">
            <a:avLst/>
          </a:prstGeom>
        </p:spPr>
      </p:pic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95B4E668-D7A9-42B7-8153-4CC092E8AB17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79576" y="453473"/>
            <a:ext cx="2804160" cy="184666"/>
          </a:xfrm>
        </p:spPr>
        <p:txBody>
          <a:bodyPr/>
          <a:lstStyle/>
          <a:p>
            <a:fld id="{6F6B854C-D38F-4E25-8E1B-CE751A9F5AD4}" type="slidenum">
              <a:rPr lang="pl-PL" sz="1200" smtClean="0">
                <a:latin typeface="Arial" panose="020B0604020202020204" pitchFamily="34" charset="0"/>
                <a:cs typeface="Arial" panose="020B0604020202020204" pitchFamily="34" charset="0"/>
              </a:rPr>
              <a:t>14</a:t>
            </a:fld>
            <a:endParaRPr lang="pl-PL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Prostokąt 1">
            <a:extLst>
              <a:ext uri="{FF2B5EF4-FFF2-40B4-BE49-F238E27FC236}">
                <a16:creationId xmlns:a16="http://schemas.microsoft.com/office/drawing/2014/main" id="{F704FA39-542B-48DA-92F4-E0DAA67909BD}"/>
              </a:ext>
            </a:extLst>
          </p:cNvPr>
          <p:cNvSpPr/>
          <p:nvPr/>
        </p:nvSpPr>
        <p:spPr>
          <a:xfrm>
            <a:off x="508392" y="979031"/>
            <a:ext cx="1117534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dirty="0">
                <a:latin typeface="Arial Black" panose="020B0A04020102020204" pitchFamily="34" charset="0"/>
              </a:rPr>
              <a:t>Projekty współfinansowane z funduszy UE realizowane w placówkach</a:t>
            </a:r>
          </a:p>
        </p:txBody>
      </p:sp>
      <p:sp>
        <p:nvSpPr>
          <p:cNvPr id="4" name="Prostokąt 3">
            <a:extLst>
              <a:ext uri="{FF2B5EF4-FFF2-40B4-BE49-F238E27FC236}">
                <a16:creationId xmlns:a16="http://schemas.microsoft.com/office/drawing/2014/main" id="{38E8AC47-439E-41EF-9C20-F61A4ACF3832}"/>
              </a:ext>
            </a:extLst>
          </p:cNvPr>
          <p:cNvSpPr/>
          <p:nvPr/>
        </p:nvSpPr>
        <p:spPr>
          <a:xfrm>
            <a:off x="498276" y="1563933"/>
            <a:ext cx="9560123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pl-PL" sz="1600" b="1" dirty="0">
                <a:latin typeface="Arial" panose="020B0604020202020204" pitchFamily="34" charset="0"/>
                <a:cs typeface="Arial" panose="020B0604020202020204" pitchFamily="34" charset="0"/>
              </a:rPr>
              <a:t>Centrum Rozwoju Kompetencji Województwa Łódzkiego i </a:t>
            </a:r>
            <a:r>
              <a:rPr lang="pl-PL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PGE</a:t>
            </a:r>
            <a:r>
              <a:rPr lang="pl-PL" sz="1600" b="1" dirty="0">
                <a:latin typeface="Arial" panose="020B0604020202020204" pitchFamily="34" charset="0"/>
                <a:cs typeface="Arial" panose="020B0604020202020204" pitchFamily="34" charset="0"/>
              </a:rPr>
              <a:t> Polskiej Grupy Energetycznej w Woli </a:t>
            </a:r>
            <a:r>
              <a:rPr lang="pl-PL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Grzymalinej</a:t>
            </a:r>
            <a:r>
              <a:rPr lang="pl-PL" sz="16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l">
              <a:spcAft>
                <a:spcPts val="600"/>
              </a:spcAft>
            </a:pPr>
            <a:r>
              <a:rPr lang="pl-PL" sz="16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pl-PL" sz="16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„Zawodowa Reaktywacja”, </a:t>
            </a:r>
            <a:r>
              <a:rPr lang="pl-PL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31.755.644,36 zł</a:t>
            </a:r>
          </a:p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pl-PL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Centrum Kształcenia Zawodowego i Ustawicznego Województwa Łódzkiego w Piotrkowie Trybunalskim:</a:t>
            </a:r>
          </a:p>
          <a:p>
            <a:pPr marL="896938" indent="-714375" algn="l" defTabSz="1079500">
              <a:spcAft>
                <a:spcPts val="600"/>
              </a:spcAft>
            </a:pPr>
            <a:r>
              <a:rPr lang="pl-PL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pl-PL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pl-PL" sz="16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Termomodernizacja Centrum Kształcenia Zawodowego i Ustawicznego Województwa Łódzkiego w Piotrkowie Trybunalskim wraz z zastosowaniem odnawialnych źródeł energii i dostosowaniem do potrzeb osób niepełnosprawnych, </a:t>
            </a:r>
            <a:r>
              <a:rPr lang="pl-PL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6.247.685,40 zł</a:t>
            </a:r>
          </a:p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pl-PL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Zespół Szkół i Placówek Oświatowych Nowoczesnych Technologii Województwa Łódzkiego w Łodzi:</a:t>
            </a:r>
          </a:p>
          <a:p>
            <a:pPr marL="896938" algn="l">
              <a:spcAft>
                <a:spcPts val="600"/>
              </a:spcAft>
            </a:pPr>
            <a:r>
              <a:rPr lang="pl-PL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pl-PL" sz="16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Wsparcie i wyposażenie Nowoczesnego Ośrodka Egzaminacyjnego (NOE) przy Centrum Kształcenia Ustawicznego Nowoczesnych Technologii Województwa Łódzkiego w Łodzi wchodzącego w skład Zespołu Szkół i Placówek Oświatowych Nowoczesnych Technologii Województwa Łódzkiego w Łodzi, </a:t>
            </a:r>
            <a:r>
              <a:rPr lang="pl-PL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1.915.752,00 zł</a:t>
            </a:r>
          </a:p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pl-PL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Zespół Szkół i Placówek Oświatowych Województwa Łódzkiego w Łowiczu:</a:t>
            </a:r>
          </a:p>
          <a:p>
            <a:pPr marL="896938" indent="-896938" algn="l">
              <a:spcAft>
                <a:spcPts val="600"/>
              </a:spcAft>
            </a:pPr>
            <a:r>
              <a:rPr lang="pl-PL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pl-PL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pl-PL" sz="16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</a:t>
            </a:r>
            <a:r>
              <a:rPr lang="pl-PL" sz="1600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BeeLieve</a:t>
            </a:r>
            <a:r>
              <a:rPr lang="pl-PL" sz="16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pl-PL" sz="1600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European</a:t>
            </a:r>
            <a:r>
              <a:rPr lang="pl-PL" sz="16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600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Centres</a:t>
            </a:r>
            <a:r>
              <a:rPr lang="pl-PL" sz="16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pl-PL" sz="1600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Vocational</a:t>
            </a:r>
            <a:r>
              <a:rPr lang="pl-PL" sz="16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Excellence in </a:t>
            </a:r>
            <a:r>
              <a:rPr lang="pl-PL" sz="1600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Apiculture</a:t>
            </a:r>
            <a:r>
              <a:rPr lang="pl-PL" sz="16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(Europejskie Centra Doskonałości Zawodowej w Pszczelarstwie)”, </a:t>
            </a:r>
            <a:r>
              <a:rPr lang="pl-PL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146.931 € (645.500,00 zł)</a:t>
            </a:r>
          </a:p>
        </p:txBody>
      </p:sp>
      <p:pic>
        <p:nvPicPr>
          <p:cNvPr id="9" name="Obraz 8">
            <a:extLst>
              <a:ext uri="{FF2B5EF4-FFF2-40B4-BE49-F238E27FC236}">
                <a16:creationId xmlns:a16="http://schemas.microsoft.com/office/drawing/2014/main" id="{533CA18C-5025-4D7F-A345-8FB23DD102D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28205" y="1163823"/>
            <a:ext cx="1371719" cy="1524132"/>
          </a:xfrm>
          <a:prstGeom prst="rect">
            <a:avLst/>
          </a:prstGeom>
        </p:spPr>
      </p:pic>
      <p:pic>
        <p:nvPicPr>
          <p:cNvPr id="10" name="Obraz 9">
            <a:extLst>
              <a:ext uri="{FF2B5EF4-FFF2-40B4-BE49-F238E27FC236}">
                <a16:creationId xmlns:a16="http://schemas.microsoft.com/office/drawing/2014/main" id="{2C620744-3CE7-47D5-A668-BCCB254AE1B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28205" y="2963226"/>
            <a:ext cx="1396105" cy="1390008"/>
          </a:xfrm>
          <a:prstGeom prst="rect">
            <a:avLst/>
          </a:prstGeom>
        </p:spPr>
      </p:pic>
      <p:pic>
        <p:nvPicPr>
          <p:cNvPr id="11" name="Obraz 10">
            <a:extLst>
              <a:ext uri="{FF2B5EF4-FFF2-40B4-BE49-F238E27FC236}">
                <a16:creationId xmlns:a16="http://schemas.microsoft.com/office/drawing/2014/main" id="{51644C9D-FBA9-459B-A0E7-0D18A47581B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291728" y="4628505"/>
            <a:ext cx="1383912" cy="1469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27134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508392" y="6356337"/>
            <a:ext cx="11175344" cy="0"/>
          </a:xfrm>
          <a:custGeom>
            <a:avLst/>
            <a:gdLst/>
            <a:ahLst/>
            <a:cxnLst/>
            <a:rect l="l" t="t" r="r" b="b"/>
            <a:pathLst>
              <a:path w="18428970">
                <a:moveTo>
                  <a:pt x="0" y="0"/>
                </a:moveTo>
                <a:lnTo>
                  <a:pt x="18428758" y="0"/>
                </a:lnTo>
              </a:path>
            </a:pathLst>
          </a:custGeom>
          <a:ln w="1374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092"/>
          </a:p>
        </p:txBody>
      </p:sp>
      <p:sp>
        <p:nvSpPr>
          <p:cNvPr id="18" name="object 18"/>
          <p:cNvSpPr txBox="1">
            <a:spLocks noGrp="1"/>
          </p:cNvSpPr>
          <p:nvPr>
            <p:ph type="ftr" sz="quarter" idx="5"/>
          </p:nvPr>
        </p:nvSpPr>
        <p:spPr>
          <a:xfrm>
            <a:off x="10136777" y="6384657"/>
            <a:ext cx="1555154" cy="175967"/>
          </a:xfrm>
          <a:prstGeom prst="rect">
            <a:avLst/>
          </a:prstGeom>
        </p:spPr>
        <p:txBody>
          <a:bodyPr vert="horz" wrap="square" lIns="0" tIns="14247" rIns="0" bIns="0" rtlCol="0">
            <a:spAutoFit/>
          </a:bodyPr>
          <a:lstStyle/>
          <a:p>
            <a:pPr marL="7701" algn="r">
              <a:spcBef>
                <a:spcPts val="112"/>
              </a:spcBef>
            </a:pPr>
            <a:r>
              <a:rPr sz="1050" spc="-24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DEPARTAMENT</a:t>
            </a:r>
            <a:r>
              <a:rPr lang="pl-PL" sz="1050" spc="-24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EDUKACJI</a:t>
            </a:r>
            <a:endParaRPr sz="1050" spc="-24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7" name="object 17"/>
          <p:cNvSpPr txBox="1">
            <a:spLocks noGrp="1"/>
          </p:cNvSpPr>
          <p:nvPr>
            <p:ph type="dt" sz="half" idx="6"/>
          </p:nvPr>
        </p:nvSpPr>
        <p:spPr>
          <a:xfrm>
            <a:off x="500296" y="6384657"/>
            <a:ext cx="4646469" cy="175969"/>
          </a:xfrm>
          <a:prstGeom prst="rect">
            <a:avLst/>
          </a:prstGeom>
        </p:spPr>
        <p:txBody>
          <a:bodyPr vert="horz" wrap="square" lIns="0" tIns="14247" rIns="0" bIns="0" rtlCol="0">
            <a:spAutoFit/>
          </a:bodyPr>
          <a:lstStyle/>
          <a:p>
            <a:pPr marL="7701" defTabSz="1044575">
              <a:spcBef>
                <a:spcPts val="112"/>
              </a:spcBef>
              <a:tabLst>
                <a:tab pos="3770313" algn="l"/>
              </a:tabLst>
            </a:pPr>
            <a:r>
              <a:rPr lang="pl-PL" sz="105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INFORMACJA O STANIE REALIZACJI ZADAŃ OŚWIATOWYCH 2024/2025</a:t>
            </a:r>
            <a:endParaRPr sz="1050" dirty="0">
              <a:latin typeface="Open Sans" panose="020B0606030504020204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D4301056-C3C9-410A-95F9-D5E9DC8932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297" y="297374"/>
            <a:ext cx="1905157" cy="496865"/>
          </a:xfrm>
          <a:prstGeom prst="rect">
            <a:avLst/>
          </a:prstGeom>
        </p:spPr>
      </p:pic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95B4E668-D7A9-42B7-8153-4CC092E8AB17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79576" y="453473"/>
            <a:ext cx="2804160" cy="184666"/>
          </a:xfrm>
        </p:spPr>
        <p:txBody>
          <a:bodyPr/>
          <a:lstStyle/>
          <a:p>
            <a:fld id="{6F6B854C-D38F-4E25-8E1B-CE751A9F5AD4}" type="slidenum">
              <a:rPr lang="pl-PL" sz="1200" smtClean="0">
                <a:latin typeface="Arial" panose="020B0604020202020204" pitchFamily="34" charset="0"/>
                <a:cs typeface="Arial" panose="020B0604020202020204" pitchFamily="34" charset="0"/>
              </a:rPr>
              <a:t>15</a:t>
            </a:fld>
            <a:endParaRPr lang="pl-PL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Obraz 6">
            <a:extLst>
              <a:ext uri="{FF2B5EF4-FFF2-40B4-BE49-F238E27FC236}">
                <a16:creationId xmlns:a16="http://schemas.microsoft.com/office/drawing/2014/main" id="{8782C0CF-C56A-4678-B545-0EEF21D0F15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576" y="1294673"/>
            <a:ext cx="1518647" cy="1687385"/>
          </a:xfrm>
          <a:prstGeom prst="rect">
            <a:avLst/>
          </a:prstGeom>
        </p:spPr>
      </p:pic>
      <p:pic>
        <p:nvPicPr>
          <p:cNvPr id="8" name="Obraz 7">
            <a:extLst>
              <a:ext uri="{FF2B5EF4-FFF2-40B4-BE49-F238E27FC236}">
                <a16:creationId xmlns:a16="http://schemas.microsoft.com/office/drawing/2014/main" id="{960718FE-EAEE-47F5-B14A-AA13C8AC184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8392" y="3076515"/>
            <a:ext cx="1545645" cy="1538895"/>
          </a:xfrm>
          <a:prstGeom prst="rect">
            <a:avLst/>
          </a:prstGeom>
        </p:spPr>
      </p:pic>
      <p:pic>
        <p:nvPicPr>
          <p:cNvPr id="9" name="Obraz 8">
            <a:extLst>
              <a:ext uri="{FF2B5EF4-FFF2-40B4-BE49-F238E27FC236}">
                <a16:creationId xmlns:a16="http://schemas.microsoft.com/office/drawing/2014/main" id="{4B255941-3332-4D8C-9393-1867D3464F1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6576" y="4701379"/>
            <a:ext cx="1532146" cy="1626639"/>
          </a:xfrm>
          <a:prstGeom prst="rect">
            <a:avLst/>
          </a:prstGeom>
        </p:spPr>
      </p:pic>
      <p:sp>
        <p:nvSpPr>
          <p:cNvPr id="2" name="Prostokąt 1">
            <a:extLst>
              <a:ext uri="{FF2B5EF4-FFF2-40B4-BE49-F238E27FC236}">
                <a16:creationId xmlns:a16="http://schemas.microsoft.com/office/drawing/2014/main" id="{BF850901-53EA-4FD9-B15C-21097F745399}"/>
              </a:ext>
            </a:extLst>
          </p:cNvPr>
          <p:cNvSpPr/>
          <p:nvPr/>
        </p:nvSpPr>
        <p:spPr>
          <a:xfrm>
            <a:off x="2847703" y="1335083"/>
            <a:ext cx="8807721" cy="32111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spcAft>
                <a:spcPts val="1200"/>
              </a:spcAft>
            </a:pPr>
            <a:r>
              <a:rPr lang="pl-PL" sz="2400" b="1" dirty="0">
                <a:latin typeface="Arial Black" panose="020B0A04020102020204" pitchFamily="34" charset="0"/>
              </a:rPr>
              <a:t>Narodowy Program Rozwoju Czytelnictwa</a:t>
            </a:r>
          </a:p>
          <a:p>
            <a:pPr algn="l">
              <a:lnSpc>
                <a:spcPct val="150000"/>
              </a:lnSpc>
              <a:spcAft>
                <a:spcPts val="1200"/>
              </a:spcAft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W 2024 roku wsparcie finansowe w kwocie po 3.000,00 zł przyznano 5 Bibliotekom Pedagogicznym i ich Filiom z siedzibą w Zgierzu, Kutnie, Pajęcznie, Wieruszowie oraz Rawie Mazowieckiej, a także 1 bibliotece szkolnej w Szkole Policealnej nr 2 Samorządu Województwa Łódzkiego im. Marii Skłodowskiej-Curie w Łodzi.</a:t>
            </a:r>
          </a:p>
          <a:p>
            <a:pPr algn="l">
              <a:lnSpc>
                <a:spcPct val="150000"/>
              </a:lnSpc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Organ prowadzący zapewnił wkład własny w wysokości 20% kwoty kosztów realizacji zadania, czyli po 750,00 zł dla każdej placówki.</a:t>
            </a:r>
          </a:p>
        </p:txBody>
      </p:sp>
    </p:spTree>
    <p:extLst>
      <p:ext uri="{BB962C8B-B14F-4D97-AF65-F5344CB8AC3E}">
        <p14:creationId xmlns:p14="http://schemas.microsoft.com/office/powerpoint/2010/main" val="28450949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508392" y="6356337"/>
            <a:ext cx="11175344" cy="0"/>
          </a:xfrm>
          <a:custGeom>
            <a:avLst/>
            <a:gdLst/>
            <a:ahLst/>
            <a:cxnLst/>
            <a:rect l="l" t="t" r="r" b="b"/>
            <a:pathLst>
              <a:path w="18428970">
                <a:moveTo>
                  <a:pt x="0" y="0"/>
                </a:moveTo>
                <a:lnTo>
                  <a:pt x="18428758" y="0"/>
                </a:lnTo>
              </a:path>
            </a:pathLst>
          </a:custGeom>
          <a:ln w="1374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092"/>
          </a:p>
        </p:txBody>
      </p:sp>
      <p:sp>
        <p:nvSpPr>
          <p:cNvPr id="18" name="object 18"/>
          <p:cNvSpPr txBox="1">
            <a:spLocks noGrp="1"/>
          </p:cNvSpPr>
          <p:nvPr>
            <p:ph type="ftr" sz="quarter" idx="5"/>
          </p:nvPr>
        </p:nvSpPr>
        <p:spPr>
          <a:xfrm>
            <a:off x="10136777" y="6384657"/>
            <a:ext cx="1555154" cy="175967"/>
          </a:xfrm>
          <a:prstGeom prst="rect">
            <a:avLst/>
          </a:prstGeom>
        </p:spPr>
        <p:txBody>
          <a:bodyPr vert="horz" wrap="square" lIns="0" tIns="14247" rIns="0" bIns="0" rtlCol="0">
            <a:spAutoFit/>
          </a:bodyPr>
          <a:lstStyle/>
          <a:p>
            <a:pPr marL="7701" algn="r">
              <a:spcBef>
                <a:spcPts val="112"/>
              </a:spcBef>
            </a:pPr>
            <a:r>
              <a:rPr sz="1050" spc="-24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DEPARTAMENT</a:t>
            </a:r>
            <a:r>
              <a:rPr lang="pl-PL" sz="1050" spc="-24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EDUKACJI</a:t>
            </a:r>
            <a:endParaRPr sz="1050" spc="-24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7" name="object 17"/>
          <p:cNvSpPr txBox="1">
            <a:spLocks noGrp="1"/>
          </p:cNvSpPr>
          <p:nvPr>
            <p:ph type="dt" sz="half" idx="6"/>
          </p:nvPr>
        </p:nvSpPr>
        <p:spPr>
          <a:xfrm>
            <a:off x="500296" y="6384657"/>
            <a:ext cx="4646469" cy="175969"/>
          </a:xfrm>
          <a:prstGeom prst="rect">
            <a:avLst/>
          </a:prstGeom>
        </p:spPr>
        <p:txBody>
          <a:bodyPr vert="horz" wrap="square" lIns="0" tIns="14247" rIns="0" bIns="0" rtlCol="0">
            <a:spAutoFit/>
          </a:bodyPr>
          <a:lstStyle/>
          <a:p>
            <a:pPr marL="7701" defTabSz="1044575">
              <a:spcBef>
                <a:spcPts val="112"/>
              </a:spcBef>
              <a:tabLst>
                <a:tab pos="3770313" algn="l"/>
              </a:tabLst>
            </a:pPr>
            <a:r>
              <a:rPr lang="pl-PL" sz="105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INFORMACJA O STANIE REALIZACJI ZADAŃ OŚWIATOWYCH 2024/2025</a:t>
            </a:r>
            <a:endParaRPr sz="1050" dirty="0">
              <a:latin typeface="Open Sans" panose="020B0606030504020204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D4301056-C3C9-410A-95F9-D5E9DC8932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297" y="297374"/>
            <a:ext cx="1905157" cy="496865"/>
          </a:xfrm>
          <a:prstGeom prst="rect">
            <a:avLst/>
          </a:prstGeom>
        </p:spPr>
      </p:pic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95B4E668-D7A9-42B7-8153-4CC092E8AB17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79576" y="453473"/>
            <a:ext cx="2804160" cy="184666"/>
          </a:xfrm>
        </p:spPr>
        <p:txBody>
          <a:bodyPr/>
          <a:lstStyle/>
          <a:p>
            <a:fld id="{6F6B854C-D38F-4E25-8E1B-CE751A9F5AD4}" type="slidenum">
              <a:rPr lang="pl-PL" sz="1200" smtClean="0">
                <a:latin typeface="Arial" panose="020B0604020202020204" pitchFamily="34" charset="0"/>
                <a:cs typeface="Arial" panose="020B0604020202020204" pitchFamily="34" charset="0"/>
              </a:rPr>
              <a:t>16</a:t>
            </a:fld>
            <a:endParaRPr lang="pl-PL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Prostokąt 1">
            <a:extLst>
              <a:ext uri="{FF2B5EF4-FFF2-40B4-BE49-F238E27FC236}">
                <a16:creationId xmlns:a16="http://schemas.microsoft.com/office/drawing/2014/main" id="{2BC7CFD1-364E-43AA-BD40-C711094FE894}"/>
              </a:ext>
            </a:extLst>
          </p:cNvPr>
          <p:cNvSpPr/>
          <p:nvPr/>
        </p:nvSpPr>
        <p:spPr>
          <a:xfrm>
            <a:off x="508392" y="1136859"/>
            <a:ext cx="633699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2400" dirty="0">
                <a:latin typeface="Arial Black" panose="020B0A04020102020204" pitchFamily="34" charset="0"/>
              </a:rPr>
              <a:t>9. Finansowanie zadań oświatowych</a:t>
            </a:r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785EE36A-E246-4D7C-8F23-66EC52AB14C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869" y="2256589"/>
            <a:ext cx="3316511" cy="3700593"/>
          </a:xfrm>
          <a:prstGeom prst="rect">
            <a:avLst/>
          </a:prstGeom>
        </p:spPr>
      </p:pic>
      <p:pic>
        <p:nvPicPr>
          <p:cNvPr id="9" name="Obraz 8">
            <a:extLst>
              <a:ext uri="{FF2B5EF4-FFF2-40B4-BE49-F238E27FC236}">
                <a16:creationId xmlns:a16="http://schemas.microsoft.com/office/drawing/2014/main" id="{6C00C769-65CD-4F58-9B5C-61214B0FF44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45703" y="2256588"/>
            <a:ext cx="3700593" cy="3700593"/>
          </a:xfrm>
          <a:prstGeom prst="rect">
            <a:avLst/>
          </a:prstGeom>
        </p:spPr>
      </p:pic>
      <p:pic>
        <p:nvPicPr>
          <p:cNvPr id="10" name="Obraz 9">
            <a:extLst>
              <a:ext uri="{FF2B5EF4-FFF2-40B4-BE49-F238E27FC236}">
                <a16:creationId xmlns:a16="http://schemas.microsoft.com/office/drawing/2014/main" id="{D95A07FB-EFA0-4D1E-9995-A17218164DB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75420" y="2256642"/>
            <a:ext cx="3316511" cy="3704373"/>
          </a:xfrm>
          <a:prstGeom prst="rect">
            <a:avLst/>
          </a:prstGeom>
        </p:spPr>
      </p:pic>
      <p:sp>
        <p:nvSpPr>
          <p:cNvPr id="11" name="pole tekstowe 10">
            <a:extLst>
              <a:ext uri="{FF2B5EF4-FFF2-40B4-BE49-F238E27FC236}">
                <a16:creationId xmlns:a16="http://schemas.microsoft.com/office/drawing/2014/main" id="{81C3FBBD-5C6B-4472-8DA8-7F698DC1DAD6}"/>
              </a:ext>
            </a:extLst>
          </p:cNvPr>
          <p:cNvSpPr txBox="1"/>
          <p:nvPr/>
        </p:nvSpPr>
        <p:spPr>
          <a:xfrm>
            <a:off x="900851" y="3251198"/>
            <a:ext cx="2769497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pl-PL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56.779.519,53 zł</a:t>
            </a:r>
          </a:p>
          <a:p>
            <a:pPr algn="ctr"/>
            <a:r>
              <a:rPr lang="pl-PL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Utrzymanie bieżące jednostek oświatowych</a:t>
            </a:r>
          </a:p>
          <a:p>
            <a:endParaRPr lang="pl-PL" dirty="0"/>
          </a:p>
        </p:txBody>
      </p: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3873CBF9-66C2-4024-B80F-9FBC9FDAB608}"/>
              </a:ext>
            </a:extLst>
          </p:cNvPr>
          <p:cNvSpPr txBox="1"/>
          <p:nvPr/>
        </p:nvSpPr>
        <p:spPr>
          <a:xfrm>
            <a:off x="8581254" y="3262807"/>
            <a:ext cx="264378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pl-PL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1.287.874,00 zł</a:t>
            </a:r>
          </a:p>
          <a:p>
            <a:pPr algn="ctr"/>
            <a:r>
              <a:rPr lang="pl-PL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Dochody szkół i placówek</a:t>
            </a:r>
          </a:p>
          <a:p>
            <a:endParaRPr lang="pl-PL" dirty="0"/>
          </a:p>
        </p:txBody>
      </p:sp>
      <p:sp>
        <p:nvSpPr>
          <p:cNvPr id="13" name="pole tekstowe 12">
            <a:extLst>
              <a:ext uri="{FF2B5EF4-FFF2-40B4-BE49-F238E27FC236}">
                <a16:creationId xmlns:a16="http://schemas.microsoft.com/office/drawing/2014/main" id="{F9944D84-F4DF-4592-869A-5DB99EC218C4}"/>
              </a:ext>
            </a:extLst>
          </p:cNvPr>
          <p:cNvSpPr txBox="1"/>
          <p:nvPr/>
        </p:nvSpPr>
        <p:spPr>
          <a:xfrm>
            <a:off x="4769064" y="3251198"/>
            <a:ext cx="2653869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pl-PL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46.976.315,00 zł</a:t>
            </a:r>
          </a:p>
          <a:p>
            <a:pPr algn="ctr"/>
            <a:r>
              <a:rPr lang="pl-PL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Subwencja oświatowa dla województwa</a:t>
            </a:r>
          </a:p>
        </p:txBody>
      </p:sp>
    </p:spTree>
    <p:extLst>
      <p:ext uri="{BB962C8B-B14F-4D97-AF65-F5344CB8AC3E}">
        <p14:creationId xmlns:p14="http://schemas.microsoft.com/office/powerpoint/2010/main" val="37419971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508392" y="6356337"/>
            <a:ext cx="11175344" cy="0"/>
          </a:xfrm>
          <a:custGeom>
            <a:avLst/>
            <a:gdLst/>
            <a:ahLst/>
            <a:cxnLst/>
            <a:rect l="l" t="t" r="r" b="b"/>
            <a:pathLst>
              <a:path w="18428970">
                <a:moveTo>
                  <a:pt x="0" y="0"/>
                </a:moveTo>
                <a:lnTo>
                  <a:pt x="18428758" y="0"/>
                </a:lnTo>
              </a:path>
            </a:pathLst>
          </a:custGeom>
          <a:ln w="1374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092"/>
          </a:p>
        </p:txBody>
      </p:sp>
      <p:sp>
        <p:nvSpPr>
          <p:cNvPr id="18" name="object 18"/>
          <p:cNvSpPr txBox="1">
            <a:spLocks noGrp="1"/>
          </p:cNvSpPr>
          <p:nvPr>
            <p:ph type="ftr" sz="quarter" idx="5"/>
          </p:nvPr>
        </p:nvSpPr>
        <p:spPr>
          <a:xfrm>
            <a:off x="10136777" y="6384657"/>
            <a:ext cx="1555154" cy="175967"/>
          </a:xfrm>
          <a:prstGeom prst="rect">
            <a:avLst/>
          </a:prstGeom>
        </p:spPr>
        <p:txBody>
          <a:bodyPr vert="horz" wrap="square" lIns="0" tIns="14247" rIns="0" bIns="0" rtlCol="0">
            <a:spAutoFit/>
          </a:bodyPr>
          <a:lstStyle/>
          <a:p>
            <a:pPr marL="7701" algn="r">
              <a:spcBef>
                <a:spcPts val="112"/>
              </a:spcBef>
            </a:pPr>
            <a:r>
              <a:rPr sz="1050" spc="-24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DEPARTAMENT</a:t>
            </a:r>
            <a:r>
              <a:rPr lang="pl-PL" sz="1050" spc="-24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EDUKACJI</a:t>
            </a:r>
            <a:endParaRPr sz="1050" spc="-24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7" name="object 17"/>
          <p:cNvSpPr txBox="1">
            <a:spLocks noGrp="1"/>
          </p:cNvSpPr>
          <p:nvPr>
            <p:ph type="dt" sz="half" idx="6"/>
          </p:nvPr>
        </p:nvSpPr>
        <p:spPr>
          <a:xfrm>
            <a:off x="500296" y="6384657"/>
            <a:ext cx="4646469" cy="175969"/>
          </a:xfrm>
          <a:prstGeom prst="rect">
            <a:avLst/>
          </a:prstGeom>
        </p:spPr>
        <p:txBody>
          <a:bodyPr vert="horz" wrap="square" lIns="0" tIns="14247" rIns="0" bIns="0" rtlCol="0">
            <a:spAutoFit/>
          </a:bodyPr>
          <a:lstStyle/>
          <a:p>
            <a:pPr marL="7701" defTabSz="1044575">
              <a:spcBef>
                <a:spcPts val="112"/>
              </a:spcBef>
              <a:tabLst>
                <a:tab pos="3770313" algn="l"/>
              </a:tabLst>
            </a:pPr>
            <a:r>
              <a:rPr lang="pl-PL" sz="105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INFORMACJA O STANIE REALIZACJI ZADAŃ OŚWIATOWYCH 2024/2025</a:t>
            </a:r>
            <a:endParaRPr sz="1050" dirty="0">
              <a:latin typeface="Open Sans" panose="020B0606030504020204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D4301056-C3C9-410A-95F9-D5E9DC8932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297" y="297374"/>
            <a:ext cx="1905157" cy="496865"/>
          </a:xfrm>
          <a:prstGeom prst="rect">
            <a:avLst/>
          </a:prstGeom>
        </p:spPr>
      </p:pic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95B4E668-D7A9-42B7-8153-4CC092E8AB17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79576" y="453473"/>
            <a:ext cx="2804160" cy="184666"/>
          </a:xfrm>
        </p:spPr>
        <p:txBody>
          <a:bodyPr/>
          <a:lstStyle/>
          <a:p>
            <a:fld id="{6F6B854C-D38F-4E25-8E1B-CE751A9F5AD4}" type="slidenum">
              <a:rPr lang="pl-PL" sz="1200" smtClean="0">
                <a:latin typeface="Arial" panose="020B0604020202020204" pitchFamily="34" charset="0"/>
                <a:cs typeface="Arial" panose="020B0604020202020204" pitchFamily="34" charset="0"/>
              </a:rPr>
              <a:t>17</a:t>
            </a:fld>
            <a:endParaRPr lang="pl-PL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Obraz 6">
            <a:extLst>
              <a:ext uri="{FF2B5EF4-FFF2-40B4-BE49-F238E27FC236}">
                <a16:creationId xmlns:a16="http://schemas.microsoft.com/office/drawing/2014/main" id="{F497741A-01A3-4214-90CF-DD1D4BBB0D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34308" y="1066204"/>
            <a:ext cx="1371719" cy="1524132"/>
          </a:xfrm>
          <a:prstGeom prst="rect">
            <a:avLst/>
          </a:prstGeom>
        </p:spPr>
      </p:pic>
      <p:pic>
        <p:nvPicPr>
          <p:cNvPr id="8" name="Obraz 7">
            <a:extLst>
              <a:ext uri="{FF2B5EF4-FFF2-40B4-BE49-F238E27FC236}">
                <a16:creationId xmlns:a16="http://schemas.microsoft.com/office/drawing/2014/main" id="{C8B05E2A-B8C5-4C00-95D1-1B6DDEFA210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95826" y="2883835"/>
            <a:ext cx="1396105" cy="1390008"/>
          </a:xfrm>
          <a:prstGeom prst="rect">
            <a:avLst/>
          </a:prstGeom>
        </p:spPr>
      </p:pic>
      <p:pic>
        <p:nvPicPr>
          <p:cNvPr id="9" name="Obraz 8">
            <a:extLst>
              <a:ext uri="{FF2B5EF4-FFF2-40B4-BE49-F238E27FC236}">
                <a16:creationId xmlns:a16="http://schemas.microsoft.com/office/drawing/2014/main" id="{9B3ACE3E-E6A5-44AC-8F2A-AA1FE1E545E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334308" y="4567342"/>
            <a:ext cx="1383912" cy="1469263"/>
          </a:xfrm>
          <a:prstGeom prst="rect">
            <a:avLst/>
          </a:prstGeom>
        </p:spPr>
      </p:pic>
      <p:sp>
        <p:nvSpPr>
          <p:cNvPr id="2" name="Prostokąt 1">
            <a:extLst>
              <a:ext uri="{FF2B5EF4-FFF2-40B4-BE49-F238E27FC236}">
                <a16:creationId xmlns:a16="http://schemas.microsoft.com/office/drawing/2014/main" id="{4311DC60-40A3-4248-AE18-F269FF713DCE}"/>
              </a:ext>
            </a:extLst>
          </p:cNvPr>
          <p:cNvSpPr/>
          <p:nvPr/>
        </p:nvSpPr>
        <p:spPr>
          <a:xfrm>
            <a:off x="508392" y="1152322"/>
            <a:ext cx="929745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400" dirty="0">
                <a:latin typeface="Arial Black" panose="020B0A04020102020204" pitchFamily="34" charset="0"/>
              </a:rPr>
              <a:t>10. Nadzór pedagogiczny sprawowany przez Łódzkiego Kuratora Oświaty</a:t>
            </a:r>
          </a:p>
        </p:txBody>
      </p:sp>
      <p:sp>
        <p:nvSpPr>
          <p:cNvPr id="4" name="Prostokąt 3">
            <a:extLst>
              <a:ext uri="{FF2B5EF4-FFF2-40B4-BE49-F238E27FC236}">
                <a16:creationId xmlns:a16="http://schemas.microsoft.com/office/drawing/2014/main" id="{55079540-5E78-4DBE-82CB-BF300C3F474C}"/>
              </a:ext>
            </a:extLst>
          </p:cNvPr>
          <p:cNvSpPr/>
          <p:nvPr/>
        </p:nvSpPr>
        <p:spPr>
          <a:xfrm>
            <a:off x="508392" y="2221588"/>
            <a:ext cx="8914282" cy="36935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lnSpc>
                <a:spcPct val="114000"/>
              </a:lnSpc>
              <a:spcAft>
                <a:spcPts val="600"/>
              </a:spcAft>
            </a:pP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W roku szkolnym 2024/2025 Łódzki Kurator Oświaty przeprowadził 1 kontrolę  Szkole Podstawowej Specjalnej w Rafałówce przy Ośrodku </a:t>
            </a:r>
            <a:r>
              <a:rPr lang="pl-PL" sz="1800" dirty="0" err="1">
                <a:latin typeface="Arial" panose="020B0604020202020204" pitchFamily="34" charset="0"/>
                <a:cs typeface="Arial" panose="020B0604020202020204" pitchFamily="34" charset="0"/>
              </a:rPr>
              <a:t>Rehabilitacyjno</a:t>
            </a: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 – Leczniczym w Rafałówce Szpitala Wojewódzkiego im. Prymasa Kardynała Stefana Wyszyńskiego w Sieradzu</a:t>
            </a:r>
          </a:p>
          <a:p>
            <a:pPr algn="l">
              <a:lnSpc>
                <a:spcPct val="114000"/>
              </a:lnSpc>
            </a:pP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Tematyka: </a:t>
            </a:r>
          </a:p>
          <a:p>
            <a:pPr marL="342900" indent="-342900" algn="l">
              <a:lnSpc>
                <a:spcPct val="114000"/>
              </a:lnSpc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Zgodność z przepisami prawa oświatowego organizacji kształcenia oraz warunków i form realizowania specjalnych działań opiekuńczo-wychowawczych w przedszkolach specjalnych, szkołach podstawowych specjalnych oraz szkołach ponadpodstawowych specjalnych zorganizowanych w podmiotach leczniczych.</a:t>
            </a:r>
          </a:p>
          <a:p>
            <a:pPr marL="285750" indent="-285750" algn="l">
              <a:lnSpc>
                <a:spcPct val="114000"/>
              </a:lnSpc>
              <a:buFont typeface="Wingdings" panose="05000000000000000000" pitchFamily="2" charset="2"/>
              <a:buChar char="§"/>
            </a:pP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Zalecenia: </a:t>
            </a:r>
            <a:b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Nie wydano (nie wykazano nieprawidłowości w funkcjonowaniu szkoły).</a:t>
            </a:r>
          </a:p>
        </p:txBody>
      </p:sp>
    </p:spTree>
    <p:extLst>
      <p:ext uri="{BB962C8B-B14F-4D97-AF65-F5344CB8AC3E}">
        <p14:creationId xmlns:p14="http://schemas.microsoft.com/office/powerpoint/2010/main" val="319492388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508392" y="6356337"/>
            <a:ext cx="11175344" cy="0"/>
          </a:xfrm>
          <a:custGeom>
            <a:avLst/>
            <a:gdLst/>
            <a:ahLst/>
            <a:cxnLst/>
            <a:rect l="l" t="t" r="r" b="b"/>
            <a:pathLst>
              <a:path w="18428970">
                <a:moveTo>
                  <a:pt x="0" y="0"/>
                </a:moveTo>
                <a:lnTo>
                  <a:pt x="18428758" y="0"/>
                </a:lnTo>
              </a:path>
            </a:pathLst>
          </a:custGeom>
          <a:ln w="1374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092"/>
          </a:p>
        </p:txBody>
      </p:sp>
      <p:sp>
        <p:nvSpPr>
          <p:cNvPr id="18" name="object 18"/>
          <p:cNvSpPr txBox="1">
            <a:spLocks noGrp="1"/>
          </p:cNvSpPr>
          <p:nvPr>
            <p:ph type="ftr" sz="quarter" idx="5"/>
          </p:nvPr>
        </p:nvSpPr>
        <p:spPr>
          <a:xfrm>
            <a:off x="10136777" y="6384657"/>
            <a:ext cx="1555154" cy="175967"/>
          </a:xfrm>
          <a:prstGeom prst="rect">
            <a:avLst/>
          </a:prstGeom>
        </p:spPr>
        <p:txBody>
          <a:bodyPr vert="horz" wrap="square" lIns="0" tIns="14247" rIns="0" bIns="0" rtlCol="0">
            <a:spAutoFit/>
          </a:bodyPr>
          <a:lstStyle/>
          <a:p>
            <a:pPr marL="7701" algn="r">
              <a:spcBef>
                <a:spcPts val="112"/>
              </a:spcBef>
            </a:pPr>
            <a:r>
              <a:rPr sz="1050" spc="-24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DEPARTAMENT</a:t>
            </a:r>
            <a:r>
              <a:rPr lang="pl-PL" sz="1050" spc="-24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EDUKACJI</a:t>
            </a:r>
            <a:endParaRPr sz="1050" spc="-24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7" name="object 17"/>
          <p:cNvSpPr txBox="1">
            <a:spLocks noGrp="1"/>
          </p:cNvSpPr>
          <p:nvPr>
            <p:ph type="dt" sz="half" idx="6"/>
          </p:nvPr>
        </p:nvSpPr>
        <p:spPr>
          <a:xfrm>
            <a:off x="500296" y="6384657"/>
            <a:ext cx="4646469" cy="175969"/>
          </a:xfrm>
          <a:prstGeom prst="rect">
            <a:avLst/>
          </a:prstGeom>
        </p:spPr>
        <p:txBody>
          <a:bodyPr vert="horz" wrap="square" lIns="0" tIns="14247" rIns="0" bIns="0" rtlCol="0">
            <a:spAutoFit/>
          </a:bodyPr>
          <a:lstStyle/>
          <a:p>
            <a:pPr marL="7701" defTabSz="1044575">
              <a:spcBef>
                <a:spcPts val="112"/>
              </a:spcBef>
              <a:tabLst>
                <a:tab pos="3770313" algn="l"/>
              </a:tabLst>
            </a:pPr>
            <a:r>
              <a:rPr lang="pl-PL" sz="105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INFORMACJA O STANIE REALIZACJI ZADAŃ OŚWIATOWYCH 2024/2025</a:t>
            </a:r>
            <a:endParaRPr sz="1050" dirty="0">
              <a:latin typeface="Open Sans" panose="020B0606030504020204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95B4E668-D7A9-42B7-8153-4CC092E8AB17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79576" y="453473"/>
            <a:ext cx="2804160" cy="184666"/>
          </a:xfrm>
        </p:spPr>
        <p:txBody>
          <a:bodyPr/>
          <a:lstStyle/>
          <a:p>
            <a:fld id="{6F6B854C-D38F-4E25-8E1B-CE751A9F5AD4}" type="slidenum">
              <a:rPr lang="pl-PL" sz="1200" smtClean="0">
                <a:latin typeface="Arial" panose="020B0604020202020204" pitchFamily="34" charset="0"/>
                <a:cs typeface="Arial" panose="020B0604020202020204" pitchFamily="34" charset="0"/>
              </a:rPr>
              <a:t>18</a:t>
            </a:fld>
            <a:endParaRPr lang="pl-PL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Obraz 6">
            <a:extLst>
              <a:ext uri="{FF2B5EF4-FFF2-40B4-BE49-F238E27FC236}">
                <a16:creationId xmlns:a16="http://schemas.microsoft.com/office/drawing/2014/main" id="{5673C420-A4F8-4793-AD56-869DBB76E6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6973" y="1499720"/>
            <a:ext cx="4831589" cy="1255195"/>
          </a:xfrm>
          <a:prstGeom prst="rect">
            <a:avLst/>
          </a:prstGeom>
        </p:spPr>
      </p:pic>
      <p:sp>
        <p:nvSpPr>
          <p:cNvPr id="8" name="object 11">
            <a:extLst>
              <a:ext uri="{FF2B5EF4-FFF2-40B4-BE49-F238E27FC236}">
                <a16:creationId xmlns:a16="http://schemas.microsoft.com/office/drawing/2014/main" id="{BC8AE381-43A0-4EC2-B5AB-2FF6CF5E353A}"/>
              </a:ext>
            </a:extLst>
          </p:cNvPr>
          <p:cNvSpPr txBox="1">
            <a:spLocks/>
          </p:cNvSpPr>
          <p:nvPr/>
        </p:nvSpPr>
        <p:spPr>
          <a:xfrm>
            <a:off x="3457303" y="3409306"/>
            <a:ext cx="4901259" cy="6937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12700" algn="ctr">
              <a:spcBef>
                <a:spcPts val="130"/>
              </a:spcBef>
            </a:pPr>
            <a:r>
              <a:rPr lang="pl-PL" sz="4400" dirty="0">
                <a:latin typeface="Arial Black" panose="020B0A04020102020204" pitchFamily="34" charset="0"/>
                <a:ea typeface="Open Sans ExtraBold" panose="020B0906030804020204" pitchFamily="34" charset="0"/>
                <a:cs typeface="Arial" panose="020B0604020202020204" pitchFamily="34" charset="0"/>
              </a:rPr>
              <a:t>DZIĘKUJEMY</a:t>
            </a:r>
            <a:r>
              <a:rPr lang="pl-PL" sz="4400" dirty="0">
                <a:latin typeface="Arial Black" panose="020B0A04020102020204" pitchFamily="34" charset="0"/>
                <a:ea typeface="Open Sans ExtraBold" panose="020B0906030804020204" pitchFamily="34" charset="0"/>
                <a:cs typeface="Open Sans ExtraBold" panose="020B0906030804020204" pitchFamily="34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4185853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508392" y="6356337"/>
            <a:ext cx="11175344" cy="0"/>
          </a:xfrm>
          <a:custGeom>
            <a:avLst/>
            <a:gdLst/>
            <a:ahLst/>
            <a:cxnLst/>
            <a:rect l="l" t="t" r="r" b="b"/>
            <a:pathLst>
              <a:path w="18428970">
                <a:moveTo>
                  <a:pt x="0" y="0"/>
                </a:moveTo>
                <a:lnTo>
                  <a:pt x="18428758" y="0"/>
                </a:lnTo>
              </a:path>
            </a:pathLst>
          </a:custGeom>
          <a:ln w="1374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092"/>
          </a:p>
        </p:txBody>
      </p:sp>
      <p:sp>
        <p:nvSpPr>
          <p:cNvPr id="18" name="object 18"/>
          <p:cNvSpPr txBox="1">
            <a:spLocks noGrp="1"/>
          </p:cNvSpPr>
          <p:nvPr>
            <p:ph type="ftr" sz="quarter" idx="5"/>
          </p:nvPr>
        </p:nvSpPr>
        <p:spPr>
          <a:xfrm>
            <a:off x="10171611" y="6384658"/>
            <a:ext cx="1520320" cy="175968"/>
          </a:xfrm>
          <a:prstGeom prst="rect">
            <a:avLst/>
          </a:prstGeom>
        </p:spPr>
        <p:txBody>
          <a:bodyPr vert="horz" wrap="square" lIns="0" tIns="14247" rIns="0" bIns="0" rtlCol="0">
            <a:spAutoFit/>
          </a:bodyPr>
          <a:lstStyle/>
          <a:p>
            <a:pPr marL="7701" algn="r">
              <a:spcBef>
                <a:spcPts val="112"/>
              </a:spcBef>
            </a:pPr>
            <a:r>
              <a:rPr sz="1050" spc="-24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DEPARTAMENT</a:t>
            </a:r>
            <a:r>
              <a:rPr lang="pl-PL" sz="1050" spc="-24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EDUKACJI</a:t>
            </a:r>
            <a:endParaRPr sz="1050" spc="-24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7" name="object 17"/>
          <p:cNvSpPr txBox="1">
            <a:spLocks noGrp="1"/>
          </p:cNvSpPr>
          <p:nvPr>
            <p:ph type="dt" sz="half" idx="6"/>
          </p:nvPr>
        </p:nvSpPr>
        <p:spPr>
          <a:xfrm>
            <a:off x="500297" y="6384657"/>
            <a:ext cx="4611634" cy="175969"/>
          </a:xfrm>
          <a:prstGeom prst="rect">
            <a:avLst/>
          </a:prstGeom>
        </p:spPr>
        <p:txBody>
          <a:bodyPr vert="horz" wrap="square" lIns="0" tIns="14247" rIns="0" bIns="0" rtlCol="0">
            <a:spAutoFit/>
          </a:bodyPr>
          <a:lstStyle/>
          <a:p>
            <a:pPr marL="7701" defTabSz="1044575">
              <a:spcBef>
                <a:spcPts val="112"/>
              </a:spcBef>
              <a:tabLst>
                <a:tab pos="3770313" algn="l"/>
              </a:tabLst>
            </a:pPr>
            <a:r>
              <a:rPr lang="pl-PL" sz="105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INFORMACJA O STANIE REALIZACJI ZADAŃ OŚWIATOWYCH 2024/2025</a:t>
            </a:r>
            <a:endParaRPr sz="1050" dirty="0">
              <a:latin typeface="Open Sans" panose="020B0606030504020204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D4301056-C3C9-410A-95F9-D5E9DC8932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297" y="297374"/>
            <a:ext cx="1905157" cy="496865"/>
          </a:xfrm>
          <a:prstGeom prst="rect">
            <a:avLst/>
          </a:prstGeom>
        </p:spPr>
      </p:pic>
      <p:pic>
        <p:nvPicPr>
          <p:cNvPr id="13" name="Obraz 12">
            <a:extLst>
              <a:ext uri="{FF2B5EF4-FFF2-40B4-BE49-F238E27FC236}">
                <a16:creationId xmlns:a16="http://schemas.microsoft.com/office/drawing/2014/main" id="{A0CE45FF-016C-487D-A8D1-7845006978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99275" y="1052267"/>
            <a:ext cx="2245315" cy="1595985"/>
          </a:xfrm>
          <a:prstGeom prst="rect">
            <a:avLst/>
          </a:prstGeom>
        </p:spPr>
      </p:pic>
      <p:pic>
        <p:nvPicPr>
          <p:cNvPr id="14" name="Obraz 13">
            <a:extLst>
              <a:ext uri="{FF2B5EF4-FFF2-40B4-BE49-F238E27FC236}">
                <a16:creationId xmlns:a16="http://schemas.microsoft.com/office/drawing/2014/main" id="{F0EA9D08-C434-4568-B8F0-10885654702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22140" y="1052266"/>
            <a:ext cx="1431943" cy="1595985"/>
          </a:xfrm>
          <a:prstGeom prst="rect">
            <a:avLst/>
          </a:prstGeom>
        </p:spPr>
      </p:pic>
      <p:pic>
        <p:nvPicPr>
          <p:cNvPr id="19" name="Obraz 18">
            <a:extLst>
              <a:ext uri="{FF2B5EF4-FFF2-40B4-BE49-F238E27FC236}">
                <a16:creationId xmlns:a16="http://schemas.microsoft.com/office/drawing/2014/main" id="{6D8DD1B7-E683-4BB7-8F01-C45E4A6252D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831634" y="1071878"/>
            <a:ext cx="1978749" cy="1595985"/>
          </a:xfrm>
          <a:prstGeom prst="rect">
            <a:avLst/>
          </a:prstGeom>
        </p:spPr>
      </p:pic>
      <p:pic>
        <p:nvPicPr>
          <p:cNvPr id="20" name="Obraz 19">
            <a:extLst>
              <a:ext uri="{FF2B5EF4-FFF2-40B4-BE49-F238E27FC236}">
                <a16:creationId xmlns:a16="http://schemas.microsoft.com/office/drawing/2014/main" id="{9A37606B-0189-4145-A2E5-6A69B1E3517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342182" y="2833364"/>
            <a:ext cx="468201" cy="1595985"/>
          </a:xfrm>
          <a:prstGeom prst="rect">
            <a:avLst/>
          </a:prstGeom>
        </p:spPr>
      </p:pic>
      <p:pic>
        <p:nvPicPr>
          <p:cNvPr id="21" name="Obraz 20">
            <a:extLst>
              <a:ext uri="{FF2B5EF4-FFF2-40B4-BE49-F238E27FC236}">
                <a16:creationId xmlns:a16="http://schemas.microsoft.com/office/drawing/2014/main" id="{9ADD5EBA-C050-451E-B853-694EBDDF7C1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342183" y="4681559"/>
            <a:ext cx="468201" cy="1595985"/>
          </a:xfrm>
          <a:prstGeom prst="rect">
            <a:avLst/>
          </a:prstGeom>
        </p:spPr>
      </p:pic>
      <p:pic>
        <p:nvPicPr>
          <p:cNvPr id="22" name="Obraz 21">
            <a:extLst>
              <a:ext uri="{FF2B5EF4-FFF2-40B4-BE49-F238E27FC236}">
                <a16:creationId xmlns:a16="http://schemas.microsoft.com/office/drawing/2014/main" id="{D6EA9F38-184A-4725-836E-D563D24C305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799275" y="4681558"/>
            <a:ext cx="1431944" cy="1595986"/>
          </a:xfrm>
          <a:prstGeom prst="rect">
            <a:avLst/>
          </a:prstGeom>
        </p:spPr>
      </p:pic>
      <p:pic>
        <p:nvPicPr>
          <p:cNvPr id="23" name="Obraz 22">
            <a:extLst>
              <a:ext uri="{FF2B5EF4-FFF2-40B4-BE49-F238E27FC236}">
                <a16:creationId xmlns:a16="http://schemas.microsoft.com/office/drawing/2014/main" id="{C2E6C10A-B1C3-4460-98B4-391508E2E6E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799275" y="2927660"/>
            <a:ext cx="1432684" cy="1597290"/>
          </a:xfrm>
          <a:prstGeom prst="rect">
            <a:avLst/>
          </a:prstGeom>
        </p:spPr>
      </p:pic>
      <p:pic>
        <p:nvPicPr>
          <p:cNvPr id="24" name="Obraz 23">
            <a:extLst>
              <a:ext uri="{FF2B5EF4-FFF2-40B4-BE49-F238E27FC236}">
                <a16:creationId xmlns:a16="http://schemas.microsoft.com/office/drawing/2014/main" id="{68536395-EB84-44EF-A9AF-6C95B7D5AEA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345776" y="2927660"/>
            <a:ext cx="1975275" cy="1597290"/>
          </a:xfrm>
          <a:prstGeom prst="rect">
            <a:avLst/>
          </a:prstGeom>
        </p:spPr>
      </p:pic>
      <p:pic>
        <p:nvPicPr>
          <p:cNvPr id="25" name="Obraz 24">
            <a:extLst>
              <a:ext uri="{FF2B5EF4-FFF2-40B4-BE49-F238E27FC236}">
                <a16:creationId xmlns:a16="http://schemas.microsoft.com/office/drawing/2014/main" id="{1861F91B-96AB-4F22-B407-A29BC67FA69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688065" y="2928965"/>
            <a:ext cx="1432684" cy="1597290"/>
          </a:xfrm>
          <a:prstGeom prst="rect">
            <a:avLst/>
          </a:prstGeom>
        </p:spPr>
      </p:pic>
      <p:pic>
        <p:nvPicPr>
          <p:cNvPr id="26" name="Obraz 25">
            <a:extLst>
              <a:ext uri="{FF2B5EF4-FFF2-40B4-BE49-F238E27FC236}">
                <a16:creationId xmlns:a16="http://schemas.microsoft.com/office/drawing/2014/main" id="{CC085677-B424-4C62-AE8C-3F9666E1C8F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452896" y="4680906"/>
            <a:ext cx="1432684" cy="1597290"/>
          </a:xfrm>
          <a:prstGeom prst="rect">
            <a:avLst/>
          </a:prstGeom>
        </p:spPr>
      </p:pic>
      <p:pic>
        <p:nvPicPr>
          <p:cNvPr id="27" name="Obraz 26">
            <a:extLst>
              <a:ext uri="{FF2B5EF4-FFF2-40B4-BE49-F238E27FC236}">
                <a16:creationId xmlns:a16="http://schemas.microsoft.com/office/drawing/2014/main" id="{78F36B5F-EC78-47FF-9B2D-D4229E0461C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126244" y="4680254"/>
            <a:ext cx="1975275" cy="1597290"/>
          </a:xfrm>
          <a:prstGeom prst="rect">
            <a:avLst/>
          </a:prstGeom>
        </p:spPr>
      </p:pic>
      <p:sp>
        <p:nvSpPr>
          <p:cNvPr id="28" name="Tytuł 1">
            <a:extLst>
              <a:ext uri="{FF2B5EF4-FFF2-40B4-BE49-F238E27FC236}">
                <a16:creationId xmlns:a16="http://schemas.microsoft.com/office/drawing/2014/main" id="{CD70D00A-C196-409E-97E1-8F06E1F7028B}"/>
              </a:ext>
            </a:extLst>
          </p:cNvPr>
          <p:cNvSpPr txBox="1">
            <a:spLocks/>
          </p:cNvSpPr>
          <p:nvPr/>
        </p:nvSpPr>
        <p:spPr>
          <a:xfrm>
            <a:off x="508392" y="1059777"/>
            <a:ext cx="5395784" cy="73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eaLnBrk="1" hangingPunct="1">
              <a:defRPr sz="3123" b="0" i="0">
                <a:solidFill>
                  <a:schemeClr val="tx1"/>
                </a:solidFill>
                <a:latin typeface="Arial Black"/>
                <a:ea typeface="+mj-ea"/>
                <a:cs typeface="Arial Black"/>
              </a:defRPr>
            </a:lvl1pPr>
          </a:lstStyle>
          <a:p>
            <a:pPr indent="-457200" algn="l"/>
            <a:r>
              <a:rPr lang="pl-PL" sz="2400" dirty="0"/>
              <a:t>1. Podstawa prawna przedłożenia informacji</a:t>
            </a:r>
            <a:endParaRPr lang="pl-PL" sz="2800" dirty="0"/>
          </a:p>
        </p:txBody>
      </p:sp>
      <p:sp>
        <p:nvSpPr>
          <p:cNvPr id="29" name="Podtytuł 2">
            <a:extLst>
              <a:ext uri="{FF2B5EF4-FFF2-40B4-BE49-F238E27FC236}">
                <a16:creationId xmlns:a16="http://schemas.microsoft.com/office/drawing/2014/main" id="{7E1E77C9-6CAA-4F1E-9920-237C453601F6}"/>
              </a:ext>
            </a:extLst>
          </p:cNvPr>
          <p:cNvSpPr txBox="1">
            <a:spLocks/>
          </p:cNvSpPr>
          <p:nvPr/>
        </p:nvSpPr>
        <p:spPr>
          <a:xfrm>
            <a:off x="508264" y="1988163"/>
            <a:ext cx="5191306" cy="42780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eaLnBrk="1" hangingPunct="1">
              <a:defRPr>
                <a:latin typeface="+mn-lt"/>
                <a:ea typeface="+mn-ea"/>
                <a:cs typeface="+mn-cs"/>
              </a:defRPr>
            </a:lvl1pPr>
            <a:lvl2pPr marL="277246" eaLnBrk="1" hangingPunct="1">
              <a:defRPr>
                <a:latin typeface="+mn-lt"/>
                <a:ea typeface="+mn-ea"/>
                <a:cs typeface="+mn-cs"/>
              </a:defRPr>
            </a:lvl2pPr>
            <a:lvl3pPr marL="554492" eaLnBrk="1" hangingPunct="1">
              <a:defRPr>
                <a:latin typeface="+mn-lt"/>
                <a:ea typeface="+mn-ea"/>
                <a:cs typeface="+mn-cs"/>
              </a:defRPr>
            </a:lvl3pPr>
            <a:lvl4pPr marL="831738" eaLnBrk="1" hangingPunct="1">
              <a:defRPr>
                <a:latin typeface="+mn-lt"/>
                <a:ea typeface="+mn-ea"/>
                <a:cs typeface="+mn-cs"/>
              </a:defRPr>
            </a:lvl4pPr>
            <a:lvl5pPr marL="1108984" eaLnBrk="1" hangingPunct="1">
              <a:defRPr>
                <a:latin typeface="+mn-lt"/>
                <a:ea typeface="+mn-ea"/>
                <a:cs typeface="+mn-cs"/>
              </a:defRPr>
            </a:lvl5pPr>
            <a:lvl6pPr marL="1386230" eaLnBrk="1" hangingPunct="1">
              <a:defRPr>
                <a:latin typeface="+mn-lt"/>
                <a:ea typeface="+mn-ea"/>
                <a:cs typeface="+mn-cs"/>
              </a:defRPr>
            </a:lvl6pPr>
            <a:lvl7pPr marL="1663476" eaLnBrk="1" hangingPunct="1">
              <a:defRPr>
                <a:latin typeface="+mn-lt"/>
                <a:ea typeface="+mn-ea"/>
                <a:cs typeface="+mn-cs"/>
              </a:defRPr>
            </a:lvl7pPr>
            <a:lvl8pPr marL="1940723" eaLnBrk="1" hangingPunct="1">
              <a:defRPr>
                <a:latin typeface="+mn-lt"/>
                <a:ea typeface="+mn-ea"/>
                <a:cs typeface="+mn-cs"/>
              </a:defRPr>
            </a:lvl8pPr>
            <a:lvl9pPr marL="2217969" eaLnBrk="1" hangingPunct="1">
              <a:defRPr>
                <a:latin typeface="+mn-lt"/>
                <a:ea typeface="+mn-ea"/>
                <a:cs typeface="+mn-cs"/>
              </a:defRPr>
            </a:lvl9pPr>
          </a:lstStyle>
          <a:p>
            <a:pPr algn="l">
              <a:spcAft>
                <a:spcPts val="1200"/>
              </a:spcAft>
            </a:pPr>
            <a:r>
              <a:rPr lang="pl-PL" sz="1600" b="1" dirty="0">
                <a:latin typeface="Arial" panose="020B0604020202020204" pitchFamily="34" charset="0"/>
                <a:cs typeface="Arial" panose="020B0604020202020204" pitchFamily="34" charset="0"/>
              </a:rPr>
              <a:t>Art. 11 ust. 7 ustawy z dnia 14 grudnia 2016 r. – Prawo oświatowe (Dz. U. z 2025 r. poz. 1043 i 1160):</a:t>
            </a:r>
          </a:p>
          <a:p>
            <a:pPr algn="l">
              <a:spcAft>
                <a:spcPts val="600"/>
              </a:spcAft>
            </a:pPr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Organ wykonawczy jednostki samorządu terytorialnego, w terminie do dnia 31 października, przedstawia organowi stanowiącemu jednostki samorządu terytorialnego informację o stanie realizacji zadań oświatowych tej jednostki za poprzedni rok szkolny, w tym o wynikach:</a:t>
            </a:r>
          </a:p>
          <a:p>
            <a:pPr algn="l">
              <a:spcAft>
                <a:spcPts val="600"/>
              </a:spcAft>
            </a:pPr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1) (…) egzaminu zawodowego, w szkołach tych typów, których prowadzenie należy do zadań własnych jednostki samorządu terytorialnego;</a:t>
            </a:r>
          </a:p>
          <a:p>
            <a:pPr algn="l"/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2) nadzoru pedagogicznego sprawowanego przez kuratora oświaty lub właściwego ministra w szkołach i placówkach tych typów i rodzajów, których prowadzenie należy do zadań własnych jednostki samorządu terytorialnego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AE33A838-D784-4123-B4C5-257B1F7207CB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11328387" y="453473"/>
            <a:ext cx="400089" cy="184666"/>
          </a:xfrm>
        </p:spPr>
        <p:txBody>
          <a:bodyPr/>
          <a:lstStyle/>
          <a:p>
            <a:fld id="{6F6B854C-D38F-4E25-8E1B-CE751A9F5AD4}" type="slidenum">
              <a:rPr lang="pl-PL" sz="120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fld>
            <a:endParaRPr lang="pl-PL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26609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508392" y="6356337"/>
            <a:ext cx="11175344" cy="0"/>
          </a:xfrm>
          <a:custGeom>
            <a:avLst/>
            <a:gdLst/>
            <a:ahLst/>
            <a:cxnLst/>
            <a:rect l="l" t="t" r="r" b="b"/>
            <a:pathLst>
              <a:path w="18428970">
                <a:moveTo>
                  <a:pt x="0" y="0"/>
                </a:moveTo>
                <a:lnTo>
                  <a:pt x="18428758" y="0"/>
                </a:lnTo>
              </a:path>
            </a:pathLst>
          </a:custGeom>
          <a:ln w="1374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092"/>
          </a:p>
        </p:txBody>
      </p:sp>
      <p:sp>
        <p:nvSpPr>
          <p:cNvPr id="18" name="object 18"/>
          <p:cNvSpPr txBox="1">
            <a:spLocks noGrp="1"/>
          </p:cNvSpPr>
          <p:nvPr>
            <p:ph type="ftr" sz="quarter" idx="5"/>
          </p:nvPr>
        </p:nvSpPr>
        <p:spPr>
          <a:xfrm>
            <a:off x="10136777" y="6384657"/>
            <a:ext cx="1555154" cy="175967"/>
          </a:xfrm>
          <a:prstGeom prst="rect">
            <a:avLst/>
          </a:prstGeom>
        </p:spPr>
        <p:txBody>
          <a:bodyPr vert="horz" wrap="square" lIns="0" tIns="14247" rIns="0" bIns="0" rtlCol="0">
            <a:spAutoFit/>
          </a:bodyPr>
          <a:lstStyle/>
          <a:p>
            <a:pPr marL="7701" algn="r">
              <a:spcBef>
                <a:spcPts val="112"/>
              </a:spcBef>
            </a:pPr>
            <a:r>
              <a:rPr sz="1050" spc="-24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DEPARTAMENT</a:t>
            </a:r>
            <a:r>
              <a:rPr lang="pl-PL" sz="1050" spc="-24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EDUKACJI</a:t>
            </a:r>
            <a:endParaRPr sz="1050" spc="-24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7" name="object 17"/>
          <p:cNvSpPr txBox="1">
            <a:spLocks noGrp="1"/>
          </p:cNvSpPr>
          <p:nvPr>
            <p:ph type="dt" sz="half" idx="6"/>
          </p:nvPr>
        </p:nvSpPr>
        <p:spPr>
          <a:xfrm>
            <a:off x="500297" y="6384657"/>
            <a:ext cx="4637760" cy="175969"/>
          </a:xfrm>
          <a:prstGeom prst="rect">
            <a:avLst/>
          </a:prstGeom>
        </p:spPr>
        <p:txBody>
          <a:bodyPr vert="horz" wrap="square" lIns="0" tIns="14247" rIns="0" bIns="0" rtlCol="0">
            <a:spAutoFit/>
          </a:bodyPr>
          <a:lstStyle/>
          <a:p>
            <a:pPr marL="7701" defTabSz="1044575">
              <a:spcBef>
                <a:spcPts val="112"/>
              </a:spcBef>
              <a:tabLst>
                <a:tab pos="3770313" algn="l"/>
              </a:tabLst>
            </a:pPr>
            <a:r>
              <a:rPr lang="pl-PL" sz="105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INFORMACJA O STANIE REALIZACJI ZADAŃ OŚWIATOWYCH 2024/2025</a:t>
            </a:r>
            <a:endParaRPr sz="1050" dirty="0">
              <a:latin typeface="Open Sans" panose="020B0606030504020204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D4301056-C3C9-410A-95F9-D5E9DC8932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297" y="297374"/>
            <a:ext cx="1905157" cy="496865"/>
          </a:xfrm>
          <a:prstGeom prst="rect">
            <a:avLst/>
          </a:prstGeom>
        </p:spPr>
      </p:pic>
      <p:sp>
        <p:nvSpPr>
          <p:cNvPr id="8" name="Tytuł 1">
            <a:extLst>
              <a:ext uri="{FF2B5EF4-FFF2-40B4-BE49-F238E27FC236}">
                <a16:creationId xmlns:a16="http://schemas.microsoft.com/office/drawing/2014/main" id="{F348DA69-BAD1-4346-A447-F01AD70F1E71}"/>
              </a:ext>
            </a:extLst>
          </p:cNvPr>
          <p:cNvSpPr txBox="1">
            <a:spLocks/>
          </p:cNvSpPr>
          <p:nvPr/>
        </p:nvSpPr>
        <p:spPr>
          <a:xfrm>
            <a:off x="2405454" y="859904"/>
            <a:ext cx="9330533" cy="73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eaLnBrk="1" hangingPunct="1">
              <a:defRPr sz="3123" b="0" i="0">
                <a:solidFill>
                  <a:schemeClr val="tx1"/>
                </a:solidFill>
                <a:latin typeface="Arial Black"/>
                <a:ea typeface="+mj-ea"/>
                <a:cs typeface="Arial Black"/>
              </a:defRPr>
            </a:lvl1pPr>
          </a:lstStyle>
          <a:p>
            <a:pPr algn="l"/>
            <a:r>
              <a:rPr lang="pl-PL" sz="2400" dirty="0"/>
              <a:t>2. Szkoły i placówki prowadzone przez Województwo Łódzkie</a:t>
            </a:r>
          </a:p>
        </p:txBody>
      </p:sp>
      <p:pic>
        <p:nvPicPr>
          <p:cNvPr id="9" name="Obraz 8">
            <a:extLst>
              <a:ext uri="{FF2B5EF4-FFF2-40B4-BE49-F238E27FC236}">
                <a16:creationId xmlns:a16="http://schemas.microsoft.com/office/drawing/2014/main" id="{14884A15-C7C3-434C-9840-1BF3AC7D82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6522" y="1150390"/>
            <a:ext cx="1406619" cy="1562909"/>
          </a:xfrm>
          <a:prstGeom prst="rect">
            <a:avLst/>
          </a:prstGeom>
        </p:spPr>
      </p:pic>
      <p:pic>
        <p:nvPicPr>
          <p:cNvPr id="10" name="Obraz 9">
            <a:extLst>
              <a:ext uri="{FF2B5EF4-FFF2-40B4-BE49-F238E27FC236}">
                <a16:creationId xmlns:a16="http://schemas.microsoft.com/office/drawing/2014/main" id="{D17E36CA-8F75-4901-BAD8-EDDD8D9FA3E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8232" y="2980394"/>
            <a:ext cx="1431623" cy="1425372"/>
          </a:xfrm>
          <a:prstGeom prst="rect">
            <a:avLst/>
          </a:prstGeom>
        </p:spPr>
      </p:pic>
      <p:pic>
        <p:nvPicPr>
          <p:cNvPr id="11" name="Obraz 10">
            <a:extLst>
              <a:ext uri="{FF2B5EF4-FFF2-40B4-BE49-F238E27FC236}">
                <a16:creationId xmlns:a16="http://schemas.microsoft.com/office/drawing/2014/main" id="{716F7FC8-8811-4C7B-BBF0-6A7DA5B247A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7944" y="4659343"/>
            <a:ext cx="1419122" cy="1506644"/>
          </a:xfrm>
          <a:prstGeom prst="rect">
            <a:avLst/>
          </a:prstGeom>
        </p:spPr>
      </p:pic>
      <p:sp>
        <p:nvSpPr>
          <p:cNvPr id="2" name="Prostokąt 1">
            <a:extLst>
              <a:ext uri="{FF2B5EF4-FFF2-40B4-BE49-F238E27FC236}">
                <a16:creationId xmlns:a16="http://schemas.microsoft.com/office/drawing/2014/main" id="{58054B66-D9AE-4CA8-8152-889A6A6F2ADA}"/>
              </a:ext>
            </a:extLst>
          </p:cNvPr>
          <p:cNvSpPr/>
          <p:nvPr/>
        </p:nvSpPr>
        <p:spPr>
          <a:xfrm>
            <a:off x="2399487" y="1658897"/>
            <a:ext cx="9349712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7188" indent="-357188" algn="l">
              <a:spcAft>
                <a:spcPts val="200"/>
              </a:spcAft>
              <a:buFont typeface="+mj-lt"/>
              <a:buAutoNum type="arabicPeriod"/>
            </a:pPr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Centrum Rozwoju Edukacji Województwa Łódzkiego w Łodzi</a:t>
            </a:r>
          </a:p>
          <a:p>
            <a:pPr marL="357188" indent="-357188" algn="l">
              <a:spcAft>
                <a:spcPts val="200"/>
              </a:spcAft>
              <a:buFont typeface="+mj-lt"/>
              <a:buAutoNum type="arabicPeriod"/>
            </a:pPr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Centrum Rozwoju Edukacji Województwa Łódzkiego w Piotrkowie Trybunalskim</a:t>
            </a:r>
          </a:p>
          <a:p>
            <a:pPr marL="357188" indent="-357188" algn="l">
              <a:spcAft>
                <a:spcPts val="200"/>
              </a:spcAft>
              <a:buFont typeface="+mj-lt"/>
              <a:buAutoNum type="arabicPeriod"/>
            </a:pPr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Centrum Rozwoju Edukacji Województwa Łódzkiego w Sieradzu</a:t>
            </a:r>
          </a:p>
          <a:p>
            <a:pPr marL="357188" indent="-357188" algn="l">
              <a:spcAft>
                <a:spcPts val="200"/>
              </a:spcAft>
              <a:buFont typeface="+mj-lt"/>
              <a:buAutoNum type="arabicPeriod"/>
            </a:pPr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Centrum Rozwoju Edukacji Województwa Łódzkiego w Skierniewicach</a:t>
            </a:r>
          </a:p>
          <a:p>
            <a:pPr marL="357188" indent="-357188" algn="l">
              <a:spcAft>
                <a:spcPts val="200"/>
              </a:spcAft>
              <a:buFont typeface="+mj-lt"/>
              <a:buAutoNum type="arabicPeriod"/>
            </a:pPr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Centrum Rozwoju Edukacji Województwa Łódzkiego w Zgierzu</a:t>
            </a:r>
          </a:p>
          <a:p>
            <a:pPr marL="357188" indent="-357188" algn="l">
              <a:spcAft>
                <a:spcPts val="200"/>
              </a:spcAft>
              <a:buFont typeface="+mj-lt"/>
              <a:buAutoNum type="arabicPeriod"/>
            </a:pPr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Centrum Kształcenia Zawodowego i Ustawicznego Województwa Łódzkiego w Piotrkowie Trybunalskim</a:t>
            </a:r>
          </a:p>
          <a:p>
            <a:pPr marL="357188" indent="-357188" algn="l">
              <a:spcAft>
                <a:spcPts val="200"/>
              </a:spcAft>
              <a:buFont typeface="+mj-lt"/>
              <a:buAutoNum type="arabicPeriod"/>
            </a:pPr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Centrum Rozwoju Kompetencji Województwa Łódzkiego i </a:t>
            </a:r>
            <a:r>
              <a:rPr lang="pl-PL" sz="1600" dirty="0" err="1">
                <a:latin typeface="Arial" panose="020B0604020202020204" pitchFamily="34" charset="0"/>
                <a:cs typeface="Arial" panose="020B0604020202020204" pitchFamily="34" charset="0"/>
              </a:rPr>
              <a:t>PGE</a:t>
            </a:r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 Polskiej Grupy Energetycznej w Woli </a:t>
            </a:r>
            <a:r>
              <a:rPr lang="pl-PL" sz="1600" dirty="0" err="1">
                <a:latin typeface="Arial" panose="020B0604020202020204" pitchFamily="34" charset="0"/>
                <a:cs typeface="Arial" panose="020B0604020202020204" pitchFamily="34" charset="0"/>
              </a:rPr>
              <a:t>Grzymalinej</a:t>
            </a:r>
            <a:endParaRPr lang="pl-PL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7188" indent="-357188" algn="l">
              <a:spcAft>
                <a:spcPts val="200"/>
              </a:spcAft>
              <a:buFont typeface="+mj-lt"/>
              <a:buAutoNum type="arabicPeriod"/>
            </a:pPr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Zespół Szkół i Placówek Oświatowych Nowoczesnych Technologii Województwa Łódzkiego w Łodzi</a:t>
            </a:r>
          </a:p>
          <a:p>
            <a:pPr marL="357188" indent="-357188" algn="l">
              <a:spcAft>
                <a:spcPts val="200"/>
              </a:spcAft>
              <a:buFont typeface="+mj-lt"/>
              <a:buAutoNum type="arabicPeriod"/>
            </a:pPr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Zespół Szkół i Placówek Oświatowych Województwa Łódzkiego w Łowiczu</a:t>
            </a:r>
          </a:p>
          <a:p>
            <a:pPr marL="357188" indent="-357188" algn="l">
              <a:spcAft>
                <a:spcPts val="200"/>
              </a:spcAft>
              <a:buFont typeface="+mj-lt"/>
              <a:buAutoNum type="arabicPeriod"/>
            </a:pPr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Zespół Szkół i Placówek Oświatowych Województwa Łódzkiego w Sieradzu</a:t>
            </a:r>
          </a:p>
          <a:p>
            <a:pPr marL="357188" indent="-357188" algn="l">
              <a:spcAft>
                <a:spcPts val="200"/>
              </a:spcAft>
              <a:buFont typeface="+mj-lt"/>
              <a:buAutoNum type="arabicPeriod"/>
            </a:pPr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Zespół Szkół i Placówek Oświatowych Województwa Łódzkiego w Tomaszowie Mazowieckim</a:t>
            </a:r>
          </a:p>
          <a:p>
            <a:pPr marL="357188" indent="-357188" algn="l">
              <a:spcAft>
                <a:spcPts val="200"/>
              </a:spcAft>
              <a:buFont typeface="+mj-lt"/>
              <a:buAutoNum type="arabicPeriod"/>
            </a:pPr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Szkoła Policealna Techniki Dentystycznej w Łodzi</a:t>
            </a:r>
          </a:p>
          <a:p>
            <a:pPr marL="357188" indent="-357188" algn="l">
              <a:spcAft>
                <a:spcPts val="200"/>
              </a:spcAft>
              <a:buFont typeface="+mj-lt"/>
              <a:buAutoNum type="arabicPeriod"/>
            </a:pPr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Szkoła Podstawowa Specjalna w Rafałówce przy Ośrodku </a:t>
            </a:r>
            <a:r>
              <a:rPr lang="pl-PL" sz="1600" dirty="0" err="1">
                <a:latin typeface="Arial" panose="020B0604020202020204" pitchFamily="34" charset="0"/>
                <a:cs typeface="Arial" panose="020B0604020202020204" pitchFamily="34" charset="0"/>
              </a:rPr>
              <a:t>Rehabilitacyjno</a:t>
            </a:r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–Leczniczym w Rafałówce Szpitala Wojewódzkiego im. Prymasa Kardynała Stefana Wyszyńskiego w Sieradzu</a:t>
            </a:r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2CB15B76-6054-48DF-B161-B6C17B75BBB6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87543" y="409329"/>
            <a:ext cx="2804160" cy="184666"/>
          </a:xfrm>
        </p:spPr>
        <p:txBody>
          <a:bodyPr/>
          <a:lstStyle/>
          <a:p>
            <a:fld id="{6F6B854C-D38F-4E25-8E1B-CE751A9F5AD4}" type="slidenum">
              <a:rPr lang="pl-PL" sz="120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fld>
            <a:endParaRPr lang="pl-PL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11880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508392" y="6356337"/>
            <a:ext cx="11175344" cy="0"/>
          </a:xfrm>
          <a:custGeom>
            <a:avLst/>
            <a:gdLst/>
            <a:ahLst/>
            <a:cxnLst/>
            <a:rect l="l" t="t" r="r" b="b"/>
            <a:pathLst>
              <a:path w="18428970">
                <a:moveTo>
                  <a:pt x="0" y="0"/>
                </a:moveTo>
                <a:lnTo>
                  <a:pt x="18428758" y="0"/>
                </a:lnTo>
              </a:path>
            </a:pathLst>
          </a:custGeom>
          <a:ln w="1374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092"/>
          </a:p>
        </p:txBody>
      </p:sp>
      <p:sp>
        <p:nvSpPr>
          <p:cNvPr id="18" name="object 18"/>
          <p:cNvSpPr txBox="1">
            <a:spLocks noGrp="1"/>
          </p:cNvSpPr>
          <p:nvPr>
            <p:ph type="ftr" sz="quarter" idx="5"/>
          </p:nvPr>
        </p:nvSpPr>
        <p:spPr>
          <a:xfrm>
            <a:off x="10136777" y="6384657"/>
            <a:ext cx="1555154" cy="175967"/>
          </a:xfrm>
          <a:prstGeom prst="rect">
            <a:avLst/>
          </a:prstGeom>
        </p:spPr>
        <p:txBody>
          <a:bodyPr vert="horz" wrap="square" lIns="0" tIns="14247" rIns="0" bIns="0" rtlCol="0">
            <a:spAutoFit/>
          </a:bodyPr>
          <a:lstStyle/>
          <a:p>
            <a:pPr marL="7701" algn="r">
              <a:spcBef>
                <a:spcPts val="112"/>
              </a:spcBef>
            </a:pPr>
            <a:r>
              <a:rPr sz="1050" spc="-24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DEPARTAMENT</a:t>
            </a:r>
            <a:r>
              <a:rPr lang="pl-PL" sz="1050" spc="-24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EDUKACJI</a:t>
            </a:r>
            <a:endParaRPr sz="1050" spc="-24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7" name="object 17"/>
          <p:cNvSpPr txBox="1">
            <a:spLocks noGrp="1"/>
          </p:cNvSpPr>
          <p:nvPr>
            <p:ph type="dt" sz="half" idx="6"/>
          </p:nvPr>
        </p:nvSpPr>
        <p:spPr>
          <a:xfrm>
            <a:off x="500296" y="6384657"/>
            <a:ext cx="4646469" cy="175969"/>
          </a:xfrm>
          <a:prstGeom prst="rect">
            <a:avLst/>
          </a:prstGeom>
        </p:spPr>
        <p:txBody>
          <a:bodyPr vert="horz" wrap="square" lIns="0" tIns="14247" rIns="0" bIns="0" rtlCol="0">
            <a:spAutoFit/>
          </a:bodyPr>
          <a:lstStyle/>
          <a:p>
            <a:pPr marL="7701" defTabSz="1044575">
              <a:spcBef>
                <a:spcPts val="112"/>
              </a:spcBef>
              <a:tabLst>
                <a:tab pos="3770313" algn="l"/>
              </a:tabLst>
            </a:pPr>
            <a:r>
              <a:rPr lang="pl-PL" sz="105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INFORMACJA O STANIE REALIZACJI ZADAŃ OŚWIATOWYCH 2024/2025</a:t>
            </a:r>
            <a:endParaRPr sz="1050" dirty="0">
              <a:latin typeface="Open Sans" panose="020B0606030504020204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D4301056-C3C9-410A-95F9-D5E9DC8932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297" y="297374"/>
            <a:ext cx="1905157" cy="496865"/>
          </a:xfrm>
          <a:prstGeom prst="rect">
            <a:avLst/>
          </a:prstGeom>
        </p:spPr>
      </p:pic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95B4E668-D7A9-42B7-8153-4CC092E8AB17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79576" y="453473"/>
            <a:ext cx="2804160" cy="184666"/>
          </a:xfrm>
        </p:spPr>
        <p:txBody>
          <a:bodyPr/>
          <a:lstStyle/>
          <a:p>
            <a:fld id="{6F6B854C-D38F-4E25-8E1B-CE751A9F5AD4}" type="slidenum">
              <a:rPr lang="pl-PL" sz="1200" smtClean="0">
                <a:latin typeface="Arial" panose="020B0604020202020204" pitchFamily="34" charset="0"/>
                <a:cs typeface="Arial" panose="020B0604020202020204" pitchFamily="34" charset="0"/>
              </a:rPr>
              <a:t>4</a:t>
            </a:fld>
            <a:endParaRPr lang="pl-PL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ytuł 1">
            <a:extLst>
              <a:ext uri="{FF2B5EF4-FFF2-40B4-BE49-F238E27FC236}">
                <a16:creationId xmlns:a16="http://schemas.microsoft.com/office/drawing/2014/main" id="{EFD6BA25-7B09-4226-B06B-045B359ADEBF}"/>
              </a:ext>
            </a:extLst>
          </p:cNvPr>
          <p:cNvSpPr txBox="1">
            <a:spLocks/>
          </p:cNvSpPr>
          <p:nvPr/>
        </p:nvSpPr>
        <p:spPr>
          <a:xfrm>
            <a:off x="492210" y="1079004"/>
            <a:ext cx="7012989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eaLnBrk="1" hangingPunct="1">
              <a:defRPr sz="3123" b="0" i="0">
                <a:solidFill>
                  <a:schemeClr val="tx1"/>
                </a:solidFill>
                <a:latin typeface="Arial Black"/>
                <a:ea typeface="+mj-ea"/>
                <a:cs typeface="Arial Black"/>
              </a:defRPr>
            </a:lvl1pPr>
          </a:lstStyle>
          <a:p>
            <a:pPr algn="l"/>
            <a:r>
              <a:rPr lang="pl-PL" sz="2400" dirty="0">
                <a:latin typeface="Arial Black" panose="020B0A04020102020204" pitchFamily="34" charset="0"/>
                <a:cs typeface="Arial" panose="020B0604020202020204" pitchFamily="34" charset="0"/>
              </a:rPr>
              <a:t>3. Kształcenie zawodowe</a:t>
            </a:r>
          </a:p>
        </p:txBody>
      </p:sp>
      <p:pic>
        <p:nvPicPr>
          <p:cNvPr id="11" name="Obraz 10">
            <a:extLst>
              <a:ext uri="{FF2B5EF4-FFF2-40B4-BE49-F238E27FC236}">
                <a16:creationId xmlns:a16="http://schemas.microsoft.com/office/drawing/2014/main" id="{200701E1-12E6-40B0-846C-FB2728BC6EE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2033" y="1651402"/>
            <a:ext cx="3646842" cy="4067987"/>
          </a:xfrm>
          <a:prstGeom prst="rect">
            <a:avLst/>
          </a:prstGeom>
        </p:spPr>
      </p:pic>
      <p:pic>
        <p:nvPicPr>
          <p:cNvPr id="12" name="Obraz 11">
            <a:extLst>
              <a:ext uri="{FF2B5EF4-FFF2-40B4-BE49-F238E27FC236}">
                <a16:creationId xmlns:a16="http://schemas.microsoft.com/office/drawing/2014/main" id="{73E32328-F3CB-4F19-8539-12923C82921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18564" y="917763"/>
            <a:ext cx="4067987" cy="4067987"/>
          </a:xfrm>
          <a:prstGeom prst="rect">
            <a:avLst/>
          </a:prstGeom>
        </p:spPr>
      </p:pic>
      <p:pic>
        <p:nvPicPr>
          <p:cNvPr id="13" name="Obraz 12">
            <a:extLst>
              <a:ext uri="{FF2B5EF4-FFF2-40B4-BE49-F238E27FC236}">
                <a16:creationId xmlns:a16="http://schemas.microsoft.com/office/drawing/2014/main" id="{C930ACD7-F809-4D4A-8BD9-A7B5F7A526F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654842" y="1793514"/>
            <a:ext cx="3537158" cy="3945637"/>
          </a:xfrm>
          <a:prstGeom prst="rect">
            <a:avLst/>
          </a:prstGeom>
        </p:spPr>
      </p:pic>
      <p:sp>
        <p:nvSpPr>
          <p:cNvPr id="7" name="Prostokąt 6">
            <a:extLst>
              <a:ext uri="{FF2B5EF4-FFF2-40B4-BE49-F238E27FC236}">
                <a16:creationId xmlns:a16="http://schemas.microsoft.com/office/drawing/2014/main" id="{5E4A46BC-CD29-4A69-B4C3-34AD4EAFFB64}"/>
              </a:ext>
            </a:extLst>
          </p:cNvPr>
          <p:cNvSpPr/>
          <p:nvPr/>
        </p:nvSpPr>
        <p:spPr>
          <a:xfrm>
            <a:off x="4418564" y="1967436"/>
            <a:ext cx="4057287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 roku szkolnym 2024/2025 </a:t>
            </a:r>
          </a:p>
          <a:p>
            <a:pPr algn="ctr"/>
            <a:r>
              <a:rPr lang="pl-PL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 szkołach i placówkach Województwa Łódzkiego </a:t>
            </a:r>
          </a:p>
          <a:p>
            <a:pPr algn="ctr"/>
            <a:r>
              <a:rPr lang="pl-PL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kształciło się:</a:t>
            </a:r>
          </a:p>
        </p:txBody>
      </p:sp>
      <p:sp>
        <p:nvSpPr>
          <p:cNvPr id="14" name="Prostokąt 13">
            <a:extLst>
              <a:ext uri="{FF2B5EF4-FFF2-40B4-BE49-F238E27FC236}">
                <a16:creationId xmlns:a16="http://schemas.microsoft.com/office/drawing/2014/main" id="{A3CD700D-6696-4361-A999-AD4E5F028DF7}"/>
              </a:ext>
            </a:extLst>
          </p:cNvPr>
          <p:cNvSpPr/>
          <p:nvPr/>
        </p:nvSpPr>
        <p:spPr>
          <a:xfrm>
            <a:off x="1062446" y="2413338"/>
            <a:ext cx="292684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pl-PL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 szkolna</a:t>
            </a:r>
          </a:p>
          <a:p>
            <a:pPr marL="0" algn="l" eaLnBrk="1" fontAlgn="t" hangingPunct="1">
              <a:spcAft>
                <a:spcPts val="300"/>
              </a:spcAft>
            </a:pPr>
            <a:r>
              <a:rPr lang="pl-PL" sz="1800" i="0" u="none" strike="noStrike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30.09.2024 r.</a:t>
            </a:r>
          </a:p>
          <a:p>
            <a:pPr marL="0" algn="r" eaLnBrk="1" fontAlgn="t" hangingPunct="1">
              <a:spcBef>
                <a:spcPts val="600"/>
              </a:spcBef>
              <a:spcAft>
                <a:spcPts val="300"/>
              </a:spcAft>
            </a:pPr>
            <a:r>
              <a:rPr lang="pl-PL" sz="1800" b="1" i="0" u="none" strike="noStrike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1 122 osób </a:t>
            </a:r>
            <a:br>
              <a:rPr lang="pl-PL" sz="1800" b="1" i="0" u="none" strike="noStrike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1800" b="0" i="0" u="none" strike="noStrike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(16 zawodów)</a:t>
            </a:r>
          </a:p>
          <a:p>
            <a:pPr algn="l" fontAlgn="t">
              <a:spcBef>
                <a:spcPts val="600"/>
              </a:spcBef>
              <a:spcAft>
                <a:spcPts val="600"/>
              </a:spcAft>
            </a:pPr>
            <a:r>
              <a:rPr lang="pl-PL" sz="1800" i="0" u="none" strike="noStrike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15.06.2025 r.</a:t>
            </a:r>
          </a:p>
          <a:p>
            <a:pPr algn="r" fontAlgn="t">
              <a:spcBef>
                <a:spcPts val="600"/>
              </a:spcBef>
              <a:spcAft>
                <a:spcPts val="600"/>
              </a:spcAft>
            </a:pPr>
            <a:r>
              <a:rPr lang="pl-PL" sz="1800" b="1" i="0" u="none" strike="noStrike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745 osób</a:t>
            </a:r>
            <a:br>
              <a:rPr lang="pl-PL" sz="1800" b="1" i="0" u="none" strike="noStrike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1800" b="0" i="0" u="none" strike="noStrike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(14 zawodów)</a:t>
            </a:r>
          </a:p>
        </p:txBody>
      </p:sp>
      <p:sp>
        <p:nvSpPr>
          <p:cNvPr id="15" name="Prostokąt 14">
            <a:extLst>
              <a:ext uri="{FF2B5EF4-FFF2-40B4-BE49-F238E27FC236}">
                <a16:creationId xmlns:a16="http://schemas.microsoft.com/office/drawing/2014/main" id="{B5618633-5B64-44A9-A3BC-15B7CA7764A7}"/>
              </a:ext>
            </a:extLst>
          </p:cNvPr>
          <p:cNvSpPr/>
          <p:nvPr/>
        </p:nvSpPr>
        <p:spPr>
          <a:xfrm>
            <a:off x="8844532" y="2241346"/>
            <a:ext cx="312335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pl-PL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Kwalifikacyjne kursy zawodowe</a:t>
            </a:r>
          </a:p>
          <a:p>
            <a:pPr algn="r">
              <a:spcAft>
                <a:spcPts val="600"/>
              </a:spcAft>
            </a:pPr>
            <a:r>
              <a:rPr lang="pl-PL" sz="1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30.09.2024 r. </a:t>
            </a:r>
          </a:p>
          <a:p>
            <a:r>
              <a:rPr lang="pl-PL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1 645 osób</a:t>
            </a:r>
          </a:p>
          <a:p>
            <a:r>
              <a:rPr lang="pl-PL" sz="1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(36 kwalifikacji)</a:t>
            </a:r>
          </a:p>
          <a:p>
            <a:pPr algn="r">
              <a:spcBef>
                <a:spcPts val="600"/>
              </a:spcBef>
              <a:spcAft>
                <a:spcPts val="600"/>
              </a:spcAft>
            </a:pPr>
            <a:r>
              <a:rPr lang="pl-PL" sz="1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15.06.2025 r. </a:t>
            </a:r>
          </a:p>
          <a:p>
            <a:r>
              <a:rPr lang="pl-PL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868 osób</a:t>
            </a:r>
          </a:p>
          <a:p>
            <a:r>
              <a:rPr lang="pl-PL" sz="1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(28 kwalifikacji)</a:t>
            </a:r>
          </a:p>
        </p:txBody>
      </p:sp>
    </p:spTree>
    <p:extLst>
      <p:ext uri="{BB962C8B-B14F-4D97-AF65-F5344CB8AC3E}">
        <p14:creationId xmlns:p14="http://schemas.microsoft.com/office/powerpoint/2010/main" val="15606230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508392" y="6356337"/>
            <a:ext cx="11175344" cy="0"/>
          </a:xfrm>
          <a:custGeom>
            <a:avLst/>
            <a:gdLst/>
            <a:ahLst/>
            <a:cxnLst/>
            <a:rect l="l" t="t" r="r" b="b"/>
            <a:pathLst>
              <a:path w="18428970">
                <a:moveTo>
                  <a:pt x="0" y="0"/>
                </a:moveTo>
                <a:lnTo>
                  <a:pt x="18428758" y="0"/>
                </a:lnTo>
              </a:path>
            </a:pathLst>
          </a:custGeom>
          <a:ln w="1374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092"/>
          </a:p>
        </p:txBody>
      </p:sp>
      <p:sp>
        <p:nvSpPr>
          <p:cNvPr id="18" name="object 18"/>
          <p:cNvSpPr txBox="1">
            <a:spLocks noGrp="1"/>
          </p:cNvSpPr>
          <p:nvPr>
            <p:ph type="ftr" sz="quarter" idx="5"/>
          </p:nvPr>
        </p:nvSpPr>
        <p:spPr>
          <a:xfrm>
            <a:off x="10136777" y="6384657"/>
            <a:ext cx="1555154" cy="175967"/>
          </a:xfrm>
          <a:prstGeom prst="rect">
            <a:avLst/>
          </a:prstGeom>
        </p:spPr>
        <p:txBody>
          <a:bodyPr vert="horz" wrap="square" lIns="0" tIns="14247" rIns="0" bIns="0" rtlCol="0">
            <a:spAutoFit/>
          </a:bodyPr>
          <a:lstStyle/>
          <a:p>
            <a:pPr marL="7701" algn="r">
              <a:spcBef>
                <a:spcPts val="112"/>
              </a:spcBef>
            </a:pPr>
            <a:r>
              <a:rPr sz="1050" spc="-24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DEPARTAMENT</a:t>
            </a:r>
            <a:r>
              <a:rPr lang="pl-PL" sz="1050" spc="-24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EDUKACJI</a:t>
            </a:r>
            <a:endParaRPr sz="1050" spc="-24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7" name="object 17"/>
          <p:cNvSpPr txBox="1">
            <a:spLocks noGrp="1"/>
          </p:cNvSpPr>
          <p:nvPr>
            <p:ph type="dt" sz="half" idx="6"/>
          </p:nvPr>
        </p:nvSpPr>
        <p:spPr>
          <a:xfrm>
            <a:off x="500296" y="6384657"/>
            <a:ext cx="4646469" cy="175969"/>
          </a:xfrm>
          <a:prstGeom prst="rect">
            <a:avLst/>
          </a:prstGeom>
        </p:spPr>
        <p:txBody>
          <a:bodyPr vert="horz" wrap="square" lIns="0" tIns="14247" rIns="0" bIns="0" rtlCol="0">
            <a:spAutoFit/>
          </a:bodyPr>
          <a:lstStyle/>
          <a:p>
            <a:pPr marL="7701" defTabSz="1044575">
              <a:spcBef>
                <a:spcPts val="112"/>
              </a:spcBef>
              <a:tabLst>
                <a:tab pos="3770313" algn="l"/>
              </a:tabLst>
            </a:pPr>
            <a:r>
              <a:rPr lang="pl-PL" sz="105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INFORMACJA O STANIE REALIZACJI ZADAŃ OŚWIATOWYCH 2024/2025</a:t>
            </a:r>
            <a:endParaRPr sz="1050" dirty="0">
              <a:latin typeface="Open Sans" panose="020B0606030504020204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D4301056-C3C9-410A-95F9-D5E9DC8932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297" y="297374"/>
            <a:ext cx="1905157" cy="496865"/>
          </a:xfrm>
          <a:prstGeom prst="rect">
            <a:avLst/>
          </a:prstGeom>
        </p:spPr>
      </p:pic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95B4E668-D7A9-42B7-8153-4CC092E8AB17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79576" y="453473"/>
            <a:ext cx="2804160" cy="184666"/>
          </a:xfrm>
        </p:spPr>
        <p:txBody>
          <a:bodyPr/>
          <a:lstStyle/>
          <a:p>
            <a:fld id="{6F6B854C-D38F-4E25-8E1B-CE751A9F5AD4}" type="slidenum">
              <a:rPr lang="pl-PL" sz="1200" smtClean="0">
                <a:latin typeface="Arial" panose="020B0604020202020204" pitchFamily="34" charset="0"/>
                <a:cs typeface="Arial" panose="020B0604020202020204" pitchFamily="34" charset="0"/>
              </a:rPr>
              <a:t>5</a:t>
            </a:fld>
            <a:endParaRPr lang="pl-PL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Prostokąt 1">
            <a:extLst>
              <a:ext uri="{FF2B5EF4-FFF2-40B4-BE49-F238E27FC236}">
                <a16:creationId xmlns:a16="http://schemas.microsoft.com/office/drawing/2014/main" id="{4D4268DA-39EA-4027-9BB4-38B000D15F00}"/>
              </a:ext>
            </a:extLst>
          </p:cNvPr>
          <p:cNvSpPr/>
          <p:nvPr/>
        </p:nvSpPr>
        <p:spPr>
          <a:xfrm>
            <a:off x="508393" y="973072"/>
            <a:ext cx="705064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pl-PL" sz="24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3.1. Kształcenie zawodowe</a:t>
            </a:r>
          </a:p>
          <a:p>
            <a:pPr lvl="0"/>
            <a:r>
              <a:rPr lang="pl-PL" sz="2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Liczba słuchaczy w poszczególnych placówkach </a:t>
            </a:r>
          </a:p>
          <a:p>
            <a:pPr lvl="0"/>
            <a:r>
              <a:rPr lang="pl-PL" sz="2000" b="1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w roku szkolnym 2024/2025</a:t>
            </a:r>
          </a:p>
        </p:txBody>
      </p:sp>
      <p:graphicFrame>
        <p:nvGraphicFramePr>
          <p:cNvPr id="8" name="Wykres 7">
            <a:extLst>
              <a:ext uri="{FF2B5EF4-FFF2-40B4-BE49-F238E27FC236}">
                <a16:creationId xmlns:a16="http://schemas.microsoft.com/office/drawing/2014/main" id="{673A8A37-5477-4550-971C-9A40B8F016F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03567693"/>
              </p:ext>
            </p:extLst>
          </p:nvPr>
        </p:nvGraphicFramePr>
        <p:xfrm>
          <a:off x="500299" y="1730604"/>
          <a:ext cx="9488432" cy="4647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9" name="Obraz 8">
            <a:extLst>
              <a:ext uri="{FF2B5EF4-FFF2-40B4-BE49-F238E27FC236}">
                <a16:creationId xmlns:a16="http://schemas.microsoft.com/office/drawing/2014/main" id="{83112598-2831-4743-B8EB-FBBE3448471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42863" y="4553078"/>
            <a:ext cx="1525030" cy="1619085"/>
          </a:xfrm>
          <a:prstGeom prst="rect">
            <a:avLst/>
          </a:prstGeom>
        </p:spPr>
      </p:pic>
      <p:pic>
        <p:nvPicPr>
          <p:cNvPr id="10" name="Obraz 9">
            <a:extLst>
              <a:ext uri="{FF2B5EF4-FFF2-40B4-BE49-F238E27FC236}">
                <a16:creationId xmlns:a16="http://schemas.microsoft.com/office/drawing/2014/main" id="{42C9CB06-0F69-4B66-8A35-2C79AE568E3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125092" y="2793128"/>
            <a:ext cx="1538465" cy="1531746"/>
          </a:xfrm>
          <a:prstGeom prst="rect">
            <a:avLst/>
          </a:prstGeom>
        </p:spPr>
      </p:pic>
      <p:pic>
        <p:nvPicPr>
          <p:cNvPr id="11" name="Obraz 10">
            <a:extLst>
              <a:ext uri="{FF2B5EF4-FFF2-40B4-BE49-F238E27FC236}">
                <a16:creationId xmlns:a16="http://schemas.microsoft.com/office/drawing/2014/main" id="{9D9C0AC9-06B4-4FEF-91DA-4AB2C4E945D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151964" y="973072"/>
            <a:ext cx="1511593" cy="1679548"/>
          </a:xfrm>
          <a:prstGeom prst="rect">
            <a:avLst/>
          </a:prstGeom>
        </p:spPr>
      </p:pic>
      <p:sp>
        <p:nvSpPr>
          <p:cNvPr id="4" name="Prostokąt 3">
            <a:extLst>
              <a:ext uri="{FF2B5EF4-FFF2-40B4-BE49-F238E27FC236}">
                <a16:creationId xmlns:a16="http://schemas.microsoft.com/office/drawing/2014/main" id="{E80C9A5E-0388-4E46-813B-95FB6E61E5B8}"/>
              </a:ext>
            </a:extLst>
          </p:cNvPr>
          <p:cNvSpPr/>
          <p:nvPr/>
        </p:nvSpPr>
        <p:spPr>
          <a:xfrm>
            <a:off x="7968343" y="2220701"/>
            <a:ext cx="169817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pl-PL" b="1" dirty="0">
                <a:solidFill>
                  <a:schemeClr val="tx2"/>
                </a:solidFill>
              </a:rPr>
              <a:t>30.09.2024 r.</a:t>
            </a:r>
          </a:p>
          <a:p>
            <a:pPr algn="r"/>
            <a:r>
              <a:rPr lang="pl-PL" b="1" dirty="0">
                <a:solidFill>
                  <a:srgbClr val="FF0000"/>
                </a:solidFill>
              </a:rPr>
              <a:t>15.06.2025 r.</a:t>
            </a:r>
          </a:p>
        </p:txBody>
      </p:sp>
    </p:spTree>
    <p:extLst>
      <p:ext uri="{BB962C8B-B14F-4D97-AF65-F5344CB8AC3E}">
        <p14:creationId xmlns:p14="http://schemas.microsoft.com/office/powerpoint/2010/main" val="41719970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508392" y="6356337"/>
            <a:ext cx="11175344" cy="0"/>
          </a:xfrm>
          <a:custGeom>
            <a:avLst/>
            <a:gdLst/>
            <a:ahLst/>
            <a:cxnLst/>
            <a:rect l="l" t="t" r="r" b="b"/>
            <a:pathLst>
              <a:path w="18428970">
                <a:moveTo>
                  <a:pt x="0" y="0"/>
                </a:moveTo>
                <a:lnTo>
                  <a:pt x="18428758" y="0"/>
                </a:lnTo>
              </a:path>
            </a:pathLst>
          </a:custGeom>
          <a:ln w="1374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092"/>
          </a:p>
        </p:txBody>
      </p:sp>
      <p:sp>
        <p:nvSpPr>
          <p:cNvPr id="18" name="object 18"/>
          <p:cNvSpPr txBox="1">
            <a:spLocks noGrp="1"/>
          </p:cNvSpPr>
          <p:nvPr>
            <p:ph type="ftr" sz="quarter" idx="5"/>
          </p:nvPr>
        </p:nvSpPr>
        <p:spPr>
          <a:xfrm>
            <a:off x="10136777" y="6384657"/>
            <a:ext cx="1555154" cy="175967"/>
          </a:xfrm>
          <a:prstGeom prst="rect">
            <a:avLst/>
          </a:prstGeom>
        </p:spPr>
        <p:txBody>
          <a:bodyPr vert="horz" wrap="square" lIns="0" tIns="14247" rIns="0" bIns="0" rtlCol="0">
            <a:spAutoFit/>
          </a:bodyPr>
          <a:lstStyle/>
          <a:p>
            <a:pPr marL="7701" algn="r">
              <a:spcBef>
                <a:spcPts val="112"/>
              </a:spcBef>
            </a:pPr>
            <a:r>
              <a:rPr sz="1050" spc="-24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DEPARTAMENT</a:t>
            </a:r>
            <a:r>
              <a:rPr lang="pl-PL" sz="1050" spc="-24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EDUKACJI</a:t>
            </a:r>
            <a:endParaRPr sz="1050" spc="-24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7" name="object 17"/>
          <p:cNvSpPr txBox="1">
            <a:spLocks noGrp="1"/>
          </p:cNvSpPr>
          <p:nvPr>
            <p:ph type="dt" sz="half" idx="6"/>
          </p:nvPr>
        </p:nvSpPr>
        <p:spPr>
          <a:xfrm>
            <a:off x="500296" y="6384657"/>
            <a:ext cx="4646469" cy="175969"/>
          </a:xfrm>
          <a:prstGeom prst="rect">
            <a:avLst/>
          </a:prstGeom>
        </p:spPr>
        <p:txBody>
          <a:bodyPr vert="horz" wrap="square" lIns="0" tIns="14247" rIns="0" bIns="0" rtlCol="0">
            <a:spAutoFit/>
          </a:bodyPr>
          <a:lstStyle/>
          <a:p>
            <a:pPr marL="7701" defTabSz="1044575">
              <a:spcBef>
                <a:spcPts val="112"/>
              </a:spcBef>
              <a:tabLst>
                <a:tab pos="3770313" algn="l"/>
              </a:tabLst>
            </a:pPr>
            <a:r>
              <a:rPr lang="pl-PL" sz="105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INFORMACJA O STANIE REALIZACJI ZADAŃ OŚWIATOWYCH 2024/2025</a:t>
            </a:r>
            <a:endParaRPr sz="1050" dirty="0">
              <a:latin typeface="Open Sans" panose="020B0606030504020204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D4301056-C3C9-410A-95F9-D5E9DC8932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297" y="297374"/>
            <a:ext cx="1905157" cy="496865"/>
          </a:xfrm>
          <a:prstGeom prst="rect">
            <a:avLst/>
          </a:prstGeom>
        </p:spPr>
      </p:pic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95B4E668-D7A9-42B7-8153-4CC092E8AB17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79576" y="453473"/>
            <a:ext cx="2804160" cy="184666"/>
          </a:xfrm>
        </p:spPr>
        <p:txBody>
          <a:bodyPr/>
          <a:lstStyle/>
          <a:p>
            <a:fld id="{6F6B854C-D38F-4E25-8E1B-CE751A9F5AD4}" type="slidenum">
              <a:rPr lang="pl-PL" sz="1200" smtClean="0">
                <a:latin typeface="Arial" panose="020B0604020202020204" pitchFamily="34" charset="0"/>
                <a:cs typeface="Arial" panose="020B0604020202020204" pitchFamily="34" charset="0"/>
              </a:rPr>
              <a:t>6</a:t>
            </a:fld>
            <a:endParaRPr lang="pl-PL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Prostokąt 1">
            <a:extLst>
              <a:ext uri="{FF2B5EF4-FFF2-40B4-BE49-F238E27FC236}">
                <a16:creationId xmlns:a16="http://schemas.microsoft.com/office/drawing/2014/main" id="{8D2B13A9-23B7-4C47-B8E5-5D2055021A11}"/>
              </a:ext>
            </a:extLst>
          </p:cNvPr>
          <p:cNvSpPr/>
          <p:nvPr/>
        </p:nvSpPr>
        <p:spPr>
          <a:xfrm>
            <a:off x="508392" y="1084608"/>
            <a:ext cx="715933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2400" dirty="0">
                <a:latin typeface="Arial Black" panose="020B0A04020102020204" pitchFamily="34" charset="0"/>
              </a:rPr>
              <a:t>4. Zdawalność egzaminów zewnętrznych </a:t>
            </a:r>
          </a:p>
        </p:txBody>
      </p:sp>
      <p:sp>
        <p:nvSpPr>
          <p:cNvPr id="4" name="Prostokąt 3">
            <a:extLst>
              <a:ext uri="{FF2B5EF4-FFF2-40B4-BE49-F238E27FC236}">
                <a16:creationId xmlns:a16="http://schemas.microsoft.com/office/drawing/2014/main" id="{4E42162A-4085-4222-A6A0-86738B3324C5}"/>
              </a:ext>
            </a:extLst>
          </p:cNvPr>
          <p:cNvSpPr/>
          <p:nvPr/>
        </p:nvSpPr>
        <p:spPr>
          <a:xfrm>
            <a:off x="508392" y="1544232"/>
            <a:ext cx="111752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Zdawalność egzaminów zawodowych w 9 szkołach w roku szkolnym 2024/2025</a:t>
            </a:r>
          </a:p>
        </p:txBody>
      </p:sp>
      <p:pic>
        <p:nvPicPr>
          <p:cNvPr id="9" name="Obraz 8">
            <a:extLst>
              <a:ext uri="{FF2B5EF4-FFF2-40B4-BE49-F238E27FC236}">
                <a16:creationId xmlns:a16="http://schemas.microsoft.com/office/drawing/2014/main" id="{7C0A7510-87D2-45E5-BF19-A12E07C14CE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0296" y="2297698"/>
            <a:ext cx="3317013" cy="3698279"/>
          </a:xfrm>
          <a:prstGeom prst="rect">
            <a:avLst/>
          </a:prstGeom>
        </p:spPr>
      </p:pic>
      <p:pic>
        <p:nvPicPr>
          <p:cNvPr id="10" name="Obraz 9">
            <a:extLst>
              <a:ext uri="{FF2B5EF4-FFF2-40B4-BE49-F238E27FC236}">
                <a16:creationId xmlns:a16="http://schemas.microsoft.com/office/drawing/2014/main" id="{0B2E7761-2318-446F-BB57-9B05DFAF31E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15220" y="2293053"/>
            <a:ext cx="3702924" cy="3702924"/>
          </a:xfrm>
          <a:prstGeom prst="rect">
            <a:avLst/>
          </a:prstGeom>
        </p:spPr>
      </p:pic>
      <p:pic>
        <p:nvPicPr>
          <p:cNvPr id="11" name="Obraz 10">
            <a:extLst>
              <a:ext uri="{FF2B5EF4-FFF2-40B4-BE49-F238E27FC236}">
                <a16:creationId xmlns:a16="http://schemas.microsoft.com/office/drawing/2014/main" id="{8A60F85D-4009-4FD0-98B1-17C471084BC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665731" y="2291043"/>
            <a:ext cx="3317012" cy="3704933"/>
          </a:xfrm>
          <a:prstGeom prst="rect">
            <a:avLst/>
          </a:prstGeom>
        </p:spPr>
      </p:pic>
      <p:sp>
        <p:nvSpPr>
          <p:cNvPr id="12" name="pole tekstowe 11">
            <a:extLst>
              <a:ext uri="{FF2B5EF4-FFF2-40B4-BE49-F238E27FC236}">
                <a16:creationId xmlns:a16="http://schemas.microsoft.com/office/drawing/2014/main" id="{09E275DE-8624-4ED5-9B00-BD85EB14DA54}"/>
              </a:ext>
            </a:extLst>
          </p:cNvPr>
          <p:cNvSpPr txBox="1"/>
          <p:nvPr/>
        </p:nvSpPr>
        <p:spPr>
          <a:xfrm>
            <a:off x="608847" y="3127846"/>
            <a:ext cx="3099910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5400" b="1" dirty="0">
                <a:solidFill>
                  <a:schemeClr val="bg1"/>
                </a:solidFill>
              </a:rPr>
              <a:t>992</a:t>
            </a:r>
          </a:p>
          <a:p>
            <a:pPr algn="ctr"/>
            <a:r>
              <a:rPr lang="pl-PL" sz="2400" dirty="0">
                <a:solidFill>
                  <a:schemeClr val="bg1"/>
                </a:solidFill>
              </a:rPr>
              <a:t>liczba słuchaczy przystępujących do egzaminu</a:t>
            </a:r>
          </a:p>
        </p:txBody>
      </p:sp>
      <p:sp>
        <p:nvSpPr>
          <p:cNvPr id="13" name="pole tekstowe 12">
            <a:extLst>
              <a:ext uri="{FF2B5EF4-FFF2-40B4-BE49-F238E27FC236}">
                <a16:creationId xmlns:a16="http://schemas.microsoft.com/office/drawing/2014/main" id="{FD35D154-0545-468F-BFD6-2326C66DC169}"/>
              </a:ext>
            </a:extLst>
          </p:cNvPr>
          <p:cNvSpPr txBox="1"/>
          <p:nvPr/>
        </p:nvSpPr>
        <p:spPr>
          <a:xfrm>
            <a:off x="7696233" y="3109280"/>
            <a:ext cx="4828917" cy="16619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5400" b="1" dirty="0">
                <a:solidFill>
                  <a:schemeClr val="bg1"/>
                </a:solidFill>
              </a:rPr>
              <a:t>834</a:t>
            </a:r>
          </a:p>
          <a:p>
            <a:pPr algn="ctr"/>
            <a:r>
              <a:rPr lang="pl-PL" sz="2400" dirty="0">
                <a:solidFill>
                  <a:schemeClr val="bg1"/>
                </a:solidFill>
              </a:rPr>
              <a:t>liczba słuchaczy, </a:t>
            </a:r>
          </a:p>
          <a:p>
            <a:pPr algn="ctr"/>
            <a:r>
              <a:rPr lang="pl-PL" sz="2400" dirty="0">
                <a:solidFill>
                  <a:schemeClr val="bg1"/>
                </a:solidFill>
              </a:rPr>
              <a:t>którzy zdali egzamin</a:t>
            </a:r>
          </a:p>
        </p:txBody>
      </p:sp>
      <p:sp>
        <p:nvSpPr>
          <p:cNvPr id="14" name="pole tekstowe 13">
            <a:extLst>
              <a:ext uri="{FF2B5EF4-FFF2-40B4-BE49-F238E27FC236}">
                <a16:creationId xmlns:a16="http://schemas.microsoft.com/office/drawing/2014/main" id="{D877DF79-6CAA-4966-BF09-D82AFC0A5B22}"/>
              </a:ext>
            </a:extLst>
          </p:cNvPr>
          <p:cNvSpPr txBox="1"/>
          <p:nvPr/>
        </p:nvSpPr>
        <p:spPr>
          <a:xfrm>
            <a:off x="4582961" y="3355044"/>
            <a:ext cx="3212736" cy="12926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5400" b="1" dirty="0"/>
              <a:t>84,07%</a:t>
            </a:r>
          </a:p>
          <a:p>
            <a:pPr algn="ctr"/>
            <a:r>
              <a:rPr lang="pl-PL" sz="2400" dirty="0"/>
              <a:t>średnia zdawalność</a:t>
            </a:r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id="{8F30F60D-6E56-48CC-BC2B-0A98440DC494}"/>
              </a:ext>
            </a:extLst>
          </p:cNvPr>
          <p:cNvSpPr/>
          <p:nvPr/>
        </p:nvSpPr>
        <p:spPr>
          <a:xfrm>
            <a:off x="7123611" y="6015723"/>
            <a:ext cx="463169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Źródło: Dane pozyskane od placówek</a:t>
            </a:r>
          </a:p>
        </p:txBody>
      </p:sp>
    </p:spTree>
    <p:extLst>
      <p:ext uri="{BB962C8B-B14F-4D97-AF65-F5344CB8AC3E}">
        <p14:creationId xmlns:p14="http://schemas.microsoft.com/office/powerpoint/2010/main" val="1194008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508392" y="6356337"/>
            <a:ext cx="11175344" cy="0"/>
          </a:xfrm>
          <a:custGeom>
            <a:avLst/>
            <a:gdLst/>
            <a:ahLst/>
            <a:cxnLst/>
            <a:rect l="l" t="t" r="r" b="b"/>
            <a:pathLst>
              <a:path w="18428970">
                <a:moveTo>
                  <a:pt x="0" y="0"/>
                </a:moveTo>
                <a:lnTo>
                  <a:pt x="18428758" y="0"/>
                </a:lnTo>
              </a:path>
            </a:pathLst>
          </a:custGeom>
          <a:ln w="1374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092"/>
          </a:p>
        </p:txBody>
      </p:sp>
      <p:sp>
        <p:nvSpPr>
          <p:cNvPr id="18" name="object 18"/>
          <p:cNvSpPr txBox="1">
            <a:spLocks noGrp="1"/>
          </p:cNvSpPr>
          <p:nvPr>
            <p:ph type="ftr" sz="quarter" idx="5"/>
          </p:nvPr>
        </p:nvSpPr>
        <p:spPr>
          <a:xfrm>
            <a:off x="10136777" y="6384657"/>
            <a:ext cx="1555154" cy="175967"/>
          </a:xfrm>
          <a:prstGeom prst="rect">
            <a:avLst/>
          </a:prstGeom>
        </p:spPr>
        <p:txBody>
          <a:bodyPr vert="horz" wrap="square" lIns="0" tIns="14247" rIns="0" bIns="0" rtlCol="0">
            <a:spAutoFit/>
          </a:bodyPr>
          <a:lstStyle/>
          <a:p>
            <a:pPr marL="7701" algn="r">
              <a:spcBef>
                <a:spcPts val="112"/>
              </a:spcBef>
            </a:pPr>
            <a:r>
              <a:rPr sz="1050" spc="-24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DEPARTAMENT</a:t>
            </a:r>
            <a:r>
              <a:rPr lang="pl-PL" sz="1050" spc="-24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EDUKACJI</a:t>
            </a:r>
            <a:endParaRPr sz="1050" spc="-24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7" name="object 17"/>
          <p:cNvSpPr txBox="1">
            <a:spLocks noGrp="1"/>
          </p:cNvSpPr>
          <p:nvPr>
            <p:ph type="dt" sz="half" idx="6"/>
          </p:nvPr>
        </p:nvSpPr>
        <p:spPr>
          <a:xfrm>
            <a:off x="500296" y="6384657"/>
            <a:ext cx="4646469" cy="175969"/>
          </a:xfrm>
          <a:prstGeom prst="rect">
            <a:avLst/>
          </a:prstGeom>
        </p:spPr>
        <p:txBody>
          <a:bodyPr vert="horz" wrap="square" lIns="0" tIns="14247" rIns="0" bIns="0" rtlCol="0">
            <a:spAutoFit/>
          </a:bodyPr>
          <a:lstStyle/>
          <a:p>
            <a:pPr marL="7701" defTabSz="1044575">
              <a:spcBef>
                <a:spcPts val="112"/>
              </a:spcBef>
              <a:tabLst>
                <a:tab pos="3770313" algn="l"/>
              </a:tabLst>
            </a:pPr>
            <a:r>
              <a:rPr lang="pl-PL" sz="105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INFORMACJA O STANIE REALIZACJI ZADAŃ OŚWIATOWYCH 2024/2025</a:t>
            </a:r>
            <a:endParaRPr sz="1050" dirty="0">
              <a:latin typeface="Open Sans" panose="020B0606030504020204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D4301056-C3C9-410A-95F9-D5E9DC8932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297" y="297374"/>
            <a:ext cx="1905157" cy="496865"/>
          </a:xfrm>
          <a:prstGeom prst="rect">
            <a:avLst/>
          </a:prstGeom>
        </p:spPr>
      </p:pic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95B4E668-D7A9-42B7-8153-4CC092E8AB17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79576" y="453473"/>
            <a:ext cx="2804160" cy="184666"/>
          </a:xfrm>
        </p:spPr>
        <p:txBody>
          <a:bodyPr/>
          <a:lstStyle/>
          <a:p>
            <a:fld id="{6F6B854C-D38F-4E25-8E1B-CE751A9F5AD4}" type="slidenum">
              <a:rPr lang="pl-PL" sz="120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fld>
            <a:endParaRPr lang="pl-PL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Prostokąt 1">
            <a:extLst>
              <a:ext uri="{FF2B5EF4-FFF2-40B4-BE49-F238E27FC236}">
                <a16:creationId xmlns:a16="http://schemas.microsoft.com/office/drawing/2014/main" id="{275CB22C-D0F3-42B7-89EB-146299494C64}"/>
              </a:ext>
            </a:extLst>
          </p:cNvPr>
          <p:cNvSpPr/>
          <p:nvPr/>
        </p:nvSpPr>
        <p:spPr>
          <a:xfrm>
            <a:off x="508392" y="957438"/>
            <a:ext cx="493757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2400" dirty="0">
                <a:latin typeface="Arial Black" panose="020B0A04020102020204" pitchFamily="34" charset="0"/>
              </a:rPr>
              <a:t>5. Wspomaganie nauczycieli</a:t>
            </a:r>
          </a:p>
        </p:txBody>
      </p:sp>
      <p:sp>
        <p:nvSpPr>
          <p:cNvPr id="4" name="Prostokąt 3">
            <a:extLst>
              <a:ext uri="{FF2B5EF4-FFF2-40B4-BE49-F238E27FC236}">
                <a16:creationId xmlns:a16="http://schemas.microsoft.com/office/drawing/2014/main" id="{ACBE4E17-79FB-40E0-9AA9-F2EDCE0903E3}"/>
              </a:ext>
            </a:extLst>
          </p:cNvPr>
          <p:cNvSpPr/>
          <p:nvPr/>
        </p:nvSpPr>
        <p:spPr>
          <a:xfrm>
            <a:off x="508392" y="1410000"/>
            <a:ext cx="9383742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spcAft>
                <a:spcPts val="600"/>
              </a:spcAft>
            </a:pPr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Wspomaganiu nauczycieli służą wchodzące w skład Centrów Rozwoju Edukacji Województwa Łódzkiego biblioteki pedagogiczne i placówki doskonalenia nauczycieli.</a:t>
            </a:r>
          </a:p>
          <a:p>
            <a:pPr algn="l">
              <a:spcAft>
                <a:spcPts val="600"/>
              </a:spcAft>
            </a:pPr>
            <a:r>
              <a:rPr lang="pl-PL" sz="1600" b="1" dirty="0">
                <a:latin typeface="Arial" panose="020B0604020202020204" pitchFamily="34" charset="0"/>
                <a:cs typeface="Arial" panose="020B0604020202020204" pitchFamily="34" charset="0"/>
              </a:rPr>
              <a:t>Biblioteki pedagogiczne </a:t>
            </a:r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realizują swoje działania na rzecz nauczycieli i uczniów, ale również środowiska lokalnego. Wspierają szkoły i placówki oświatowe poprzez organizowanie różnych form pracy. </a:t>
            </a:r>
          </a:p>
          <a:p>
            <a:pPr algn="l">
              <a:spcAft>
                <a:spcPts val="600"/>
              </a:spcAft>
            </a:pPr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Biblioteki pedagogiczne realizują zadania statutowe poprzez wspieranie działalności bibliotek szkolnych, wspieranie i promowanie edukacji czytelniczej i medialnej, wspieranie nauczycieli w realizacji zajęć dydaktycznych, wychowawczych oraz opiekuńczych, organizowanie i prowadzenie działalności edukacyjnej i kulturalnej, w szczególności otwartych zajęć, lekcji bibliotecznych, warsztatów, szkoleń, konkursów, wystaw i spotkań autorskich.</a:t>
            </a:r>
          </a:p>
          <a:p>
            <a:pPr algn="l">
              <a:spcAft>
                <a:spcPts val="600"/>
              </a:spcAft>
            </a:pPr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Do obowiązkowych zadań </a:t>
            </a:r>
            <a:r>
              <a:rPr lang="pl-PL" sz="1600" b="1" dirty="0">
                <a:latin typeface="Arial" panose="020B0604020202020204" pitchFamily="34" charset="0"/>
                <a:cs typeface="Arial" panose="020B0604020202020204" pitchFamily="34" charset="0"/>
              </a:rPr>
              <a:t>placówek doskonalenia nauczycieli </a:t>
            </a:r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należy doskonalenie pracy nauczycieli, wspomaganie szkół i placówek oraz organizowanie i prowadzenie sieci współpracy i samokształcenia dla nauczycieli oraz dyrektorów szkół i placówek.</a:t>
            </a:r>
          </a:p>
          <a:p>
            <a:pPr algn="l"/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Do ich najważniejszych zadań placówek należy prowadzenie doskonalenia zawodowego nauczycieli (kursów, szkoleń, warsztatów, seminariów, konferencji), wspomaganie szkół i placówek oświatowych (diagnozowanie potrzeb, planowanie i realizacja działań wspomagających), upowszechnianie nowoczesnych rozwiązań dydaktycznych i metodycznych, doradztwo metodyczne i merytoryczne, wspieranie nauczycieli w awansie zawodowym, prowadzenie działalności informacyjnej i wydawniczej.</a:t>
            </a:r>
          </a:p>
        </p:txBody>
      </p:sp>
      <p:pic>
        <p:nvPicPr>
          <p:cNvPr id="9" name="Obraz 8">
            <a:extLst>
              <a:ext uri="{FF2B5EF4-FFF2-40B4-BE49-F238E27FC236}">
                <a16:creationId xmlns:a16="http://schemas.microsoft.com/office/drawing/2014/main" id="{D1F67074-1791-4DA7-A6AB-CB854D34AB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90778" y="1115067"/>
            <a:ext cx="1521953" cy="1691058"/>
          </a:xfrm>
          <a:prstGeom prst="rect">
            <a:avLst/>
          </a:prstGeom>
        </p:spPr>
      </p:pic>
      <p:pic>
        <p:nvPicPr>
          <p:cNvPr id="10" name="Obraz 9">
            <a:extLst>
              <a:ext uri="{FF2B5EF4-FFF2-40B4-BE49-F238E27FC236}">
                <a16:creationId xmlns:a16="http://schemas.microsoft.com/office/drawing/2014/main" id="{73F7F49F-BE34-4DED-9BC9-CB83C7F47F9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67980" y="2849177"/>
            <a:ext cx="1549007" cy="1542243"/>
          </a:xfrm>
          <a:prstGeom prst="rect">
            <a:avLst/>
          </a:prstGeom>
        </p:spPr>
      </p:pic>
      <p:pic>
        <p:nvPicPr>
          <p:cNvPr id="11" name="Obraz 10">
            <a:extLst>
              <a:ext uri="{FF2B5EF4-FFF2-40B4-BE49-F238E27FC236}">
                <a16:creationId xmlns:a16="http://schemas.microsoft.com/office/drawing/2014/main" id="{3CE1DA14-9E61-481F-8615-4CFF0596F1A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949945" y="4521462"/>
            <a:ext cx="1535481" cy="16301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41250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508392" y="6356337"/>
            <a:ext cx="11175344" cy="0"/>
          </a:xfrm>
          <a:custGeom>
            <a:avLst/>
            <a:gdLst/>
            <a:ahLst/>
            <a:cxnLst/>
            <a:rect l="l" t="t" r="r" b="b"/>
            <a:pathLst>
              <a:path w="18428970">
                <a:moveTo>
                  <a:pt x="0" y="0"/>
                </a:moveTo>
                <a:lnTo>
                  <a:pt x="18428758" y="0"/>
                </a:lnTo>
              </a:path>
            </a:pathLst>
          </a:custGeom>
          <a:ln w="1374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092"/>
          </a:p>
        </p:txBody>
      </p:sp>
      <p:sp>
        <p:nvSpPr>
          <p:cNvPr id="18" name="object 18"/>
          <p:cNvSpPr txBox="1">
            <a:spLocks noGrp="1"/>
          </p:cNvSpPr>
          <p:nvPr>
            <p:ph type="ftr" sz="quarter" idx="5"/>
          </p:nvPr>
        </p:nvSpPr>
        <p:spPr>
          <a:xfrm>
            <a:off x="10136777" y="6384657"/>
            <a:ext cx="1555154" cy="175967"/>
          </a:xfrm>
          <a:prstGeom prst="rect">
            <a:avLst/>
          </a:prstGeom>
        </p:spPr>
        <p:txBody>
          <a:bodyPr vert="horz" wrap="square" lIns="0" tIns="14247" rIns="0" bIns="0" rtlCol="0">
            <a:spAutoFit/>
          </a:bodyPr>
          <a:lstStyle/>
          <a:p>
            <a:pPr marL="7701" algn="r">
              <a:spcBef>
                <a:spcPts val="112"/>
              </a:spcBef>
            </a:pPr>
            <a:r>
              <a:rPr sz="1050" spc="-24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DEPARTAMENT</a:t>
            </a:r>
            <a:r>
              <a:rPr lang="pl-PL" sz="1050" spc="-24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EDUKACJI</a:t>
            </a:r>
            <a:endParaRPr sz="1050" spc="-24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7" name="object 17"/>
          <p:cNvSpPr txBox="1">
            <a:spLocks noGrp="1"/>
          </p:cNvSpPr>
          <p:nvPr>
            <p:ph type="dt" sz="half" idx="6"/>
          </p:nvPr>
        </p:nvSpPr>
        <p:spPr>
          <a:xfrm>
            <a:off x="500296" y="6384657"/>
            <a:ext cx="4646469" cy="175969"/>
          </a:xfrm>
          <a:prstGeom prst="rect">
            <a:avLst/>
          </a:prstGeom>
        </p:spPr>
        <p:txBody>
          <a:bodyPr vert="horz" wrap="square" lIns="0" tIns="14247" rIns="0" bIns="0" rtlCol="0">
            <a:spAutoFit/>
          </a:bodyPr>
          <a:lstStyle/>
          <a:p>
            <a:pPr marL="7701" defTabSz="1044575">
              <a:spcBef>
                <a:spcPts val="112"/>
              </a:spcBef>
              <a:tabLst>
                <a:tab pos="3770313" algn="l"/>
              </a:tabLst>
            </a:pPr>
            <a:r>
              <a:rPr lang="pl-PL" sz="105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INFORMACJA O STANIE REALIZACJI ZADAŃ OŚWIATOWYCH 2024/2025</a:t>
            </a:r>
            <a:endParaRPr sz="1050" dirty="0">
              <a:latin typeface="Open Sans" panose="020B0606030504020204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D4301056-C3C9-410A-95F9-D5E9DC8932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297" y="297374"/>
            <a:ext cx="1905157" cy="496865"/>
          </a:xfrm>
          <a:prstGeom prst="rect">
            <a:avLst/>
          </a:prstGeom>
        </p:spPr>
      </p:pic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95B4E668-D7A9-42B7-8153-4CC092E8AB17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79576" y="453473"/>
            <a:ext cx="2804160" cy="184666"/>
          </a:xfrm>
        </p:spPr>
        <p:txBody>
          <a:bodyPr/>
          <a:lstStyle/>
          <a:p>
            <a:fld id="{6F6B854C-D38F-4E25-8E1B-CE751A9F5AD4}" type="slidenum">
              <a:rPr lang="pl-PL" sz="120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fld>
            <a:endParaRPr lang="pl-PL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Prostokąt 1">
            <a:extLst>
              <a:ext uri="{FF2B5EF4-FFF2-40B4-BE49-F238E27FC236}">
                <a16:creationId xmlns:a16="http://schemas.microsoft.com/office/drawing/2014/main" id="{27A606B9-A64C-4558-AF99-3CFA194AEC2B}"/>
              </a:ext>
            </a:extLst>
          </p:cNvPr>
          <p:cNvSpPr/>
          <p:nvPr/>
        </p:nvSpPr>
        <p:spPr>
          <a:xfrm>
            <a:off x="2405454" y="1046683"/>
            <a:ext cx="799770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2400" dirty="0">
                <a:latin typeface="Arial Black" panose="020B0A04020102020204" pitchFamily="34" charset="0"/>
              </a:rPr>
              <a:t>6. Szkoła Podstawowa Specjalna w Rafałówce</a:t>
            </a:r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7C27757F-5D54-4CEA-B784-698BD0412D4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0587" y="1050907"/>
            <a:ext cx="1508510" cy="1676122"/>
          </a:xfrm>
          <a:prstGeom prst="rect">
            <a:avLst/>
          </a:prstGeom>
        </p:spPr>
      </p:pic>
      <p:pic>
        <p:nvPicPr>
          <p:cNvPr id="9" name="Obraz 8">
            <a:extLst>
              <a:ext uri="{FF2B5EF4-FFF2-40B4-BE49-F238E27FC236}">
                <a16:creationId xmlns:a16="http://schemas.microsoft.com/office/drawing/2014/main" id="{1F78B4D0-F594-40BA-915D-AF184F8594B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8393" y="2904489"/>
            <a:ext cx="1535328" cy="1528623"/>
          </a:xfrm>
          <a:prstGeom prst="rect">
            <a:avLst/>
          </a:prstGeom>
        </p:spPr>
      </p:pic>
      <p:pic>
        <p:nvPicPr>
          <p:cNvPr id="10" name="Obraz 9">
            <a:extLst>
              <a:ext uri="{FF2B5EF4-FFF2-40B4-BE49-F238E27FC236}">
                <a16:creationId xmlns:a16="http://schemas.microsoft.com/office/drawing/2014/main" id="{905C0443-DEEA-43CE-8AE1-A47CE7330CB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0586" y="4602672"/>
            <a:ext cx="1521919" cy="1615781"/>
          </a:xfrm>
          <a:prstGeom prst="rect">
            <a:avLst/>
          </a:prstGeom>
        </p:spPr>
      </p:pic>
      <p:sp>
        <p:nvSpPr>
          <p:cNvPr id="4" name="Prostokąt 3">
            <a:extLst>
              <a:ext uri="{FF2B5EF4-FFF2-40B4-BE49-F238E27FC236}">
                <a16:creationId xmlns:a16="http://schemas.microsoft.com/office/drawing/2014/main" id="{AA02613D-184F-4FCA-8BA9-6365AA142035}"/>
              </a:ext>
            </a:extLst>
          </p:cNvPr>
          <p:cNvSpPr/>
          <p:nvPr/>
        </p:nvSpPr>
        <p:spPr>
          <a:xfrm>
            <a:off x="2405454" y="1947816"/>
            <a:ext cx="7731323" cy="35189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  <a:spcAft>
                <a:spcPts val="1200"/>
              </a:spcAft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Szkoła Podstawowa Specjalna w Rafałówce przy Ośrodku Rehabilitacyjno-Leczniczym w Rafałówce Szpitala Wojewódzkiego im. Prymasa Kardynała Stefana Wyszyńskiego w Sieradzu umożliwia dzieciom przebywającym na leczeniu udział w realizowanych zajęciach edukacyjnych i opiekuńczo-wychowawczych.</a:t>
            </a:r>
          </a:p>
          <a:p>
            <a:pPr algn="l">
              <a:lnSpc>
                <a:spcPct val="150000"/>
              </a:lnSpc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Z dniem 1 września 2024 r.  Województwo Łódzkie podjęło się zorganizowania nauki dla dzieci będących pacjentami Centrum Psychiatrycznego w Warcie.</a:t>
            </a:r>
          </a:p>
        </p:txBody>
      </p:sp>
    </p:spTree>
    <p:extLst>
      <p:ext uri="{BB962C8B-B14F-4D97-AF65-F5344CB8AC3E}">
        <p14:creationId xmlns:p14="http://schemas.microsoft.com/office/powerpoint/2010/main" val="32669413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508392" y="6356337"/>
            <a:ext cx="11175344" cy="0"/>
          </a:xfrm>
          <a:custGeom>
            <a:avLst/>
            <a:gdLst/>
            <a:ahLst/>
            <a:cxnLst/>
            <a:rect l="l" t="t" r="r" b="b"/>
            <a:pathLst>
              <a:path w="18428970">
                <a:moveTo>
                  <a:pt x="0" y="0"/>
                </a:moveTo>
                <a:lnTo>
                  <a:pt x="18428758" y="0"/>
                </a:lnTo>
              </a:path>
            </a:pathLst>
          </a:custGeom>
          <a:ln w="1374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092"/>
          </a:p>
        </p:txBody>
      </p:sp>
      <p:sp>
        <p:nvSpPr>
          <p:cNvPr id="18" name="object 18"/>
          <p:cNvSpPr txBox="1">
            <a:spLocks noGrp="1"/>
          </p:cNvSpPr>
          <p:nvPr>
            <p:ph type="ftr" sz="quarter" idx="5"/>
          </p:nvPr>
        </p:nvSpPr>
        <p:spPr>
          <a:xfrm>
            <a:off x="10136777" y="6384657"/>
            <a:ext cx="1555154" cy="175967"/>
          </a:xfrm>
          <a:prstGeom prst="rect">
            <a:avLst/>
          </a:prstGeom>
        </p:spPr>
        <p:txBody>
          <a:bodyPr vert="horz" wrap="square" lIns="0" tIns="14247" rIns="0" bIns="0" rtlCol="0">
            <a:spAutoFit/>
          </a:bodyPr>
          <a:lstStyle/>
          <a:p>
            <a:pPr marL="7701" algn="r">
              <a:spcBef>
                <a:spcPts val="112"/>
              </a:spcBef>
            </a:pPr>
            <a:r>
              <a:rPr sz="1050" spc="-24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DEPARTAMENT</a:t>
            </a:r>
            <a:r>
              <a:rPr lang="pl-PL" sz="1050" spc="-24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EDUKACJI</a:t>
            </a:r>
            <a:endParaRPr sz="1050" spc="-24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7" name="object 17"/>
          <p:cNvSpPr txBox="1">
            <a:spLocks noGrp="1"/>
          </p:cNvSpPr>
          <p:nvPr>
            <p:ph type="dt" sz="half" idx="6"/>
          </p:nvPr>
        </p:nvSpPr>
        <p:spPr>
          <a:xfrm>
            <a:off x="500296" y="6384657"/>
            <a:ext cx="4646469" cy="175969"/>
          </a:xfrm>
          <a:prstGeom prst="rect">
            <a:avLst/>
          </a:prstGeom>
        </p:spPr>
        <p:txBody>
          <a:bodyPr vert="horz" wrap="square" lIns="0" tIns="14247" rIns="0" bIns="0" rtlCol="0">
            <a:spAutoFit/>
          </a:bodyPr>
          <a:lstStyle/>
          <a:p>
            <a:pPr marL="7701" defTabSz="1044575">
              <a:spcBef>
                <a:spcPts val="112"/>
              </a:spcBef>
              <a:tabLst>
                <a:tab pos="3770313" algn="l"/>
              </a:tabLst>
            </a:pPr>
            <a:r>
              <a:rPr lang="pl-PL" sz="1050" dirty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INFORMACJA O STANIE REALIZACJI ZADAŃ OŚWIATOWYCH 2024/2025</a:t>
            </a:r>
            <a:endParaRPr sz="1050" dirty="0">
              <a:latin typeface="Open Sans" panose="020B0606030504020204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D4301056-C3C9-410A-95F9-D5E9DC8932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297" y="297374"/>
            <a:ext cx="1905157" cy="496865"/>
          </a:xfrm>
          <a:prstGeom prst="rect">
            <a:avLst/>
          </a:prstGeom>
        </p:spPr>
      </p:pic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95B4E668-D7A9-42B7-8153-4CC092E8AB17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79576" y="453473"/>
            <a:ext cx="2804160" cy="184666"/>
          </a:xfrm>
        </p:spPr>
        <p:txBody>
          <a:bodyPr/>
          <a:lstStyle/>
          <a:p>
            <a:fld id="{6F6B854C-D38F-4E25-8E1B-CE751A9F5AD4}" type="slidenum">
              <a:rPr lang="pl-PL" sz="1200" smtClean="0">
                <a:latin typeface="Arial" panose="020B0604020202020204" pitchFamily="34" charset="0"/>
                <a:cs typeface="Arial" panose="020B0604020202020204" pitchFamily="34" charset="0"/>
              </a:rPr>
              <a:t>9</a:t>
            </a:fld>
            <a:endParaRPr lang="pl-PL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Obraz 6">
            <a:extLst>
              <a:ext uri="{FF2B5EF4-FFF2-40B4-BE49-F238E27FC236}">
                <a16:creationId xmlns:a16="http://schemas.microsoft.com/office/drawing/2014/main" id="{96D9759A-F05C-468C-A0C9-F3FAB054BE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24147" y="1334991"/>
            <a:ext cx="2912379" cy="3235976"/>
          </a:xfrm>
          <a:prstGeom prst="rect">
            <a:avLst/>
          </a:prstGeom>
        </p:spPr>
      </p:pic>
      <p:sp>
        <p:nvSpPr>
          <p:cNvPr id="8" name="pole tekstowe 7">
            <a:extLst>
              <a:ext uri="{FF2B5EF4-FFF2-40B4-BE49-F238E27FC236}">
                <a16:creationId xmlns:a16="http://schemas.microsoft.com/office/drawing/2014/main" id="{9308D488-956D-4275-8D4A-F37FF7B95BFE}"/>
              </a:ext>
            </a:extLst>
          </p:cNvPr>
          <p:cNvSpPr txBox="1"/>
          <p:nvPr/>
        </p:nvSpPr>
        <p:spPr>
          <a:xfrm>
            <a:off x="4371640" y="2365495"/>
            <a:ext cx="266488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800" b="1" dirty="0">
                <a:solidFill>
                  <a:schemeClr val="bg1"/>
                </a:solidFill>
                <a:latin typeface="Arial Black" panose="020B0A040201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7. Projekty edukacyjne</a:t>
            </a:r>
          </a:p>
        </p:txBody>
      </p:sp>
      <p:sp>
        <p:nvSpPr>
          <p:cNvPr id="2" name="Prostokąt 1">
            <a:extLst>
              <a:ext uri="{FF2B5EF4-FFF2-40B4-BE49-F238E27FC236}">
                <a16:creationId xmlns:a16="http://schemas.microsoft.com/office/drawing/2014/main" id="{83C9E56D-FD15-4E07-A7BC-5AF3B2C787CE}"/>
              </a:ext>
            </a:extLst>
          </p:cNvPr>
          <p:cNvSpPr/>
          <p:nvPr/>
        </p:nvSpPr>
        <p:spPr>
          <a:xfrm>
            <a:off x="508392" y="1196790"/>
            <a:ext cx="3523677" cy="40472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spcAft>
                <a:spcPts val="600"/>
              </a:spcAft>
            </a:pPr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#Łódzkie gra w szachy</a:t>
            </a:r>
          </a:p>
          <a:p>
            <a:pPr algn="l"/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Ideą projektu jest promowanie nauki gry w szachy w szkołach i przedszkolach województwa łódzkiego. W piątej edycji projektu zorganizowano kursy początkujące oraz doskonalące dla nauczycieli, turnieje i eventy szachowe. Do uroczystego finałowego Wojewódzkiego Turnieju Szachowego zgłosiło się 200 zawodników z 50 placówek – szkół oraz przedszkoli.</a:t>
            </a:r>
          </a:p>
        </p:txBody>
      </p:sp>
      <p:pic>
        <p:nvPicPr>
          <p:cNvPr id="10" name="Obraz 9">
            <a:extLst>
              <a:ext uri="{FF2B5EF4-FFF2-40B4-BE49-F238E27FC236}">
                <a16:creationId xmlns:a16="http://schemas.microsoft.com/office/drawing/2014/main" id="{56955587-0E0E-4B88-B552-ECE68BEA352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9187" y="5411434"/>
            <a:ext cx="1804343" cy="610139"/>
          </a:xfrm>
          <a:prstGeom prst="rect">
            <a:avLst/>
          </a:prstGeom>
        </p:spPr>
      </p:pic>
      <p:sp>
        <p:nvSpPr>
          <p:cNvPr id="4" name="Prostokąt 3">
            <a:extLst>
              <a:ext uri="{FF2B5EF4-FFF2-40B4-BE49-F238E27FC236}">
                <a16:creationId xmlns:a16="http://schemas.microsoft.com/office/drawing/2014/main" id="{AA7CEA13-6579-46F9-B564-7C281FCB7B58}"/>
              </a:ext>
            </a:extLst>
          </p:cNvPr>
          <p:cNvSpPr/>
          <p:nvPr/>
        </p:nvSpPr>
        <p:spPr>
          <a:xfrm>
            <a:off x="7367451" y="1196790"/>
            <a:ext cx="3955647" cy="37702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Aft>
                <a:spcPts val="600"/>
              </a:spcAft>
            </a:pPr>
            <a:r>
              <a:rPr lang="pl-PL" sz="18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Konkurs Książka Mówi</a:t>
            </a:r>
          </a:p>
          <a:p>
            <a:pPr algn="r"/>
            <a:r>
              <a:rPr lang="pl-PL" sz="1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Celem Konkursu jest rozwijanie czytelnictwa, doskonalenie umiejętności pięknego czytania oraz praca nad dykcją. Piąta edycja dedykowana była twórczości Czesława Miłosza, Kazimierza Wierzyńskiego, Witolda Gombrowicza, Marka Hłaski i Melchiora Wańkowicza. W piątej edycji udział wzięli uczestnicy ze 178 szkół: 114 podstawowych i 64 ponadpodstawowych. </a:t>
            </a:r>
          </a:p>
        </p:txBody>
      </p:sp>
    </p:spTree>
    <p:extLst>
      <p:ext uri="{BB962C8B-B14F-4D97-AF65-F5344CB8AC3E}">
        <p14:creationId xmlns:p14="http://schemas.microsoft.com/office/powerpoint/2010/main" val="3346759029"/>
      </p:ext>
    </p:extLst>
  </p:cSld>
  <p:clrMapOvr>
    <a:masterClrMapping/>
  </p:clrMapOvr>
</p:sld>
</file>

<file path=ppt/theme/theme1.xml><?xml version="1.0" encoding="utf-8"?>
<a:theme xmlns:a="http://schemas.openxmlformats.org/drawingml/2006/main" name="prezentacja z UM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Pakiet 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Pakiet 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Pakiet 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prezentacja z UM</Template>
  <TotalTime>1540</TotalTime>
  <Words>1745</Words>
  <Application>Microsoft Office PowerPoint</Application>
  <PresentationFormat>Panoramiczny</PresentationFormat>
  <Paragraphs>192</Paragraphs>
  <Slides>18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7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18</vt:i4>
      </vt:variant>
    </vt:vector>
  </HeadingPairs>
  <TitlesOfParts>
    <vt:vector size="26" baseType="lpstr">
      <vt:lpstr>Arial</vt:lpstr>
      <vt:lpstr>Arial Black</vt:lpstr>
      <vt:lpstr>Calibri</vt:lpstr>
      <vt:lpstr>Open Sans</vt:lpstr>
      <vt:lpstr>Open Sans ExtraBold</vt:lpstr>
      <vt:lpstr>Open Sans SemiBold</vt:lpstr>
      <vt:lpstr>Wingdings</vt:lpstr>
      <vt:lpstr>prezentacja z UM</vt:lpstr>
      <vt:lpstr>Informacja o stanie realizacji zadań oświatowych w szkołach i placówkach prowadzonych przez Województwo Łódzkie  za rok szkolny 2024/2025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Aleksandra Przybyt</dc:creator>
  <cp:lastModifiedBy>Aleksandra Chęcińska-Matusiak</cp:lastModifiedBy>
  <cp:revision>156</cp:revision>
  <cp:lastPrinted>2025-10-13T14:04:30Z</cp:lastPrinted>
  <dcterms:created xsi:type="dcterms:W3CDTF">2023-10-03T13:51:04Z</dcterms:created>
  <dcterms:modified xsi:type="dcterms:W3CDTF">2025-10-23T07:51:16Z</dcterms:modified>
</cp:coreProperties>
</file>