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7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912" y="2471428"/>
            <a:ext cx="5676900" cy="144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52942" y="10528771"/>
            <a:ext cx="172656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4970" y="10528771"/>
            <a:ext cx="145224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5427" y="1277783"/>
            <a:ext cx="4404360" cy="8808085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4686" y="1636137"/>
            <a:ext cx="6941080" cy="5123197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REGULAMIN BUDŻETU OBYWATELSKIEGO </a:t>
            </a:r>
            <a:b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WOJEWÓDZTWA ŁÓDZKIEGO</a:t>
            </a:r>
            <a:br>
              <a:rPr lang="pl-PL" sz="5400" dirty="0"/>
            </a:b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4686" y="6382200"/>
            <a:ext cx="5836244" cy="4238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l-PL" sz="2650" b="1" dirty="0"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WPROWADZANE ZMIANY</a:t>
            </a:r>
            <a:endParaRPr sz="2650" b="1" dirty="0"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21951" y="1277783"/>
            <a:ext cx="7901305" cy="8808085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83777" y="1277783"/>
            <a:ext cx="3120390" cy="8808085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824969" y="10528771"/>
            <a:ext cx="3520457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REGULAMIN BUDŻETU OBYWATELSKIEGO 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7552942" y="10528771"/>
            <a:ext cx="2363616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KANCELARIA MARSZAŁKA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1B5B40A-F879-4B04-815C-D833675E4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050" y="343669"/>
            <a:ext cx="2061060" cy="53544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791C1AF-0356-4A01-9A2E-8F2D2D90F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0" y="365613"/>
            <a:ext cx="2326084" cy="923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381" y="4312499"/>
            <a:ext cx="7263130" cy="658321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 etap konsultacji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PREKONSULTACJE ZEWNĘTRZNE </a:t>
            </a: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trwały przez cały okres realizacji procesu Budżetu Obywatelskiego WŁ, obejmując składanie projektów, ich ocenę, głosowanie mieszkańców oraz galę BO.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PREKONSULTACJE WEWNĘTRZNE </a:t>
            </a: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odbyły się w terminie od 25 września do 10 października. Wzięły w nich udział wszystkie komórki merytoryczne zaangażowane w proces BO.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6545">
              <a:lnSpc>
                <a:spcPts val="3090"/>
              </a:lnSpc>
              <a:spcBef>
                <a:spcPts val="305"/>
              </a:spcBef>
            </a:pP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37517" y="1290433"/>
            <a:ext cx="7251117" cy="338900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5400" b="1" dirty="0">
                <a:latin typeface="Arial Black" panose="020B0A04020102020204" pitchFamily="34" charset="0"/>
                <a:cs typeface="Arial" panose="020B0604020202020204" pitchFamily="34" charset="0"/>
              </a:rPr>
              <a:t>PROCES KONSULTACYJNY ZMIAN W REGULAMINIE </a:t>
            </a:r>
            <a:b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3F6BF1DC-8F1F-41EF-BA1D-F2114D89563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1"/>
            <a:ext cx="3207280" cy="40331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REGULAMIN BUDŻETU OBYWATELSKIEGO </a:t>
            </a: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EE94CB6C-A457-4B0C-A530-D7BEEB7A58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52942" y="10528771"/>
            <a:ext cx="2363616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KANCELARIA MARSZAŁKA 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7A3A811-EBF2-4BE4-96FA-7229C704C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t="28997" r="-496" b="20979"/>
          <a:stretch/>
        </p:blipFill>
        <p:spPr>
          <a:xfrm>
            <a:off x="10456271" y="177399"/>
            <a:ext cx="6749763" cy="4502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6F33CA0-DBBF-42EB-8B47-DF57B4D15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6271" y="4968875"/>
            <a:ext cx="6720170" cy="5237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B558D6B0-7D87-4163-9AC2-9DA20C610AF1}"/>
              </a:ext>
            </a:extLst>
          </p:cNvPr>
          <p:cNvSpPr txBox="1"/>
          <p:nvPr/>
        </p:nvSpPr>
        <p:spPr>
          <a:xfrm>
            <a:off x="806046" y="2835275"/>
            <a:ext cx="7798204" cy="43531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II etap konsultacji (21.10.2025 – 04.11.2025): 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Publiczne konsultacje projektu uchwały wpłynęło 8 uwag: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uwzględniono: </a:t>
            </a:r>
            <a:r>
              <a:rPr lang="pl-PL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nie uwzględniono: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Wojewódzka Rada Działalności Pożytku Publicznego nie wniosła uwag.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6545">
              <a:lnSpc>
                <a:spcPts val="3090"/>
              </a:lnSpc>
              <a:spcBef>
                <a:spcPts val="305"/>
              </a:spcBef>
            </a:pP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640DA6F1-1685-4ADB-AA95-EA413E70818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1"/>
            <a:ext cx="3664480" cy="40331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REGULAMIN BUDŻETU OBYWATELSKIEGO </a:t>
            </a: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22DA5443-8D55-4039-A5CF-D1A054E83FF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52942" y="10528771"/>
            <a:ext cx="2363616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KANCELARIA MARSZAŁKA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1CDE78F-0F6A-42F1-A19C-F3C9D4491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3"/>
          <a:stretch/>
        </p:blipFill>
        <p:spPr>
          <a:xfrm>
            <a:off x="10433050" y="244475"/>
            <a:ext cx="8093383" cy="4613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8651E7C-F79D-497C-B569-0B8C0CA25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26" y="5127669"/>
            <a:ext cx="8144067" cy="5084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A23B76FF-5896-4386-815C-25C4BC9606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70" y="1082675"/>
            <a:ext cx="5605145" cy="2139304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1370"/>
              </a:spcBef>
            </a:pPr>
            <a:r>
              <a:rPr lang="pl-PL" sz="5400" b="1" dirty="0">
                <a:latin typeface="Arial Black" panose="020B0A04020102020204" pitchFamily="34" charset="0"/>
                <a:cs typeface="Arial" panose="020B0604020202020204" pitchFamily="34" charset="0"/>
              </a:rPr>
              <a:t>ZMIANY W REGULAMINIE </a:t>
            </a:r>
            <a:br>
              <a:rPr lang="pl-PL" sz="54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dirty="0"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9395B0DE-5938-4F74-B681-4D7FE9BD0E1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1"/>
            <a:ext cx="3512080" cy="40331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REGULAMIN BUDŻETU OBYWATELSKIEGO </a:t>
            </a: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52942" y="10528771"/>
            <a:ext cx="1947908" cy="40331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KANCELARIA MARSZAŁKA</a:t>
            </a: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7201365-A15C-4916-91EA-CA538C187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4" y="1539875"/>
            <a:ext cx="5233036" cy="7849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E03318D-650A-4B46-8821-51AF5B246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82810" y="1539875"/>
            <a:ext cx="5529567" cy="7849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3490BA5-7AE3-494C-AFFE-65D99D0C445E}"/>
              </a:ext>
            </a:extLst>
          </p:cNvPr>
          <p:cNvSpPr txBox="1"/>
          <p:nvPr/>
        </p:nvSpPr>
        <p:spPr>
          <a:xfrm>
            <a:off x="837670" y="2987675"/>
            <a:ext cx="74617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.DOPRECYZOWANIE DEFINICJI ZADANIA SUBREGIONALNEGO; </a:t>
            </a:r>
          </a:p>
          <a:p>
            <a:endParaRPr lang="pl-PL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</a:rPr>
              <a:t>. DOSZCZEGÓŁOWIENIE I ROZRÓŻNIENIE POJĘĆ KOSZTÓW INFORMACYJNYCH, PROMOCYJNYCH I ADMINISTRACYJNYCH;</a:t>
            </a:r>
          </a:p>
          <a:p>
            <a:endParaRPr lang="pl-PL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UELASTYCZNIENIE PRAC KOMISJI DS. ODWOŁAŃ;</a:t>
            </a:r>
            <a:endParaRPr lang="pl-PL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l-PL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WPROWADZENIE DRUGIEGO GŁOSU W RAMACH PULI SUBREGIONALNEJ PRZY GŁOSOWANIU.  </a:t>
            </a:r>
            <a:endParaRPr lang="pl-PL" sz="2800" dirty="0"/>
          </a:p>
          <a:p>
            <a:endParaRPr lang="pl-PL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D0B29D66-DFF9-4CD5-9E14-3B91E600036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1"/>
            <a:ext cx="41216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REGULAMIN BUDŻETU OBYWATELSKIEGO </a:t>
            </a: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3C86644B-AC29-4736-9CC0-6E73678C273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52942" y="10528771"/>
            <a:ext cx="2363616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KANCELARIA MARSZAŁKA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DCD357B2-484A-43A2-B217-9F1739136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70" y="751190"/>
            <a:ext cx="6767512" cy="1521507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1370"/>
              </a:spcBef>
            </a:pPr>
            <a:r>
              <a:rPr lang="pl-PL" sz="5400" b="1" dirty="0">
                <a:latin typeface="Arial Black" panose="020B0A04020102020204" pitchFamily="34" charset="0"/>
                <a:cs typeface="Arial" panose="020B0604020202020204" pitchFamily="34" charset="0"/>
              </a:rPr>
              <a:t>ZMIANY W FORMULARZU</a:t>
            </a:r>
            <a:endParaRPr dirty="0"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D94790-F311-4042-823B-096346CB5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050" y="2759075"/>
            <a:ext cx="4633438" cy="6950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39D6DE-EE5F-42CB-AC15-C3D837F71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14" y="827279"/>
            <a:ext cx="5079662" cy="6772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2ADEE-FCF7-4D21-B3DE-3FB52146E98B}"/>
              </a:ext>
            </a:extLst>
          </p:cNvPr>
          <p:cNvSpPr txBox="1"/>
          <p:nvPr/>
        </p:nvSpPr>
        <p:spPr>
          <a:xfrm>
            <a:off x="603250" y="2432859"/>
            <a:ext cx="67675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WPROWADZAMY ROZWIĄZANIE, ZGODNIE Z KTÓRYM LIDER PROJEKTU SAMODZIELNIE DECYDUJE, CZY ZGŁASZANY PRZEZ NIEGO PROJEKT MA CHARAKTER INWESTYCYJNY, CZY NIE INWESTYCYJNY; </a:t>
            </a:r>
          </a:p>
          <a:p>
            <a:pPr marL="342900" indent="-342900">
              <a:buAutoNum type="arabicPeriod"/>
            </a:pPr>
            <a:endParaRPr lang="pl-PL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LIDER PROJEKTU BĘDZIE OKREŚLAŁ CHARAKTER ZGŁASZANEGO ZADANIA, NP. CZY MA ONO CHARAKTER EDUKACYJNY, ZDROWOTNY, SPORTOWY, KULTURALNY ITP.;</a:t>
            </a:r>
          </a:p>
          <a:p>
            <a:pPr marL="342900" indent="-342900">
              <a:buAutoNum type="arabicPeriod"/>
            </a:pPr>
            <a:endParaRPr lang="pl-PL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ZWIĘKSZONO LIMIT ZNAKÓW W CZĘŚCI DOTYCZĄCEJ OPISU SZCZEGÓŁOWEGO PROJEKTU.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03743C-C1FC-4B9D-BE6B-DA3CC303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90" y="3063875"/>
            <a:ext cx="6317720" cy="1641275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BD33C478-C026-49AB-A861-9F26E1C295F4}"/>
              </a:ext>
            </a:extLst>
          </p:cNvPr>
          <p:cNvSpPr txBox="1">
            <a:spLocks/>
          </p:cNvSpPr>
          <p:nvPr/>
        </p:nvSpPr>
        <p:spPr>
          <a:xfrm>
            <a:off x="5618891" y="5502275"/>
            <a:ext cx="8866318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pl-PL" sz="4400" dirty="0"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DZIĘKUJEMY</a:t>
            </a:r>
            <a:r>
              <a:rPr lang="pl-PL" sz="440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!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430F32-6DB2-44A0-B835-9F47ED9A1AB5}"/>
              </a:ext>
            </a:extLst>
          </p:cNvPr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15DB05C-9DEB-4FE9-8932-57C62153579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552942" y="10528771"/>
            <a:ext cx="1726565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KANCELARIA MARSZAŁKA</a:t>
            </a:r>
            <a:endParaRPr spc="-4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B3B81071-DFFD-4970-BCC1-C4A107DF6E8A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500" y="10528300"/>
            <a:ext cx="374015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REGULAMIN BUDŻETU OBYWATELSKIEGO </a:t>
            </a:r>
          </a:p>
        </p:txBody>
      </p:sp>
    </p:spTree>
    <p:extLst>
      <p:ext uri="{BB962C8B-B14F-4D97-AF65-F5344CB8AC3E}">
        <p14:creationId xmlns:p14="http://schemas.microsoft.com/office/powerpoint/2010/main" val="74326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239</Words>
  <Application>Microsoft Office PowerPoint</Application>
  <PresentationFormat>Niestandardowy</PresentationFormat>
  <Paragraphs>41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Open Sans</vt:lpstr>
      <vt:lpstr>Office Theme</vt:lpstr>
      <vt:lpstr>REGULAMIN BUDŻETU OBYWATELSKIEGO  WOJEWÓDZTWA ŁÓDZKIEGO </vt:lpstr>
      <vt:lpstr>PROCES KONSULTACYJNY ZMIAN W REGULAMINIE  </vt:lpstr>
      <vt:lpstr>Prezentacja programu PowerPoint</vt:lpstr>
      <vt:lpstr>ZMIANY W REGULAMINIE  </vt:lpstr>
      <vt:lpstr>ZMIANY W FORMULARZU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Średniowieczna historia na wyciągnięcie ręki!</dc:title>
  <dc:creator>Damian Raczkowski</dc:creator>
  <cp:lastModifiedBy>Damian Raczkowski</cp:lastModifiedBy>
  <cp:revision>11</cp:revision>
  <dcterms:created xsi:type="dcterms:W3CDTF">2024-12-16T16:53:17Z</dcterms:created>
  <dcterms:modified xsi:type="dcterms:W3CDTF">2025-11-20T12:21:59Z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2024-12-16T00:00:00Z</vt:filetime>
  </property>
  <property fmtid="{D5CDD505-2E9C-101B-9397-08002B2CF9AE}" pid="5" name="Producer">
    <vt:lpwstr>3-Heights(TM) PDF Security Shell 4.8.25.2 (http://www.pdf-tools.com)</vt:lpwstr>
  </property>
</Properties>
</file>