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350" r:id="rId3"/>
    <p:sldId id="372" r:id="rId4"/>
    <p:sldId id="356" r:id="rId5"/>
    <p:sldId id="391" r:id="rId6"/>
    <p:sldId id="381" r:id="rId7"/>
    <p:sldId id="379" r:id="rId8"/>
    <p:sldId id="392" r:id="rId9"/>
    <p:sldId id="375" r:id="rId10"/>
    <p:sldId id="377" r:id="rId11"/>
    <p:sldId id="390" r:id="rId12"/>
    <p:sldId id="373" r:id="rId13"/>
    <p:sldId id="382" r:id="rId14"/>
    <p:sldId id="371" r:id="rId15"/>
    <p:sldId id="383" r:id="rId16"/>
    <p:sldId id="389" r:id="rId17"/>
    <p:sldId id="384" r:id="rId18"/>
    <p:sldId id="385" r:id="rId19"/>
    <p:sldId id="386" r:id="rId20"/>
    <p:sldId id="387" r:id="rId21"/>
    <p:sldId id="352" r:id="rId2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86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C5C2B1-11A9-4AE1-8FB5-C25B7B5186E0}" type="datetimeFigureOut">
              <a:rPr lang="pl-PL" smtClean="0"/>
              <a:t>05.12.2025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91C3D7-0023-44CC-A969-06083023D53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6510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91C3D7-0023-44CC-A969-06083023D53A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460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C47A78-53A4-4DE5-95EF-396D941A5182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8216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7426359-FC90-A946-CBEE-059B8F09C3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2BA7E18-F479-AC85-8212-4C1D99E3A3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52F0161-5D7A-8EB3-10EA-5DECD10BF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0BFA-D16D-4290-B945-FC758FB9B133}" type="datetimeFigureOut">
              <a:rPr lang="pl-PL" smtClean="0"/>
              <a:t>05.12.2025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396D43C-9C4F-9D71-2EC5-EA97522FB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F1C4269-AB1F-194F-1BEA-658C6137F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2113-1056-4EFB-84F1-DF9D54C5EA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9705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40E8FB-1CFF-42EC-6B88-46BB2DB3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F3697BCE-DD16-3253-5C31-8CA8F954C2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F9B11DF-4725-F8F3-A00D-1B42AB5EB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0BFA-D16D-4290-B945-FC758FB9B133}" type="datetimeFigureOut">
              <a:rPr lang="pl-PL" smtClean="0"/>
              <a:t>05.12.2025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765E221-268B-D7E2-86AB-7AF978A84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8FAFC37-CFDB-3F0A-D75F-BD12DA1E0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2113-1056-4EFB-84F1-DF9D54C5EA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919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780FB05C-E1A3-F40A-0DE7-4B10CED634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4EC3324-7C9F-4CB0-6FBE-5A375426F9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95BB564-A17D-1990-601C-D0EF3BD4D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0BFA-D16D-4290-B945-FC758FB9B133}" type="datetimeFigureOut">
              <a:rPr lang="pl-PL" smtClean="0"/>
              <a:t>05.12.2025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48A9C30-205A-CB30-666E-06661EEE6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07846A7-21E4-E814-BF05-39646EB02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2113-1056-4EFB-84F1-DF9D54C5EA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393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2C4FEB-0A5E-57A8-A766-7C627CC97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8A819CB-8894-BF7F-7349-C7A851BDC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CCEDCBD-21F6-8AD6-42FE-A3FCC9B58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0BFA-D16D-4290-B945-FC758FB9B133}" type="datetimeFigureOut">
              <a:rPr lang="pl-PL" smtClean="0"/>
              <a:t>05.12.2025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E80C7B2-7B69-D061-4914-76656FA98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DB3C421-2262-5F80-71EB-C3EF12044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2113-1056-4EFB-84F1-DF9D54C5EA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2483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7FCF674-3BA0-830D-44EB-DEABFBBA6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13AFC3F-C997-E9F7-B08E-C50CD0011E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C844E9C-5A12-0C30-AD9D-1EC410747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0BFA-D16D-4290-B945-FC758FB9B133}" type="datetimeFigureOut">
              <a:rPr lang="pl-PL" smtClean="0"/>
              <a:t>05.12.2025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00DBC17-B9C9-3B61-9DE4-1A0956C42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BEF9457-5527-2E80-248D-D1094B6F4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2113-1056-4EFB-84F1-DF9D54C5EA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9137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18ABD7E-994B-BDA0-B53C-FB1D2F1B9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D6F935E-7534-D3A3-5AC1-14A199A8C9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268D827-1E46-8B63-3B94-24D1F816E0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7FD1BF0-11D9-AD68-3318-AF999B634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0BFA-D16D-4290-B945-FC758FB9B133}" type="datetimeFigureOut">
              <a:rPr lang="pl-PL" smtClean="0"/>
              <a:t>05.12.2025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9FF40CF-FAA7-16F5-EBCE-41CFCE474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0AD2C0A-D003-03EF-AF74-088B5443D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2113-1056-4EFB-84F1-DF9D54C5EA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6006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5899F13-54C7-2B6C-BF8E-1CC4F198B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C630A1E-62F3-3CE1-342D-FB1730D408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14E66D0-FCB9-0C0E-1CBD-FE89122EC9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B1B28FFC-C2CB-FDA7-5128-113B8DBA85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8D283F91-C6AA-06BB-C438-7D33DD4057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51B15C5D-52DC-C5A1-ABEE-0DE6DF35F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0BFA-D16D-4290-B945-FC758FB9B133}" type="datetimeFigureOut">
              <a:rPr lang="pl-PL" smtClean="0"/>
              <a:t>05.12.2025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804D01AC-1907-3652-2B35-5B58474D8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2BFB273B-4A3D-D9BE-BB61-2F7800ADE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2113-1056-4EFB-84F1-DF9D54C5EA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1278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7DDF8B-4B06-1852-A3C6-44A19B8A2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EE884FED-2896-8D68-B54F-39B617A44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0BFA-D16D-4290-B945-FC758FB9B133}" type="datetimeFigureOut">
              <a:rPr lang="pl-PL" smtClean="0"/>
              <a:t>05.12.2025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4EB3F49B-7304-7210-9E0E-BDB411B13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083F6C16-CE58-43F9-29C3-B7895455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2113-1056-4EFB-84F1-DF9D54C5EA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23643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F31524AB-1538-B316-4BB8-CFB21E2A8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0BFA-D16D-4290-B945-FC758FB9B133}" type="datetimeFigureOut">
              <a:rPr lang="pl-PL" smtClean="0"/>
              <a:t>05.12.2025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7F590172-3F82-AEBA-9FBF-5ADF67F11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8AF318E-73D8-DEBF-AEA9-D45712F42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2113-1056-4EFB-84F1-DF9D54C5EA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6853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E4B8F0A-1984-3772-F116-53E0325E6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5EE798C-F144-DFBD-78D2-851D24FE43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05FA8553-5C35-C293-5678-EDFBEB276C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2FF9F98-6CB7-D49B-0644-9F2D92ADA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0BFA-D16D-4290-B945-FC758FB9B133}" type="datetimeFigureOut">
              <a:rPr lang="pl-PL" smtClean="0"/>
              <a:t>05.12.2025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CC430F5-044E-F935-58AE-DBF42DD98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872D67A-5300-A07F-0D52-4BC61FDD2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2113-1056-4EFB-84F1-DF9D54C5EA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49800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62EFE40-35BA-3EF7-FD68-E522FC818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84C120A3-FF8B-72BF-6C9E-71D24C59B6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8D48F2B-42FA-6F18-24FB-5CC119C41E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C22957F-5148-D5AB-851A-B69D332E9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0BFA-D16D-4290-B945-FC758FB9B133}" type="datetimeFigureOut">
              <a:rPr lang="pl-PL" smtClean="0"/>
              <a:t>05.12.2025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11C939E-C8CE-5222-EADC-E7DE0B989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CFF3F96-875E-9E2B-49B4-603FB17BB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2113-1056-4EFB-84F1-DF9D54C5EA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71876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8E27583E-6C73-C9EE-322B-6A3771513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A23A8D8-1A3A-E058-A8A7-4B5E81E3D1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77F16A4-6609-0936-9538-CE14D359D6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C0BFA-D16D-4290-B945-FC758FB9B133}" type="datetimeFigureOut">
              <a:rPr lang="pl-PL" smtClean="0"/>
              <a:t>05.12.2025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53C8F74-5288-0B7F-7BF2-20255C1A97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AC5E482-1416-98AC-9FE4-BF7F578F32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572113-1056-4EFB-84F1-DF9D54C5EA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8773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az 10">
            <a:extLst>
              <a:ext uri="{FF2B5EF4-FFF2-40B4-BE49-F238E27FC236}">
                <a16:creationId xmlns:a16="http://schemas.microsoft.com/office/drawing/2014/main" id="{AB1DDE25-82EA-6BF8-3339-B767F29920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868" y="99267"/>
            <a:ext cx="2080260" cy="1640205"/>
          </a:xfrm>
          <a:prstGeom prst="rect">
            <a:avLst/>
          </a:prstGeom>
        </p:spPr>
      </p:pic>
      <p:sp>
        <p:nvSpPr>
          <p:cNvPr id="12" name="pole tekstowe 11">
            <a:extLst>
              <a:ext uri="{FF2B5EF4-FFF2-40B4-BE49-F238E27FC236}">
                <a16:creationId xmlns:a16="http://schemas.microsoft.com/office/drawing/2014/main" id="{80988F43-24FE-7B67-359A-BBD867F52EB3}"/>
              </a:ext>
            </a:extLst>
          </p:cNvPr>
          <p:cNvSpPr txBox="1"/>
          <p:nvPr/>
        </p:nvSpPr>
        <p:spPr>
          <a:xfrm>
            <a:off x="696846" y="2365513"/>
            <a:ext cx="106623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SYTUACJA FINANSOWA WOJEWÓDZKIEGO SPECJALISTYCZNEGO SZPITALA im. M. Pirogowa </a:t>
            </a:r>
          </a:p>
          <a:p>
            <a:pPr algn="ctr"/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ORAZ WARIANTY PRZEPROWADZENIA DZIAŁAŃ NAPRAWCZYCH 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AB2EF6E0-A260-F09E-D657-7E5C7BD8AA96}"/>
              </a:ext>
            </a:extLst>
          </p:cNvPr>
          <p:cNvSpPr txBox="1"/>
          <p:nvPr/>
        </p:nvSpPr>
        <p:spPr>
          <a:xfrm>
            <a:off x="4412974" y="5963478"/>
            <a:ext cx="2339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Łódź, dn. 05.12.2025r. </a:t>
            </a:r>
          </a:p>
        </p:txBody>
      </p:sp>
    </p:spTree>
    <p:extLst>
      <p:ext uri="{BB962C8B-B14F-4D97-AF65-F5344CB8AC3E}">
        <p14:creationId xmlns:p14="http://schemas.microsoft.com/office/powerpoint/2010/main" val="283821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7A5F3C9C-A534-6DDF-9F59-179C44DD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280434"/>
              </p:ext>
            </p:extLst>
          </p:nvPr>
        </p:nvGraphicFramePr>
        <p:xfrm>
          <a:off x="278295" y="795130"/>
          <a:ext cx="11807687" cy="5893897"/>
        </p:xfrm>
        <a:graphic>
          <a:graphicData uri="http://schemas.openxmlformats.org/drawingml/2006/table">
            <a:tbl>
              <a:tblPr/>
              <a:tblGrid>
                <a:gridCol w="3895937">
                  <a:extLst>
                    <a:ext uri="{9D8B030D-6E8A-4147-A177-3AD203B41FA5}">
                      <a16:colId xmlns:a16="http://schemas.microsoft.com/office/drawing/2014/main" val="2775164643"/>
                    </a:ext>
                  </a:extLst>
                </a:gridCol>
                <a:gridCol w="2117792">
                  <a:extLst>
                    <a:ext uri="{9D8B030D-6E8A-4147-A177-3AD203B41FA5}">
                      <a16:colId xmlns:a16="http://schemas.microsoft.com/office/drawing/2014/main" val="2882630312"/>
                    </a:ext>
                  </a:extLst>
                </a:gridCol>
                <a:gridCol w="1758167">
                  <a:extLst>
                    <a:ext uri="{9D8B030D-6E8A-4147-A177-3AD203B41FA5}">
                      <a16:colId xmlns:a16="http://schemas.microsoft.com/office/drawing/2014/main" val="2762771917"/>
                    </a:ext>
                  </a:extLst>
                </a:gridCol>
                <a:gridCol w="1977937">
                  <a:extLst>
                    <a:ext uri="{9D8B030D-6E8A-4147-A177-3AD203B41FA5}">
                      <a16:colId xmlns:a16="http://schemas.microsoft.com/office/drawing/2014/main" val="2840139255"/>
                    </a:ext>
                  </a:extLst>
                </a:gridCol>
                <a:gridCol w="2057854">
                  <a:extLst>
                    <a:ext uri="{9D8B030D-6E8A-4147-A177-3AD203B41FA5}">
                      <a16:colId xmlns:a16="http://schemas.microsoft.com/office/drawing/2014/main" val="398695683"/>
                    </a:ext>
                  </a:extLst>
                </a:gridCol>
              </a:tblGrid>
              <a:tr h="28133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ODDZIAŁ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Koszty bezpośrednie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Koszty pośrednie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Koszty procedur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Koszty zarządu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9361552"/>
                  </a:ext>
                </a:extLst>
              </a:tr>
              <a:tr h="2813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5477599"/>
                  </a:ext>
                </a:extLst>
              </a:tr>
              <a:tr h="2813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Ginekologia-Położnictwo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20 040 520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1 120 134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17 482 053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1 998 433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9112063"/>
                  </a:ext>
                </a:extLst>
              </a:tr>
              <a:tr h="2813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Neonatologiczny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11 294 868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462 056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613 714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1 197 363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5626036"/>
                  </a:ext>
                </a:extLst>
              </a:tr>
              <a:tr h="2813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Anestezjologia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5 211 872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129 658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925843"/>
                  </a:ext>
                </a:extLst>
              </a:tr>
              <a:tr h="2813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36 547 260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1 711 848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18 095 767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3 195 796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4576418"/>
                  </a:ext>
                </a:extLst>
              </a:tr>
              <a:tr h="2813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 koszty I-IX 2025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36 547 260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1 711 848</a:t>
                      </a:r>
                    </a:p>
                  </a:txBody>
                  <a:tcPr marL="6286" marR="6286" marT="628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18 095 767</a:t>
                      </a:r>
                    </a:p>
                  </a:txBody>
                  <a:tcPr marL="6286" marR="6286" marT="628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59 550 671</a:t>
                      </a:r>
                    </a:p>
                  </a:txBody>
                  <a:tcPr marL="6286" marR="6286" marT="628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0024643"/>
                  </a:ext>
                </a:extLst>
              </a:tr>
              <a:tr h="2813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 przychód I-IX 2025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" marR="6286" marT="6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" marR="6286" marT="6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28 339 288</a:t>
                      </a:r>
                    </a:p>
                  </a:txBody>
                  <a:tcPr marL="6286" marR="6286" marT="628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3520072"/>
                  </a:ext>
                </a:extLst>
              </a:tr>
              <a:tr h="28133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Wynik za III kwartały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286" marR="6286" marT="6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286" marR="6286" marT="6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-31 211 383</a:t>
                      </a:r>
                    </a:p>
                  </a:txBody>
                  <a:tcPr marL="6286" marR="6286" marT="628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1619066"/>
                  </a:ext>
                </a:extLst>
              </a:tr>
              <a:tr h="28133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PROGNOZA WYNIKU ODDZIAŁY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286" marR="6286" marT="628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286" marR="6286" marT="628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286" marR="6286" marT="628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-41 615 177</a:t>
                      </a:r>
                    </a:p>
                  </a:txBody>
                  <a:tcPr marL="6286" marR="6286" marT="628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692685"/>
                  </a:ext>
                </a:extLst>
              </a:tr>
              <a:tr h="28133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PORADNIA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Koszty bezpośrednie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Koszty pośrednie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Koszty procedur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Koszty zarządu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1556696"/>
                  </a:ext>
                </a:extLst>
              </a:tr>
              <a:tr h="2813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Ginekologiczna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1 591 212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67 204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805 897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175 617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5940714"/>
                  </a:ext>
                </a:extLst>
              </a:tr>
              <a:tr h="2813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Neonatologiczna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77 643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81 036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3 393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8844517"/>
                  </a:ext>
                </a:extLst>
              </a:tr>
              <a:tr h="2813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1 668 855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148 240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809 290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175 617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534652"/>
                  </a:ext>
                </a:extLst>
              </a:tr>
              <a:tr h="2813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 koszty I-IX 2025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1 668 855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148 240</a:t>
                      </a:r>
                    </a:p>
                  </a:txBody>
                  <a:tcPr marL="6286" marR="6286" marT="628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809 290</a:t>
                      </a:r>
                    </a:p>
                  </a:txBody>
                  <a:tcPr marL="6286" marR="6286" marT="628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2 802 002</a:t>
                      </a:r>
                    </a:p>
                  </a:txBody>
                  <a:tcPr marL="6286" marR="6286" marT="628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1193406"/>
                  </a:ext>
                </a:extLst>
              </a:tr>
              <a:tr h="2813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 przychód I-IX 2025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" marR="6286" marT="6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" marR="6286" marT="6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840 117</a:t>
                      </a:r>
                    </a:p>
                  </a:txBody>
                  <a:tcPr marL="6286" marR="6286" marT="6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9881052"/>
                  </a:ext>
                </a:extLst>
              </a:tr>
              <a:tr h="28133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Wynik za III kwartały</a:t>
                      </a: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" marR="6286" marT="6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" marR="6286" marT="6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-1 961 885</a:t>
                      </a:r>
                    </a:p>
                  </a:txBody>
                  <a:tcPr marL="6286" marR="6286" marT="62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0531615"/>
                  </a:ext>
                </a:extLst>
              </a:tr>
              <a:tr h="55560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PROGNOZA WYNIKU PORADNIE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" marR="6286" marT="62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286" marR="6286" marT="628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286" marR="6286" marT="628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" marR="6286" marT="628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-2 615 847</a:t>
                      </a:r>
                    </a:p>
                    <a:p>
                      <a:pPr algn="r" fontAlgn="b">
                        <a:buNone/>
                      </a:pPr>
                      <a:endParaRPr lang="pl-PL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" marR="6286" marT="628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9307696"/>
                  </a:ext>
                </a:extLst>
              </a:tr>
              <a:tr h="5556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>
                        <a:buNone/>
                      </a:pPr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PROGNOZA WYNIKU  PIONU GIN.-POŁ.</a:t>
                      </a:r>
                    </a:p>
                  </a:txBody>
                  <a:tcPr marL="6286" marR="6286" marT="628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" marR="6286" marT="628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-44 231 024zł</a:t>
                      </a:r>
                    </a:p>
                  </a:txBody>
                  <a:tcPr marL="6286" marR="6286" marT="628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" marR="6286" marT="628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pl-PL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" marR="6286" marT="628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4303550"/>
                  </a:ext>
                </a:extLst>
              </a:tr>
            </a:tbl>
          </a:graphicData>
        </a:graphic>
      </p:graphicFrame>
      <p:sp>
        <p:nvSpPr>
          <p:cNvPr id="3" name="pole tekstowe 2">
            <a:extLst>
              <a:ext uri="{FF2B5EF4-FFF2-40B4-BE49-F238E27FC236}">
                <a16:creationId xmlns:a16="http://schemas.microsoft.com/office/drawing/2014/main" id="{3A4C937F-F32C-6592-7E7E-EDCB43A633F4}"/>
              </a:ext>
            </a:extLst>
          </p:cNvPr>
          <p:cNvSpPr txBox="1"/>
          <p:nvPr/>
        </p:nvSpPr>
        <p:spPr>
          <a:xfrm>
            <a:off x="745435" y="168967"/>
            <a:ext cx="11059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kosztów i wyników finansowych pionu ginekologiczno-położniczego i noworodkowego za I-IX 2025r.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12543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73D4BA7F-D7F1-B842-0645-585CDB53C4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4015866"/>
              </p:ext>
            </p:extLst>
          </p:nvPr>
        </p:nvGraphicFramePr>
        <p:xfrm>
          <a:off x="89452" y="819058"/>
          <a:ext cx="12102550" cy="13377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6595">
                  <a:extLst>
                    <a:ext uri="{9D8B030D-6E8A-4147-A177-3AD203B41FA5}">
                      <a16:colId xmlns:a16="http://schemas.microsoft.com/office/drawing/2014/main" val="971954995"/>
                    </a:ext>
                  </a:extLst>
                </a:gridCol>
                <a:gridCol w="1133378">
                  <a:extLst>
                    <a:ext uri="{9D8B030D-6E8A-4147-A177-3AD203B41FA5}">
                      <a16:colId xmlns:a16="http://schemas.microsoft.com/office/drawing/2014/main" val="2975111839"/>
                    </a:ext>
                  </a:extLst>
                </a:gridCol>
                <a:gridCol w="1122686">
                  <a:extLst>
                    <a:ext uri="{9D8B030D-6E8A-4147-A177-3AD203B41FA5}">
                      <a16:colId xmlns:a16="http://schemas.microsoft.com/office/drawing/2014/main" val="1657242008"/>
                    </a:ext>
                  </a:extLst>
                </a:gridCol>
                <a:gridCol w="1250992">
                  <a:extLst>
                    <a:ext uri="{9D8B030D-6E8A-4147-A177-3AD203B41FA5}">
                      <a16:colId xmlns:a16="http://schemas.microsoft.com/office/drawing/2014/main" val="2381203984"/>
                    </a:ext>
                  </a:extLst>
                </a:gridCol>
                <a:gridCol w="1261684">
                  <a:extLst>
                    <a:ext uri="{9D8B030D-6E8A-4147-A177-3AD203B41FA5}">
                      <a16:colId xmlns:a16="http://schemas.microsoft.com/office/drawing/2014/main" val="3704185141"/>
                    </a:ext>
                  </a:extLst>
                </a:gridCol>
                <a:gridCol w="1186839">
                  <a:extLst>
                    <a:ext uri="{9D8B030D-6E8A-4147-A177-3AD203B41FA5}">
                      <a16:colId xmlns:a16="http://schemas.microsoft.com/office/drawing/2014/main" val="1066081691"/>
                    </a:ext>
                  </a:extLst>
                </a:gridCol>
                <a:gridCol w="1133378">
                  <a:extLst>
                    <a:ext uri="{9D8B030D-6E8A-4147-A177-3AD203B41FA5}">
                      <a16:colId xmlns:a16="http://schemas.microsoft.com/office/drawing/2014/main" val="2818668711"/>
                    </a:ext>
                  </a:extLst>
                </a:gridCol>
                <a:gridCol w="1111993">
                  <a:extLst>
                    <a:ext uri="{9D8B030D-6E8A-4147-A177-3AD203B41FA5}">
                      <a16:colId xmlns:a16="http://schemas.microsoft.com/office/drawing/2014/main" val="2848629122"/>
                    </a:ext>
                  </a:extLst>
                </a:gridCol>
                <a:gridCol w="865005">
                  <a:extLst>
                    <a:ext uri="{9D8B030D-6E8A-4147-A177-3AD203B41FA5}">
                      <a16:colId xmlns:a16="http://schemas.microsoft.com/office/drawing/2014/main" val="23448175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9070923"/>
                  </a:ext>
                </a:extLst>
              </a:tr>
              <a:tr h="459998">
                <a:tc>
                  <a:txBody>
                    <a:bodyPr/>
                    <a:lstStyle/>
                    <a:p>
                      <a:r>
                        <a:rPr lang="pl-PL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porodów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2 408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2 198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2 060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1 592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1 620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1 332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1 140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971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83006797"/>
                  </a:ext>
                </a:extLst>
              </a:tr>
              <a:tr h="506895">
                <a:tc>
                  <a:txBody>
                    <a:bodyPr/>
                    <a:lstStyle/>
                    <a:p>
                      <a:r>
                        <a:rPr lang="pl-PL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urodzin dzieci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2 475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2 260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2 104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1 634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1 666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1 369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1 156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980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1348763"/>
                  </a:ext>
                </a:extLst>
              </a:tr>
            </a:tbl>
          </a:graphicData>
        </a:graphic>
      </p:graphicFrame>
      <p:sp>
        <p:nvSpPr>
          <p:cNvPr id="3" name="pole tekstowe 2">
            <a:extLst>
              <a:ext uri="{FF2B5EF4-FFF2-40B4-BE49-F238E27FC236}">
                <a16:creationId xmlns:a16="http://schemas.microsoft.com/office/drawing/2014/main" id="{20C76CA2-7B48-EE4F-A3AA-766D9EB5F429}"/>
              </a:ext>
            </a:extLst>
          </p:cNvPr>
          <p:cNvSpPr txBox="1"/>
          <p:nvPr/>
        </p:nvSpPr>
        <p:spPr>
          <a:xfrm>
            <a:off x="496957" y="3180522"/>
            <a:ext cx="184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61C406C1-50D1-C97A-8F9C-7563F603BB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15972"/>
              </p:ext>
            </p:extLst>
          </p:nvPr>
        </p:nvGraphicFramePr>
        <p:xfrm>
          <a:off x="89452" y="2880987"/>
          <a:ext cx="12102550" cy="13377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8435">
                  <a:extLst>
                    <a:ext uri="{9D8B030D-6E8A-4147-A177-3AD203B41FA5}">
                      <a16:colId xmlns:a16="http://schemas.microsoft.com/office/drawing/2014/main" val="971954995"/>
                    </a:ext>
                  </a:extLst>
                </a:gridCol>
                <a:gridCol w="974035">
                  <a:extLst>
                    <a:ext uri="{9D8B030D-6E8A-4147-A177-3AD203B41FA5}">
                      <a16:colId xmlns:a16="http://schemas.microsoft.com/office/drawing/2014/main" val="2975111839"/>
                    </a:ext>
                  </a:extLst>
                </a:gridCol>
                <a:gridCol w="606287">
                  <a:extLst>
                    <a:ext uri="{9D8B030D-6E8A-4147-A177-3AD203B41FA5}">
                      <a16:colId xmlns:a16="http://schemas.microsoft.com/office/drawing/2014/main" val="1657242008"/>
                    </a:ext>
                  </a:extLst>
                </a:gridCol>
                <a:gridCol w="715617">
                  <a:extLst>
                    <a:ext uri="{9D8B030D-6E8A-4147-A177-3AD203B41FA5}">
                      <a16:colId xmlns:a16="http://schemas.microsoft.com/office/drawing/2014/main" val="2381203984"/>
                    </a:ext>
                  </a:extLst>
                </a:gridCol>
                <a:gridCol w="596348">
                  <a:extLst>
                    <a:ext uri="{9D8B030D-6E8A-4147-A177-3AD203B41FA5}">
                      <a16:colId xmlns:a16="http://schemas.microsoft.com/office/drawing/2014/main" val="1674928643"/>
                    </a:ext>
                  </a:extLst>
                </a:gridCol>
                <a:gridCol w="556591">
                  <a:extLst>
                    <a:ext uri="{9D8B030D-6E8A-4147-A177-3AD203B41FA5}">
                      <a16:colId xmlns:a16="http://schemas.microsoft.com/office/drawing/2014/main" val="10745497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60193165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3587348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704185141"/>
                    </a:ext>
                  </a:extLst>
                </a:gridCol>
                <a:gridCol w="675861">
                  <a:extLst>
                    <a:ext uri="{9D8B030D-6E8A-4147-A177-3AD203B41FA5}">
                      <a16:colId xmlns:a16="http://schemas.microsoft.com/office/drawing/2014/main" val="1066081691"/>
                    </a:ext>
                  </a:extLst>
                </a:gridCol>
                <a:gridCol w="606287">
                  <a:extLst>
                    <a:ext uri="{9D8B030D-6E8A-4147-A177-3AD203B41FA5}">
                      <a16:colId xmlns:a16="http://schemas.microsoft.com/office/drawing/2014/main" val="2818668711"/>
                    </a:ext>
                  </a:extLst>
                </a:gridCol>
                <a:gridCol w="636104">
                  <a:extLst>
                    <a:ext uri="{9D8B030D-6E8A-4147-A177-3AD203B41FA5}">
                      <a16:colId xmlns:a16="http://schemas.microsoft.com/office/drawing/2014/main" val="2848629122"/>
                    </a:ext>
                  </a:extLst>
                </a:gridCol>
                <a:gridCol w="655983">
                  <a:extLst>
                    <a:ext uri="{9D8B030D-6E8A-4147-A177-3AD203B41FA5}">
                      <a16:colId xmlns:a16="http://schemas.microsoft.com/office/drawing/2014/main" val="2344817593"/>
                    </a:ext>
                  </a:extLst>
                </a:gridCol>
                <a:gridCol w="576470">
                  <a:extLst>
                    <a:ext uri="{9D8B030D-6E8A-4147-A177-3AD203B41FA5}">
                      <a16:colId xmlns:a16="http://schemas.microsoft.com/office/drawing/2014/main" val="3844823476"/>
                    </a:ext>
                  </a:extLst>
                </a:gridCol>
                <a:gridCol w="1557132">
                  <a:extLst>
                    <a:ext uri="{9D8B030D-6E8A-4147-A177-3AD203B41FA5}">
                      <a16:colId xmlns:a16="http://schemas.microsoft.com/office/drawing/2014/main" val="15558056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ROK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9070923"/>
                  </a:ext>
                </a:extLst>
              </a:tr>
              <a:tr h="459998">
                <a:tc>
                  <a:txBody>
                    <a:bodyPr/>
                    <a:lstStyle/>
                    <a:p>
                      <a:r>
                        <a:rPr lang="pl-PL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porodów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971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b="1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971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83006797"/>
                  </a:ext>
                </a:extLst>
              </a:tr>
              <a:tr h="506895">
                <a:tc>
                  <a:txBody>
                    <a:bodyPr/>
                    <a:lstStyle/>
                    <a:p>
                      <a:r>
                        <a:rPr lang="pl-PL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dzieci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976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b="1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976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1348763"/>
                  </a:ext>
                </a:extLst>
              </a:tr>
            </a:tbl>
          </a:graphicData>
        </a:graphic>
      </p:graphicFrame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4F101ED8-1F37-3641-3D11-DF65FDD282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2941829"/>
              </p:ext>
            </p:extLst>
          </p:nvPr>
        </p:nvGraphicFramePr>
        <p:xfrm>
          <a:off x="43072" y="5377803"/>
          <a:ext cx="12092606" cy="13377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5463">
                  <a:extLst>
                    <a:ext uri="{9D8B030D-6E8A-4147-A177-3AD203B41FA5}">
                      <a16:colId xmlns:a16="http://schemas.microsoft.com/office/drawing/2014/main" val="971954995"/>
                    </a:ext>
                  </a:extLst>
                </a:gridCol>
                <a:gridCol w="891508">
                  <a:extLst>
                    <a:ext uri="{9D8B030D-6E8A-4147-A177-3AD203B41FA5}">
                      <a16:colId xmlns:a16="http://schemas.microsoft.com/office/drawing/2014/main" val="2975111839"/>
                    </a:ext>
                  </a:extLst>
                </a:gridCol>
                <a:gridCol w="793293">
                  <a:extLst>
                    <a:ext uri="{9D8B030D-6E8A-4147-A177-3AD203B41FA5}">
                      <a16:colId xmlns:a16="http://schemas.microsoft.com/office/drawing/2014/main" val="1657242008"/>
                    </a:ext>
                  </a:extLst>
                </a:gridCol>
                <a:gridCol w="861289">
                  <a:extLst>
                    <a:ext uri="{9D8B030D-6E8A-4147-A177-3AD203B41FA5}">
                      <a16:colId xmlns:a16="http://schemas.microsoft.com/office/drawing/2014/main" val="2381203984"/>
                    </a:ext>
                  </a:extLst>
                </a:gridCol>
                <a:gridCol w="861289">
                  <a:extLst>
                    <a:ext uri="{9D8B030D-6E8A-4147-A177-3AD203B41FA5}">
                      <a16:colId xmlns:a16="http://schemas.microsoft.com/office/drawing/2014/main" val="1674928643"/>
                    </a:ext>
                  </a:extLst>
                </a:gridCol>
                <a:gridCol w="861289">
                  <a:extLst>
                    <a:ext uri="{9D8B030D-6E8A-4147-A177-3AD203B41FA5}">
                      <a16:colId xmlns:a16="http://schemas.microsoft.com/office/drawing/2014/main" val="107454970"/>
                    </a:ext>
                  </a:extLst>
                </a:gridCol>
                <a:gridCol w="861289">
                  <a:extLst>
                    <a:ext uri="{9D8B030D-6E8A-4147-A177-3AD203B41FA5}">
                      <a16:colId xmlns:a16="http://schemas.microsoft.com/office/drawing/2014/main" val="601931655"/>
                    </a:ext>
                  </a:extLst>
                </a:gridCol>
                <a:gridCol w="861289">
                  <a:extLst>
                    <a:ext uri="{9D8B030D-6E8A-4147-A177-3AD203B41FA5}">
                      <a16:colId xmlns:a16="http://schemas.microsoft.com/office/drawing/2014/main" val="1358734802"/>
                    </a:ext>
                  </a:extLst>
                </a:gridCol>
                <a:gridCol w="793292">
                  <a:extLst>
                    <a:ext uri="{9D8B030D-6E8A-4147-A177-3AD203B41FA5}">
                      <a16:colId xmlns:a16="http://schemas.microsoft.com/office/drawing/2014/main" val="3704185141"/>
                    </a:ext>
                  </a:extLst>
                </a:gridCol>
                <a:gridCol w="770626">
                  <a:extLst>
                    <a:ext uri="{9D8B030D-6E8A-4147-A177-3AD203B41FA5}">
                      <a16:colId xmlns:a16="http://schemas.microsoft.com/office/drawing/2014/main" val="1066081691"/>
                    </a:ext>
                  </a:extLst>
                </a:gridCol>
                <a:gridCol w="868844">
                  <a:extLst>
                    <a:ext uri="{9D8B030D-6E8A-4147-A177-3AD203B41FA5}">
                      <a16:colId xmlns:a16="http://schemas.microsoft.com/office/drawing/2014/main" val="2818668711"/>
                    </a:ext>
                  </a:extLst>
                </a:gridCol>
                <a:gridCol w="747960">
                  <a:extLst>
                    <a:ext uri="{9D8B030D-6E8A-4147-A177-3AD203B41FA5}">
                      <a16:colId xmlns:a16="http://schemas.microsoft.com/office/drawing/2014/main" val="2848629122"/>
                    </a:ext>
                  </a:extLst>
                </a:gridCol>
                <a:gridCol w="1145175">
                  <a:extLst>
                    <a:ext uri="{9D8B030D-6E8A-4147-A177-3AD203B41FA5}">
                      <a16:colId xmlns:a16="http://schemas.microsoft.com/office/drawing/2014/main" val="38448234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ROK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9070923"/>
                  </a:ext>
                </a:extLst>
              </a:tr>
              <a:tr h="459998">
                <a:tc>
                  <a:txBody>
                    <a:bodyPr/>
                    <a:lstStyle/>
                    <a:p>
                      <a:r>
                        <a:rPr lang="pl-PL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porodów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b="1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695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83006797"/>
                  </a:ext>
                </a:extLst>
              </a:tr>
              <a:tr h="506895">
                <a:tc>
                  <a:txBody>
                    <a:bodyPr/>
                    <a:lstStyle/>
                    <a:p>
                      <a:r>
                        <a:rPr lang="pl-PL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dzieci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b="1" kern="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707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1348763"/>
                  </a:ext>
                </a:extLst>
              </a:tr>
            </a:tbl>
          </a:graphicData>
        </a:graphic>
      </p:graphicFrame>
      <p:sp>
        <p:nvSpPr>
          <p:cNvPr id="6" name="pole tekstowe 5">
            <a:extLst>
              <a:ext uri="{FF2B5EF4-FFF2-40B4-BE49-F238E27FC236}">
                <a16:creationId xmlns:a16="http://schemas.microsoft.com/office/drawing/2014/main" id="{4436D34B-F35D-DD2B-41A7-59D74688F9DB}"/>
              </a:ext>
            </a:extLst>
          </p:cNvPr>
          <p:cNvSpPr txBox="1"/>
          <p:nvPr/>
        </p:nvSpPr>
        <p:spPr>
          <a:xfrm>
            <a:off x="3399182" y="258417"/>
            <a:ext cx="5286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porodów i urodzin dzieci w latach 2017-2024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46201FF4-050D-1598-9769-3337B7891DB5}"/>
              </a:ext>
            </a:extLst>
          </p:cNvPr>
          <p:cNvSpPr txBox="1"/>
          <p:nvPr/>
        </p:nvSpPr>
        <p:spPr>
          <a:xfrm>
            <a:off x="3309730" y="2365515"/>
            <a:ext cx="65136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porodów i urodzin dzieci w okresie styczeń-grudzień 2024</a:t>
            </a:r>
          </a:p>
          <a:p>
            <a:endParaRPr lang="pl-PL" dirty="0"/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737E155E-4D63-2859-CD1E-4E6ADA70779E}"/>
              </a:ext>
            </a:extLst>
          </p:cNvPr>
          <p:cNvSpPr txBox="1"/>
          <p:nvPr/>
        </p:nvSpPr>
        <p:spPr>
          <a:xfrm>
            <a:off x="3329611" y="4850293"/>
            <a:ext cx="64815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porodów i urodzin dzieci w okresie styczeń-listopad 2025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958252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46E26832-F22D-EE0A-8169-ABF37505A5DF}"/>
              </a:ext>
            </a:extLst>
          </p:cNvPr>
          <p:cNvSpPr txBox="1"/>
          <p:nvPr/>
        </p:nvSpPr>
        <p:spPr>
          <a:xfrm>
            <a:off x="1162879" y="1480930"/>
            <a:ext cx="932652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Cel nadrzędny Szpitala:</a:t>
            </a:r>
          </a:p>
          <a:p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l-PL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Utrzymanie Wojewódzkiego Specjalistycznego  Szpitala </a:t>
            </a:r>
            <a:br>
              <a:rPr lang="pl-PL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im. M. Pirogowa</a:t>
            </a:r>
            <a:br>
              <a:rPr lang="pl-PL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systemie </a:t>
            </a:r>
            <a:r>
              <a:rPr lang="pl-PL" sz="2400" b="1" dirty="0">
                <a:solidFill>
                  <a:srgbClr val="FF0000"/>
                </a:solidFill>
              </a:rPr>
              <a:t>podstawowego szpitalnego zabezpieczenia świadczeń opieki zdrowotnej (PSZ) - ,,sieć szpitali”</a:t>
            </a:r>
            <a:endParaRPr lang="pl-PL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9558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38FA11-3D84-9D91-B966-24DA31FC87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 tekstowe 5">
            <a:extLst>
              <a:ext uri="{FF2B5EF4-FFF2-40B4-BE49-F238E27FC236}">
                <a16:creationId xmlns:a16="http://schemas.microsoft.com/office/drawing/2014/main" id="{478D2B74-88FA-BD59-BAA9-927EE14C4F16}"/>
              </a:ext>
            </a:extLst>
          </p:cNvPr>
          <p:cNvSpPr txBox="1"/>
          <p:nvPr/>
        </p:nvSpPr>
        <p:spPr>
          <a:xfrm>
            <a:off x="261257" y="505097"/>
            <a:ext cx="115388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WARIANTY RESTRUKTURYZACJI WOJEWÓDZKIEGO SPECJALISTYCZNEGO SZPITALA 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im. M. PIROGOWA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58B50BDE-F12A-7750-EBCB-CE67C417D7C5}"/>
              </a:ext>
            </a:extLst>
          </p:cNvPr>
          <p:cNvSpPr txBox="1"/>
          <p:nvPr/>
        </p:nvSpPr>
        <p:spPr>
          <a:xfrm>
            <a:off x="261257" y="1395548"/>
            <a:ext cx="11538857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Wariant I</a:t>
            </a: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AutoNum type="arabicPeriod"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Likwidacja pionu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ginekologiczno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–położniczego i noworodkowego oraz utworzenie w jego miejsce oddziału opieki</a:t>
            </a:r>
            <a:b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długoterminowej na 75 łóżek,</a:t>
            </a:r>
          </a:p>
          <a:p>
            <a:pPr lvl="0"/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Szacowany jednorazowy  koszt odpraw personelu pionu ginekologiczno-położniczego: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ok. 17 900 000zł</a:t>
            </a:r>
          </a:p>
          <a:p>
            <a:pPr lvl="0"/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Rezygnacja ze świadczeń ostrego dyżuru w zakresie: otorynolaryngologii, urologii i transplantacji nerek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Oszczędności z tytułu dyżurów ok. 206 200 zł/ m-c (2.474.400zł – rok)</a:t>
            </a:r>
          </a:p>
          <a:p>
            <a:pPr lvl="0"/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9ECAC783-958F-480D-9F57-29303870F1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9116381"/>
              </p:ext>
            </p:extLst>
          </p:nvPr>
        </p:nvGraphicFramePr>
        <p:xfrm>
          <a:off x="685800" y="2604047"/>
          <a:ext cx="10634870" cy="2529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93504">
                  <a:extLst>
                    <a:ext uri="{9D8B030D-6E8A-4147-A177-3AD203B41FA5}">
                      <a16:colId xmlns:a16="http://schemas.microsoft.com/office/drawing/2014/main" val="2290485118"/>
                    </a:ext>
                  </a:extLst>
                </a:gridCol>
                <a:gridCol w="1977216">
                  <a:extLst>
                    <a:ext uri="{9D8B030D-6E8A-4147-A177-3AD203B41FA5}">
                      <a16:colId xmlns:a16="http://schemas.microsoft.com/office/drawing/2014/main" val="2506788350"/>
                    </a:ext>
                  </a:extLst>
                </a:gridCol>
                <a:gridCol w="3413218">
                  <a:extLst>
                    <a:ext uri="{9D8B030D-6E8A-4147-A177-3AD203B41FA5}">
                      <a16:colId xmlns:a16="http://schemas.microsoft.com/office/drawing/2014/main" val="4251139730"/>
                    </a:ext>
                  </a:extLst>
                </a:gridCol>
                <a:gridCol w="2550932">
                  <a:extLst>
                    <a:ext uri="{9D8B030D-6E8A-4147-A177-3AD203B41FA5}">
                      <a16:colId xmlns:a16="http://schemas.microsoft.com/office/drawing/2014/main" val="1591099591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GRUPA ZAWODOWA</a:t>
                      </a:r>
                    </a:p>
                    <a:p>
                      <a:pPr algn="ctr" fontAlgn="b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STAN OBECNY </a:t>
                      </a:r>
                    </a:p>
                    <a:p>
                      <a:pPr algn="ctr" fontAlgn="b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 POZOSTAWIENIA</a:t>
                      </a:r>
                    </a:p>
                    <a:p>
                      <a:pPr algn="ctr" fontAlgn="b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 ZWOLNIENIA </a:t>
                      </a:r>
                    </a:p>
                    <a:p>
                      <a:pPr algn="ctr" fontAlgn="b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0687472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lekarze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823938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pielęgniarki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3680012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położne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168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168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24413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technicy ster.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03531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salowe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3669521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rejestratorki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3695314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226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39701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98973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3BF78F8B-56A7-B5F9-0296-C311252849C3}"/>
              </a:ext>
            </a:extLst>
          </p:cNvPr>
          <p:cNvSpPr txBox="1"/>
          <p:nvPr/>
        </p:nvSpPr>
        <p:spPr>
          <a:xfrm>
            <a:off x="367747" y="248481"/>
            <a:ext cx="114565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Utworzenie na bazie oddziału ginekologiczno-położniczego 75 łóżkowego oddziału opieki długoterminowej</a:t>
            </a:r>
          </a:p>
          <a:p>
            <a:endParaRPr lang="pl-PL" dirty="0"/>
          </a:p>
          <a:p>
            <a:endParaRPr lang="pl-PL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09B8AB8D-F01B-9648-C371-50C48277A2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6203555"/>
              </p:ext>
            </p:extLst>
          </p:nvPr>
        </p:nvGraphicFramePr>
        <p:xfrm>
          <a:off x="367747" y="1063312"/>
          <a:ext cx="11589026" cy="54269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3694">
                  <a:extLst>
                    <a:ext uri="{9D8B030D-6E8A-4147-A177-3AD203B41FA5}">
                      <a16:colId xmlns:a16="http://schemas.microsoft.com/office/drawing/2014/main" val="1287791135"/>
                    </a:ext>
                  </a:extLst>
                </a:gridCol>
                <a:gridCol w="6196680">
                  <a:extLst>
                    <a:ext uri="{9D8B030D-6E8A-4147-A177-3AD203B41FA5}">
                      <a16:colId xmlns:a16="http://schemas.microsoft.com/office/drawing/2014/main" val="1987143835"/>
                    </a:ext>
                  </a:extLst>
                </a:gridCol>
                <a:gridCol w="1769165">
                  <a:extLst>
                    <a:ext uri="{9D8B030D-6E8A-4147-A177-3AD203B41FA5}">
                      <a16:colId xmlns:a16="http://schemas.microsoft.com/office/drawing/2014/main" val="1912668815"/>
                    </a:ext>
                  </a:extLst>
                </a:gridCol>
                <a:gridCol w="1480931">
                  <a:extLst>
                    <a:ext uri="{9D8B030D-6E8A-4147-A177-3AD203B41FA5}">
                      <a16:colId xmlns:a16="http://schemas.microsoft.com/office/drawing/2014/main" val="3501373096"/>
                    </a:ext>
                  </a:extLst>
                </a:gridCol>
                <a:gridCol w="1868556">
                  <a:extLst>
                    <a:ext uri="{9D8B030D-6E8A-4147-A177-3AD203B41FA5}">
                      <a16:colId xmlns:a16="http://schemas.microsoft.com/office/drawing/2014/main" val="3448450285"/>
                    </a:ext>
                  </a:extLst>
                </a:gridCol>
              </a:tblGrid>
              <a:tr h="3208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9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L.p</a:t>
                      </a: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PRZYCHODY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Wariant 1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Wariant 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Wariant 3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extLst>
                  <a:ext uri="{0D108BD9-81ED-4DB2-BD59-A6C34878D82A}">
                    <a16:rowId xmlns:a16="http://schemas.microsoft.com/office/drawing/2014/main" val="4098523201"/>
                  </a:ext>
                </a:extLst>
              </a:tr>
              <a:tr h="3208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miejsc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extLst>
                  <a:ext uri="{0D108BD9-81ED-4DB2-BD59-A6C34878D82A}">
                    <a16:rowId xmlns:a16="http://schemas.microsoft.com/office/drawing/2014/main" val="3593994393"/>
                  </a:ext>
                </a:extLst>
              </a:tr>
              <a:tr h="6348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Przychody część pacjenci </a:t>
                      </a:r>
                      <a:b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(Średnia odpłatność pacjenta 68 zł osobodzień)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868 700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1 737 400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2 606 100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extLst>
                  <a:ext uri="{0D108BD9-81ED-4DB2-BD59-A6C34878D82A}">
                    <a16:rowId xmlns:a16="http://schemas.microsoft.com/office/drawing/2014/main" val="3462855920"/>
                  </a:ext>
                </a:extLst>
              </a:tr>
              <a:tr h="9488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Przychody część NFZ - 40 % pacjentów karmionych dojelitowo (537,85 zł /osobodzień), 5 % pacjentów wentylowanych mechanicznie i dożywianych dojelitowo, </a:t>
                      </a: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5 490 622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10 981 244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16 471 867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extLst>
                  <a:ext uri="{0D108BD9-81ED-4DB2-BD59-A6C34878D82A}">
                    <a16:rowId xmlns:a16="http://schemas.microsoft.com/office/drawing/2014/main" val="3899945272"/>
                  </a:ext>
                </a:extLst>
              </a:tr>
              <a:tr h="3208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</a:t>
                      </a: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6 359 322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12 718 644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19 077 967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extLst>
                  <a:ext uri="{0D108BD9-81ED-4DB2-BD59-A6C34878D82A}">
                    <a16:rowId xmlns:a16="http://schemas.microsoft.com/office/drawing/2014/main" val="1833589040"/>
                  </a:ext>
                </a:extLst>
              </a:tr>
              <a:tr h="3208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9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L.p.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KOSZTY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Wariant 1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Wariant 2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Wariant 3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extLst>
                  <a:ext uri="{0D108BD9-81ED-4DB2-BD59-A6C34878D82A}">
                    <a16:rowId xmlns:a16="http://schemas.microsoft.com/office/drawing/2014/main" val="1547527105"/>
                  </a:ext>
                </a:extLst>
              </a:tr>
              <a:tr h="3208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miejsc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extLst>
                  <a:ext uri="{0D108BD9-81ED-4DB2-BD59-A6C34878D82A}">
                    <a16:rowId xmlns:a16="http://schemas.microsoft.com/office/drawing/2014/main" val="4118876031"/>
                  </a:ext>
                </a:extLst>
              </a:tr>
              <a:tr h="6348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Koszty zakwaterowania, wyżywienia, prania i sprzątania </a:t>
                      </a:r>
                      <a:b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(132 zł za osobodzień)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1 686 300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3 525 900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5 288 850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extLst>
                  <a:ext uri="{0D108BD9-81ED-4DB2-BD59-A6C34878D82A}">
                    <a16:rowId xmlns:a16="http://schemas.microsoft.com/office/drawing/2014/main" val="3363091882"/>
                  </a:ext>
                </a:extLst>
              </a:tr>
              <a:tr h="3208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Koszty wynagrodzeń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3 426 643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6 546 952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9 667 261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extLst>
                  <a:ext uri="{0D108BD9-81ED-4DB2-BD59-A6C34878D82A}">
                    <a16:rowId xmlns:a16="http://schemas.microsoft.com/office/drawing/2014/main" val="59614892"/>
                  </a:ext>
                </a:extLst>
              </a:tr>
              <a:tr h="3208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</a:t>
                      </a: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5 751 693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11 350 352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16 872 361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extLst>
                  <a:ext uri="{0D108BD9-81ED-4DB2-BD59-A6C34878D82A}">
                    <a16:rowId xmlns:a16="http://schemas.microsoft.com/office/drawing/2014/main" val="1506227289"/>
                  </a:ext>
                </a:extLst>
              </a:tr>
              <a:tr h="3208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Zysk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607 629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1 368 292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2 205 605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ctr"/>
                </a:tc>
                <a:extLst>
                  <a:ext uri="{0D108BD9-81ED-4DB2-BD59-A6C34878D82A}">
                    <a16:rowId xmlns:a16="http://schemas.microsoft.com/office/drawing/2014/main" val="2901555478"/>
                  </a:ext>
                </a:extLst>
              </a:tr>
              <a:tr h="3208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ctr"/>
                </a:tc>
                <a:extLst>
                  <a:ext uri="{0D108BD9-81ED-4DB2-BD59-A6C34878D82A}">
                    <a16:rowId xmlns:a16="http://schemas.microsoft.com/office/drawing/2014/main" val="2582259402"/>
                  </a:ext>
                </a:extLst>
              </a:tr>
              <a:tr h="3208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10,56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12,06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13,07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7" marR="5977" marT="5977" marB="0" anchor="ctr"/>
                </a:tc>
                <a:extLst>
                  <a:ext uri="{0D108BD9-81ED-4DB2-BD59-A6C34878D82A}">
                    <a16:rowId xmlns:a16="http://schemas.microsoft.com/office/drawing/2014/main" val="1845215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37991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724C948C-9CDB-CB51-B579-014F7D9E4EA0}"/>
              </a:ext>
            </a:extLst>
          </p:cNvPr>
          <p:cNvSpPr txBox="1"/>
          <p:nvPr/>
        </p:nvSpPr>
        <p:spPr>
          <a:xfrm>
            <a:off x="178905" y="-208720"/>
            <a:ext cx="11936896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Wariant II</a:t>
            </a:r>
          </a:p>
          <a:p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1.Uzyskanie cesji kontraktu w zakresie nefrologii, co pozwoliłoby na utrzymanie szpitala na III poziomie referencyjności,</a:t>
            </a:r>
          </a:p>
          <a:p>
            <a:pPr lvl="0"/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Rezygnacja z działalności położnictwa i neonatologii, przy jednoczesnym kontynuowaniu działalności w zakresie ginekologii</a:t>
            </a:r>
            <a:b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w zakresie planowym (15 łóżek)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Szacowane oszczędności kosztów: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 tytułu wynagrodzeń –                                  21 000 000zł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 tytułu pozostałych kosztów-                        10 000 000zł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Planowane przychody: 10 000 000zł</a:t>
            </a:r>
          </a:p>
          <a:p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Szacowany przychód z ryczałtu: 8 300 000zł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Szacowany przychód z pozostałych świadczeń: 1 700 000zł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Szacowane koszty: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tytułu wynagrodzeń:                                         6 250 000zł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 tytułu pozostałych kosztów:                            3 500 000zł</a:t>
            </a: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Szacowany wynik przy pozostawieniu oddziału ginekologicznego: 250 000zł</a:t>
            </a: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268306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28859B27-652A-2F7C-613A-1236760F8C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8610577"/>
              </p:ext>
            </p:extLst>
          </p:nvPr>
        </p:nvGraphicFramePr>
        <p:xfrm>
          <a:off x="357809" y="1789043"/>
          <a:ext cx="11102008" cy="34614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98097">
                  <a:extLst>
                    <a:ext uri="{9D8B030D-6E8A-4147-A177-3AD203B41FA5}">
                      <a16:colId xmlns:a16="http://schemas.microsoft.com/office/drawing/2014/main" val="79507281"/>
                    </a:ext>
                  </a:extLst>
                </a:gridCol>
                <a:gridCol w="2344249">
                  <a:extLst>
                    <a:ext uri="{9D8B030D-6E8A-4147-A177-3AD203B41FA5}">
                      <a16:colId xmlns:a16="http://schemas.microsoft.com/office/drawing/2014/main" val="4212843027"/>
                    </a:ext>
                  </a:extLst>
                </a:gridCol>
                <a:gridCol w="3317333">
                  <a:extLst>
                    <a:ext uri="{9D8B030D-6E8A-4147-A177-3AD203B41FA5}">
                      <a16:colId xmlns:a16="http://schemas.microsoft.com/office/drawing/2014/main" val="2730274566"/>
                    </a:ext>
                  </a:extLst>
                </a:gridCol>
                <a:gridCol w="2742329">
                  <a:extLst>
                    <a:ext uri="{9D8B030D-6E8A-4147-A177-3AD203B41FA5}">
                      <a16:colId xmlns:a16="http://schemas.microsoft.com/office/drawing/2014/main" val="240335512"/>
                    </a:ext>
                  </a:extLst>
                </a:gridCol>
              </a:tblGrid>
              <a:tr h="68664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GRUPA ZAWODOWA</a:t>
                      </a:r>
                    </a:p>
                    <a:p>
                      <a:pPr algn="ctr" fontAlgn="b">
                        <a:buNone/>
                      </a:pPr>
                      <a:endParaRPr lang="pl-PL" sz="180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STAN OBECNY </a:t>
                      </a:r>
                    </a:p>
                    <a:p>
                      <a:pPr algn="ctr" fontAlgn="b">
                        <a:buNone/>
                      </a:pPr>
                      <a:endParaRPr lang="pl-PL" sz="180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 POZOSTAWIENIA</a:t>
                      </a:r>
                    </a:p>
                    <a:p>
                      <a:pPr algn="ctr" fontAlgn="b">
                        <a:buNone/>
                      </a:pPr>
                      <a:endParaRPr lang="pl-PL" sz="180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 ZWOLNIENIA </a:t>
                      </a:r>
                    </a:p>
                    <a:p>
                      <a:pPr algn="ctr" fontAlgn="b">
                        <a:buNone/>
                      </a:pPr>
                      <a:endParaRPr lang="pl-PL" sz="180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58557211"/>
                  </a:ext>
                </a:extLst>
              </a:tr>
              <a:tr h="3480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lekarze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256705169"/>
                  </a:ext>
                </a:extLst>
              </a:tr>
              <a:tr h="3480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pielęgniarki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02080824"/>
                  </a:ext>
                </a:extLst>
              </a:tr>
              <a:tr h="3480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położne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168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155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49839887"/>
                  </a:ext>
                </a:extLst>
              </a:tr>
              <a:tr h="3480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technicy ster.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7905378"/>
                  </a:ext>
                </a:extLst>
              </a:tr>
              <a:tr h="3480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salowe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93994315"/>
                  </a:ext>
                </a:extLst>
              </a:tr>
              <a:tr h="3480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rejestratorki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36298358"/>
                  </a:ext>
                </a:extLst>
              </a:tr>
              <a:tr h="68664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pl-PL" sz="1800" b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>
                        <a:buNone/>
                      </a:pPr>
                      <a:r>
                        <a:rPr lang="pl-PL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RAZEM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264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227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88273904"/>
                  </a:ext>
                </a:extLst>
              </a:tr>
            </a:tbl>
          </a:graphicData>
        </a:graphic>
      </p:graphicFrame>
      <p:sp>
        <p:nvSpPr>
          <p:cNvPr id="3" name="pole tekstowe 2">
            <a:extLst>
              <a:ext uri="{FF2B5EF4-FFF2-40B4-BE49-F238E27FC236}">
                <a16:creationId xmlns:a16="http://schemas.microsoft.com/office/drawing/2014/main" id="{1F393958-DA61-A4CE-6C23-31D65EACD5D6}"/>
              </a:ext>
            </a:extLst>
          </p:cNvPr>
          <p:cNvSpPr txBox="1"/>
          <p:nvPr/>
        </p:nvSpPr>
        <p:spPr>
          <a:xfrm>
            <a:off x="238540" y="626165"/>
            <a:ext cx="62996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Wariant II cd.</a:t>
            </a:r>
          </a:p>
          <a:p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Koszty odpraw ok. 14 900 000zł -   (koszt jednorazowy)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235158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5298BE86-B0E8-9711-7048-4D26F77286F4}"/>
              </a:ext>
            </a:extLst>
          </p:cNvPr>
          <p:cNvSpPr txBox="1"/>
          <p:nvPr/>
        </p:nvSpPr>
        <p:spPr>
          <a:xfrm>
            <a:off x="99391" y="367748"/>
            <a:ext cx="1244865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Wariant III</a:t>
            </a: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Redukcja liczby łóżek w pionie ginekologiczno-położniczo-noworodkowym do 50 (w tym: 25 łóżek ginekologiczno-</a:t>
            </a:r>
            <a:b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położniczych, 25 łóżek neonatologicznych, w tym 5 łóżek intensywnej terapii dla noworodków wentylowanych oraz </a:t>
            </a:r>
            <a:b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6 łóżek opieki pośredniej):</a:t>
            </a:r>
          </a:p>
          <a:p>
            <a:pPr lvl="0"/>
            <a:endParaRPr lang="pl-PL" dirty="0"/>
          </a:p>
          <a:p>
            <a:pPr algn="ctr"/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Koszt odpraw: 4.618.000zł</a:t>
            </a:r>
            <a:endParaRPr lang="pl-PL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pl-PL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D2C1FB30-2E61-BA9C-2185-806ACBDBD0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782582"/>
              </p:ext>
            </p:extLst>
          </p:nvPr>
        </p:nvGraphicFramePr>
        <p:xfrm>
          <a:off x="467139" y="2698750"/>
          <a:ext cx="10565296" cy="34933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26873">
                  <a:extLst>
                    <a:ext uri="{9D8B030D-6E8A-4147-A177-3AD203B41FA5}">
                      <a16:colId xmlns:a16="http://schemas.microsoft.com/office/drawing/2014/main" val="659029232"/>
                    </a:ext>
                  </a:extLst>
                </a:gridCol>
                <a:gridCol w="1713291">
                  <a:extLst>
                    <a:ext uri="{9D8B030D-6E8A-4147-A177-3AD203B41FA5}">
                      <a16:colId xmlns:a16="http://schemas.microsoft.com/office/drawing/2014/main" val="1214338956"/>
                    </a:ext>
                  </a:extLst>
                </a:gridCol>
                <a:gridCol w="3390889">
                  <a:extLst>
                    <a:ext uri="{9D8B030D-6E8A-4147-A177-3AD203B41FA5}">
                      <a16:colId xmlns:a16="http://schemas.microsoft.com/office/drawing/2014/main" val="13942433"/>
                    </a:ext>
                  </a:extLst>
                </a:gridCol>
                <a:gridCol w="2534243">
                  <a:extLst>
                    <a:ext uri="{9D8B030D-6E8A-4147-A177-3AD203B41FA5}">
                      <a16:colId xmlns:a16="http://schemas.microsoft.com/office/drawing/2014/main" val="1473671982"/>
                    </a:ext>
                  </a:extLst>
                </a:gridCol>
              </a:tblGrid>
              <a:tr h="43666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GRUPA ZAWODOWA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STAN OBECNY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 POZOSTAWIENIA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 ZWOLNIENIA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01499378"/>
                  </a:ext>
                </a:extLst>
              </a:tr>
              <a:tr h="4366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lekarze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74901392"/>
                  </a:ext>
                </a:extLst>
              </a:tr>
              <a:tr h="4366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pielęgniarki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20666823"/>
                  </a:ext>
                </a:extLst>
              </a:tr>
              <a:tr h="4366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położne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168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35538321"/>
                  </a:ext>
                </a:extLst>
              </a:tr>
              <a:tr h="4366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technicy ster.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4147396"/>
                  </a:ext>
                </a:extLst>
              </a:tr>
              <a:tr h="4366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salowe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54593616"/>
                  </a:ext>
                </a:extLst>
              </a:tr>
              <a:tr h="4366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rejestratorki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191220264"/>
                  </a:ext>
                </a:extLst>
              </a:tr>
              <a:tr h="43666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 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264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167408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08721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94B7E5AE-30E7-F2AA-A0CD-AA7771CED7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792205"/>
              </p:ext>
            </p:extLst>
          </p:nvPr>
        </p:nvGraphicFramePr>
        <p:xfrm>
          <a:off x="99391" y="49697"/>
          <a:ext cx="12092608" cy="68677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25992">
                  <a:extLst>
                    <a:ext uri="{9D8B030D-6E8A-4147-A177-3AD203B41FA5}">
                      <a16:colId xmlns:a16="http://schemas.microsoft.com/office/drawing/2014/main" val="4275875828"/>
                    </a:ext>
                  </a:extLst>
                </a:gridCol>
                <a:gridCol w="4866616">
                  <a:extLst>
                    <a:ext uri="{9D8B030D-6E8A-4147-A177-3AD203B41FA5}">
                      <a16:colId xmlns:a16="http://schemas.microsoft.com/office/drawing/2014/main" val="4012711749"/>
                    </a:ext>
                  </a:extLst>
                </a:gridCol>
              </a:tblGrid>
              <a:tr h="3516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Koszty miesięczne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29289954"/>
                  </a:ext>
                </a:extLst>
              </a:tr>
              <a:tr h="35169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Warunki brzegowe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Szacowany koszt wynagrodzenia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78691081"/>
                  </a:ext>
                </a:extLst>
              </a:tr>
              <a:tr h="3516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Praca na dzień:      </a:t>
                      </a: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ginekologów, 4 anestezjologów, 5 neonatologów 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lekarze - 1.800.000zł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78658811"/>
                  </a:ext>
                </a:extLst>
              </a:tr>
              <a:tr h="3516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Dyżur medyczny:   </a:t>
                      </a: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ginekologów, 2 anestezjologów, 2 neonatologów, </a:t>
                      </a:r>
                      <a:b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1 ginekolog pod telefonem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położne  1.900.000zł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88016348"/>
                  </a:ext>
                </a:extLst>
              </a:tr>
              <a:tr h="3516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pozostali - 270 000zł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12642586"/>
                  </a:ext>
                </a:extLst>
              </a:tr>
              <a:tr h="3516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Wszyscy lekarze na umowach kontraktowych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 koszt wynagrodzenia = 3.970.000 zł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82111680"/>
                  </a:ext>
                </a:extLst>
              </a:tr>
              <a:tr h="6938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12786345"/>
                  </a:ext>
                </a:extLst>
              </a:tr>
              <a:tr h="3516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Pozostałe koszty: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80455305"/>
                  </a:ext>
                </a:extLst>
              </a:tr>
              <a:tr h="3516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blok operacyjny = 550.000zł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234036767"/>
                  </a:ext>
                </a:extLst>
              </a:tr>
              <a:tr h="3516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50824725"/>
                  </a:ext>
                </a:extLst>
              </a:tr>
              <a:tr h="3516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oddzział gin-poł = 428.000zł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10107148"/>
                  </a:ext>
                </a:extLst>
              </a:tr>
              <a:tr h="3516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neonatologia= 150.000zł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62408556"/>
                  </a:ext>
                </a:extLst>
              </a:tr>
              <a:tr h="3516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 koszty pozostałe = 1.128.000zł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57460903"/>
                  </a:ext>
                </a:extLst>
              </a:tr>
              <a:tr h="3516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385564039"/>
                  </a:ext>
                </a:extLst>
              </a:tr>
              <a:tr h="6938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Przychody oddziału Gin-Poł-</a:t>
                      </a:r>
                      <a:r>
                        <a:rPr lang="pl-PL" sz="18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Noworodk</a:t>
                      </a: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= 3.400.000zł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142160486"/>
                  </a:ext>
                </a:extLst>
              </a:tr>
              <a:tr h="3516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1597039"/>
                  </a:ext>
                </a:extLst>
              </a:tr>
              <a:tr h="3516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Wynik= 3.400.000-5.098.000=</a:t>
                      </a:r>
                      <a:r>
                        <a:rPr lang="pl-PL" sz="18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-1.698.000zł</a:t>
                      </a:r>
                      <a:endParaRPr lang="pl-PL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557238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85424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00E1EBEE-11C8-1347-E157-8ECF823705BB}"/>
              </a:ext>
            </a:extLst>
          </p:cNvPr>
          <p:cNvSpPr txBox="1"/>
          <p:nvPr/>
        </p:nvSpPr>
        <p:spPr>
          <a:xfrm>
            <a:off x="487017" y="2087217"/>
            <a:ext cx="1049572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Przejście w tryb planowy w oddziałach laryngologii i urologii:</a:t>
            </a:r>
          </a:p>
          <a:p>
            <a:pPr lvl="0"/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Oszczędności z tytułu dyżurów ok. 206 200 zł/ m-c (2.474.400zł – rok)</a:t>
            </a:r>
          </a:p>
          <a:p>
            <a:pPr lvl="0"/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Utrzymanie ostrego dyżuru w chirurgii ogólnej i naczyniowej.</a:t>
            </a:r>
          </a:p>
          <a:p>
            <a:endParaRPr lang="pl-PL" dirty="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003DE2C4-241C-C833-16D0-90D22A0EF5BE}"/>
              </a:ext>
            </a:extLst>
          </p:cNvPr>
          <p:cNvSpPr txBox="1"/>
          <p:nvPr/>
        </p:nvSpPr>
        <p:spPr>
          <a:xfrm>
            <a:off x="1003852" y="546652"/>
            <a:ext cx="17364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Wariant III cd.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91056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8393AFC7-095C-C699-47DD-DA7B41BC2C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1815322"/>
              </p:ext>
            </p:extLst>
          </p:nvPr>
        </p:nvGraphicFramePr>
        <p:xfrm>
          <a:off x="0" y="961614"/>
          <a:ext cx="12191999" cy="58963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2357">
                  <a:extLst>
                    <a:ext uri="{9D8B030D-6E8A-4147-A177-3AD203B41FA5}">
                      <a16:colId xmlns:a16="http://schemas.microsoft.com/office/drawing/2014/main" val="3002224140"/>
                    </a:ext>
                  </a:extLst>
                </a:gridCol>
                <a:gridCol w="3934956">
                  <a:extLst>
                    <a:ext uri="{9D8B030D-6E8A-4147-A177-3AD203B41FA5}">
                      <a16:colId xmlns:a16="http://schemas.microsoft.com/office/drawing/2014/main" val="3339122771"/>
                    </a:ext>
                  </a:extLst>
                </a:gridCol>
                <a:gridCol w="642712">
                  <a:extLst>
                    <a:ext uri="{9D8B030D-6E8A-4147-A177-3AD203B41FA5}">
                      <a16:colId xmlns:a16="http://schemas.microsoft.com/office/drawing/2014/main" val="2652094496"/>
                    </a:ext>
                  </a:extLst>
                </a:gridCol>
                <a:gridCol w="544503">
                  <a:extLst>
                    <a:ext uri="{9D8B030D-6E8A-4147-A177-3AD203B41FA5}">
                      <a16:colId xmlns:a16="http://schemas.microsoft.com/office/drawing/2014/main" val="1591924759"/>
                    </a:ext>
                  </a:extLst>
                </a:gridCol>
                <a:gridCol w="566376">
                  <a:extLst>
                    <a:ext uri="{9D8B030D-6E8A-4147-A177-3AD203B41FA5}">
                      <a16:colId xmlns:a16="http://schemas.microsoft.com/office/drawing/2014/main" val="2372400475"/>
                    </a:ext>
                  </a:extLst>
                </a:gridCol>
                <a:gridCol w="655806">
                  <a:extLst>
                    <a:ext uri="{9D8B030D-6E8A-4147-A177-3AD203B41FA5}">
                      <a16:colId xmlns:a16="http://schemas.microsoft.com/office/drawing/2014/main" val="2617432327"/>
                    </a:ext>
                  </a:extLst>
                </a:gridCol>
                <a:gridCol w="546503">
                  <a:extLst>
                    <a:ext uri="{9D8B030D-6E8A-4147-A177-3AD203B41FA5}">
                      <a16:colId xmlns:a16="http://schemas.microsoft.com/office/drawing/2014/main" val="3657263466"/>
                    </a:ext>
                  </a:extLst>
                </a:gridCol>
                <a:gridCol w="1003578">
                  <a:extLst>
                    <a:ext uri="{9D8B030D-6E8A-4147-A177-3AD203B41FA5}">
                      <a16:colId xmlns:a16="http://schemas.microsoft.com/office/drawing/2014/main" val="1330305130"/>
                    </a:ext>
                  </a:extLst>
                </a:gridCol>
                <a:gridCol w="963834">
                  <a:extLst>
                    <a:ext uri="{9D8B030D-6E8A-4147-A177-3AD203B41FA5}">
                      <a16:colId xmlns:a16="http://schemas.microsoft.com/office/drawing/2014/main" val="3941972622"/>
                    </a:ext>
                  </a:extLst>
                </a:gridCol>
                <a:gridCol w="874405">
                  <a:extLst>
                    <a:ext uri="{9D8B030D-6E8A-4147-A177-3AD203B41FA5}">
                      <a16:colId xmlns:a16="http://schemas.microsoft.com/office/drawing/2014/main" val="224532148"/>
                    </a:ext>
                  </a:extLst>
                </a:gridCol>
                <a:gridCol w="715423">
                  <a:extLst>
                    <a:ext uri="{9D8B030D-6E8A-4147-A177-3AD203B41FA5}">
                      <a16:colId xmlns:a16="http://schemas.microsoft.com/office/drawing/2014/main" val="523304788"/>
                    </a:ext>
                  </a:extLst>
                </a:gridCol>
                <a:gridCol w="1321546">
                  <a:extLst>
                    <a:ext uri="{9D8B030D-6E8A-4147-A177-3AD203B41FA5}">
                      <a16:colId xmlns:a16="http://schemas.microsoft.com/office/drawing/2014/main" val="1131663781"/>
                    </a:ext>
                  </a:extLst>
                </a:gridCol>
              </a:tblGrid>
              <a:tr h="804952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L.p.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ODDZIAŁ</a:t>
                      </a:r>
                      <a:endParaRPr lang="pl-PL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ŁÓŻEK</a:t>
                      </a:r>
                      <a:endParaRPr lang="pl-PL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HOSPITALIZACJI</a:t>
                      </a:r>
                      <a:endParaRPr lang="pl-PL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117567"/>
                  </a:ext>
                </a:extLst>
              </a:tr>
              <a:tr h="85764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1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2022r.</a:t>
                      </a:r>
                      <a:endParaRPr lang="pl-PL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vert="vert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1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2023r.</a:t>
                      </a:r>
                      <a:endParaRPr lang="pl-PL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vert="vert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1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20234r. </a:t>
                      </a:r>
                      <a:endParaRPr lang="pl-PL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vert="vert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1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M 2024r.</a:t>
                      </a:r>
                      <a:endParaRPr lang="pl-PL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vert="vert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1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M 2025r.</a:t>
                      </a:r>
                      <a:endParaRPr lang="pl-PL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vert="vert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1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r.</a:t>
                      </a:r>
                      <a:endParaRPr lang="pl-PL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vert="vert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1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2023r.</a:t>
                      </a:r>
                      <a:endParaRPr lang="pl-PL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vert="vert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1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2024r. </a:t>
                      </a:r>
                      <a:endParaRPr lang="pl-PL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vert="vert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1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M 2024r.</a:t>
                      </a:r>
                      <a:endParaRPr lang="pl-PL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vert="vert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1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M 2025r.</a:t>
                      </a:r>
                      <a:endParaRPr lang="pl-PL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vert="vert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6851349"/>
                  </a:ext>
                </a:extLst>
              </a:tr>
              <a:tr h="73119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Pododdział Zachowawczy Oddziału Chorób Wewnętrznych  ul. Wólczańska</a:t>
                      </a:r>
                      <a:endParaRPr lang="pl-PL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1 132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1 030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1 007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532</a:t>
                      </a:r>
                      <a:endParaRPr lang="pl-PL" sz="18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525</a:t>
                      </a:r>
                      <a:endParaRPr lang="pl-PL" sz="18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580360"/>
                  </a:ext>
                </a:extLst>
              </a:tr>
              <a:tr h="36679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</a:t>
                      </a:r>
                      <a:endParaRPr lang="pl-PL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Chorób Wewnętrznych ul. Wileńska</a:t>
                      </a:r>
                      <a:endParaRPr lang="pl-PL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2 274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2 358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2 714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1 290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1 413</a:t>
                      </a:r>
                      <a:endParaRPr lang="pl-PL" sz="18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110605"/>
                  </a:ext>
                </a:extLst>
              </a:tr>
              <a:tr h="42480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Chirurgii Ogólnej i Naczyniowej </a:t>
                      </a:r>
                      <a:endParaRPr lang="pl-PL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1 581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1 944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2 000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969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1 083</a:t>
                      </a:r>
                      <a:endParaRPr lang="pl-PL" sz="18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7822"/>
                  </a:ext>
                </a:extLst>
              </a:tr>
              <a:tr h="36679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Laryngologii</a:t>
                      </a:r>
                      <a:endParaRPr lang="pl-PL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1 212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1 844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1 866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897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936</a:t>
                      </a:r>
                      <a:endParaRPr lang="pl-PL" sz="18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7190992"/>
                  </a:ext>
                </a:extLst>
              </a:tr>
              <a:tr h="495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Urologii i Transplantacji Nerek </a:t>
                      </a:r>
                      <a:endParaRPr lang="pl-PL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1 669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1 990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1 743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979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906</a:t>
                      </a:r>
                      <a:endParaRPr lang="pl-PL" sz="18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5714468"/>
                  </a:ext>
                </a:extLst>
              </a:tr>
              <a:tr h="36679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pl-PL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4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Ginekologiczno-Położniczy</a:t>
                      </a:r>
                      <a:endParaRPr lang="pl-PL" sz="14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</a:t>
                      </a:r>
                      <a:endParaRPr lang="pl-PL" sz="18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</a:t>
                      </a:r>
                      <a:endParaRPr lang="pl-PL" sz="18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</a:t>
                      </a:r>
                      <a:endParaRPr lang="pl-PL" sz="18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</a:t>
                      </a:r>
                      <a:endParaRPr lang="pl-PL" sz="18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pl-PL" sz="18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5 904</a:t>
                      </a:r>
                      <a:endParaRPr lang="pl-PL" sz="18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5 366</a:t>
                      </a:r>
                      <a:endParaRPr lang="pl-PL" sz="18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4 591</a:t>
                      </a:r>
                      <a:endParaRPr lang="pl-PL" sz="18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2 798</a:t>
                      </a:r>
                      <a:endParaRPr lang="pl-PL" sz="18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1 740</a:t>
                      </a:r>
                      <a:endParaRPr lang="pl-PL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163631"/>
                  </a:ext>
                </a:extLst>
              </a:tr>
              <a:tr h="37992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pl-PL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4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Neonatologii</a:t>
                      </a:r>
                      <a:endParaRPr lang="pl-PL" sz="14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  <a:endParaRPr lang="pl-PL" sz="18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  <a:endParaRPr lang="pl-PL" sz="18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pl-PL" sz="18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  <a:endParaRPr lang="pl-PL" sz="18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pl-PL" sz="18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1 468</a:t>
                      </a:r>
                      <a:endParaRPr lang="pl-PL" sz="18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1 241</a:t>
                      </a:r>
                      <a:endParaRPr lang="pl-PL" sz="18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1 088</a:t>
                      </a:r>
                      <a:endParaRPr lang="pl-PL" sz="18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</a:t>
                      </a:r>
                      <a:endParaRPr lang="pl-PL" sz="18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428</a:t>
                      </a:r>
                      <a:endParaRPr lang="pl-PL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8012978"/>
                  </a:ext>
                </a:extLst>
              </a:tr>
              <a:tr h="36679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pl-PL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Anestezjologia (Wólczańska)</a:t>
                      </a:r>
                      <a:endParaRPr lang="pl-PL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164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161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  <a:endParaRPr lang="pl-PL" sz="18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509391"/>
                  </a:ext>
                </a:extLst>
              </a:tr>
              <a:tr h="36812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pl-PL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Anestezjologii (Wileńska)</a:t>
                      </a:r>
                      <a:endParaRPr lang="pl-PL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625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629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515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296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261</a:t>
                      </a:r>
                      <a:endParaRPr lang="pl-PL" sz="18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1281863"/>
                  </a:ext>
                </a:extLst>
              </a:tr>
              <a:tr h="366798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</a:t>
                      </a:r>
                      <a:endParaRPr lang="pl-PL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498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498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494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498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384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17 976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16 563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15 664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8 422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7 369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0753294"/>
                  </a:ext>
                </a:extLst>
              </a:tr>
            </a:tbl>
          </a:graphicData>
        </a:graphic>
      </p:graphicFrame>
      <p:sp>
        <p:nvSpPr>
          <p:cNvPr id="3" name="pole tekstowe 2">
            <a:extLst>
              <a:ext uri="{FF2B5EF4-FFF2-40B4-BE49-F238E27FC236}">
                <a16:creationId xmlns:a16="http://schemas.microsoft.com/office/drawing/2014/main" id="{3C6B3F85-820F-080F-7AE1-5FB77698B6CC}"/>
              </a:ext>
            </a:extLst>
          </p:cNvPr>
          <p:cNvSpPr txBox="1"/>
          <p:nvPr/>
        </p:nvSpPr>
        <p:spPr>
          <a:xfrm>
            <a:off x="2862469" y="288235"/>
            <a:ext cx="5865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posiadanej bazy łóżkowej i liczba hospitalizacji</a:t>
            </a:r>
          </a:p>
        </p:txBody>
      </p:sp>
    </p:spTree>
    <p:extLst>
      <p:ext uri="{BB962C8B-B14F-4D97-AF65-F5344CB8AC3E}">
        <p14:creationId xmlns:p14="http://schemas.microsoft.com/office/powerpoint/2010/main" val="19867590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59864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63F1760B-065B-CFC6-EBB9-11F0621F87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301959"/>
              </p:ext>
            </p:extLst>
          </p:nvPr>
        </p:nvGraphicFramePr>
        <p:xfrm>
          <a:off x="0" y="685800"/>
          <a:ext cx="12192000" cy="61721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1602">
                  <a:extLst>
                    <a:ext uri="{9D8B030D-6E8A-4147-A177-3AD203B41FA5}">
                      <a16:colId xmlns:a16="http://schemas.microsoft.com/office/drawing/2014/main" val="820857416"/>
                    </a:ext>
                  </a:extLst>
                </a:gridCol>
                <a:gridCol w="993913">
                  <a:extLst>
                    <a:ext uri="{9D8B030D-6E8A-4147-A177-3AD203B41FA5}">
                      <a16:colId xmlns:a16="http://schemas.microsoft.com/office/drawing/2014/main" val="3618752919"/>
                    </a:ext>
                  </a:extLst>
                </a:gridCol>
                <a:gridCol w="884583">
                  <a:extLst>
                    <a:ext uri="{9D8B030D-6E8A-4147-A177-3AD203B41FA5}">
                      <a16:colId xmlns:a16="http://schemas.microsoft.com/office/drawing/2014/main" val="2801307830"/>
                    </a:ext>
                  </a:extLst>
                </a:gridCol>
                <a:gridCol w="894520">
                  <a:extLst>
                    <a:ext uri="{9D8B030D-6E8A-4147-A177-3AD203B41FA5}">
                      <a16:colId xmlns:a16="http://schemas.microsoft.com/office/drawing/2014/main" val="2871446740"/>
                    </a:ext>
                  </a:extLst>
                </a:gridCol>
                <a:gridCol w="874644">
                  <a:extLst>
                    <a:ext uri="{9D8B030D-6E8A-4147-A177-3AD203B41FA5}">
                      <a16:colId xmlns:a16="http://schemas.microsoft.com/office/drawing/2014/main" val="640275122"/>
                    </a:ext>
                  </a:extLst>
                </a:gridCol>
                <a:gridCol w="486501">
                  <a:extLst>
                    <a:ext uri="{9D8B030D-6E8A-4147-A177-3AD203B41FA5}">
                      <a16:colId xmlns:a16="http://schemas.microsoft.com/office/drawing/2014/main" val="2997908676"/>
                    </a:ext>
                  </a:extLst>
                </a:gridCol>
                <a:gridCol w="527289">
                  <a:extLst>
                    <a:ext uri="{9D8B030D-6E8A-4147-A177-3AD203B41FA5}">
                      <a16:colId xmlns:a16="http://schemas.microsoft.com/office/drawing/2014/main" val="2665178246"/>
                    </a:ext>
                  </a:extLst>
                </a:gridCol>
                <a:gridCol w="916991">
                  <a:extLst>
                    <a:ext uri="{9D8B030D-6E8A-4147-A177-3AD203B41FA5}">
                      <a16:colId xmlns:a16="http://schemas.microsoft.com/office/drawing/2014/main" val="92221951"/>
                    </a:ext>
                  </a:extLst>
                </a:gridCol>
                <a:gridCol w="842234">
                  <a:extLst>
                    <a:ext uri="{9D8B030D-6E8A-4147-A177-3AD203B41FA5}">
                      <a16:colId xmlns:a16="http://schemas.microsoft.com/office/drawing/2014/main" val="2001956827"/>
                    </a:ext>
                  </a:extLst>
                </a:gridCol>
                <a:gridCol w="844827">
                  <a:extLst>
                    <a:ext uri="{9D8B030D-6E8A-4147-A177-3AD203B41FA5}">
                      <a16:colId xmlns:a16="http://schemas.microsoft.com/office/drawing/2014/main" val="1077490972"/>
                    </a:ext>
                  </a:extLst>
                </a:gridCol>
                <a:gridCol w="894522">
                  <a:extLst>
                    <a:ext uri="{9D8B030D-6E8A-4147-A177-3AD203B41FA5}">
                      <a16:colId xmlns:a16="http://schemas.microsoft.com/office/drawing/2014/main" val="1421909208"/>
                    </a:ext>
                  </a:extLst>
                </a:gridCol>
                <a:gridCol w="885871">
                  <a:extLst>
                    <a:ext uri="{9D8B030D-6E8A-4147-A177-3AD203B41FA5}">
                      <a16:colId xmlns:a16="http://schemas.microsoft.com/office/drawing/2014/main" val="3715934911"/>
                    </a:ext>
                  </a:extLst>
                </a:gridCol>
                <a:gridCol w="893233">
                  <a:extLst>
                    <a:ext uri="{9D8B030D-6E8A-4147-A177-3AD203B41FA5}">
                      <a16:colId xmlns:a16="http://schemas.microsoft.com/office/drawing/2014/main" val="23008019"/>
                    </a:ext>
                  </a:extLst>
                </a:gridCol>
                <a:gridCol w="881270">
                  <a:extLst>
                    <a:ext uri="{9D8B030D-6E8A-4147-A177-3AD203B41FA5}">
                      <a16:colId xmlns:a16="http://schemas.microsoft.com/office/drawing/2014/main" val="430959255"/>
                    </a:ext>
                  </a:extLst>
                </a:gridCol>
              </a:tblGrid>
              <a:tr h="72348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KAPITAŁY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endParaRPr lang="pl-PL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6M 2024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6M 2025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extLst>
                  <a:ext uri="{0D108BD9-81ED-4DB2-BD59-A6C34878D82A}">
                    <a16:rowId xmlns:a16="http://schemas.microsoft.com/office/drawing/2014/main" val="1070482288"/>
                  </a:ext>
                </a:extLst>
              </a:tr>
              <a:tr h="42300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 gridSpan="4"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4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KAPITAŁ OBCY</a:t>
                      </a:r>
                      <a:endParaRPr lang="pl-PL" sz="14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extLst>
                  <a:ext uri="{0D108BD9-81ED-4DB2-BD59-A6C34878D82A}">
                    <a16:rowId xmlns:a16="http://schemas.microsoft.com/office/drawing/2014/main" val="960836266"/>
                  </a:ext>
                </a:extLst>
              </a:tr>
              <a:tr h="47007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Zobowiązania długoterminowe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5 119 157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13 687 157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11 378 157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10 882 352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9 254 463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9 254 463</a:t>
                      </a:r>
                      <a:endParaRPr lang="pl-PL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10 336 251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8 321 265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6 295 359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24 280 373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30 792 496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34 280 373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50 792 496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extLst>
                  <a:ext uri="{0D108BD9-81ED-4DB2-BD59-A6C34878D82A}">
                    <a16:rowId xmlns:a16="http://schemas.microsoft.com/office/drawing/2014/main" val="21590247"/>
                  </a:ext>
                </a:extLst>
              </a:tr>
              <a:tr h="71767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Zobowiązania krótkoterminowe, w tym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29 218 675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27 572 589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25 433 052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28 651 221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30 217 904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30 217 904</a:t>
                      </a:r>
                      <a:endParaRPr lang="pl-PL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40 660 243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34 508 868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34 937 964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44 448 299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111 991 243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48 873 157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134 434 403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extLst>
                  <a:ext uri="{0D108BD9-81ED-4DB2-BD59-A6C34878D82A}">
                    <a16:rowId xmlns:a16="http://schemas.microsoft.com/office/drawing/2014/main" val="3747345337"/>
                  </a:ext>
                </a:extLst>
              </a:tr>
              <a:tr h="53500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Wymagalne</a:t>
                      </a:r>
                    </a:p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4 209 532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5 389 752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3 560 382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5 334 925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5 884 774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5 884 774</a:t>
                      </a:r>
                      <a:endParaRPr lang="pl-PL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3 750 947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2 588 298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1 738 914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7 205 194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19 353 567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13 201 291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28 991 240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extLst>
                  <a:ext uri="{0D108BD9-81ED-4DB2-BD59-A6C34878D82A}">
                    <a16:rowId xmlns:a16="http://schemas.microsoft.com/office/drawing/2014/main" val="638702211"/>
                  </a:ext>
                </a:extLst>
              </a:tr>
              <a:tr h="53500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nie wymagalne</a:t>
                      </a:r>
                    </a:p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25 009 143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22 182 837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21 872 670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23 316 296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24 333 130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24 333 130</a:t>
                      </a:r>
                      <a:endParaRPr lang="pl-PL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36 909 295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31 920 570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33 199 050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37 243 105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92 637 676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35 671 866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105 443 163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extLst>
                  <a:ext uri="{0D108BD9-81ED-4DB2-BD59-A6C34878D82A}">
                    <a16:rowId xmlns:a16="http://schemas.microsoft.com/office/drawing/2014/main" val="2046678710"/>
                  </a:ext>
                </a:extLst>
              </a:tr>
              <a:tr h="50717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Stan zapasów 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1 547 610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1 555 858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1 340 117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1 407 723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1 334 699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1 334 699</a:t>
                      </a:r>
                      <a:endParaRPr lang="pl-PL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2 296 219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3 011 813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3 858 285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3 535 483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2 971 634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3 329 029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3 051 713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extLst>
                  <a:ext uri="{0D108BD9-81ED-4DB2-BD59-A6C34878D82A}">
                    <a16:rowId xmlns:a16="http://schemas.microsoft.com/office/drawing/2014/main" val="2086305772"/>
                  </a:ext>
                </a:extLst>
              </a:tr>
              <a:tr h="31553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</a:t>
                      </a:r>
                      <a:r>
                        <a:rPr lang="pl-PL" sz="14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KAPITAŁ WŁASNY</a:t>
                      </a:r>
                      <a:endParaRPr lang="pl-PL" sz="14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extLst>
                  <a:ext uri="{0D108BD9-81ED-4DB2-BD59-A6C34878D82A}">
                    <a16:rowId xmlns:a16="http://schemas.microsoft.com/office/drawing/2014/main" val="1464631369"/>
                  </a:ext>
                </a:extLst>
              </a:tr>
              <a:tr h="53500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Kapitał własny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-12 399 490</a:t>
                      </a:r>
                      <a:endParaRPr lang="pl-PL" sz="900" b="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-17 916 165</a:t>
                      </a:r>
                      <a:endParaRPr lang="pl-PL" sz="900" b="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-19 428 283</a:t>
                      </a:r>
                      <a:endParaRPr lang="pl-PL" sz="900" b="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-20 976 037</a:t>
                      </a:r>
                      <a:endParaRPr lang="pl-PL" sz="900" b="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-23 459 896</a:t>
                      </a:r>
                      <a:endParaRPr lang="pl-PL" sz="900" b="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-23 459 896</a:t>
                      </a:r>
                      <a:endParaRPr lang="pl-PL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-25 636 612</a:t>
                      </a:r>
                      <a:endParaRPr lang="pl-PL" sz="900" b="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-20 923 178</a:t>
                      </a:r>
                      <a:endParaRPr lang="pl-PL" sz="900" b="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-26 417 215</a:t>
                      </a:r>
                      <a:endParaRPr lang="pl-PL" sz="900" b="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-50 742 266</a:t>
                      </a:r>
                      <a:endParaRPr lang="pl-PL" sz="900" b="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8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-128 556 126</a:t>
                      </a:r>
                      <a:endParaRPr lang="pl-PL" sz="800" b="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-67 863 346</a:t>
                      </a:r>
                      <a:endParaRPr lang="pl-PL" sz="900" b="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8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-159 424 363</a:t>
                      </a:r>
                      <a:endParaRPr lang="pl-PL" sz="800" b="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extLst>
                  <a:ext uri="{0D108BD9-81ED-4DB2-BD59-A6C34878D82A}">
                    <a16:rowId xmlns:a16="http://schemas.microsoft.com/office/drawing/2014/main" val="973384758"/>
                  </a:ext>
                </a:extLst>
              </a:tr>
              <a:tr h="47007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Kapitał podstawowy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23 606 095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23 606 095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23 606 095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23 606 095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23 606 095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23 606 095</a:t>
                      </a:r>
                      <a:endParaRPr lang="pl-PL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23 606 095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23 606 095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23 606 095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23 606 095</a:t>
                      </a:r>
                      <a:endParaRPr lang="pl-PL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23 606 095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23 606 095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23 606 095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extLst>
                  <a:ext uri="{0D108BD9-81ED-4DB2-BD59-A6C34878D82A}">
                    <a16:rowId xmlns:a16="http://schemas.microsoft.com/office/drawing/2014/main" val="254493130"/>
                  </a:ext>
                </a:extLst>
              </a:tr>
              <a:tr h="47007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Zysk/strata z lat ubiegłych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-32 285 650</a:t>
                      </a:r>
                      <a:endParaRPr lang="pl-PL" sz="12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-35 318 529</a:t>
                      </a:r>
                      <a:endParaRPr lang="pl-PL" sz="12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-41 522 200</a:t>
                      </a:r>
                      <a:endParaRPr lang="pl-PL" sz="12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-40 399 392</a:t>
                      </a:r>
                      <a:endParaRPr lang="pl-PL" sz="12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-43 261 366</a:t>
                      </a:r>
                      <a:endParaRPr lang="pl-PL" sz="12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-43 261 366</a:t>
                      </a:r>
                      <a:endParaRPr lang="pl-PL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-47 065 991</a:t>
                      </a:r>
                      <a:endParaRPr lang="pl-PL" sz="12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-49 242 707</a:t>
                      </a:r>
                      <a:endParaRPr lang="pl-PL" sz="12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-44 529 273</a:t>
                      </a:r>
                      <a:endParaRPr lang="pl-PL" sz="12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-49 974 694</a:t>
                      </a:r>
                      <a:endParaRPr lang="pl-PL" sz="12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-64 148 360</a:t>
                      </a:r>
                      <a:endParaRPr lang="pl-PL" sz="12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-74 348 360</a:t>
                      </a:r>
                      <a:endParaRPr lang="pl-PL" sz="12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-146 162 221</a:t>
                      </a:r>
                      <a:endParaRPr lang="pl-PL" sz="12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extLst>
                  <a:ext uri="{0D108BD9-81ED-4DB2-BD59-A6C34878D82A}">
                    <a16:rowId xmlns:a16="http://schemas.microsoft.com/office/drawing/2014/main" val="2381673386"/>
                  </a:ext>
                </a:extLst>
              </a:tr>
              <a:tr h="47007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9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Zysk / strata roku obrotowego </a:t>
                      </a:r>
                      <a:endParaRPr lang="pl-PL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-3 719 935</a:t>
                      </a:r>
                      <a:endParaRPr lang="pl-PL" sz="12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-6 203 671</a:t>
                      </a:r>
                      <a:endParaRPr lang="pl-PL" sz="12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-1 512 178</a:t>
                      </a:r>
                      <a:endParaRPr lang="pl-PL" sz="12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-4 182 740</a:t>
                      </a:r>
                      <a:endParaRPr lang="pl-PL" sz="12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-3 804 625</a:t>
                      </a:r>
                      <a:endParaRPr lang="pl-PL" sz="12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-3 804 625</a:t>
                      </a:r>
                      <a:endParaRPr lang="pl-PL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-2 176 716</a:t>
                      </a:r>
                      <a:endParaRPr lang="pl-PL" sz="12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4 713 434</a:t>
                      </a:r>
                      <a:endParaRPr lang="pl-PL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-5 494 036</a:t>
                      </a:r>
                      <a:endParaRPr lang="pl-PL" sz="12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-24 373 667</a:t>
                      </a:r>
                      <a:endParaRPr lang="pl-PL" sz="12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-88 013 861</a:t>
                      </a:r>
                      <a:endParaRPr lang="pl-PL" sz="12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-17 121 081</a:t>
                      </a:r>
                      <a:endParaRPr lang="pl-PL" sz="12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2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-36 868 236</a:t>
                      </a:r>
                      <a:endParaRPr lang="pl-PL" sz="12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extLst>
                  <a:ext uri="{0D108BD9-81ED-4DB2-BD59-A6C34878D82A}">
                    <a16:rowId xmlns:a16="http://schemas.microsoft.com/office/drawing/2014/main" val="2370901731"/>
                  </a:ext>
                </a:extLst>
              </a:tr>
            </a:tbl>
          </a:graphicData>
        </a:graphic>
      </p:graphicFrame>
      <p:sp>
        <p:nvSpPr>
          <p:cNvPr id="3" name="pole tekstowe 2">
            <a:extLst>
              <a:ext uri="{FF2B5EF4-FFF2-40B4-BE49-F238E27FC236}">
                <a16:creationId xmlns:a16="http://schemas.microsoft.com/office/drawing/2014/main" id="{BA3FD72A-1FF5-87A1-7963-BD5ECAB3396D}"/>
              </a:ext>
            </a:extLst>
          </p:cNvPr>
          <p:cNvSpPr txBox="1"/>
          <p:nvPr/>
        </p:nvSpPr>
        <p:spPr>
          <a:xfrm>
            <a:off x="5280990" y="216177"/>
            <a:ext cx="282000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3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Udział kapitałów własnych i obcych</a:t>
            </a:r>
          </a:p>
        </p:txBody>
      </p:sp>
    </p:spTree>
    <p:extLst>
      <p:ext uri="{BB962C8B-B14F-4D97-AF65-F5344CB8AC3E}">
        <p14:creationId xmlns:p14="http://schemas.microsoft.com/office/powerpoint/2010/main" val="1630772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29D4E590-7E3E-E033-6BF0-FFFDCB0B90E3}"/>
              </a:ext>
            </a:extLst>
          </p:cNvPr>
          <p:cNvSpPr txBox="1"/>
          <p:nvPr/>
        </p:nvSpPr>
        <p:spPr>
          <a:xfrm>
            <a:off x="3607902" y="367748"/>
            <a:ext cx="4747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Wyniki finansowe Szpitala w latach 2022-2025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6ACD4712-4EA9-8164-FE04-9167C66008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338015"/>
              </p:ext>
            </p:extLst>
          </p:nvPr>
        </p:nvGraphicFramePr>
        <p:xfrm>
          <a:off x="447261" y="1023730"/>
          <a:ext cx="11380304" cy="56354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49274">
                  <a:extLst>
                    <a:ext uri="{9D8B030D-6E8A-4147-A177-3AD203B41FA5}">
                      <a16:colId xmlns:a16="http://schemas.microsoft.com/office/drawing/2014/main" val="627766069"/>
                    </a:ext>
                  </a:extLst>
                </a:gridCol>
                <a:gridCol w="1721578">
                  <a:extLst>
                    <a:ext uri="{9D8B030D-6E8A-4147-A177-3AD203B41FA5}">
                      <a16:colId xmlns:a16="http://schemas.microsoft.com/office/drawing/2014/main" val="3159695653"/>
                    </a:ext>
                  </a:extLst>
                </a:gridCol>
                <a:gridCol w="1721578">
                  <a:extLst>
                    <a:ext uri="{9D8B030D-6E8A-4147-A177-3AD203B41FA5}">
                      <a16:colId xmlns:a16="http://schemas.microsoft.com/office/drawing/2014/main" val="721691690"/>
                    </a:ext>
                  </a:extLst>
                </a:gridCol>
                <a:gridCol w="1587430">
                  <a:extLst>
                    <a:ext uri="{9D8B030D-6E8A-4147-A177-3AD203B41FA5}">
                      <a16:colId xmlns:a16="http://schemas.microsoft.com/office/drawing/2014/main" val="1022837877"/>
                    </a:ext>
                  </a:extLst>
                </a:gridCol>
                <a:gridCol w="1900444">
                  <a:extLst>
                    <a:ext uri="{9D8B030D-6E8A-4147-A177-3AD203B41FA5}">
                      <a16:colId xmlns:a16="http://schemas.microsoft.com/office/drawing/2014/main" val="627776799"/>
                    </a:ext>
                  </a:extLst>
                </a:gridCol>
              </a:tblGrid>
              <a:tr h="4696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I-X 2025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02235739"/>
                  </a:ext>
                </a:extLst>
              </a:tr>
              <a:tr h="4696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Przychody ze sprzedaży, w tym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187 899 778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207 261 078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169 715 605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173 365 084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13165497"/>
                  </a:ext>
                </a:extLst>
              </a:tr>
              <a:tr h="4696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NFZ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187 864 303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207 214 662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169 668 527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173 365 084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23090145"/>
                  </a:ext>
                </a:extLst>
              </a:tr>
              <a:tr h="4696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Sprzedaż materiałów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35 475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46 416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47 078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76682425"/>
                  </a:ext>
                </a:extLst>
              </a:tr>
              <a:tr h="4696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Koszty działalności operacyjnej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196 180 112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236 711 467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260 814 086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227 380 634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33395354"/>
                  </a:ext>
                </a:extLst>
              </a:tr>
              <a:tr h="46962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Wynik ze sprzedaży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-8 280 334</a:t>
                      </a:r>
                      <a:endParaRPr lang="pl-PL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-29 450 389</a:t>
                      </a:r>
                      <a:endParaRPr lang="pl-PL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-91 098 481</a:t>
                      </a:r>
                      <a:endParaRPr lang="pl-PL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-54 015 550</a:t>
                      </a:r>
                      <a:endParaRPr lang="pl-PL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62900405"/>
                  </a:ext>
                </a:extLst>
              </a:tr>
              <a:tr h="4696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Pozostałe przychody operacyjne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6 616 053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7 198 303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8 844 380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4 623 268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07121357"/>
                  </a:ext>
                </a:extLst>
              </a:tr>
              <a:tr h="4696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Pozostałe koszty operacyjne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2 978 850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965 338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2 092 414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1 298 314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46849910"/>
                  </a:ext>
                </a:extLst>
              </a:tr>
              <a:tr h="4696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Wynik z działalności operacyjnej 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-4 643 131</a:t>
                      </a:r>
                      <a:endParaRPr lang="pl-PL" sz="18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-23 217 424</a:t>
                      </a:r>
                      <a:endParaRPr lang="pl-PL" sz="18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-84 346 515</a:t>
                      </a:r>
                      <a:endParaRPr lang="pl-PL" sz="18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-50 690 597</a:t>
                      </a:r>
                      <a:endParaRPr lang="pl-PL" sz="18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67256634"/>
                  </a:ext>
                </a:extLst>
              </a:tr>
              <a:tr h="4696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Przychody finansowe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69 978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69 216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39 171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11 955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94575430"/>
                  </a:ext>
                </a:extLst>
              </a:tr>
              <a:tr h="4696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Koszty finansowe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920 883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1 225 459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3 706 517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5 476 053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90640423"/>
                  </a:ext>
                </a:extLst>
              </a:tr>
              <a:tr h="46962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WYNIK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-5 494 036</a:t>
                      </a:r>
                      <a:endParaRPr lang="pl-PL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-24 373 667</a:t>
                      </a:r>
                      <a:endParaRPr lang="pl-PL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-88 013 860</a:t>
                      </a:r>
                      <a:endParaRPr lang="pl-PL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8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-56 154 694</a:t>
                      </a:r>
                      <a:endParaRPr lang="pl-PL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228165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9497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A9AF575E-6A2C-74D2-7E7C-75029602A6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300787"/>
              </p:ext>
            </p:extLst>
          </p:nvPr>
        </p:nvGraphicFramePr>
        <p:xfrm>
          <a:off x="1593574" y="1009377"/>
          <a:ext cx="8925339" cy="2828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9885">
                  <a:extLst>
                    <a:ext uri="{9D8B030D-6E8A-4147-A177-3AD203B41FA5}">
                      <a16:colId xmlns:a16="http://schemas.microsoft.com/office/drawing/2014/main" val="2779964772"/>
                    </a:ext>
                  </a:extLst>
                </a:gridCol>
                <a:gridCol w="1698006">
                  <a:extLst>
                    <a:ext uri="{9D8B030D-6E8A-4147-A177-3AD203B41FA5}">
                      <a16:colId xmlns:a16="http://schemas.microsoft.com/office/drawing/2014/main" val="1915277914"/>
                    </a:ext>
                  </a:extLst>
                </a:gridCol>
                <a:gridCol w="1706113">
                  <a:extLst>
                    <a:ext uri="{9D8B030D-6E8A-4147-A177-3AD203B41FA5}">
                      <a16:colId xmlns:a16="http://schemas.microsoft.com/office/drawing/2014/main" val="3276658411"/>
                    </a:ext>
                  </a:extLst>
                </a:gridCol>
                <a:gridCol w="2231335">
                  <a:extLst>
                    <a:ext uri="{9D8B030D-6E8A-4147-A177-3AD203B41FA5}">
                      <a16:colId xmlns:a16="http://schemas.microsoft.com/office/drawing/2014/main" val="1690668369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endParaRPr lang="pl-PL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31.10.2024r.</a:t>
                      </a: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31.10.2025r. </a:t>
                      </a: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Wzrost</a:t>
                      </a: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:a16="http://schemas.microsoft.com/office/drawing/2014/main" val="2570068264"/>
                  </a:ext>
                </a:extLst>
              </a:tr>
              <a:tr h="622935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rtl="0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Zobowiązania długoterminowe</a:t>
                      </a:r>
                    </a:p>
                    <a:p>
                      <a:pPr algn="l" rtl="0" fontAlgn="ctr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34 280 373</a:t>
                      </a: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50 792 496</a:t>
                      </a: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16 512 123</a:t>
                      </a:r>
                    </a:p>
                    <a:p>
                      <a:pPr algn="ctr" fontAlgn="b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9679752"/>
                  </a:ext>
                </a:extLst>
              </a:tr>
              <a:tr h="62293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t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Zobowiązania krótkoterminowe</a:t>
                      </a:r>
                    </a:p>
                    <a:p>
                      <a:pPr algn="l" fontAlgn="t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t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60 712 746</a:t>
                      </a:r>
                    </a:p>
                  </a:txBody>
                  <a:tcPr marL="5715" marR="5715" marT="571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t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153 969 808</a:t>
                      </a:r>
                    </a:p>
                  </a:txBody>
                  <a:tcPr marL="5715" marR="5715" marT="5715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93 257 062</a:t>
                      </a:r>
                    </a:p>
                    <a:p>
                      <a:pPr algn="ctr" fontAlgn="b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059849911"/>
                  </a:ext>
                </a:extLst>
              </a:tr>
              <a:tr h="62293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t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</a:t>
                      </a:r>
                    </a:p>
                    <a:p>
                      <a:pPr algn="l" fontAlgn="t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94 993 119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204 762 304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109 769 185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22165395"/>
                  </a:ext>
                </a:extLst>
              </a:tr>
            </a:tbl>
          </a:graphicData>
        </a:graphic>
      </p:graphicFrame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AF033285-D5C1-B660-9E39-EF9ADB42BF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3752706"/>
              </p:ext>
            </p:extLst>
          </p:nvPr>
        </p:nvGraphicFramePr>
        <p:xfrm>
          <a:off x="1673088" y="4671936"/>
          <a:ext cx="8845825" cy="11026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4109">
                  <a:extLst>
                    <a:ext uri="{9D8B030D-6E8A-4147-A177-3AD203B41FA5}">
                      <a16:colId xmlns:a16="http://schemas.microsoft.com/office/drawing/2014/main" val="485361331"/>
                    </a:ext>
                  </a:extLst>
                </a:gridCol>
                <a:gridCol w="1896693">
                  <a:extLst>
                    <a:ext uri="{9D8B030D-6E8A-4147-A177-3AD203B41FA5}">
                      <a16:colId xmlns:a16="http://schemas.microsoft.com/office/drawing/2014/main" val="4059378730"/>
                    </a:ext>
                  </a:extLst>
                </a:gridCol>
                <a:gridCol w="1766636">
                  <a:extLst>
                    <a:ext uri="{9D8B030D-6E8A-4147-A177-3AD203B41FA5}">
                      <a16:colId xmlns:a16="http://schemas.microsoft.com/office/drawing/2014/main" val="1128929013"/>
                    </a:ext>
                  </a:extLst>
                </a:gridCol>
                <a:gridCol w="1638387">
                  <a:extLst>
                    <a:ext uri="{9D8B030D-6E8A-4147-A177-3AD203B41FA5}">
                      <a16:colId xmlns:a16="http://schemas.microsoft.com/office/drawing/2014/main" val="2127254537"/>
                    </a:ext>
                  </a:extLst>
                </a:gridCol>
              </a:tblGrid>
              <a:tr h="1102699"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KOSZTY ODSETEK</a:t>
                      </a:r>
                    </a:p>
                  </a:txBody>
                  <a:tcPr marL="68580" marR="68580" marT="34290" marB="3429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2 919 243</a:t>
                      </a:r>
                    </a:p>
                  </a:txBody>
                  <a:tcPr marL="68580" marR="68580" marT="34290" marB="3429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5 435 183</a:t>
                      </a:r>
                    </a:p>
                  </a:txBody>
                  <a:tcPr marL="68580" marR="68580" marT="34290" marB="3429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2 515 940</a:t>
                      </a:r>
                    </a:p>
                    <a:p>
                      <a:pPr algn="r" fontAlgn="b">
                        <a:buNone/>
                      </a:pP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 fontAlgn="b">
                        <a:buNone/>
                      </a:pP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8041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741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8DF2BAB9-2278-4E7D-02E7-0E6C033508E6}"/>
              </a:ext>
            </a:extLst>
          </p:cNvPr>
          <p:cNvSpPr txBox="1"/>
          <p:nvPr/>
        </p:nvSpPr>
        <p:spPr>
          <a:xfrm>
            <a:off x="3260863" y="1133061"/>
            <a:ext cx="4288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Sytuacja finansowa na  dzień 05.12.2025r</a:t>
            </a:r>
            <a:r>
              <a:rPr lang="pl-PL" dirty="0"/>
              <a:t>.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1E683211-E687-88A6-5147-E579DDDE8ADA}"/>
              </a:ext>
            </a:extLst>
          </p:cNvPr>
          <p:cNvSpPr txBox="1"/>
          <p:nvPr/>
        </p:nvSpPr>
        <p:spPr>
          <a:xfrm>
            <a:off x="2217255" y="2355575"/>
            <a:ext cx="7774885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Zobowiązania wobec ZUS za VI-X 2025r. =                21 822 915zł</a:t>
            </a: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Zobowiązania wobec kontrahentów = 	                       31 219 841zł</a:t>
            </a: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Zobowiązania wobec ZFŚS=                                            3. 251.776zł</a:t>
            </a: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RAZEM ZOBOWIĄZANIA WYMAGALNE: 56 294 532zł</a:t>
            </a: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Szpital posiada 11 nakazów sądowych na kwotę: 439 885zł (bez kosztów odsetek)</a:t>
            </a:r>
          </a:p>
          <a:p>
            <a:endParaRPr lang="pl-PL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81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0CD1DC-D450-B92D-3C60-3EA7EB8677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B82DEF1A-725A-0062-9F98-158EBD12CB91}"/>
              </a:ext>
            </a:extLst>
          </p:cNvPr>
          <p:cNvSpPr txBox="1"/>
          <p:nvPr/>
        </p:nvSpPr>
        <p:spPr>
          <a:xfrm>
            <a:off x="3678307" y="444776"/>
            <a:ext cx="5925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Przychody z NFZ, a koszty wynagrodzeń, bez kontraktów 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5445EC71-214E-2A1F-8D26-FA79F5B0F8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4012151"/>
              </p:ext>
            </p:extLst>
          </p:nvPr>
        </p:nvGraphicFramePr>
        <p:xfrm>
          <a:off x="79513" y="924339"/>
          <a:ext cx="12112487" cy="59336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556">
                  <a:extLst>
                    <a:ext uri="{9D8B030D-6E8A-4147-A177-3AD203B41FA5}">
                      <a16:colId xmlns:a16="http://schemas.microsoft.com/office/drawing/2014/main" val="3144778324"/>
                    </a:ext>
                  </a:extLst>
                </a:gridCol>
                <a:gridCol w="2026948">
                  <a:extLst>
                    <a:ext uri="{9D8B030D-6E8A-4147-A177-3AD203B41FA5}">
                      <a16:colId xmlns:a16="http://schemas.microsoft.com/office/drawing/2014/main" val="1611566173"/>
                    </a:ext>
                  </a:extLst>
                </a:gridCol>
                <a:gridCol w="2236305">
                  <a:extLst>
                    <a:ext uri="{9D8B030D-6E8A-4147-A177-3AD203B41FA5}">
                      <a16:colId xmlns:a16="http://schemas.microsoft.com/office/drawing/2014/main" val="1371491056"/>
                    </a:ext>
                  </a:extLst>
                </a:gridCol>
                <a:gridCol w="2365513">
                  <a:extLst>
                    <a:ext uri="{9D8B030D-6E8A-4147-A177-3AD203B41FA5}">
                      <a16:colId xmlns:a16="http://schemas.microsoft.com/office/drawing/2014/main" val="514961806"/>
                    </a:ext>
                  </a:extLst>
                </a:gridCol>
                <a:gridCol w="2531165">
                  <a:extLst>
                    <a:ext uri="{9D8B030D-6E8A-4147-A177-3AD203B41FA5}">
                      <a16:colId xmlns:a16="http://schemas.microsoft.com/office/drawing/2014/main" val="4188853816"/>
                    </a:ext>
                  </a:extLst>
                </a:gridCol>
              </a:tblGrid>
              <a:tr h="379434">
                <a:tc>
                  <a:txBody>
                    <a:bodyPr/>
                    <a:lstStyle/>
                    <a:p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6M 2024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6M 2025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529737169"/>
                  </a:ext>
                </a:extLst>
              </a:tr>
              <a:tr h="654909">
                <a:tc>
                  <a:txBody>
                    <a:bodyPr/>
                    <a:lstStyle/>
                    <a:p>
                      <a:r>
                        <a:rPr lang="pl-PL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Przychody z NFZ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192 916 056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156 467 324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108 145 254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97 381 435</a:t>
                      </a:r>
                      <a:endParaRPr lang="pl-PL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b"/>
                </a:tc>
                <a:extLst>
                  <a:ext uri="{0D108BD9-81ED-4DB2-BD59-A6C34878D82A}">
                    <a16:rowId xmlns:a16="http://schemas.microsoft.com/office/drawing/2014/main" val="1450435420"/>
                  </a:ext>
                </a:extLst>
              </a:tr>
              <a:tr h="922948">
                <a:tc>
                  <a:txBody>
                    <a:bodyPr/>
                    <a:lstStyle/>
                    <a:p>
                      <a:r>
                        <a:rPr lang="pl-PL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Koszty wynagrodzeń </a:t>
                      </a:r>
                    </a:p>
                    <a:p>
                      <a:r>
                        <a:rPr lang="pl-PL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(bez kontraktów)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166 837 510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182 589 943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87 418 249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91 298 260</a:t>
                      </a:r>
                      <a:endParaRPr lang="pl-PL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extLst>
                  <a:ext uri="{0D108BD9-81ED-4DB2-BD59-A6C34878D82A}">
                    <a16:rowId xmlns:a16="http://schemas.microsoft.com/office/drawing/2014/main" val="2254652070"/>
                  </a:ext>
                </a:extLst>
              </a:tr>
              <a:tr h="922948">
                <a:tc>
                  <a:txBody>
                    <a:bodyPr/>
                    <a:lstStyle/>
                    <a:p>
                      <a:r>
                        <a:rPr lang="pl-PL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Środki na pokrycie pozostałych kosztów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t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26 078 546</a:t>
                      </a:r>
                    </a:p>
                  </a:txBody>
                  <a:tcPr marL="5715" marR="5715" marT="571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t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E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-26 122 619</a:t>
                      </a:r>
                    </a:p>
                  </a:txBody>
                  <a:tcPr marL="5715" marR="5715" marT="571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t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20 727 005</a:t>
                      </a:r>
                    </a:p>
                  </a:txBody>
                  <a:tcPr marL="5715" marR="5715" marT="571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pl-PL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t">
                        <a:buNone/>
                      </a:pPr>
                      <a:r>
                        <a:rPr lang="pl-P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6 083 175</a:t>
                      </a:r>
                    </a:p>
                  </a:txBody>
                  <a:tcPr marL="5715" marR="5715" marT="5715" marB="0"/>
                </a:tc>
                <a:extLst>
                  <a:ext uri="{0D108BD9-81ED-4DB2-BD59-A6C34878D82A}">
                    <a16:rowId xmlns:a16="http://schemas.microsoft.com/office/drawing/2014/main" val="940074134"/>
                  </a:ext>
                </a:extLst>
              </a:tr>
              <a:tr h="1199833">
                <a:tc>
                  <a:txBody>
                    <a:bodyPr/>
                    <a:lstStyle/>
                    <a:p>
                      <a:r>
                        <a:rPr lang="pl-PL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Udział wynagrodzeń </a:t>
                      </a:r>
                      <a:br>
                        <a:rPr lang="pl-PL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l-PL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 kosztach bez kontraktów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86,48%</a:t>
                      </a:r>
                    </a:p>
                    <a:p>
                      <a:pPr algn="ctr" fontAlgn="b">
                        <a:buNone/>
                      </a:pP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116,70%</a:t>
                      </a:r>
                    </a:p>
                    <a:p>
                      <a:pPr algn="ctr" fontAlgn="b">
                        <a:buNone/>
                      </a:pP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80,83%</a:t>
                      </a:r>
                    </a:p>
                    <a:p>
                      <a:pPr algn="ctr" fontAlgn="b">
                        <a:buNone/>
                      </a:pP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93,75%</a:t>
                      </a:r>
                    </a:p>
                    <a:p>
                      <a:pPr algn="ctr" fontAlgn="b">
                        <a:buNone/>
                      </a:pPr>
                      <a:endParaRPr lang="pl-PL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b"/>
                </a:tc>
                <a:extLst>
                  <a:ext uri="{0D108BD9-81ED-4DB2-BD59-A6C34878D82A}">
                    <a16:rowId xmlns:a16="http://schemas.microsoft.com/office/drawing/2014/main" val="580461280"/>
                  </a:ext>
                </a:extLst>
              </a:tr>
              <a:tr h="1853589">
                <a:tc>
                  <a:txBody>
                    <a:bodyPr/>
                    <a:lstStyle/>
                    <a:p>
                      <a:endParaRPr lang="pl-PL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pl-PL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 kontraktami</a:t>
                      </a:r>
                    </a:p>
                    <a:p>
                      <a:endParaRPr lang="pl-PL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91%</a:t>
                      </a:r>
                    </a:p>
                    <a:p>
                      <a:pPr algn="ctr" fontAlgn="b">
                        <a:buNone/>
                      </a:pP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124,%</a:t>
                      </a:r>
                    </a:p>
                    <a:p>
                      <a:pPr algn="ctr" fontAlgn="b">
                        <a:buNone/>
                      </a:pP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85,74%</a:t>
                      </a:r>
                    </a:p>
                    <a:p>
                      <a:pPr algn="ctr" fontAlgn="b">
                        <a:buNone/>
                      </a:pP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101,91%</a:t>
                      </a:r>
                    </a:p>
                    <a:p>
                      <a:pPr algn="ctr" fontAlgn="b">
                        <a:buNone/>
                      </a:pPr>
                      <a:endParaRPr lang="pl-PL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>
                        <a:buNone/>
                      </a:pPr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Od VII</a:t>
                      </a:r>
                    </a:p>
                    <a:p>
                      <a:pPr algn="ctr" fontAlgn="b">
                        <a:buNone/>
                      </a:pPr>
                      <a:r>
                        <a:rPr lang="pl-PL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110,60%</a:t>
                      </a:r>
                    </a:p>
                    <a:p>
                      <a:pPr algn="ctr" fontAlgn="b">
                        <a:buNone/>
                      </a:pPr>
                      <a:endParaRPr lang="pl-PL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b"/>
                </a:tc>
                <a:extLst>
                  <a:ext uri="{0D108BD9-81ED-4DB2-BD59-A6C34878D82A}">
                    <a16:rowId xmlns:a16="http://schemas.microsoft.com/office/drawing/2014/main" val="29306726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6473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CD59B-0743-3A1B-7515-8DCF872AB6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9F42BDB6-DD12-BD7F-674D-542DFB0F98B8}"/>
              </a:ext>
            </a:extLst>
          </p:cNvPr>
          <p:cNvSpPr txBox="1"/>
          <p:nvPr/>
        </p:nvSpPr>
        <p:spPr>
          <a:xfrm>
            <a:off x="357809" y="1428375"/>
            <a:ext cx="10141226" cy="49167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pl-P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Zapotrzebowanie środków na pokrycie wynagrodzeń od 01.07.2025r. = 2 048 702,75 zł na jeden miesiąc.</a:t>
            </a:r>
          </a:p>
          <a:p>
            <a:pPr algn="l">
              <a:buNone/>
            </a:pPr>
            <a:endParaRPr lang="pl-PL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None/>
            </a:pPr>
            <a:r>
              <a:rPr lang="pl-P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Przekazane środki przez NFZ = 869 781,10 zł na jeden miesiąc.</a:t>
            </a:r>
          </a:p>
          <a:p>
            <a:pPr algn="l">
              <a:buNone/>
            </a:pPr>
            <a:endParaRPr lang="pl-PL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None/>
            </a:pPr>
            <a:endParaRPr lang="pl-PL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None/>
            </a:pPr>
            <a:endParaRPr lang="pl-PL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None/>
            </a:pPr>
            <a:endParaRPr lang="pl-PL" sz="135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pl-PL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Miesięczny deficyt na wynagrodzenia od 01.07.2025r.wynosi: </a:t>
            </a:r>
            <a:br>
              <a:rPr lang="pl-PL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32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pl-PL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1 178 921,65 zł/miesiąc </a:t>
            </a:r>
          </a:p>
          <a:p>
            <a:pPr algn="ctr">
              <a:buNone/>
            </a:pPr>
            <a:endParaRPr lang="pl-PL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(za okres lipiec – grudzień, to kwota: 7 073 529,90 zł)</a:t>
            </a:r>
            <a:endParaRPr lang="pl-PL" sz="3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56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9E3811DB-F7B7-8E1D-320A-96C50DB6CB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329" y="983974"/>
            <a:ext cx="11837505" cy="5764696"/>
          </a:xfrm>
          <a:prstGeom prst="rect">
            <a:avLst/>
          </a:prstGeom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FC800277-DD19-33A7-0EC7-0A632C761226}"/>
              </a:ext>
            </a:extLst>
          </p:cNvPr>
          <p:cNvSpPr txBox="1"/>
          <p:nvPr/>
        </p:nvSpPr>
        <p:spPr>
          <a:xfrm>
            <a:off x="2236305" y="347870"/>
            <a:ext cx="7244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Poziom realizacji kontraktu przez oddziały szpitalne z dnia 05.12.2025r. </a:t>
            </a:r>
          </a:p>
        </p:txBody>
      </p:sp>
    </p:spTree>
    <p:extLst>
      <p:ext uri="{BB962C8B-B14F-4D97-AF65-F5344CB8AC3E}">
        <p14:creationId xmlns:p14="http://schemas.microsoft.com/office/powerpoint/2010/main" val="3095751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890E51B5-016E-98A3-B7F3-329632BF0B04}"/>
              </a:ext>
            </a:extLst>
          </p:cNvPr>
          <p:cNvSpPr txBox="1"/>
          <p:nvPr/>
        </p:nvSpPr>
        <p:spPr>
          <a:xfrm>
            <a:off x="715617" y="59636"/>
            <a:ext cx="10702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kosztów i wyników finansowych pionu ginekologiczno-położniczego i noworodkowego 2022-2024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E74B11C2-3527-EA9A-11B9-28564882BA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3451724"/>
              </p:ext>
            </p:extLst>
          </p:nvPr>
        </p:nvGraphicFramePr>
        <p:xfrm>
          <a:off x="19879" y="428968"/>
          <a:ext cx="12125738" cy="63693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81221">
                  <a:extLst>
                    <a:ext uri="{9D8B030D-6E8A-4147-A177-3AD203B41FA5}">
                      <a16:colId xmlns:a16="http://schemas.microsoft.com/office/drawing/2014/main" val="2919850407"/>
                    </a:ext>
                  </a:extLst>
                </a:gridCol>
                <a:gridCol w="1284488">
                  <a:extLst>
                    <a:ext uri="{9D8B030D-6E8A-4147-A177-3AD203B41FA5}">
                      <a16:colId xmlns:a16="http://schemas.microsoft.com/office/drawing/2014/main" val="3733048902"/>
                    </a:ext>
                  </a:extLst>
                </a:gridCol>
                <a:gridCol w="960838">
                  <a:extLst>
                    <a:ext uri="{9D8B030D-6E8A-4147-A177-3AD203B41FA5}">
                      <a16:colId xmlns:a16="http://schemas.microsoft.com/office/drawing/2014/main" val="3445835342"/>
                    </a:ext>
                  </a:extLst>
                </a:gridCol>
                <a:gridCol w="929083">
                  <a:extLst>
                    <a:ext uri="{9D8B030D-6E8A-4147-A177-3AD203B41FA5}">
                      <a16:colId xmlns:a16="http://schemas.microsoft.com/office/drawing/2014/main" val="2060069683"/>
                    </a:ext>
                  </a:extLst>
                </a:gridCol>
                <a:gridCol w="741492">
                  <a:extLst>
                    <a:ext uri="{9D8B030D-6E8A-4147-A177-3AD203B41FA5}">
                      <a16:colId xmlns:a16="http://schemas.microsoft.com/office/drawing/2014/main" val="2952021220"/>
                    </a:ext>
                  </a:extLst>
                </a:gridCol>
                <a:gridCol w="916755">
                  <a:extLst>
                    <a:ext uri="{9D8B030D-6E8A-4147-A177-3AD203B41FA5}">
                      <a16:colId xmlns:a16="http://schemas.microsoft.com/office/drawing/2014/main" val="1162588151"/>
                    </a:ext>
                  </a:extLst>
                </a:gridCol>
                <a:gridCol w="952599">
                  <a:extLst>
                    <a:ext uri="{9D8B030D-6E8A-4147-A177-3AD203B41FA5}">
                      <a16:colId xmlns:a16="http://schemas.microsoft.com/office/drawing/2014/main" val="1055811708"/>
                    </a:ext>
                  </a:extLst>
                </a:gridCol>
                <a:gridCol w="651719">
                  <a:extLst>
                    <a:ext uri="{9D8B030D-6E8A-4147-A177-3AD203B41FA5}">
                      <a16:colId xmlns:a16="http://schemas.microsoft.com/office/drawing/2014/main" val="1613199550"/>
                    </a:ext>
                  </a:extLst>
                </a:gridCol>
                <a:gridCol w="660602">
                  <a:extLst>
                    <a:ext uri="{9D8B030D-6E8A-4147-A177-3AD203B41FA5}">
                      <a16:colId xmlns:a16="http://schemas.microsoft.com/office/drawing/2014/main" val="3006227387"/>
                    </a:ext>
                  </a:extLst>
                </a:gridCol>
                <a:gridCol w="903273">
                  <a:extLst>
                    <a:ext uri="{9D8B030D-6E8A-4147-A177-3AD203B41FA5}">
                      <a16:colId xmlns:a16="http://schemas.microsoft.com/office/drawing/2014/main" val="1719195481"/>
                    </a:ext>
                  </a:extLst>
                </a:gridCol>
                <a:gridCol w="921764">
                  <a:extLst>
                    <a:ext uri="{9D8B030D-6E8A-4147-A177-3AD203B41FA5}">
                      <a16:colId xmlns:a16="http://schemas.microsoft.com/office/drawing/2014/main" val="3280614332"/>
                    </a:ext>
                  </a:extLst>
                </a:gridCol>
                <a:gridCol w="601666">
                  <a:extLst>
                    <a:ext uri="{9D8B030D-6E8A-4147-A177-3AD203B41FA5}">
                      <a16:colId xmlns:a16="http://schemas.microsoft.com/office/drawing/2014/main" val="2939131493"/>
                    </a:ext>
                  </a:extLst>
                </a:gridCol>
                <a:gridCol w="720238">
                  <a:extLst>
                    <a:ext uri="{9D8B030D-6E8A-4147-A177-3AD203B41FA5}">
                      <a16:colId xmlns:a16="http://schemas.microsoft.com/office/drawing/2014/main" val="2133202468"/>
                    </a:ext>
                  </a:extLst>
                </a:gridCol>
              </a:tblGrid>
              <a:tr h="3326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pl-PL" sz="13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pl-PL" sz="13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extLst>
                  <a:ext uri="{0D108BD9-81ED-4DB2-BD59-A6C34878D82A}">
                    <a16:rowId xmlns:a16="http://schemas.microsoft.com/office/drawing/2014/main" val="2921229854"/>
                  </a:ext>
                </a:extLst>
              </a:tr>
              <a:tr h="92466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ODDZIAŁ</a:t>
                      </a:r>
                      <a:endParaRPr lang="pl-PL" sz="13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Koszty bezpośrednie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Koszty pośrednie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Koszty procedur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Koszty zarządu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Koszty bezpośrednie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Koszty pośrednie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Koszty procedur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Koszty zarządu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Koszty bezpośrednie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Koszty pośrednie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Koszty procedur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Koszty zarządu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ctr"/>
                </a:tc>
                <a:extLst>
                  <a:ext uri="{0D108BD9-81ED-4DB2-BD59-A6C34878D82A}">
                    <a16:rowId xmlns:a16="http://schemas.microsoft.com/office/drawing/2014/main" val="2734015148"/>
                  </a:ext>
                </a:extLst>
              </a:tr>
              <a:tr h="4218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Ginekologia-Położnictwo</a:t>
                      </a:r>
                      <a:endParaRPr lang="pl-PL" sz="13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24 878 060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1 835 833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14 381 902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2 946 455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31 180 310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2 363 893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19 443 834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2 946 455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29 065 834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1 984 815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23 112 841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3 511 504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extLst>
                  <a:ext uri="{0D108BD9-81ED-4DB2-BD59-A6C34878D82A}">
                    <a16:rowId xmlns:a16="http://schemas.microsoft.com/office/drawing/2014/main" val="3514392658"/>
                  </a:ext>
                </a:extLst>
              </a:tr>
              <a:tr h="2958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 koszty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44 042 250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55 934 492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57 674 994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extLst>
                  <a:ext uri="{0D108BD9-81ED-4DB2-BD59-A6C34878D82A}">
                    <a16:rowId xmlns:a16="http://schemas.microsoft.com/office/drawing/2014/main" val="2026142874"/>
                  </a:ext>
                </a:extLst>
              </a:tr>
              <a:tr h="2958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 przychody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19 614 516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23 692 699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23 247 527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extLst>
                  <a:ext uri="{0D108BD9-81ED-4DB2-BD59-A6C34878D82A}">
                    <a16:rowId xmlns:a16="http://schemas.microsoft.com/office/drawing/2014/main" val="1276967145"/>
                  </a:ext>
                </a:extLst>
              </a:tr>
              <a:tr h="2958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WYNIK </a:t>
                      </a:r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-24 427 734</a:t>
                      </a:r>
                      <a:endParaRPr lang="pl-PL" sz="13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-32 241 793</a:t>
                      </a:r>
                      <a:endParaRPr lang="pl-PL" sz="13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-34 427 467</a:t>
                      </a:r>
                      <a:endParaRPr lang="pl-PL" sz="13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extLst>
                  <a:ext uri="{0D108BD9-81ED-4DB2-BD59-A6C34878D82A}">
                    <a16:rowId xmlns:a16="http://schemas.microsoft.com/office/drawing/2014/main" val="3317013551"/>
                  </a:ext>
                </a:extLst>
              </a:tr>
              <a:tr h="4218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Neonatologiczny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12 561 523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481 856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496 845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1 326 497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14 605 772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545 616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640 006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1 531 806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15 346 716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635 139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784 333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1 696 689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extLst>
                  <a:ext uri="{0D108BD9-81ED-4DB2-BD59-A6C34878D82A}">
                    <a16:rowId xmlns:a16="http://schemas.microsoft.com/office/drawing/2014/main" val="602752504"/>
                  </a:ext>
                </a:extLst>
              </a:tr>
              <a:tr h="2958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 koszty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14 866 721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17 323 200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18 462 877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extLst>
                  <a:ext uri="{0D108BD9-81ED-4DB2-BD59-A6C34878D82A}">
                    <a16:rowId xmlns:a16="http://schemas.microsoft.com/office/drawing/2014/main" val="3569492012"/>
                  </a:ext>
                </a:extLst>
              </a:tr>
              <a:tr h="2958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 przychody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14 407 639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17 442 600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17 038 507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extLst>
                  <a:ext uri="{0D108BD9-81ED-4DB2-BD59-A6C34878D82A}">
                    <a16:rowId xmlns:a16="http://schemas.microsoft.com/office/drawing/2014/main" val="3261862356"/>
                  </a:ext>
                </a:extLst>
              </a:tr>
              <a:tr h="2958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WYNIK </a:t>
                      </a:r>
                      <a:endParaRPr lang="pl-PL" sz="13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-459 082</a:t>
                      </a:r>
                      <a:endParaRPr lang="pl-PL" sz="13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119 400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-1 424 370</a:t>
                      </a:r>
                      <a:endParaRPr lang="pl-PL" sz="13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extLst>
                  <a:ext uri="{0D108BD9-81ED-4DB2-BD59-A6C34878D82A}">
                    <a16:rowId xmlns:a16="http://schemas.microsoft.com/office/drawing/2014/main" val="4261543079"/>
                  </a:ext>
                </a:extLst>
              </a:tr>
              <a:tr h="2958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WYNIK ODDZIAŁÓW</a:t>
                      </a:r>
                      <a:endParaRPr lang="pl-PL" sz="13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-24 886 816</a:t>
                      </a:r>
                      <a:endParaRPr lang="pl-PL" sz="13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-32 122 393</a:t>
                      </a:r>
                      <a:endParaRPr lang="pl-PL" sz="13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-35 851 837</a:t>
                      </a:r>
                      <a:endParaRPr lang="pl-PL" sz="13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extLst>
                  <a:ext uri="{0D108BD9-81ED-4DB2-BD59-A6C34878D82A}">
                    <a16:rowId xmlns:a16="http://schemas.microsoft.com/office/drawing/2014/main" val="4227681617"/>
                  </a:ext>
                </a:extLst>
              </a:tr>
              <a:tr h="29589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PORADNIA</a:t>
                      </a:r>
                      <a:endParaRPr lang="pl-PL" sz="13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extLst>
                  <a:ext uri="{0D108BD9-81ED-4DB2-BD59-A6C34878D82A}">
                    <a16:rowId xmlns:a16="http://schemas.microsoft.com/office/drawing/2014/main" val="2822839894"/>
                  </a:ext>
                </a:extLst>
              </a:tr>
              <a:tr h="2958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Ginekologiczna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670 896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25 189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518 143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75 441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1 270 468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54 994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794 906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147 426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1 974 129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77 709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881 786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247 819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extLst>
                  <a:ext uri="{0D108BD9-81ED-4DB2-BD59-A6C34878D82A}">
                    <a16:rowId xmlns:a16="http://schemas.microsoft.com/office/drawing/2014/main" val="1100809899"/>
                  </a:ext>
                </a:extLst>
              </a:tr>
              <a:tr h="2958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 koszty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1 289 669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2 267 793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3 181 442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extLst>
                  <a:ext uri="{0D108BD9-81ED-4DB2-BD59-A6C34878D82A}">
                    <a16:rowId xmlns:a16="http://schemas.microsoft.com/office/drawing/2014/main" val="1194860865"/>
                  </a:ext>
                </a:extLst>
              </a:tr>
              <a:tr h="2958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 przychody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551 535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1 240 777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1 202 498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extLst>
                  <a:ext uri="{0D108BD9-81ED-4DB2-BD59-A6C34878D82A}">
                    <a16:rowId xmlns:a16="http://schemas.microsoft.com/office/drawing/2014/main" val="568111817"/>
                  </a:ext>
                </a:extLst>
              </a:tr>
              <a:tr h="2958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WYNIK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-738 134</a:t>
                      </a:r>
                      <a:endParaRPr lang="pl-PL" sz="13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-1 027 016</a:t>
                      </a:r>
                      <a:endParaRPr lang="pl-PL" sz="13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-PL" sz="13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-1 978 944</a:t>
                      </a:r>
                      <a:endParaRPr lang="pl-PL" sz="13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extLst>
                  <a:ext uri="{0D108BD9-81ED-4DB2-BD59-A6C34878D82A}">
                    <a16:rowId xmlns:a16="http://schemas.microsoft.com/office/drawing/2014/main" val="690368839"/>
                  </a:ext>
                </a:extLst>
              </a:tr>
              <a:tr h="2958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Neonatologiczna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brak umowy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brak umowy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brak umowy</a:t>
                      </a:r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extLst>
                  <a:ext uri="{0D108BD9-81ED-4DB2-BD59-A6C34878D82A}">
                    <a16:rowId xmlns:a16="http://schemas.microsoft.com/office/drawing/2014/main" val="71842892"/>
                  </a:ext>
                </a:extLst>
              </a:tr>
              <a:tr h="4218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WYNIK ODDZIAŁY I PORADNIA</a:t>
                      </a:r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1" i="0" u="none" strike="noStrike" dirty="0">
                        <a:solidFill>
                          <a:srgbClr val="ED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3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-25 624 950</a:t>
                      </a:r>
                      <a:endParaRPr lang="pl-PL" sz="13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3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3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3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3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-33 149 409</a:t>
                      </a:r>
                      <a:endParaRPr lang="pl-PL" sz="13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3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3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3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3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-37 830 781</a:t>
                      </a:r>
                      <a:endParaRPr lang="pl-PL" sz="13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1" i="0" u="none" strike="noStrike" dirty="0">
                        <a:solidFill>
                          <a:srgbClr val="ED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b="1" i="0" u="none" strike="noStrike" dirty="0">
                        <a:solidFill>
                          <a:srgbClr val="ED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0" marR="7050" marT="7050" marB="0" anchor="b"/>
                </a:tc>
                <a:extLst>
                  <a:ext uri="{0D108BD9-81ED-4DB2-BD59-A6C34878D82A}">
                    <a16:rowId xmlns:a16="http://schemas.microsoft.com/office/drawing/2014/main" val="3223145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544291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1495</TotalTime>
  <Words>2598</Words>
  <Application>Microsoft Office PowerPoint</Application>
  <PresentationFormat>Panoramiczny</PresentationFormat>
  <Paragraphs>1105</Paragraphs>
  <Slides>21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Zbigniew Marcinkiewicz</dc:creator>
  <cp:lastModifiedBy>Zbigniew Marcinkiewicz</cp:lastModifiedBy>
  <cp:revision>5</cp:revision>
  <dcterms:created xsi:type="dcterms:W3CDTF">2025-12-04T07:18:22Z</dcterms:created>
  <dcterms:modified xsi:type="dcterms:W3CDTF">2025-12-05T09:55:49Z</dcterms:modified>
</cp:coreProperties>
</file>