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76" r:id="rId4"/>
    <p:sldId id="277" r:id="rId5"/>
    <p:sldId id="279" r:id="rId6"/>
    <p:sldId id="268" r:id="rId7"/>
    <p:sldId id="280" r:id="rId8"/>
    <p:sldId id="283" r:id="rId9"/>
    <p:sldId id="286" r:id="rId10"/>
    <p:sldId id="295" r:id="rId11"/>
    <p:sldId id="287" r:id="rId12"/>
    <p:sldId id="296" r:id="rId13"/>
    <p:sldId id="288" r:id="rId14"/>
    <p:sldId id="291" r:id="rId15"/>
    <p:sldId id="292" r:id="rId16"/>
    <p:sldId id="290" r:id="rId17"/>
    <p:sldId id="284" r:id="rId18"/>
    <p:sldId id="269" r:id="rId19"/>
    <p:sldId id="282" r:id="rId20"/>
    <p:sldId id="274" r:id="rId21"/>
    <p:sldId id="298" r:id="rId22"/>
    <p:sldId id="301" r:id="rId23"/>
    <p:sldId id="299" r:id="rId24"/>
    <p:sldId id="300" r:id="rId25"/>
    <p:sldId id="267" r:id="rId26"/>
  </p:sldIdLst>
  <p:sldSz cx="20104100" cy="11309350"/>
  <p:notesSz cx="9925050" cy="67929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708"/>
    <a:srgbClr val="CC0000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69" d="100"/>
          <a:sy n="69" d="100"/>
        </p:scale>
        <p:origin x="797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912" y="2471428"/>
            <a:ext cx="5676900" cy="144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2942" y="10528771"/>
            <a:ext cx="172656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4970" y="10528771"/>
            <a:ext cx="145224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5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Word_Document7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8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0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3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6.xlsx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5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7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18.xlsx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19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2127" y="1250632"/>
            <a:ext cx="4404360" cy="8808085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1951" y="1277783"/>
            <a:ext cx="7901305" cy="8808085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83777" y="1277783"/>
            <a:ext cx="3120390" cy="8808085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824970" y="10528771"/>
            <a:ext cx="64076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PROJEKT BUDŻETU WOJEWÓDZTWA ŁÓDZKIEGO NA 2026 ROK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2363616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1B5B40A-F879-4B04-815C-D833675E4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FE5BD45D-2401-7E87-4A68-0B5B66ED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41" y="4283075"/>
            <a:ext cx="8153389" cy="24384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pl-PL" altLang="pl-PL" sz="3200" dirty="0">
                <a:solidFill>
                  <a:schemeClr val="tx1"/>
                </a:solidFill>
              </a:rPr>
              <a:t>PROJEKT BUDŻETU </a:t>
            </a:r>
            <a:br>
              <a:rPr lang="pl-PL" altLang="pl-PL" sz="3200" dirty="0">
                <a:solidFill>
                  <a:schemeClr val="tx1"/>
                </a:solidFill>
              </a:rPr>
            </a:br>
            <a:r>
              <a:rPr lang="pl-PL" altLang="pl-PL" sz="3200" dirty="0">
                <a:solidFill>
                  <a:schemeClr val="tx1"/>
                </a:solidFill>
              </a:rPr>
              <a:t>WOJEWÓDZTWA ŁÓDZKIEGO</a:t>
            </a:r>
            <a:br>
              <a:rPr lang="pl-PL" altLang="pl-PL" sz="3200" dirty="0">
                <a:solidFill>
                  <a:schemeClr val="tx1"/>
                </a:solidFill>
              </a:rPr>
            </a:br>
            <a:r>
              <a:rPr lang="pl-PL" altLang="pl-PL" sz="3200" dirty="0">
                <a:solidFill>
                  <a:schemeClr val="tx1"/>
                </a:solidFill>
              </a:rPr>
              <a:t>NA 2026 ROK</a:t>
            </a:r>
            <a:endParaRPr lang="pl-PL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B640AB6-DA71-5C0A-9493-07F6A4F77E28}"/>
              </a:ext>
            </a:extLst>
          </p:cNvPr>
          <p:cNvSpPr/>
          <p:nvPr/>
        </p:nvSpPr>
        <p:spPr>
          <a:xfrm>
            <a:off x="3270250" y="549275"/>
            <a:ext cx="1280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DOCHODY Z TYTUŁU UDZIAŁU WE WPŁYWACH Z PODATKU PIT I CIT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LATACH  2016 – 2026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7AB65B-5149-FC0C-6AF2-CFD181EAC939}"/>
              </a:ext>
            </a:extLst>
          </p:cNvPr>
          <p:cNvSpPr txBox="1"/>
          <p:nvPr/>
        </p:nvSpPr>
        <p:spPr>
          <a:xfrm>
            <a:off x="17748250" y="8044676"/>
            <a:ext cx="137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715393A-6B2C-61DE-9C0B-CED5B1F94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0" y="1559219"/>
            <a:ext cx="14706600" cy="6628837"/>
          </a:xfrm>
          <a:prstGeom prst="rect">
            <a:avLst/>
          </a:prstGeom>
        </p:spPr>
      </p:pic>
      <p:graphicFrame>
        <p:nvGraphicFramePr>
          <p:cNvPr id="11" name="Obiekt 10">
            <a:extLst>
              <a:ext uri="{FF2B5EF4-FFF2-40B4-BE49-F238E27FC236}">
                <a16:creationId xmlns:a16="http://schemas.microsoft.com/office/drawing/2014/main" id="{6312AED5-96BD-7230-47AF-426AECA20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8006"/>
              </p:ext>
            </p:extLst>
          </p:nvPr>
        </p:nvGraphicFramePr>
        <p:xfrm>
          <a:off x="1289051" y="8333774"/>
          <a:ext cx="17754600" cy="195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361555" imgH="1249789" progId="Excel.Sheet.12">
                  <p:embed/>
                </p:oleObj>
              </mc:Choice>
              <mc:Fallback>
                <p:oleObj name="Worksheet" r:id="rId5" imgW="11361555" imgH="1249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9051" y="8333774"/>
                        <a:ext cx="17754600" cy="195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54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240CC2-2F0B-9893-5D54-370DC0E47A6D}"/>
              </a:ext>
            </a:extLst>
          </p:cNvPr>
          <p:cNvSpPr txBox="1">
            <a:spLocks/>
          </p:cNvSpPr>
          <p:nvPr/>
        </p:nvSpPr>
        <p:spPr>
          <a:xfrm>
            <a:off x="3270215" y="501648"/>
            <a:ext cx="13563600" cy="10400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BUDŻETU WOJEWÓDZTWA ŁÓDZKIEGO NA 2026 ROK</a:t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podziale na typy zadań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6E5491-B109-02E0-36A7-A06DF4949533}"/>
              </a:ext>
            </a:extLst>
          </p:cNvPr>
          <p:cNvSpPr txBox="1"/>
          <p:nvPr/>
        </p:nvSpPr>
        <p:spPr>
          <a:xfrm>
            <a:off x="15995651" y="1692275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33FB5027-D3EF-08B7-41E5-182BE3A5D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41352"/>
              </p:ext>
            </p:extLst>
          </p:nvPr>
        </p:nvGraphicFramePr>
        <p:xfrm>
          <a:off x="3039612" y="2047307"/>
          <a:ext cx="14251369" cy="797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279347" imgH="5753209" progId="Excel.Sheet.12">
                  <p:embed/>
                </p:oleObj>
              </mc:Choice>
              <mc:Fallback>
                <p:oleObj name="Worksheet" r:id="rId4" imgW="10279347" imgH="57532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9612" y="2047307"/>
                        <a:ext cx="14251369" cy="7976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6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565" y="10455275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240CC2-2F0B-9893-5D54-370DC0E47A6D}"/>
              </a:ext>
            </a:extLst>
          </p:cNvPr>
          <p:cNvSpPr txBox="1">
            <a:spLocks/>
          </p:cNvSpPr>
          <p:nvPr/>
        </p:nvSpPr>
        <p:spPr>
          <a:xfrm>
            <a:off x="3270250" y="623520"/>
            <a:ext cx="13563600" cy="9905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BUDŻETU WOJEWÓDZTWA ŁÓDZKIEGO NA 2026 ROK</a:t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podziale na typy zadań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55F0F88-09B2-6E78-4B60-9EFE8E56A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0" y="1844675"/>
            <a:ext cx="15468600" cy="7999806"/>
          </a:xfrm>
          <a:prstGeom prst="rect">
            <a:avLst/>
          </a:prstGeom>
        </p:spPr>
      </p:pic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C947C626-669E-8620-B0AB-18442C44E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47810"/>
              </p:ext>
            </p:extLst>
          </p:nvPr>
        </p:nvGraphicFramePr>
        <p:xfrm>
          <a:off x="1289050" y="8862315"/>
          <a:ext cx="15120000" cy="133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902847" imgH="790250" progId="Word.Document.12">
                  <p:embed/>
                </p:oleObj>
              </mc:Choice>
              <mc:Fallback>
                <p:oleObj name="Document" r:id="rId5" imgW="8902847" imgH="790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9050" y="8862315"/>
                        <a:ext cx="15120000" cy="1339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>
            <a:extLst>
              <a:ext uri="{FF2B5EF4-FFF2-40B4-BE49-F238E27FC236}">
                <a16:creationId xmlns:a16="http://schemas.microsoft.com/office/drawing/2014/main" id="{75F854B6-722F-F786-3626-2F220FB6A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39923"/>
              </p:ext>
            </p:extLst>
          </p:nvPr>
        </p:nvGraphicFramePr>
        <p:xfrm>
          <a:off x="8849050" y="8866259"/>
          <a:ext cx="15120000" cy="100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8902847" imgH="592597" progId="Word.Document.12">
                  <p:embed/>
                </p:oleObj>
              </mc:Choice>
              <mc:Fallback>
                <p:oleObj name="Document" r:id="rId7" imgW="8902847" imgH="59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9050" y="8866259"/>
                        <a:ext cx="15120000" cy="100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70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6433A1FC-F3C8-4087-C705-EC397FE06906}"/>
              </a:ext>
            </a:extLst>
          </p:cNvPr>
          <p:cNvSpPr txBox="1">
            <a:spLocks/>
          </p:cNvSpPr>
          <p:nvPr/>
        </p:nvSpPr>
        <p:spPr>
          <a:xfrm>
            <a:off x="3498850" y="491006"/>
            <a:ext cx="14020800" cy="14298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OGÓŁEM BUDŻETU WOJEWÓDZTWA ŁÓDZKIEGO NA 2026 ROK</a:t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działach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9B6C29-5E85-5703-F52B-03AB7209AFED}"/>
              </a:ext>
            </a:extLst>
          </p:cNvPr>
          <p:cNvSpPr txBox="1"/>
          <p:nvPr/>
        </p:nvSpPr>
        <p:spPr>
          <a:xfrm>
            <a:off x="15767050" y="13844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pSp>
        <p:nvGrpSpPr>
          <p:cNvPr id="8" name="object 16">
            <a:extLst>
              <a:ext uri="{FF2B5EF4-FFF2-40B4-BE49-F238E27FC236}">
                <a16:creationId xmlns:a16="http://schemas.microsoft.com/office/drawing/2014/main" id="{CD914C8C-6BAA-9F23-675B-8C3AB58BF120}"/>
              </a:ext>
            </a:extLst>
          </p:cNvPr>
          <p:cNvGrpSpPr/>
          <p:nvPr/>
        </p:nvGrpSpPr>
        <p:grpSpPr>
          <a:xfrm>
            <a:off x="367489" y="1355802"/>
            <a:ext cx="2156460" cy="2233134"/>
            <a:chOff x="15738473" y="1277783"/>
            <a:chExt cx="3528060" cy="2849880"/>
          </a:xfrm>
        </p:grpSpPr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DE6D7783-080C-FA5F-A476-FAF7644C680B}"/>
                </a:ext>
              </a:extLst>
            </p:cNvPr>
            <p:cNvSpPr/>
            <p:nvPr/>
          </p:nvSpPr>
          <p:spPr>
            <a:xfrm>
              <a:off x="15738473" y="1277783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62316025-5C6F-A227-75D5-78F176F2E442}"/>
                </a:ext>
              </a:extLst>
            </p:cNvPr>
            <p:cNvSpPr/>
            <p:nvPr/>
          </p:nvSpPr>
          <p:spPr>
            <a:xfrm>
              <a:off x="17186827" y="1277783"/>
              <a:ext cx="2079625" cy="2849880"/>
            </a:xfrm>
            <a:custGeom>
              <a:avLst/>
              <a:gdLst/>
              <a:ahLst/>
              <a:cxnLst/>
              <a:rect l="l" t="t" r="r" b="b"/>
              <a:pathLst>
                <a:path w="2079625" h="2849879">
                  <a:moveTo>
                    <a:pt x="2079601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079601" y="2849798"/>
                  </a:lnTo>
                  <a:lnTo>
                    <a:pt x="2079601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0">
            <a:extLst>
              <a:ext uri="{FF2B5EF4-FFF2-40B4-BE49-F238E27FC236}">
                <a16:creationId xmlns:a16="http://schemas.microsoft.com/office/drawing/2014/main" id="{E077A1D0-2CF4-3463-A48A-193B6FED19A5}"/>
              </a:ext>
            </a:extLst>
          </p:cNvPr>
          <p:cNvSpPr/>
          <p:nvPr/>
        </p:nvSpPr>
        <p:spPr>
          <a:xfrm rot="16200000">
            <a:off x="1105883" y="3031473"/>
            <a:ext cx="696150" cy="2172938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82F2C425-BDE8-5AFC-EA89-A34C8701B9B0}"/>
              </a:ext>
            </a:extLst>
          </p:cNvPr>
          <p:cNvSpPr/>
          <p:nvPr/>
        </p:nvSpPr>
        <p:spPr>
          <a:xfrm rot="16200000">
            <a:off x="768268" y="4407358"/>
            <a:ext cx="1433532" cy="2207061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44C3DD93-34E5-73D7-B409-83DAE9982B0C}"/>
              </a:ext>
            </a:extLst>
          </p:cNvPr>
          <p:cNvSpPr/>
          <p:nvPr/>
        </p:nvSpPr>
        <p:spPr>
          <a:xfrm>
            <a:off x="1900568" y="7029342"/>
            <a:ext cx="832485" cy="2849880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E2D63A19-05BD-BACD-9E4E-9E12A45D6F93}"/>
              </a:ext>
            </a:extLst>
          </p:cNvPr>
          <p:cNvSpPr/>
          <p:nvPr/>
        </p:nvSpPr>
        <p:spPr>
          <a:xfrm rot="10800000">
            <a:off x="367489" y="6438649"/>
            <a:ext cx="1374126" cy="1679675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FC279A02-4AD0-1BE1-667D-AE046C25A442}"/>
              </a:ext>
            </a:extLst>
          </p:cNvPr>
          <p:cNvSpPr/>
          <p:nvPr/>
        </p:nvSpPr>
        <p:spPr>
          <a:xfrm rot="10800000">
            <a:off x="446216" y="8354883"/>
            <a:ext cx="1295400" cy="1809119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6C2881CA-2213-45DF-9A2B-234712954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7672"/>
              </p:ext>
            </p:extLst>
          </p:nvPr>
        </p:nvGraphicFramePr>
        <p:xfrm>
          <a:off x="3243390" y="1695254"/>
          <a:ext cx="13776214" cy="853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767190" imgH="6667609" progId="Excel.Sheet.12">
                  <p:embed/>
                </p:oleObj>
              </mc:Choice>
              <mc:Fallback>
                <p:oleObj name="Worksheet" r:id="rId4" imgW="10767190" imgH="66676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3390" y="1695254"/>
                        <a:ext cx="13776214" cy="853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35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18200A-8307-B2B2-C81E-C5859B0F6919}"/>
              </a:ext>
            </a:extLst>
          </p:cNvPr>
          <p:cNvSpPr txBox="1">
            <a:spLocks/>
          </p:cNvSpPr>
          <p:nvPr/>
        </p:nvSpPr>
        <p:spPr>
          <a:xfrm>
            <a:off x="3041649" y="854075"/>
            <a:ext cx="14020800" cy="14298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LIKWIDACJA WYKLUCZENIA KOMUNIKACYJNEGO W ŁÓDZKIEM </a:t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SPÓJNY I ZRÓWNOWAŻONY SYSTEM TRANSPORTOWY WOJEWÓDZTWA:</a:t>
            </a: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61174DC8-2F8E-397D-E042-1BB0EAE50BDE}"/>
              </a:ext>
            </a:extLst>
          </p:cNvPr>
          <p:cNvSpPr/>
          <p:nvPr/>
        </p:nvSpPr>
        <p:spPr>
          <a:xfrm rot="5400000">
            <a:off x="8570588" y="5993136"/>
            <a:ext cx="1896123" cy="6400801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id="{B39339D5-FD47-7224-D9FB-724FE7C1C42B}"/>
              </a:ext>
            </a:extLst>
          </p:cNvPr>
          <p:cNvSpPr/>
          <p:nvPr/>
        </p:nvSpPr>
        <p:spPr>
          <a:xfrm>
            <a:off x="5271353" y="8245475"/>
            <a:ext cx="742097" cy="1896123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8">
            <a:extLst>
              <a:ext uri="{FF2B5EF4-FFF2-40B4-BE49-F238E27FC236}">
                <a16:creationId xmlns:a16="http://schemas.microsoft.com/office/drawing/2014/main" id="{199AE418-23E0-EE1F-C037-F3E92EC2E823}"/>
              </a:ext>
            </a:extLst>
          </p:cNvPr>
          <p:cNvSpPr/>
          <p:nvPr/>
        </p:nvSpPr>
        <p:spPr>
          <a:xfrm rot="5400000">
            <a:off x="1750687" y="6945637"/>
            <a:ext cx="1896124" cy="4495800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95F16BB-1BF1-9FBB-0259-8E107418E1AD}"/>
              </a:ext>
            </a:extLst>
          </p:cNvPr>
          <p:cNvSpPr txBox="1"/>
          <p:nvPr/>
        </p:nvSpPr>
        <p:spPr>
          <a:xfrm>
            <a:off x="17291051" y="25274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D486136-F943-1B99-4442-51F3CC25E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14172"/>
              </p:ext>
            </p:extLst>
          </p:nvPr>
        </p:nvGraphicFramePr>
        <p:xfrm>
          <a:off x="864774" y="2828581"/>
          <a:ext cx="17721671" cy="46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711835" imgH="3078589" progId="Excel.Sheet.12">
                  <p:embed/>
                </p:oleObj>
              </mc:Choice>
              <mc:Fallback>
                <p:oleObj name="Worksheet" r:id="rId4" imgW="11711835" imgH="3078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774" y="2828581"/>
                        <a:ext cx="17721671" cy="4657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41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C05CAB04-3680-81E6-82C5-B4308137B3A8}"/>
              </a:ext>
            </a:extLst>
          </p:cNvPr>
          <p:cNvSpPr txBox="1">
            <a:spLocks/>
          </p:cNvSpPr>
          <p:nvPr/>
        </p:nvSpPr>
        <p:spPr>
          <a:xfrm>
            <a:off x="3041650" y="734343"/>
            <a:ext cx="14020800" cy="142986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DOTYCZĄCE DZIAŁAŃ W ZAKRESIE OCHRONY ZDROWIA DOFINANSOWANYCH W RAMACJH ŚRODKÓW POCHODZĄCYCH </a:t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KRAJOWEGO PLANU ODBUDOWY I ZWIĘKSZANIA ODPORNOŚCI (KPO)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E90BEA-D0A1-F1B0-F062-006F66A33550}"/>
              </a:ext>
            </a:extLst>
          </p:cNvPr>
          <p:cNvSpPr txBox="1"/>
          <p:nvPr/>
        </p:nvSpPr>
        <p:spPr>
          <a:xfrm>
            <a:off x="16376650" y="2682875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8E7FC6BE-219D-113C-BEB0-326F4AD474D5}"/>
              </a:ext>
            </a:extLst>
          </p:cNvPr>
          <p:cNvSpPr/>
          <p:nvPr/>
        </p:nvSpPr>
        <p:spPr>
          <a:xfrm>
            <a:off x="179559" y="1897532"/>
            <a:ext cx="1675657" cy="2389545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F33BE7E-B0AE-BE67-80F1-9ED1A17F26D4}"/>
              </a:ext>
            </a:extLst>
          </p:cNvPr>
          <p:cNvSpPr/>
          <p:nvPr/>
        </p:nvSpPr>
        <p:spPr>
          <a:xfrm rot="10800000">
            <a:off x="179559" y="6950075"/>
            <a:ext cx="1675656" cy="3228995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D2F423C1-9CB6-ED3B-0A20-E26F7BDE7AAE}"/>
              </a:ext>
            </a:extLst>
          </p:cNvPr>
          <p:cNvSpPr/>
          <p:nvPr/>
        </p:nvSpPr>
        <p:spPr>
          <a:xfrm rot="16200000">
            <a:off x="601145" y="5516584"/>
            <a:ext cx="832486" cy="1675657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1">
            <a:extLst>
              <a:ext uri="{FF2B5EF4-FFF2-40B4-BE49-F238E27FC236}">
                <a16:creationId xmlns:a16="http://schemas.microsoft.com/office/drawing/2014/main" id="{C328D4CE-9BDC-3FA9-A7AA-12210593B902}"/>
              </a:ext>
            </a:extLst>
          </p:cNvPr>
          <p:cNvSpPr/>
          <p:nvPr/>
        </p:nvSpPr>
        <p:spPr>
          <a:xfrm rot="5400000">
            <a:off x="601143" y="4222104"/>
            <a:ext cx="832485" cy="1675656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86534F6B-6B3A-031E-2D22-9066A9143EAF}"/>
              </a:ext>
            </a:extLst>
          </p:cNvPr>
          <p:cNvSpPr/>
          <p:nvPr/>
        </p:nvSpPr>
        <p:spPr>
          <a:xfrm rot="10800000">
            <a:off x="18129250" y="7789525"/>
            <a:ext cx="1675657" cy="2389545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675A68C2-8109-94B9-EA66-CD82B611BDC7}"/>
              </a:ext>
            </a:extLst>
          </p:cNvPr>
          <p:cNvSpPr/>
          <p:nvPr/>
        </p:nvSpPr>
        <p:spPr>
          <a:xfrm rot="5400000">
            <a:off x="18544485" y="6232456"/>
            <a:ext cx="832485" cy="1675656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7572285B-A429-1076-B750-E53FD15E74FC}"/>
              </a:ext>
            </a:extLst>
          </p:cNvPr>
          <p:cNvSpPr/>
          <p:nvPr/>
        </p:nvSpPr>
        <p:spPr>
          <a:xfrm rot="16200000">
            <a:off x="18554490" y="5037682"/>
            <a:ext cx="832486" cy="1675657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60E3FC90-F734-7B31-73E9-160BF27D3ACA}"/>
              </a:ext>
            </a:extLst>
          </p:cNvPr>
          <p:cNvSpPr/>
          <p:nvPr/>
        </p:nvSpPr>
        <p:spPr>
          <a:xfrm>
            <a:off x="18202083" y="1897532"/>
            <a:ext cx="1675656" cy="3228995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F7EAD227-0C05-8D82-48EA-16A374357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94089"/>
              </p:ext>
            </p:extLst>
          </p:nvPr>
        </p:nvGraphicFramePr>
        <p:xfrm>
          <a:off x="2185767" y="3037236"/>
          <a:ext cx="15562469" cy="637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612829" imgH="4754880" progId="Excel.Sheet.12">
                  <p:embed/>
                </p:oleObj>
              </mc:Choice>
              <mc:Fallback>
                <p:oleObj name="Worksheet" r:id="rId4" imgW="11612829" imgH="4754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5767" y="3037236"/>
                        <a:ext cx="15562469" cy="637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15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iekt 10">
            <a:extLst>
              <a:ext uri="{FF2B5EF4-FFF2-40B4-BE49-F238E27FC236}">
                <a16:creationId xmlns:a16="http://schemas.microsoft.com/office/drawing/2014/main" id="{4FC91F0F-BF15-0A57-B099-1EA090EAE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43236"/>
              </p:ext>
            </p:extLst>
          </p:nvPr>
        </p:nvGraphicFramePr>
        <p:xfrm>
          <a:off x="2813050" y="1235075"/>
          <a:ext cx="14478000" cy="919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02847" imgH="5653298" progId="Word.Document.12">
                  <p:embed/>
                </p:oleObj>
              </mc:Choice>
              <mc:Fallback>
                <p:oleObj name="Document" r:id="rId2" imgW="8902847" imgH="5653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3050" y="1235075"/>
                        <a:ext cx="14478000" cy="919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6" name="Strzałka w prawo 5">
            <a:extLst>
              <a:ext uri="{FF2B5EF4-FFF2-40B4-BE49-F238E27FC236}">
                <a16:creationId xmlns:a16="http://schemas.microsoft.com/office/drawing/2014/main" id="{331E02FC-4624-2565-4B50-BDA87C717F1C}"/>
              </a:ext>
            </a:extLst>
          </p:cNvPr>
          <p:cNvSpPr>
            <a:spLocks noChangeAspect="1"/>
          </p:cNvSpPr>
          <p:nvPr/>
        </p:nvSpPr>
        <p:spPr>
          <a:xfrm>
            <a:off x="13404850" y="1844675"/>
            <a:ext cx="1061642" cy="432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rzałka w prawo 6">
            <a:extLst>
              <a:ext uri="{FF2B5EF4-FFF2-40B4-BE49-F238E27FC236}">
                <a16:creationId xmlns:a16="http://schemas.microsoft.com/office/drawing/2014/main" id="{3AA574AD-E43B-952B-55BD-32183537532E}"/>
              </a:ext>
            </a:extLst>
          </p:cNvPr>
          <p:cNvSpPr>
            <a:spLocks noChangeAspect="1"/>
          </p:cNvSpPr>
          <p:nvPr/>
        </p:nvSpPr>
        <p:spPr>
          <a:xfrm>
            <a:off x="13404850" y="3805261"/>
            <a:ext cx="1061644" cy="43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rzałka w prawo 8">
            <a:extLst>
              <a:ext uri="{FF2B5EF4-FFF2-40B4-BE49-F238E27FC236}">
                <a16:creationId xmlns:a16="http://schemas.microsoft.com/office/drawing/2014/main" id="{3FBE12DF-6DDB-3AD3-5051-CCE4FCAF4DD1}"/>
              </a:ext>
            </a:extLst>
          </p:cNvPr>
          <p:cNvSpPr>
            <a:spLocks noChangeAspect="1"/>
          </p:cNvSpPr>
          <p:nvPr/>
        </p:nvSpPr>
        <p:spPr>
          <a:xfrm>
            <a:off x="13404848" y="5845475"/>
            <a:ext cx="1061644" cy="4320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rzałka w prawo 11">
            <a:extLst>
              <a:ext uri="{FF2B5EF4-FFF2-40B4-BE49-F238E27FC236}">
                <a16:creationId xmlns:a16="http://schemas.microsoft.com/office/drawing/2014/main" id="{1C082080-07CB-7D56-919D-09AF8171765D}"/>
              </a:ext>
            </a:extLst>
          </p:cNvPr>
          <p:cNvSpPr>
            <a:spLocks noChangeAspect="1"/>
          </p:cNvSpPr>
          <p:nvPr/>
        </p:nvSpPr>
        <p:spPr>
          <a:xfrm>
            <a:off x="13404848" y="7374061"/>
            <a:ext cx="1061644" cy="432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załka w prawo 12">
            <a:extLst>
              <a:ext uri="{FF2B5EF4-FFF2-40B4-BE49-F238E27FC236}">
                <a16:creationId xmlns:a16="http://schemas.microsoft.com/office/drawing/2014/main" id="{C0436768-8864-842F-2BD4-B3047FE2CE7B}"/>
              </a:ext>
            </a:extLst>
          </p:cNvPr>
          <p:cNvSpPr>
            <a:spLocks noChangeAspect="1"/>
          </p:cNvSpPr>
          <p:nvPr/>
        </p:nvSpPr>
        <p:spPr>
          <a:xfrm>
            <a:off x="13404848" y="9032675"/>
            <a:ext cx="1061644" cy="432000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1FB59F-61AC-94FA-7A2A-B54797B5FFD5}"/>
              </a:ext>
            </a:extLst>
          </p:cNvPr>
          <p:cNvSpPr txBox="1">
            <a:spLocks/>
          </p:cNvSpPr>
          <p:nvPr/>
        </p:nvSpPr>
        <p:spPr>
          <a:xfrm>
            <a:off x="3041650" y="567839"/>
            <a:ext cx="14020800" cy="66352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WYBRANE DOTACJE UDZIELANE Z BUDŻETU WOJEWÓDZTWA ŁÓDZKIEGO</a:t>
            </a:r>
          </a:p>
        </p:txBody>
      </p:sp>
    </p:spTree>
    <p:extLst>
      <p:ext uri="{BB962C8B-B14F-4D97-AF65-F5344CB8AC3E}">
        <p14:creationId xmlns:p14="http://schemas.microsoft.com/office/powerpoint/2010/main" val="129200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Strzałka w prawo 5">
            <a:extLst>
              <a:ext uri="{FF2B5EF4-FFF2-40B4-BE49-F238E27FC236}">
                <a16:creationId xmlns:a16="http://schemas.microsoft.com/office/drawing/2014/main" id="{C3785399-5D8C-7A5D-24F1-5171037D8F2E}"/>
              </a:ext>
            </a:extLst>
          </p:cNvPr>
          <p:cNvSpPr>
            <a:spLocks noChangeAspect="1"/>
          </p:cNvSpPr>
          <p:nvPr/>
        </p:nvSpPr>
        <p:spPr>
          <a:xfrm>
            <a:off x="13404850" y="1311275"/>
            <a:ext cx="1061644" cy="4320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rzałka w prawo 7">
            <a:extLst>
              <a:ext uri="{FF2B5EF4-FFF2-40B4-BE49-F238E27FC236}">
                <a16:creationId xmlns:a16="http://schemas.microsoft.com/office/drawing/2014/main" id="{3724C17D-AD57-7787-0D4A-ECC2E6458645}"/>
              </a:ext>
            </a:extLst>
          </p:cNvPr>
          <p:cNvSpPr>
            <a:spLocks noChangeAspect="1"/>
          </p:cNvSpPr>
          <p:nvPr/>
        </p:nvSpPr>
        <p:spPr>
          <a:xfrm>
            <a:off x="13404850" y="3370542"/>
            <a:ext cx="1061644" cy="432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trzałka w prawo 4">
            <a:extLst>
              <a:ext uri="{FF2B5EF4-FFF2-40B4-BE49-F238E27FC236}">
                <a16:creationId xmlns:a16="http://schemas.microsoft.com/office/drawing/2014/main" id="{C7DBDE6B-793A-0756-44C2-F7AFAD7130F7}"/>
              </a:ext>
            </a:extLst>
          </p:cNvPr>
          <p:cNvSpPr>
            <a:spLocks noChangeAspect="1"/>
          </p:cNvSpPr>
          <p:nvPr/>
        </p:nvSpPr>
        <p:spPr>
          <a:xfrm>
            <a:off x="13404850" y="5213276"/>
            <a:ext cx="1061644" cy="432000"/>
          </a:xfrm>
          <a:prstGeom prst="rightArrow">
            <a:avLst/>
          </a:prstGeom>
          <a:solidFill>
            <a:srgbClr val="22A952"/>
          </a:solidFill>
          <a:ln>
            <a:solidFill>
              <a:srgbClr val="22A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rzałka w prawo 9">
            <a:extLst>
              <a:ext uri="{FF2B5EF4-FFF2-40B4-BE49-F238E27FC236}">
                <a16:creationId xmlns:a16="http://schemas.microsoft.com/office/drawing/2014/main" id="{15A5545E-E197-B020-5A7D-488687AD5BB8}"/>
              </a:ext>
            </a:extLst>
          </p:cNvPr>
          <p:cNvSpPr>
            <a:spLocks noChangeAspect="1"/>
          </p:cNvSpPr>
          <p:nvPr/>
        </p:nvSpPr>
        <p:spPr>
          <a:xfrm>
            <a:off x="13404850" y="6416675"/>
            <a:ext cx="1061644" cy="432000"/>
          </a:xfrm>
          <a:prstGeom prst="rightArrow">
            <a:avLst/>
          </a:prstGeom>
          <a:solidFill>
            <a:srgbClr val="F2B800"/>
          </a:solidFill>
          <a:ln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trzałka w prawo 8">
            <a:extLst>
              <a:ext uri="{FF2B5EF4-FFF2-40B4-BE49-F238E27FC236}">
                <a16:creationId xmlns:a16="http://schemas.microsoft.com/office/drawing/2014/main" id="{1268F0BE-C499-6463-F6C6-65943C052C69}"/>
              </a:ext>
            </a:extLst>
          </p:cNvPr>
          <p:cNvSpPr>
            <a:spLocks noChangeAspect="1"/>
          </p:cNvSpPr>
          <p:nvPr/>
        </p:nvSpPr>
        <p:spPr>
          <a:xfrm>
            <a:off x="13404850" y="8550275"/>
            <a:ext cx="1061644" cy="432000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8439684A-BE04-F46C-2F6F-0C45F7EC5E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96651"/>
              </p:ext>
            </p:extLst>
          </p:nvPr>
        </p:nvGraphicFramePr>
        <p:xfrm>
          <a:off x="3055366" y="656603"/>
          <a:ext cx="14280676" cy="972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902847" imgH="6060506" progId="Word.Document.12">
                  <p:embed/>
                </p:oleObj>
              </mc:Choice>
              <mc:Fallback>
                <p:oleObj name="Document" r:id="rId4" imgW="8902847" imgH="6060506" progId="Word.Document.12">
                  <p:embed/>
                  <p:pic>
                    <p:nvPicPr>
                      <p:cNvPr id="10" name="Obiekt 9">
                        <a:extLst>
                          <a:ext uri="{FF2B5EF4-FFF2-40B4-BE49-F238E27FC236}">
                            <a16:creationId xmlns:a16="http://schemas.microsoft.com/office/drawing/2014/main" id="{8439684A-BE04-F46C-2F6F-0C45F7EC5E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5366" y="656603"/>
                        <a:ext cx="14280676" cy="9722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52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9DA90B6-DEA7-E2F3-2A9B-CE5E895C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925822"/>
            <a:ext cx="15493088" cy="963463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8B43675-F1B3-C6E9-19C1-D8E1B6D8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99CA2DDE-8148-F278-0C91-BA470102C5A6}"/>
              </a:ext>
            </a:extLst>
          </p:cNvPr>
          <p:cNvSpPr txBox="1">
            <a:spLocks/>
          </p:cNvSpPr>
          <p:nvPr/>
        </p:nvSpPr>
        <p:spPr>
          <a:xfrm>
            <a:off x="5321300" y="723233"/>
            <a:ext cx="14782800" cy="99250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WYDATKI REALIZOWANE W RAMACH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 OBYWATELSKIEGO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0202D62-E99C-1B5D-180E-9C8EAFF837B9}"/>
              </a:ext>
            </a:extLst>
          </p:cNvPr>
          <p:cNvSpPr txBox="1"/>
          <p:nvPr/>
        </p:nvSpPr>
        <p:spPr>
          <a:xfrm>
            <a:off x="15081250" y="9258868"/>
            <a:ext cx="353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Łączna kwota 8.002.619 zł</a:t>
            </a:r>
          </a:p>
        </p:txBody>
      </p:sp>
    </p:spTree>
    <p:extLst>
      <p:ext uri="{BB962C8B-B14F-4D97-AF65-F5344CB8AC3E}">
        <p14:creationId xmlns:p14="http://schemas.microsoft.com/office/powerpoint/2010/main" val="79586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BFFFD1-03A2-9F3F-1073-65E117A2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958033-64D7-9AC1-23F0-4BDEB1EC149E}"/>
              </a:ext>
            </a:extLst>
          </p:cNvPr>
          <p:cNvSpPr/>
          <p:nvPr/>
        </p:nvSpPr>
        <p:spPr>
          <a:xfrm>
            <a:off x="12109450" y="4054475"/>
            <a:ext cx="1819923" cy="3565842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AC5863F-78F6-2D0C-62C9-A349F2A0864B}"/>
              </a:ext>
            </a:extLst>
          </p:cNvPr>
          <p:cNvSpPr/>
          <p:nvPr/>
        </p:nvSpPr>
        <p:spPr>
          <a:xfrm>
            <a:off x="14090650" y="4054475"/>
            <a:ext cx="3569246" cy="3565842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2E9EE729-1C48-04B1-4217-A2563C503AAC}"/>
              </a:ext>
            </a:extLst>
          </p:cNvPr>
          <p:cNvSpPr/>
          <p:nvPr/>
        </p:nvSpPr>
        <p:spPr>
          <a:xfrm>
            <a:off x="18283202" y="4057339"/>
            <a:ext cx="1371600" cy="3565843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892D4E9C-5909-914F-DC03-5A096906704A}"/>
              </a:ext>
            </a:extLst>
          </p:cNvPr>
          <p:cNvSpPr txBox="1">
            <a:spLocks/>
          </p:cNvSpPr>
          <p:nvPr/>
        </p:nvSpPr>
        <p:spPr>
          <a:xfrm>
            <a:off x="2222551" y="1412565"/>
            <a:ext cx="7886700" cy="42514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REZERWA OGÓLNA I REZERWY CELOWE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49164F9-CB11-DC21-9946-42ADF9FA0489}"/>
              </a:ext>
            </a:extLst>
          </p:cNvPr>
          <p:cNvSpPr txBox="1"/>
          <p:nvPr/>
        </p:nvSpPr>
        <p:spPr>
          <a:xfrm>
            <a:off x="9975850" y="22988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11" name="Obiekt 10">
            <a:extLst>
              <a:ext uri="{FF2B5EF4-FFF2-40B4-BE49-F238E27FC236}">
                <a16:creationId xmlns:a16="http://schemas.microsoft.com/office/drawing/2014/main" id="{5FCDBEF7-1FF8-EDB3-A82D-D8183B072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73130"/>
              </p:ext>
            </p:extLst>
          </p:nvPr>
        </p:nvGraphicFramePr>
        <p:xfrm>
          <a:off x="984250" y="2623662"/>
          <a:ext cx="10363302" cy="691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39897" imgH="4762391" progId="Excel.Sheet.12">
                  <p:embed/>
                </p:oleObj>
              </mc:Choice>
              <mc:Fallback>
                <p:oleObj name="Worksheet" r:id="rId4" imgW="7139897" imgH="47623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0" y="2623662"/>
                        <a:ext cx="10363302" cy="691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54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BFFFD1-03A2-9F3F-1073-65E117A2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958033-64D7-9AC1-23F0-4BDEB1EC149E}"/>
              </a:ext>
            </a:extLst>
          </p:cNvPr>
          <p:cNvSpPr/>
          <p:nvPr/>
        </p:nvSpPr>
        <p:spPr>
          <a:xfrm>
            <a:off x="12270727" y="3993833"/>
            <a:ext cx="1819923" cy="3565842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AC5863F-78F6-2D0C-62C9-A349F2A0864B}"/>
              </a:ext>
            </a:extLst>
          </p:cNvPr>
          <p:cNvSpPr/>
          <p:nvPr/>
        </p:nvSpPr>
        <p:spPr>
          <a:xfrm>
            <a:off x="14090650" y="4040417"/>
            <a:ext cx="3569246" cy="3565842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2E9EE729-1C48-04B1-4217-A2563C503AAC}"/>
              </a:ext>
            </a:extLst>
          </p:cNvPr>
          <p:cNvSpPr/>
          <p:nvPr/>
        </p:nvSpPr>
        <p:spPr>
          <a:xfrm>
            <a:off x="17912350" y="3993832"/>
            <a:ext cx="1371600" cy="3565843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6DF83EC-A11B-232A-D2F8-2DDC28260D40}"/>
              </a:ext>
            </a:extLst>
          </p:cNvPr>
          <p:cNvSpPr txBox="1"/>
          <p:nvPr/>
        </p:nvSpPr>
        <p:spPr>
          <a:xfrm>
            <a:off x="1517650" y="1692275"/>
            <a:ext cx="9448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215900" algn="l"/>
              </a:tabLst>
            </a:pPr>
            <a:r>
              <a:rPr lang="pl-PL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OGÓŁEM	          2.572.593.102 zł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215900" algn="l"/>
              </a:tabLst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tego: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bieżące	1.885.873.701 zł,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dochody majątkowe	   686.719.401 zł.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32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FBC073B-1097-8F63-97A1-EEC170D9ABA4}"/>
              </a:ext>
            </a:extLst>
          </p:cNvPr>
          <p:cNvSpPr txBox="1"/>
          <p:nvPr/>
        </p:nvSpPr>
        <p:spPr>
          <a:xfrm>
            <a:off x="1517650" y="5883275"/>
            <a:ext cx="9448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215900" algn="l"/>
              </a:tabLst>
            </a:pPr>
            <a:r>
              <a:rPr lang="pl-PL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OGÓŁEM	          2.894.755.989 zł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tabLst>
                <a:tab pos="215900" algn="l"/>
              </a:tabLst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tego: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bieżące	1.659.739.767 zł,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"/>
              <a:tabLst>
                <a:tab pos="215900" algn="l"/>
              </a:tabLst>
            </a:pPr>
            <a:r>
              <a:rPr lang="pl-P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majątkowe	1.235.016.222 zł.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2185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83067E8-3223-B791-0BA5-A12866CC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CDDB52D-672F-C15A-4A08-AC97BAC4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9475"/>
            <a:ext cx="12918672" cy="7239000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FC0D11F2-4ACD-5ED1-717A-E6193F3BE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58667"/>
              </p:ext>
            </p:extLst>
          </p:nvPr>
        </p:nvGraphicFramePr>
        <p:xfrm>
          <a:off x="12445457" y="2454275"/>
          <a:ext cx="7346408" cy="614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257795" imgH="4396631" progId="Excel.Sheet.12">
                  <p:embed/>
                </p:oleObj>
              </mc:Choice>
              <mc:Fallback>
                <p:oleObj name="Worksheet" r:id="rId5" imgW="5257795" imgH="43966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5457" y="2454275"/>
                        <a:ext cx="7346408" cy="614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8825004D-6962-3BE6-267C-0065A8A20970}"/>
              </a:ext>
            </a:extLst>
          </p:cNvPr>
          <p:cNvSpPr/>
          <p:nvPr/>
        </p:nvSpPr>
        <p:spPr>
          <a:xfrm>
            <a:off x="15735027" y="8778877"/>
            <a:ext cx="794023" cy="1604096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78F4C9CE-2252-0759-7B37-BE89C39851A0}"/>
              </a:ext>
            </a:extLst>
          </p:cNvPr>
          <p:cNvSpPr/>
          <p:nvPr/>
        </p:nvSpPr>
        <p:spPr>
          <a:xfrm>
            <a:off x="16605250" y="8778878"/>
            <a:ext cx="1905000" cy="1508439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69B7FB98-E493-F647-D346-B3DE9CBA7775}"/>
              </a:ext>
            </a:extLst>
          </p:cNvPr>
          <p:cNvSpPr/>
          <p:nvPr/>
        </p:nvSpPr>
        <p:spPr>
          <a:xfrm>
            <a:off x="18586450" y="8778877"/>
            <a:ext cx="533400" cy="1508440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D7401998-954C-858C-DAE5-14598FA2D0F5}"/>
              </a:ext>
            </a:extLst>
          </p:cNvPr>
          <p:cNvSpPr txBox="1">
            <a:spLocks/>
          </p:cNvSpPr>
          <p:nvPr/>
        </p:nvSpPr>
        <p:spPr>
          <a:xfrm>
            <a:off x="3346450" y="838782"/>
            <a:ext cx="14630400" cy="62489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ZADŁUŻENIE WOJEWÓDZTWA ŁÓDZKIEGO W LATACH 2019 - 2026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BB332B8-3751-0F74-A63B-0665BA5ACB4F}"/>
              </a:ext>
            </a:extLst>
          </p:cNvPr>
          <p:cNvSpPr txBox="1"/>
          <p:nvPr/>
        </p:nvSpPr>
        <p:spPr>
          <a:xfrm>
            <a:off x="18434050" y="20702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384589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E7D0880-91C9-C833-A9EA-FCEB3AF4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396875"/>
            <a:ext cx="1120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DYNAMIKA DOCHODÓW I WYDATKÓW WOJEWÓDZTW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238E524-75CD-FC18-0161-FBB9F8A51E85}"/>
              </a:ext>
            </a:extLst>
          </p:cNvPr>
          <p:cNvSpPr txBox="1"/>
          <p:nvPr/>
        </p:nvSpPr>
        <p:spPr>
          <a:xfrm>
            <a:off x="6930897" y="16892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sp>
        <p:nvSpPr>
          <p:cNvPr id="12" name="object 31">
            <a:extLst>
              <a:ext uri="{FF2B5EF4-FFF2-40B4-BE49-F238E27FC236}">
                <a16:creationId xmlns:a16="http://schemas.microsoft.com/office/drawing/2014/main" id="{D8078FEF-A20E-47E6-912F-498E8502200B}"/>
              </a:ext>
            </a:extLst>
          </p:cNvPr>
          <p:cNvSpPr/>
          <p:nvPr/>
        </p:nvSpPr>
        <p:spPr>
          <a:xfrm rot="5400000">
            <a:off x="9713200" y="3121433"/>
            <a:ext cx="475839" cy="2680536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7E07B3AA-2B6A-577D-B078-6A96FCE67875}"/>
              </a:ext>
            </a:extLst>
          </p:cNvPr>
          <p:cNvSpPr/>
          <p:nvPr/>
        </p:nvSpPr>
        <p:spPr>
          <a:xfrm rot="10800000">
            <a:off x="8528050" y="2045242"/>
            <a:ext cx="1323652" cy="1836785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910535B9-2B59-F1B6-65AA-80F696667AF3}"/>
              </a:ext>
            </a:extLst>
          </p:cNvPr>
          <p:cNvSpPr/>
          <p:nvPr/>
        </p:nvSpPr>
        <p:spPr>
          <a:xfrm rot="10800000">
            <a:off x="10128250" y="2048585"/>
            <a:ext cx="1105112" cy="1833441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65A4F1C4-24FE-4CA8-833B-89282C81C720}"/>
              </a:ext>
            </a:extLst>
          </p:cNvPr>
          <p:cNvSpPr/>
          <p:nvPr/>
        </p:nvSpPr>
        <p:spPr>
          <a:xfrm rot="16200000">
            <a:off x="9751678" y="6499231"/>
            <a:ext cx="475839" cy="2590260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6">
            <a:extLst>
              <a:ext uri="{FF2B5EF4-FFF2-40B4-BE49-F238E27FC236}">
                <a16:creationId xmlns:a16="http://schemas.microsoft.com/office/drawing/2014/main" id="{2ED848E5-E55B-47E9-A119-356B7FFECC64}"/>
              </a:ext>
            </a:extLst>
          </p:cNvPr>
          <p:cNvGrpSpPr/>
          <p:nvPr/>
        </p:nvGrpSpPr>
        <p:grpSpPr>
          <a:xfrm>
            <a:off x="8694527" y="8203154"/>
            <a:ext cx="2590260" cy="1937172"/>
            <a:chOff x="15738473" y="1277783"/>
            <a:chExt cx="3528060" cy="2849880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71117140-4587-C048-FFA6-9769DE48D149}"/>
                </a:ext>
              </a:extLst>
            </p:cNvPr>
            <p:cNvSpPr/>
            <p:nvPr/>
          </p:nvSpPr>
          <p:spPr>
            <a:xfrm>
              <a:off x="15738473" y="1277783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297ECF3F-F821-A884-A893-A77D26B4238A}"/>
                </a:ext>
              </a:extLst>
            </p:cNvPr>
            <p:cNvSpPr/>
            <p:nvPr/>
          </p:nvSpPr>
          <p:spPr>
            <a:xfrm>
              <a:off x="17186827" y="1277783"/>
              <a:ext cx="2079625" cy="2849880"/>
            </a:xfrm>
            <a:custGeom>
              <a:avLst/>
              <a:gdLst/>
              <a:ahLst/>
              <a:cxnLst/>
              <a:rect l="l" t="t" r="r" b="b"/>
              <a:pathLst>
                <a:path w="2079625" h="2849879">
                  <a:moveTo>
                    <a:pt x="2079601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079601" y="2849798"/>
                  </a:lnTo>
                  <a:lnTo>
                    <a:pt x="2079601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1419705-D910-D04B-D9DA-7762C24C733D}"/>
              </a:ext>
            </a:extLst>
          </p:cNvPr>
          <p:cNvSpPr txBox="1"/>
          <p:nvPr/>
        </p:nvSpPr>
        <p:spPr>
          <a:xfrm>
            <a:off x="18305608" y="16892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D2B114C-15A0-794A-30B9-3C8C885A0A01}"/>
              </a:ext>
            </a:extLst>
          </p:cNvPr>
          <p:cNvSpPr txBox="1"/>
          <p:nvPr/>
        </p:nvSpPr>
        <p:spPr>
          <a:xfrm>
            <a:off x="1923553" y="136836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DOCHODY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A8655C3-8A02-9D44-EC47-6F21A8C21E91}"/>
              </a:ext>
            </a:extLst>
          </p:cNvPr>
          <p:cNvSpPr txBox="1"/>
          <p:nvPr/>
        </p:nvSpPr>
        <p:spPr>
          <a:xfrm>
            <a:off x="13893987" y="136836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F1410C10-273C-3ADF-2257-2EE6D3363C22}"/>
              </a:ext>
            </a:extLst>
          </p:cNvPr>
          <p:cNvSpPr/>
          <p:nvPr/>
        </p:nvSpPr>
        <p:spPr>
          <a:xfrm>
            <a:off x="10477227" y="4931824"/>
            <a:ext cx="794023" cy="2282870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47CFEC51-B28E-E6DB-AD3E-6BB177EEBF24}"/>
              </a:ext>
            </a:extLst>
          </p:cNvPr>
          <p:cNvSpPr/>
          <p:nvPr/>
        </p:nvSpPr>
        <p:spPr>
          <a:xfrm>
            <a:off x="8538538" y="4931825"/>
            <a:ext cx="1206112" cy="2282872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7B7224FB-3D61-C062-CA18-D2E70A031BEF}"/>
              </a:ext>
            </a:extLst>
          </p:cNvPr>
          <p:cNvSpPr/>
          <p:nvPr/>
        </p:nvSpPr>
        <p:spPr>
          <a:xfrm>
            <a:off x="9908525" y="4931825"/>
            <a:ext cx="372125" cy="2282872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3" name="Obiekt 22">
            <a:extLst>
              <a:ext uri="{FF2B5EF4-FFF2-40B4-BE49-F238E27FC236}">
                <a16:creationId xmlns:a16="http://schemas.microsoft.com/office/drawing/2014/main" id="{152A9F6A-B7ED-D3F5-9365-C5DE563AC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27211"/>
              </p:ext>
            </p:extLst>
          </p:nvPr>
        </p:nvGraphicFramePr>
        <p:xfrm>
          <a:off x="222250" y="2045243"/>
          <a:ext cx="7989159" cy="810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791057" imgH="5875020" progId="Excel.Sheet.12">
                  <p:embed/>
                </p:oleObj>
              </mc:Choice>
              <mc:Fallback>
                <p:oleObj name="Worksheet" r:id="rId4" imgW="5791057" imgH="5875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2045243"/>
                        <a:ext cx="7989159" cy="810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iekt 24">
            <a:extLst>
              <a:ext uri="{FF2B5EF4-FFF2-40B4-BE49-F238E27FC236}">
                <a16:creationId xmlns:a16="http://schemas.microsoft.com/office/drawing/2014/main" id="{522027F7-3B08-94EA-62A2-D3C6B5D83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435486"/>
              </p:ext>
            </p:extLst>
          </p:nvPr>
        </p:nvGraphicFramePr>
        <p:xfrm>
          <a:off x="11587892" y="2045243"/>
          <a:ext cx="7989158" cy="810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791057" imgH="5875020" progId="Excel.Sheet.12">
                  <p:embed/>
                </p:oleObj>
              </mc:Choice>
              <mc:Fallback>
                <p:oleObj name="Worksheet" r:id="rId6" imgW="5791057" imgH="5875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87892" y="2045243"/>
                        <a:ext cx="7989158" cy="8105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35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E7D0880-91C9-C833-A9EA-FCEB3AF4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625475"/>
            <a:ext cx="1120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PLANOWANE WYNIKI BUDŻETÓW WOJEWÓDZTW </a:t>
            </a:r>
          </a:p>
          <a:p>
            <a:pPr algn="ctr"/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2026 ROKU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238E524-75CD-FC18-0161-FBB9F8A51E85}"/>
              </a:ext>
            </a:extLst>
          </p:cNvPr>
          <p:cNvSpPr txBox="1"/>
          <p:nvPr/>
        </p:nvSpPr>
        <p:spPr>
          <a:xfrm>
            <a:off x="12414250" y="163310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9BDEAFA-6B1E-87DD-E49E-53CF20AC5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2050" y="1993116"/>
          <a:ext cx="7467600" cy="813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05528" imgH="5562491" progId="Excel.Sheet.12">
                  <p:embed/>
                </p:oleObj>
              </mc:Choice>
              <mc:Fallback>
                <p:oleObj name="Worksheet" r:id="rId4" imgW="5105528" imgH="5562491" progId="Excel.Sheet.12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69BDEAFA-6B1E-87DD-E49E-53CF20AC5A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2050" y="1993116"/>
                        <a:ext cx="7467600" cy="8136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31">
            <a:extLst>
              <a:ext uri="{FF2B5EF4-FFF2-40B4-BE49-F238E27FC236}">
                <a16:creationId xmlns:a16="http://schemas.microsoft.com/office/drawing/2014/main" id="{D8078FEF-A20E-47E6-912F-498E8502200B}"/>
              </a:ext>
            </a:extLst>
          </p:cNvPr>
          <p:cNvSpPr/>
          <p:nvPr/>
        </p:nvSpPr>
        <p:spPr>
          <a:xfrm rot="5400000">
            <a:off x="2678748" y="7739794"/>
            <a:ext cx="832485" cy="2849880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7E07B3AA-2B6A-577D-B078-6A96FCE67875}"/>
              </a:ext>
            </a:extLst>
          </p:cNvPr>
          <p:cNvSpPr/>
          <p:nvPr/>
        </p:nvSpPr>
        <p:spPr>
          <a:xfrm rot="10800000">
            <a:off x="1509794" y="6416666"/>
            <a:ext cx="1684256" cy="2076269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910535B9-2B59-F1B6-65AA-80F696667AF3}"/>
              </a:ext>
            </a:extLst>
          </p:cNvPr>
          <p:cNvSpPr/>
          <p:nvPr/>
        </p:nvSpPr>
        <p:spPr>
          <a:xfrm rot="10800000">
            <a:off x="3346451" y="6416675"/>
            <a:ext cx="1594651" cy="2076259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65A4F1C4-24FE-4CA8-833B-89282C81C720}"/>
              </a:ext>
            </a:extLst>
          </p:cNvPr>
          <p:cNvSpPr/>
          <p:nvPr/>
        </p:nvSpPr>
        <p:spPr>
          <a:xfrm rot="16200000">
            <a:off x="16987967" y="2719249"/>
            <a:ext cx="696150" cy="3013663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6">
            <a:extLst>
              <a:ext uri="{FF2B5EF4-FFF2-40B4-BE49-F238E27FC236}">
                <a16:creationId xmlns:a16="http://schemas.microsoft.com/office/drawing/2014/main" id="{2ED848E5-E55B-47E9-A119-356B7FFECC64}"/>
              </a:ext>
            </a:extLst>
          </p:cNvPr>
          <p:cNvGrpSpPr/>
          <p:nvPr/>
        </p:nvGrpSpPr>
        <p:grpSpPr>
          <a:xfrm>
            <a:off x="15791205" y="1299513"/>
            <a:ext cx="3051739" cy="2233134"/>
            <a:chOff x="15738473" y="1277783"/>
            <a:chExt cx="3528060" cy="2849880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71117140-4587-C048-FFA6-9769DE48D149}"/>
                </a:ext>
              </a:extLst>
            </p:cNvPr>
            <p:cNvSpPr/>
            <p:nvPr/>
          </p:nvSpPr>
          <p:spPr>
            <a:xfrm>
              <a:off x="15738473" y="1277783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297ECF3F-F821-A884-A893-A77D26B4238A}"/>
                </a:ext>
              </a:extLst>
            </p:cNvPr>
            <p:cNvSpPr/>
            <p:nvPr/>
          </p:nvSpPr>
          <p:spPr>
            <a:xfrm>
              <a:off x="17186827" y="1277783"/>
              <a:ext cx="2079625" cy="2849880"/>
            </a:xfrm>
            <a:custGeom>
              <a:avLst/>
              <a:gdLst/>
              <a:ahLst/>
              <a:cxnLst/>
              <a:rect l="l" t="t" r="r" b="b"/>
              <a:pathLst>
                <a:path w="2079625" h="2849879">
                  <a:moveTo>
                    <a:pt x="2079601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079601" y="2849798"/>
                  </a:lnTo>
                  <a:lnTo>
                    <a:pt x="2079601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159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83067E8-3223-B791-0BA5-A12866CC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7401998-954C-858C-DAE5-14598FA2D0F5}"/>
              </a:ext>
            </a:extLst>
          </p:cNvPr>
          <p:cNvSpPr txBox="1">
            <a:spLocks/>
          </p:cNvSpPr>
          <p:nvPr/>
        </p:nvSpPr>
        <p:spPr>
          <a:xfrm>
            <a:off x="2736850" y="477815"/>
            <a:ext cx="14630400" cy="110565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ZADŁUŻENIE SAMORZĄDÓW WOJEWÓDZTW 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 KREDYTÓW, POŻYCZEK I EMISJI PAPIERÓW WARTOŚCIOWYCH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BB332B8-3751-0F74-A63B-0665BA5ACB4F}"/>
              </a:ext>
            </a:extLst>
          </p:cNvPr>
          <p:cNvSpPr txBox="1"/>
          <p:nvPr/>
        </p:nvSpPr>
        <p:spPr>
          <a:xfrm>
            <a:off x="18281651" y="1311275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A082D95-796E-B45A-95BF-A4DB19AF9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463675"/>
            <a:ext cx="13868400" cy="8702113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FF0D15BF-ACCC-E7DF-75B8-149D89897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70792"/>
              </p:ext>
            </p:extLst>
          </p:nvPr>
        </p:nvGraphicFramePr>
        <p:xfrm>
          <a:off x="14458366" y="1705489"/>
          <a:ext cx="5194884" cy="824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82435" imgH="6796931" progId="Excel.Sheet.12">
                  <p:embed/>
                </p:oleObj>
              </mc:Choice>
              <mc:Fallback>
                <p:oleObj name="Worksheet" r:id="rId5" imgW="4282435" imgH="67969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58366" y="1705489"/>
                        <a:ext cx="5194884" cy="8244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37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83067E8-3223-B791-0BA5-A12866CC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7401998-954C-858C-DAE5-14598FA2D0F5}"/>
              </a:ext>
            </a:extLst>
          </p:cNvPr>
          <p:cNvSpPr txBox="1">
            <a:spLocks/>
          </p:cNvSpPr>
          <p:nvPr/>
        </p:nvSpPr>
        <p:spPr>
          <a:xfrm>
            <a:off x="2736850" y="430013"/>
            <a:ext cx="14630400" cy="12362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ZADŁUŻENIE SAMORZĄDÓW WOJEWÓDZTW 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PLANOWANYCH DOCHODÓW W ROKU 2025 I W ROKU 2026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BB332B8-3751-0F74-A63B-0665BA5ACB4F}"/>
              </a:ext>
            </a:extLst>
          </p:cNvPr>
          <p:cNvSpPr txBox="1"/>
          <p:nvPr/>
        </p:nvSpPr>
        <p:spPr>
          <a:xfrm>
            <a:off x="18129251" y="1339076"/>
            <a:ext cx="137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4C368701-EEBE-24F9-1F36-EE2CFF463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29705" y="1666288"/>
          <a:ext cx="5171145" cy="834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137683" imgH="6675120" progId="Excel.Sheet.12">
                  <p:embed/>
                </p:oleObj>
              </mc:Choice>
              <mc:Fallback>
                <p:oleObj name="Worksheet" r:id="rId4" imgW="4137683" imgH="6675120" progId="Excel.Sheet.12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4C368701-EEBE-24F9-1F36-EE2CFF463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29705" y="1666288"/>
                        <a:ext cx="5171145" cy="834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0D612078-8200-D234-E7FF-DBCAAE5D6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" y="2157126"/>
            <a:ext cx="13810904" cy="73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03743C-C1FC-4B9D-BE6B-DA3CC303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90" y="3063875"/>
            <a:ext cx="6317720" cy="1641275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D33C478-C026-49AB-A861-9F26E1C295F4}"/>
              </a:ext>
            </a:extLst>
          </p:cNvPr>
          <p:cNvSpPr txBox="1">
            <a:spLocks/>
          </p:cNvSpPr>
          <p:nvPr/>
        </p:nvSpPr>
        <p:spPr>
          <a:xfrm>
            <a:off x="5618891" y="5502275"/>
            <a:ext cx="886631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DZIĘKUJEMY</a:t>
            </a: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430F32-6DB2-44A0-B835-9F47ED9A1AB5}"/>
              </a:ext>
            </a:extLst>
          </p:cNvPr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2FEDDA4-B347-7B08-8C8D-095B7CFA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35CAA588-682C-D071-072E-9A9A36CA1E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BFFFD1-03A2-9F3F-1073-65E117A2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958033-64D7-9AC1-23F0-4BDEB1EC149E}"/>
              </a:ext>
            </a:extLst>
          </p:cNvPr>
          <p:cNvSpPr/>
          <p:nvPr/>
        </p:nvSpPr>
        <p:spPr>
          <a:xfrm>
            <a:off x="12270727" y="628509"/>
            <a:ext cx="1819923" cy="3565842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AC5863F-78F6-2D0C-62C9-A349F2A0864B}"/>
              </a:ext>
            </a:extLst>
          </p:cNvPr>
          <p:cNvSpPr/>
          <p:nvPr/>
        </p:nvSpPr>
        <p:spPr>
          <a:xfrm>
            <a:off x="14102804" y="622611"/>
            <a:ext cx="3569246" cy="3565842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2E9EE729-1C48-04B1-4217-A2563C503AAC}"/>
              </a:ext>
            </a:extLst>
          </p:cNvPr>
          <p:cNvSpPr/>
          <p:nvPr/>
        </p:nvSpPr>
        <p:spPr>
          <a:xfrm>
            <a:off x="17976850" y="622610"/>
            <a:ext cx="1371600" cy="3565843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8746B0C-6DC6-C794-2D01-483E377BF0D1}"/>
              </a:ext>
            </a:extLst>
          </p:cNvPr>
          <p:cNvSpPr txBox="1"/>
          <p:nvPr/>
        </p:nvSpPr>
        <p:spPr>
          <a:xfrm>
            <a:off x="2432050" y="1970017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DEFICYT</a:t>
            </a:r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4758A2F4-F5B8-0105-CC0D-C4E692164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459230"/>
              </p:ext>
            </p:extLst>
          </p:nvPr>
        </p:nvGraphicFramePr>
        <p:xfrm>
          <a:off x="2457295" y="5282670"/>
          <a:ext cx="15269626" cy="419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902847" imgH="2442886" progId="Word.Document.12">
                  <p:embed/>
                </p:oleObj>
              </mc:Choice>
              <mc:Fallback>
                <p:oleObj name="Document" r:id="rId4" imgW="8902847" imgH="2442886" progId="Word.Document.12">
                  <p:embed/>
                  <p:pic>
                    <p:nvPicPr>
                      <p:cNvPr id="9" name="Obiekt 8">
                        <a:extLst>
                          <a:ext uri="{FF2B5EF4-FFF2-40B4-BE49-F238E27FC236}">
                            <a16:creationId xmlns:a16="http://schemas.microsoft.com/office/drawing/2014/main" id="{16C8024A-54EF-5E06-9110-CFE144517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7295" y="5282670"/>
                        <a:ext cx="15269626" cy="419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BB95F23E-9D1D-DFAA-53F0-3A599C2B1044}"/>
              </a:ext>
            </a:extLst>
          </p:cNvPr>
          <p:cNvSpPr txBox="1"/>
          <p:nvPr/>
        </p:nvSpPr>
        <p:spPr>
          <a:xfrm>
            <a:off x="3422650" y="2985882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322.162.887</a:t>
            </a:r>
            <a:r>
              <a:rPr lang="pl-PL" sz="3600" b="1" dirty="0">
                <a:solidFill>
                  <a:schemeClr val="tx1"/>
                </a:solidFill>
              </a:rPr>
              <a:t> zł</a:t>
            </a:r>
          </a:p>
          <a:p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0E8764-E652-BC90-6473-1306C999CC06}"/>
              </a:ext>
            </a:extLst>
          </p:cNvPr>
          <p:cNvSpPr txBox="1"/>
          <p:nvPr/>
        </p:nvSpPr>
        <p:spPr>
          <a:xfrm>
            <a:off x="1883837" y="4561569"/>
            <a:ext cx="428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zostanie sfinansowany: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250D4132-072F-8E96-D9B0-00B7EA2C3C42}"/>
              </a:ext>
            </a:extLst>
          </p:cNvPr>
          <p:cNvSpPr/>
          <p:nvPr/>
        </p:nvSpPr>
        <p:spPr>
          <a:xfrm>
            <a:off x="1289050" y="5502275"/>
            <a:ext cx="838200" cy="76200"/>
          </a:xfrm>
          <a:prstGeom prst="rightArrow">
            <a:avLst/>
          </a:prstGeom>
          <a:solidFill>
            <a:srgbClr val="F8E708"/>
          </a:solidFill>
          <a:ln>
            <a:solidFill>
              <a:srgbClr val="F8E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3BC69173-D8A9-B19C-BE60-F9E1586A78BF}"/>
              </a:ext>
            </a:extLst>
          </p:cNvPr>
          <p:cNvSpPr/>
          <p:nvPr/>
        </p:nvSpPr>
        <p:spPr>
          <a:xfrm>
            <a:off x="1289050" y="7483475"/>
            <a:ext cx="838200" cy="76200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A65E4ECC-827E-82CA-A392-05247CE33A52}"/>
              </a:ext>
            </a:extLst>
          </p:cNvPr>
          <p:cNvSpPr/>
          <p:nvPr/>
        </p:nvSpPr>
        <p:spPr>
          <a:xfrm>
            <a:off x="1289050" y="8321675"/>
            <a:ext cx="838200" cy="762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09E13B26-B73D-980A-0F57-D31920BBA26E}"/>
              </a:ext>
            </a:extLst>
          </p:cNvPr>
          <p:cNvSpPr/>
          <p:nvPr/>
        </p:nvSpPr>
        <p:spPr>
          <a:xfrm>
            <a:off x="1289050" y="9083675"/>
            <a:ext cx="838200" cy="76182"/>
          </a:xfrm>
          <a:prstGeom prst="rightArrow">
            <a:avLst/>
          </a:prstGeom>
          <a:solidFill>
            <a:srgbClr val="F8E708"/>
          </a:solidFill>
          <a:ln>
            <a:solidFill>
              <a:srgbClr val="F8E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4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BFFFD1-03A2-9F3F-1073-65E117A2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958033-64D7-9AC1-23F0-4BDEB1EC149E}"/>
              </a:ext>
            </a:extLst>
          </p:cNvPr>
          <p:cNvSpPr/>
          <p:nvPr/>
        </p:nvSpPr>
        <p:spPr>
          <a:xfrm>
            <a:off x="12378950" y="6721475"/>
            <a:ext cx="1819923" cy="3565842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AC5863F-78F6-2D0C-62C9-A349F2A0864B}"/>
              </a:ext>
            </a:extLst>
          </p:cNvPr>
          <p:cNvSpPr/>
          <p:nvPr/>
        </p:nvSpPr>
        <p:spPr>
          <a:xfrm>
            <a:off x="14319250" y="6721475"/>
            <a:ext cx="3569246" cy="3565842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2E9EE729-1C48-04B1-4217-A2563C503AAC}"/>
              </a:ext>
            </a:extLst>
          </p:cNvPr>
          <p:cNvSpPr/>
          <p:nvPr/>
        </p:nvSpPr>
        <p:spPr>
          <a:xfrm>
            <a:off x="18129250" y="6721475"/>
            <a:ext cx="1371600" cy="3565843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8746B0C-6DC6-C794-2D01-483E377BF0D1}"/>
              </a:ext>
            </a:extLst>
          </p:cNvPr>
          <p:cNvSpPr txBox="1"/>
          <p:nvPr/>
        </p:nvSpPr>
        <p:spPr>
          <a:xfrm>
            <a:off x="2432050" y="1970017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PRZYCHODY</a:t>
            </a:r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30F7A3B1-F50B-12A6-7B84-17C97D371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85573"/>
              </p:ext>
            </p:extLst>
          </p:nvPr>
        </p:nvGraphicFramePr>
        <p:xfrm>
          <a:off x="2080167" y="4081129"/>
          <a:ext cx="15255875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902847" imgH="2447935" progId="Word.Document.12">
                  <p:embed/>
                </p:oleObj>
              </mc:Choice>
              <mc:Fallback>
                <p:oleObj name="Document" r:id="rId4" imgW="8902847" imgH="2447935" progId="Word.Document.12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4758A2F4-F5B8-0105-CC0D-C4E692164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0167" y="4081129"/>
                        <a:ext cx="15255875" cy="418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8FC5DFD-2608-A1D8-8EAF-76BC3FB1AD5C}"/>
              </a:ext>
            </a:extLst>
          </p:cNvPr>
          <p:cNvSpPr txBox="1"/>
          <p:nvPr/>
        </p:nvSpPr>
        <p:spPr>
          <a:xfrm>
            <a:off x="8299450" y="1970017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367.162.887</a:t>
            </a:r>
            <a:r>
              <a:rPr lang="pl-PL" sz="3600" b="1" dirty="0">
                <a:solidFill>
                  <a:schemeClr val="tx1"/>
                </a:solidFill>
              </a:rPr>
              <a:t> zł</a:t>
            </a:r>
          </a:p>
          <a:p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F904772-66F4-9000-86F8-1A5E39F9459B}"/>
              </a:ext>
            </a:extLst>
          </p:cNvPr>
          <p:cNvSpPr txBox="1"/>
          <p:nvPr/>
        </p:nvSpPr>
        <p:spPr>
          <a:xfrm>
            <a:off x="1974850" y="3302655"/>
            <a:ext cx="428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700" dirty="0"/>
              <a:t>z tytułu: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CBCC205B-7E42-87CE-40E1-A34066396C80}"/>
              </a:ext>
            </a:extLst>
          </p:cNvPr>
          <p:cNvSpPr/>
          <p:nvPr/>
        </p:nvSpPr>
        <p:spPr>
          <a:xfrm>
            <a:off x="831850" y="4283075"/>
            <a:ext cx="838200" cy="76200"/>
          </a:xfrm>
          <a:prstGeom prst="rightArrow">
            <a:avLst/>
          </a:prstGeom>
          <a:solidFill>
            <a:srgbClr val="F8E708"/>
          </a:solidFill>
          <a:ln>
            <a:solidFill>
              <a:srgbClr val="F8E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0B5644A0-05BE-0ECB-AF7D-49DA5FD3462D}"/>
              </a:ext>
            </a:extLst>
          </p:cNvPr>
          <p:cNvSpPr/>
          <p:nvPr/>
        </p:nvSpPr>
        <p:spPr>
          <a:xfrm>
            <a:off x="840107" y="6264275"/>
            <a:ext cx="838200" cy="76200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2F105A15-D80F-68C0-78F0-AD1BC21B9B73}"/>
              </a:ext>
            </a:extLst>
          </p:cNvPr>
          <p:cNvSpPr/>
          <p:nvPr/>
        </p:nvSpPr>
        <p:spPr>
          <a:xfrm>
            <a:off x="844643" y="7102475"/>
            <a:ext cx="838200" cy="762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E0AAEEAA-D963-D740-8A9C-E1F00D9880C3}"/>
              </a:ext>
            </a:extLst>
          </p:cNvPr>
          <p:cNvSpPr/>
          <p:nvPr/>
        </p:nvSpPr>
        <p:spPr>
          <a:xfrm>
            <a:off x="844643" y="7864475"/>
            <a:ext cx="838200" cy="76182"/>
          </a:xfrm>
          <a:prstGeom prst="rightArrow">
            <a:avLst/>
          </a:prstGeom>
          <a:solidFill>
            <a:srgbClr val="F8E708"/>
          </a:solidFill>
          <a:ln>
            <a:solidFill>
              <a:srgbClr val="F8E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36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BFFFD1-03A2-9F3F-1073-65E117A2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958033-64D7-9AC1-23F0-4BDEB1EC149E}"/>
              </a:ext>
            </a:extLst>
          </p:cNvPr>
          <p:cNvSpPr/>
          <p:nvPr/>
        </p:nvSpPr>
        <p:spPr>
          <a:xfrm rot="16200000">
            <a:off x="15814597" y="-516773"/>
            <a:ext cx="2429795" cy="4264568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2AC5863F-78F6-2D0C-62C9-A349F2A0864B}"/>
              </a:ext>
            </a:extLst>
          </p:cNvPr>
          <p:cNvSpPr/>
          <p:nvPr/>
        </p:nvSpPr>
        <p:spPr>
          <a:xfrm rot="5400000">
            <a:off x="14889197" y="3384576"/>
            <a:ext cx="4394896" cy="4150267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2E9EE729-1C48-04B1-4217-A2563C503AAC}"/>
              </a:ext>
            </a:extLst>
          </p:cNvPr>
          <p:cNvSpPr/>
          <p:nvPr/>
        </p:nvSpPr>
        <p:spPr>
          <a:xfrm rot="5400000">
            <a:off x="16234610" y="7023505"/>
            <a:ext cx="1704068" cy="4150268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CBCC205B-7E42-87CE-40E1-A34066396C80}"/>
              </a:ext>
            </a:extLst>
          </p:cNvPr>
          <p:cNvSpPr/>
          <p:nvPr/>
        </p:nvSpPr>
        <p:spPr>
          <a:xfrm>
            <a:off x="984250" y="4816475"/>
            <a:ext cx="838200" cy="76200"/>
          </a:xfrm>
          <a:prstGeom prst="rightArrow">
            <a:avLst/>
          </a:prstGeom>
          <a:solidFill>
            <a:srgbClr val="F8E708"/>
          </a:solidFill>
          <a:ln>
            <a:solidFill>
              <a:srgbClr val="F8E7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0B5644A0-05BE-0ECB-AF7D-49DA5FD3462D}"/>
              </a:ext>
            </a:extLst>
          </p:cNvPr>
          <p:cNvSpPr/>
          <p:nvPr/>
        </p:nvSpPr>
        <p:spPr>
          <a:xfrm>
            <a:off x="984250" y="5463662"/>
            <a:ext cx="838200" cy="76200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2F105A15-D80F-68C0-78F0-AD1BC21B9B73}"/>
              </a:ext>
            </a:extLst>
          </p:cNvPr>
          <p:cNvSpPr/>
          <p:nvPr/>
        </p:nvSpPr>
        <p:spPr>
          <a:xfrm>
            <a:off x="965510" y="6110849"/>
            <a:ext cx="838200" cy="762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240CDC-CED9-5AAF-3C64-17BA0AE479BD}"/>
              </a:ext>
            </a:extLst>
          </p:cNvPr>
          <p:cNvSpPr txBox="1"/>
          <p:nvPr/>
        </p:nvSpPr>
        <p:spPr>
          <a:xfrm>
            <a:off x="1517650" y="258458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ROZCHODY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5B9B705-21B7-3B29-3490-74C99F665BA7}"/>
              </a:ext>
            </a:extLst>
          </p:cNvPr>
          <p:cNvSpPr txBox="1"/>
          <p:nvPr/>
        </p:nvSpPr>
        <p:spPr>
          <a:xfrm>
            <a:off x="6927850" y="2606675"/>
            <a:ext cx="5257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</a:rPr>
              <a:t>45.000.000</a:t>
            </a:r>
            <a:r>
              <a:rPr lang="pl-PL" sz="3600" b="1" dirty="0">
                <a:solidFill>
                  <a:schemeClr val="tx1"/>
                </a:solidFill>
              </a:rPr>
              <a:t> zł</a:t>
            </a:r>
          </a:p>
          <a:p>
            <a:endParaRPr lang="pl-PL" sz="3600" dirty="0">
              <a:solidFill>
                <a:schemeClr val="tx1"/>
              </a:solidFill>
            </a:endParaRPr>
          </a:p>
        </p:txBody>
      </p:sp>
      <p:graphicFrame>
        <p:nvGraphicFramePr>
          <p:cNvPr id="19" name="Obiekt 18">
            <a:extLst>
              <a:ext uri="{FF2B5EF4-FFF2-40B4-BE49-F238E27FC236}">
                <a16:creationId xmlns:a16="http://schemas.microsoft.com/office/drawing/2014/main" id="{E01E5BFF-68ED-EABA-5981-D1F3132F5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22866"/>
              </p:ext>
            </p:extLst>
          </p:nvPr>
        </p:nvGraphicFramePr>
        <p:xfrm>
          <a:off x="2344652" y="4411060"/>
          <a:ext cx="18375398" cy="225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902847" imgH="1093582" progId="Word.Document.12">
                  <p:embed/>
                </p:oleObj>
              </mc:Choice>
              <mc:Fallback>
                <p:oleObj name="Document" r:id="rId4" imgW="8902847" imgH="10935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652" y="4411060"/>
                        <a:ext cx="18375398" cy="225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6D12D76-EF32-1713-2290-34966BA01970}"/>
              </a:ext>
            </a:extLst>
          </p:cNvPr>
          <p:cNvSpPr txBox="1"/>
          <p:nvPr/>
        </p:nvSpPr>
        <p:spPr>
          <a:xfrm>
            <a:off x="2264837" y="4054475"/>
            <a:ext cx="428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dirty="0"/>
              <a:t>przeznaczone na:</a:t>
            </a:r>
          </a:p>
        </p:txBody>
      </p:sp>
    </p:spTree>
    <p:extLst>
      <p:ext uri="{BB962C8B-B14F-4D97-AF65-F5344CB8AC3E}">
        <p14:creationId xmlns:p14="http://schemas.microsoft.com/office/powerpoint/2010/main" val="28137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E7D0880-91C9-C833-A9EA-FCEB3AF4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625475"/>
            <a:ext cx="1120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ZESTAWIENIE  DOCHODÓW I PRZYCHODÓW  </a:t>
            </a:r>
          </a:p>
          <a:p>
            <a:pPr algn="ctr"/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 WYDATKÓW I ROZCHODÓW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238E524-75CD-FC18-0161-FBB9F8A51E85}"/>
              </a:ext>
            </a:extLst>
          </p:cNvPr>
          <p:cNvSpPr txBox="1"/>
          <p:nvPr/>
        </p:nvSpPr>
        <p:spPr>
          <a:xfrm>
            <a:off x="15690850" y="17654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EE3C939-3D27-09CF-D411-67E2BBEAC218}"/>
              </a:ext>
            </a:extLst>
          </p:cNvPr>
          <p:cNvSpPr txBox="1"/>
          <p:nvPr/>
        </p:nvSpPr>
        <p:spPr>
          <a:xfrm>
            <a:off x="8985250" y="9938779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+ P = W + R</a:t>
            </a:r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11573BCF-5B36-735A-6F2E-EC90DE690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385384"/>
              </p:ext>
            </p:extLst>
          </p:nvPr>
        </p:nvGraphicFramePr>
        <p:xfrm>
          <a:off x="3041650" y="2113385"/>
          <a:ext cx="14020800" cy="7635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088849" imgH="5493911" progId="Excel.Sheet.8">
                  <p:embed/>
                </p:oleObj>
              </mc:Choice>
              <mc:Fallback>
                <p:oleObj name="Worksheet" r:id="rId4" imgW="10088849" imgH="5493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1650" y="2113385"/>
                        <a:ext cx="14020800" cy="7635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57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BBC058-DB4E-F15F-294F-E55086D4D8D3}"/>
              </a:ext>
            </a:extLst>
          </p:cNvPr>
          <p:cNvSpPr txBox="1">
            <a:spLocks/>
          </p:cNvSpPr>
          <p:nvPr/>
        </p:nvSpPr>
        <p:spPr>
          <a:xfrm>
            <a:off x="3270250" y="396875"/>
            <a:ext cx="13563600" cy="101739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DOCHODY BUDŻETU WOJEWÓDZTWA ŁÓDZKIEGO NA 2026 ROK</a:t>
            </a:r>
            <a:b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podziale na typy zadań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D0DD0C2-5D4B-B470-BC38-2523551403E5}"/>
              </a:ext>
            </a:extLst>
          </p:cNvPr>
          <p:cNvSpPr txBox="1"/>
          <p:nvPr/>
        </p:nvSpPr>
        <p:spPr>
          <a:xfrm>
            <a:off x="15767050" y="13844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sp>
        <p:nvSpPr>
          <p:cNvPr id="8" name="object 30">
            <a:extLst>
              <a:ext uri="{FF2B5EF4-FFF2-40B4-BE49-F238E27FC236}">
                <a16:creationId xmlns:a16="http://schemas.microsoft.com/office/drawing/2014/main" id="{AFBF1C2B-38A4-D314-C6E3-5DF6E3FFED61}"/>
              </a:ext>
            </a:extLst>
          </p:cNvPr>
          <p:cNvSpPr/>
          <p:nvPr/>
        </p:nvSpPr>
        <p:spPr>
          <a:xfrm rot="16200000">
            <a:off x="18334244" y="3305731"/>
            <a:ext cx="696150" cy="2172938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6">
            <a:extLst>
              <a:ext uri="{FF2B5EF4-FFF2-40B4-BE49-F238E27FC236}">
                <a16:creationId xmlns:a16="http://schemas.microsoft.com/office/drawing/2014/main" id="{341ADB51-0336-D6BD-51ED-3FE04B774DA9}"/>
              </a:ext>
            </a:extLst>
          </p:cNvPr>
          <p:cNvGrpSpPr/>
          <p:nvPr/>
        </p:nvGrpSpPr>
        <p:grpSpPr>
          <a:xfrm>
            <a:off x="17595850" y="1592741"/>
            <a:ext cx="2156460" cy="2233134"/>
            <a:chOff x="15738473" y="1277783"/>
            <a:chExt cx="3528060" cy="2849880"/>
          </a:xfrm>
        </p:grpSpPr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02A861B5-3233-640C-E278-6F62D87A3051}"/>
                </a:ext>
              </a:extLst>
            </p:cNvPr>
            <p:cNvSpPr/>
            <p:nvPr/>
          </p:nvSpPr>
          <p:spPr>
            <a:xfrm>
              <a:off x="15738473" y="1277783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0F93D56B-09AF-0420-30B6-AC7335E87611}"/>
                </a:ext>
              </a:extLst>
            </p:cNvPr>
            <p:cNvSpPr/>
            <p:nvPr/>
          </p:nvSpPr>
          <p:spPr>
            <a:xfrm>
              <a:off x="17186827" y="1277783"/>
              <a:ext cx="2079625" cy="2849880"/>
            </a:xfrm>
            <a:custGeom>
              <a:avLst/>
              <a:gdLst/>
              <a:ahLst/>
              <a:cxnLst/>
              <a:rect l="l" t="t" r="r" b="b"/>
              <a:pathLst>
                <a:path w="2079625" h="2849879">
                  <a:moveTo>
                    <a:pt x="2079601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079601" y="2849798"/>
                  </a:lnTo>
                  <a:lnTo>
                    <a:pt x="2079601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1">
            <a:extLst>
              <a:ext uri="{FF2B5EF4-FFF2-40B4-BE49-F238E27FC236}">
                <a16:creationId xmlns:a16="http://schemas.microsoft.com/office/drawing/2014/main" id="{03F7EBA8-72C8-A32F-A1D8-4DADC98BF5B7}"/>
              </a:ext>
            </a:extLst>
          </p:cNvPr>
          <p:cNvSpPr/>
          <p:nvPr/>
        </p:nvSpPr>
        <p:spPr>
          <a:xfrm>
            <a:off x="18946879" y="6964342"/>
            <a:ext cx="832485" cy="2849880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9E077C45-7B32-64A9-B652-AE847E4ADCF4}"/>
              </a:ext>
            </a:extLst>
          </p:cNvPr>
          <p:cNvSpPr/>
          <p:nvPr/>
        </p:nvSpPr>
        <p:spPr>
          <a:xfrm rot="16200000">
            <a:off x="17982615" y="4748778"/>
            <a:ext cx="1433532" cy="2207061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21BF08D5-F6E2-FD16-75C4-C6DFC3BF0133}"/>
              </a:ext>
            </a:extLst>
          </p:cNvPr>
          <p:cNvSpPr/>
          <p:nvPr/>
        </p:nvSpPr>
        <p:spPr>
          <a:xfrm rot="10800000">
            <a:off x="17440924" y="6613020"/>
            <a:ext cx="1374126" cy="1679675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3121B672-2518-C32B-3554-3F3138E6C111}"/>
              </a:ext>
            </a:extLst>
          </p:cNvPr>
          <p:cNvSpPr/>
          <p:nvPr/>
        </p:nvSpPr>
        <p:spPr>
          <a:xfrm rot="10800000">
            <a:off x="17519650" y="8420369"/>
            <a:ext cx="1295400" cy="1809119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41E74E5A-62E7-43FA-6309-D70A7C2FF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90530"/>
              </p:ext>
            </p:extLst>
          </p:nvPr>
        </p:nvGraphicFramePr>
        <p:xfrm>
          <a:off x="2552793" y="1743483"/>
          <a:ext cx="14509658" cy="833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896585" imgH="6256129" progId="Excel.Sheet.12">
                  <p:embed/>
                </p:oleObj>
              </mc:Choice>
              <mc:Fallback>
                <p:oleObj name="Worksheet" r:id="rId4" imgW="10896585" imgH="62561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2793" y="1743483"/>
                        <a:ext cx="14509658" cy="8330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43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820531A-052D-AC47-188B-CC524B506184}"/>
              </a:ext>
            </a:extLst>
          </p:cNvPr>
          <p:cNvSpPr/>
          <p:nvPr/>
        </p:nvSpPr>
        <p:spPr>
          <a:xfrm>
            <a:off x="4870450" y="827279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DOCHODY WŁASNE WOJEWÓDZTWA ŁÓDZKIEGO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B29C1CC-1FE6-F82E-AFFE-4ECAA30CB4BC}"/>
              </a:ext>
            </a:extLst>
          </p:cNvPr>
          <p:cNvSpPr txBox="1"/>
          <p:nvPr/>
        </p:nvSpPr>
        <p:spPr>
          <a:xfrm>
            <a:off x="16986250" y="1460698"/>
            <a:ext cx="137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 złotych)</a:t>
            </a:r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98F6EB77-88CE-FADF-994B-E3FDC8B93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76218"/>
              </p:ext>
            </p:extLst>
          </p:nvPr>
        </p:nvGraphicFramePr>
        <p:xfrm>
          <a:off x="1365250" y="1810120"/>
          <a:ext cx="16916400" cy="841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52940" imgH="6096109" progId="Excel.Sheet.12">
                  <p:embed/>
                </p:oleObj>
              </mc:Choice>
              <mc:Fallback>
                <p:oleObj name="Worksheet" r:id="rId4" imgW="12252940" imgH="60961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5250" y="1810120"/>
                        <a:ext cx="16916400" cy="841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10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28064F-3DA7-2649-CD3B-64E302E2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0" y="10537908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B640AB6-DA71-5C0A-9493-07F6A4F77E28}"/>
              </a:ext>
            </a:extLst>
          </p:cNvPr>
          <p:cNvSpPr/>
          <p:nvPr/>
        </p:nvSpPr>
        <p:spPr>
          <a:xfrm>
            <a:off x="3270250" y="549275"/>
            <a:ext cx="1280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DOCHODÓW WŁASNYCH WOJEWÓDZTWA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B321DAC-078C-DA72-B881-6ABBBD47A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442" y="1440579"/>
            <a:ext cx="17569216" cy="84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385</Words>
  <Application>Microsoft Office PowerPoint</Application>
  <PresentationFormat>Niestandardowy</PresentationFormat>
  <Paragraphs>88</Paragraphs>
  <Slides>25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Office Theme</vt:lpstr>
      <vt:lpstr>Document</vt:lpstr>
      <vt:lpstr>Worksheet</vt:lpstr>
      <vt:lpstr>PROJEKT BUDŻETU  WOJEWÓDZTWA ŁÓDZKIEGO NA 2026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Średniowieczna historia na wyciągnięcie ręki!</dc:title>
  <dc:creator>Ilona Rusin</dc:creator>
  <cp:lastModifiedBy>Ilona Rusin</cp:lastModifiedBy>
  <cp:revision>87</cp:revision>
  <cp:lastPrinted>2025-12-15T13:51:03Z</cp:lastPrinted>
  <dcterms:created xsi:type="dcterms:W3CDTF">2024-12-16T16:53:17Z</dcterms:created>
  <dcterms:modified xsi:type="dcterms:W3CDTF">2025-12-16T10:48:57Z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2024-12-16T00:00:00Z</vt:filetime>
  </property>
  <property fmtid="{D5CDD505-2E9C-101B-9397-08002B2CF9AE}" pid="5" name="Producer">
    <vt:lpwstr>3-Heights(TM) PDF Security Shell 4.8.25.2 (http://www.pdf-tools.com)</vt:lpwstr>
  </property>
</Properties>
</file>