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ink/ink1.xml" ContentType="application/inkml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2.xml" ContentType="application/inkml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9" r:id="rId4"/>
    <p:sldId id="299" r:id="rId5"/>
    <p:sldId id="275" r:id="rId6"/>
    <p:sldId id="321" r:id="rId7"/>
    <p:sldId id="285" r:id="rId8"/>
    <p:sldId id="323" r:id="rId9"/>
    <p:sldId id="315" r:id="rId10"/>
    <p:sldId id="320" r:id="rId11"/>
    <p:sldId id="303" r:id="rId12"/>
    <p:sldId id="322" r:id="rId13"/>
    <p:sldId id="300" r:id="rId14"/>
    <p:sldId id="301" r:id="rId15"/>
    <p:sldId id="306" r:id="rId16"/>
    <p:sldId id="267" r:id="rId17"/>
    <p:sldId id="307" r:id="rId18"/>
    <p:sldId id="313" r:id="rId19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FB"/>
    <a:srgbClr val="FF0000"/>
    <a:srgbClr val="FFFF00"/>
    <a:srgbClr val="3399FF"/>
    <a:srgbClr val="66FF33"/>
    <a:srgbClr val="99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152" autoAdjust="0"/>
    <p:restoredTop sz="90929"/>
  </p:normalViewPr>
  <p:slideViewPr>
    <p:cSldViewPr>
      <p:cViewPr varScale="1">
        <p:scale>
          <a:sx n="113" d="100"/>
          <a:sy n="113" d="100"/>
        </p:scale>
        <p:origin x="22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729738841278172"/>
          <c:y val="1.2807643154553325E-2"/>
          <c:w val="0.86270261158721828"/>
          <c:h val="0.87236797625427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Budżet uchwalony</c:v>
                </c:pt>
              </c:strCache>
            </c:strRef>
          </c:tx>
          <c:spPr>
            <a:pattFill prst="pct90">
              <a:fgClr>
                <a:srgbClr xmlns:mc="http://schemas.openxmlformats.org/markup-compatibility/2006" xmlns:a14="http://schemas.microsoft.com/office/drawing/2010/main" val="000000" mc:Ignorable="a14" a14:legacySpreadsheetColorIndex="8"/>
              </a:fgClr>
              <a:bgClr>
                <a:srgbClr xmlns:mc="http://schemas.openxmlformats.org/markup-compatibility/2006" xmlns:a14="http://schemas.microsoft.com/office/drawing/2010/main" val="FFFFFF" mc:Ignorable="a14" a14:legacySpreadsheetColorIndex="9"/>
              </a:bgClr>
            </a:pattFill>
            <a:ln w="1202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Arkusz1!$A$2:$A$14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Arkusz1!$B$2:$B$14</c:f>
              <c:numCache>
                <c:formatCode>0.0</c:formatCode>
                <c:ptCount val="13"/>
                <c:pt idx="0">
                  <c:v>931.8</c:v>
                </c:pt>
                <c:pt idx="1">
                  <c:v>811.8</c:v>
                </c:pt>
                <c:pt idx="2">
                  <c:v>800</c:v>
                </c:pt>
                <c:pt idx="3">
                  <c:v>846.7</c:v>
                </c:pt>
                <c:pt idx="4">
                  <c:v>784.3</c:v>
                </c:pt>
                <c:pt idx="5">
                  <c:v>1025.7</c:v>
                </c:pt>
                <c:pt idx="6">
                  <c:v>1042.0999999999999</c:v>
                </c:pt>
                <c:pt idx="7">
                  <c:v>1007.3</c:v>
                </c:pt>
                <c:pt idx="8">
                  <c:v>1227.0999999999999</c:v>
                </c:pt>
                <c:pt idx="9">
                  <c:v>1680.6</c:v>
                </c:pt>
                <c:pt idx="10">
                  <c:v>2002.4</c:v>
                </c:pt>
                <c:pt idx="11">
                  <c:v>2087.9</c:v>
                </c:pt>
                <c:pt idx="12">
                  <c:v>2572.6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1-42C4-AFAD-12994AFBFA9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Wykonanie budżetu</c:v>
                </c:pt>
              </c:strCache>
            </c:strRef>
          </c:tx>
          <c:spPr>
            <a:solidFill>
              <a:schemeClr val="tx1"/>
            </a:solidFill>
            <a:ln w="1202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Arkusz1!$A$2:$A$14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Arkusz1!$C$2:$C$14</c:f>
              <c:numCache>
                <c:formatCode>0.0</c:formatCode>
                <c:ptCount val="13"/>
                <c:pt idx="0">
                  <c:v>751.6</c:v>
                </c:pt>
                <c:pt idx="1">
                  <c:v>747</c:v>
                </c:pt>
                <c:pt idx="2">
                  <c:v>707.3</c:v>
                </c:pt>
                <c:pt idx="3">
                  <c:v>701.4</c:v>
                </c:pt>
                <c:pt idx="4">
                  <c:v>829.8</c:v>
                </c:pt>
                <c:pt idx="5">
                  <c:v>978.4</c:v>
                </c:pt>
                <c:pt idx="6">
                  <c:v>1090.3</c:v>
                </c:pt>
                <c:pt idx="7">
                  <c:v>1245</c:v>
                </c:pt>
                <c:pt idx="8">
                  <c:v>1341.8</c:v>
                </c:pt>
                <c:pt idx="9">
                  <c:v>1843.7</c:v>
                </c:pt>
                <c:pt idx="10">
                  <c:v>1999.8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1-42C4-AFAD-12994AFBF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5638751"/>
        <c:axId val="1"/>
        <c:axId val="0"/>
      </c:bar3DChart>
      <c:catAx>
        <c:axId val="695638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007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0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6" b="1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956387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25400">
            <a:noFill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c:spPr>
    </c:plotArea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000000" mc:Ignorable="a14" a14:legacySpreadsheetColorIndex="78">
            <a:gamma/>
            <a:shade val="46275"/>
            <a:invGamma/>
          </a:srgbClr>
        </a:gs>
        <a:gs pos="50000">
          <a:srgbClr xmlns:mc="http://schemas.openxmlformats.org/markup-compatibility/2006" xmlns:a14="http://schemas.microsoft.com/office/drawing/2010/main" val="FFFFFF" mc:Ignorable="a14" a14:legacySpreadsheetColorIndex="78"/>
        </a:gs>
        <a:gs pos="100000">
          <a:srgbClr xmlns:mc="http://schemas.openxmlformats.org/markup-compatibility/2006" xmlns:a14="http://schemas.microsoft.com/office/drawing/2010/main" val="000000" mc:Ignorable="a14" a14:legacySpreadsheetColorIndex="78">
            <a:gamma/>
            <a:shade val="46275"/>
            <a:invGamma/>
          </a:srgbClr>
        </a:gs>
      </a:gsLst>
      <a:lin ang="2700000" scaled="1"/>
    </a:gradFill>
    <a:ln>
      <a:noFill/>
    </a:ln>
  </c:spPr>
  <c:txPr>
    <a:bodyPr/>
    <a:lstStyle/>
    <a:p>
      <a:pPr>
        <a:defRPr sz="87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8"/>
      <c:rotY val="50"/>
      <c:depthPercent val="500"/>
      <c:rAngAx val="1"/>
    </c:view3D>
    <c:floor>
      <c:thickness val="0"/>
      <c:spPr>
        <a:noFill/>
        <a:ln w="127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944603629417382"/>
          <c:y val="1.7808219178082191E-2"/>
          <c:w val="0.86055396370582615"/>
          <c:h val="0.87260273972602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Wykonanie budżetu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46200">
                    <a:srgbClr val="00B0F0"/>
                  </a:gs>
                  <a:gs pos="100000">
                    <a:srgbClr val="66FF33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9-772B-4ACD-8F5C-2E4EAC95D1F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46200">
                    <a:srgbClr val="00B0F0"/>
                  </a:gs>
                  <a:gs pos="100000">
                    <a:srgbClr val="66FF33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A-772B-4ACD-8F5C-2E4EAC95D1FB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46200">
                    <a:srgbClr val="00B0F0"/>
                  </a:gs>
                  <a:gs pos="100000">
                    <a:srgbClr val="66FF33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B-772B-4ACD-8F5C-2E4EAC95D1FB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46200">
                    <a:srgbClr val="00B0F0"/>
                  </a:gs>
                  <a:gs pos="100000">
                    <a:srgbClr val="66FF33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C-772B-4ACD-8F5C-2E4EAC95D1FB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46200">
                    <a:srgbClr val="00B0F0"/>
                  </a:gs>
                  <a:gs pos="100000">
                    <a:srgbClr val="66FF33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D-772B-4ACD-8F5C-2E4EAC95D1FB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53000">
                    <a:srgbClr val="F17B84"/>
                  </a:gs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8-772B-4ACD-8F5C-2E4EAC95D1FB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7-772B-4ACD-8F5C-2E4EAC95D1FB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6-772B-4ACD-8F5C-2E4EAC95D1FB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5-772B-4ACD-8F5C-2E4EAC95D1FB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4-772B-4ACD-8F5C-2E4EAC95D1FB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3-772B-4ACD-8F5C-2E4EAC95D1FB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6000">
                    <a:srgbClr val="00B0F0"/>
                  </a:gs>
                  <a:gs pos="100000">
                    <a:srgbClr val="66FF33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0E-772B-4ACD-8F5C-2E4EAC95D1FB}"/>
              </c:ext>
            </c:extLst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6000">
                    <a:srgbClr val="3399FF"/>
                  </a:gs>
                  <a:gs pos="100000">
                    <a:srgbClr val="66FF33"/>
                  </a:gs>
                </a:gsLst>
                <a:lin ang="5400000" scaled="1"/>
              </a:gradFill>
            </c:spPr>
            <c:extLst>
              <c:ext xmlns:c16="http://schemas.microsoft.com/office/drawing/2014/chart" uri="{C3380CC4-5D6E-409C-BE32-E72D297353CC}">
                <c16:uniqueId val="{00000018-C043-4F1A-BACA-64ABC44E5C3B}"/>
              </c:ext>
            </c:extLst>
          </c:dPt>
          <c:cat>
            <c:numRef>
              <c:f>Arkusz1!$A$2:$A$14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Arkusz1!$C$2:$C$14</c:f>
              <c:numCache>
                <c:formatCode>#\ ##0.0\ _z_ł</c:formatCode>
                <c:ptCount val="13"/>
                <c:pt idx="0">
                  <c:v>238</c:v>
                </c:pt>
                <c:pt idx="1">
                  <c:v>263.7</c:v>
                </c:pt>
                <c:pt idx="2">
                  <c:v>264.39999999999998</c:v>
                </c:pt>
                <c:pt idx="3">
                  <c:v>264.3</c:v>
                </c:pt>
                <c:pt idx="4">
                  <c:v>323</c:v>
                </c:pt>
                <c:pt idx="5">
                  <c:v>352.7</c:v>
                </c:pt>
                <c:pt idx="6">
                  <c:v>366.7</c:v>
                </c:pt>
                <c:pt idx="7">
                  <c:v>528.4</c:v>
                </c:pt>
                <c:pt idx="8">
                  <c:v>494</c:v>
                </c:pt>
                <c:pt idx="9">
                  <c:v>741.2</c:v>
                </c:pt>
                <c:pt idx="10">
                  <c:v>865</c:v>
                </c:pt>
                <c:pt idx="11">
                  <c:v>617.70000000000005</c:v>
                </c:pt>
                <c:pt idx="12">
                  <c:v>689.6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3-4085-8BF8-80D369335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42934160"/>
        <c:axId val="1"/>
        <c:axId val="0"/>
      </c:bar3DChart>
      <c:catAx>
        <c:axId val="54293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834">
            <a:noFill/>
          </a:ln>
        </c:spPr>
        <c:txPr>
          <a:bodyPr rot="0" vert="horz"/>
          <a:lstStyle/>
          <a:p>
            <a:pPr>
              <a:defRPr sz="985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#\ ##0.0\ _z_ł" sourceLinked="1"/>
        <c:majorTickMark val="out"/>
        <c:minorTickMark val="none"/>
        <c:tickLblPos val="nextTo"/>
        <c:spPr>
          <a:ln w="32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42934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208">
            <a:solidFill>
              <a:srgbClr val="FFFFFF"/>
            </a:solidFill>
            <a:prstDash val="solid"/>
          </a:ln>
        </c:spPr>
        <c:txPr>
          <a:bodyPr/>
          <a:lstStyle/>
          <a:p>
            <a:pPr rtl="0">
              <a:defRPr sz="1011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noFill/>
        <a:ln w="2566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nadwyżka operacyjna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100000">
                    <a:srgbClr val="3399FF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C2E-4692-A86D-11E57EF7A456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100000">
                    <a:srgbClr val="3399FF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C2E-4692-A86D-11E57EF7A456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100000">
                    <a:srgbClr val="3399FF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C2E-4692-A86D-11E57EF7A456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100000">
                    <a:srgbClr val="3399FF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C2E-4692-A86D-11E57EF7A456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92D050"/>
                  </a:gs>
                  <a:gs pos="100000">
                    <a:srgbClr val="3399FF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C2E-4692-A86D-11E57EF7A456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AC2E-4692-A86D-11E57EF7A456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C2E-4692-A86D-11E57EF7A456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AC2E-4692-A86D-11E57EF7A456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C2E-4692-A86D-11E57EF7A456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AC2E-4692-A86D-11E57EF7A456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AC2E-4692-A86D-11E57EF7A456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22000">
                    <a:srgbClr val="6DBA95"/>
                  </a:gs>
                  <a:gs pos="0">
                    <a:srgbClr val="FF0000"/>
                  </a:gs>
                  <a:gs pos="100000">
                    <a:srgbClr val="3399FF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AC2E-4692-A86D-11E57EF7A456}"/>
              </c:ext>
            </c:extLst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21000">
                    <a:srgbClr val="00B050"/>
                  </a:gs>
                  <a:gs pos="100000">
                    <a:srgbClr val="3399FF"/>
                  </a:gs>
                </a:gsLst>
                <a:lin ang="5400000" scaled="1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8-9FFC-44FF-A6C9-5E41D8695E9A}"/>
              </c:ext>
            </c:extLst>
          </c:dPt>
          <c:dLbls>
            <c:dLbl>
              <c:idx val="1"/>
              <c:layout>
                <c:manualLayout>
                  <c:x val="1.6339869281045752E-3"/>
                  <c:y val="-5.864197530864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2E-4692-A86D-11E57EF7A456}"/>
                </c:ext>
              </c:extLst>
            </c:dLbl>
            <c:dLbl>
              <c:idx val="2"/>
              <c:layout>
                <c:manualLayout>
                  <c:x val="9.80392156862745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2E-4692-A86D-11E57EF7A456}"/>
                </c:ext>
              </c:extLst>
            </c:dLbl>
            <c:dLbl>
              <c:idx val="3"/>
              <c:layout>
                <c:manualLayout>
                  <c:x val="0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2E-4692-A86D-11E57EF7A456}"/>
                </c:ext>
              </c:extLst>
            </c:dLbl>
            <c:dLbl>
              <c:idx val="5"/>
              <c:layout>
                <c:manualLayout>
                  <c:x val="8.1699346405228763E-3"/>
                  <c:y val="-4.3209876543209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2E-4692-A86D-11E57EF7A456}"/>
                </c:ext>
              </c:extLst>
            </c:dLbl>
            <c:dLbl>
              <c:idx val="8"/>
              <c:layout>
                <c:manualLayout>
                  <c:x val="2.4509803921568627E-2"/>
                  <c:y val="-1.8518518518518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2E-4692-A86D-11E57EF7A456}"/>
                </c:ext>
              </c:extLst>
            </c:dLbl>
            <c:dLbl>
              <c:idx val="9"/>
              <c:layout>
                <c:manualLayout>
                  <c:x val="6.5359477124183009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2E-4692-A86D-11E57EF7A456}"/>
                </c:ext>
              </c:extLst>
            </c:dLbl>
            <c:dLbl>
              <c:idx val="10"/>
              <c:layout>
                <c:manualLayout>
                  <c:x val="2.4509803921568627E-2"/>
                  <c:y val="3.086419753086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2E-4692-A86D-11E57EF7A456}"/>
                </c:ext>
              </c:extLst>
            </c:dLbl>
            <c:dLbl>
              <c:idx val="11"/>
              <c:layout>
                <c:manualLayout>
                  <c:x val="1.3071895424836482E-2"/>
                  <c:y val="-1.5432098765432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2E-4692-A86D-11E57EF7A456}"/>
                </c:ext>
              </c:extLst>
            </c:dLbl>
            <c:dLbl>
              <c:idx val="12"/>
              <c:layout>
                <c:manualLayout>
                  <c:x val="1.1437908496731906E-2"/>
                  <c:y val="-5.864197530864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FFC-44FF-A6C9-5E41D8695E9A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103550046</c:v>
                </c:pt>
                <c:pt idx="1">
                  <c:v>105439738</c:v>
                </c:pt>
                <c:pt idx="2">
                  <c:v>101993453</c:v>
                </c:pt>
                <c:pt idx="3">
                  <c:v>101523313</c:v>
                </c:pt>
                <c:pt idx="4">
                  <c:v>152626360</c:v>
                </c:pt>
                <c:pt idx="5">
                  <c:v>154602253</c:v>
                </c:pt>
                <c:pt idx="6">
                  <c:v>228826588</c:v>
                </c:pt>
                <c:pt idx="7">
                  <c:v>323456707</c:v>
                </c:pt>
                <c:pt idx="8">
                  <c:v>276007829</c:v>
                </c:pt>
                <c:pt idx="9">
                  <c:v>398344828</c:v>
                </c:pt>
                <c:pt idx="10">
                  <c:v>337366074</c:v>
                </c:pt>
                <c:pt idx="11">
                  <c:v>218859500</c:v>
                </c:pt>
                <c:pt idx="12">
                  <c:v>226133934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C2E-4692-A86D-11E57EF7A4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45278463"/>
        <c:axId val="745280863"/>
        <c:axId val="0"/>
      </c:bar3DChart>
      <c:catAx>
        <c:axId val="74527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5280863"/>
        <c:crosses val="autoZero"/>
        <c:auto val="1"/>
        <c:lblAlgn val="ctr"/>
        <c:lblOffset val="100"/>
        <c:noMultiLvlLbl val="0"/>
      </c:catAx>
      <c:valAx>
        <c:axId val="74528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527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62735483236326"/>
          <c:y val="4.3769805013373297E-2"/>
          <c:w val="0.79306382255527363"/>
          <c:h val="0.75829572004437318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</c:v>
                </c:pt>
              </c:strCache>
            </c:strRef>
          </c:tx>
          <c:spPr>
            <a:ln w="38100" cap="flat" cmpd="dbl" algn="ctr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D0242160-3CE7-44E7-95C9-982F838FE58F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E86-4E25-A685-E3D81EE0B5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73E59F-25D9-41AE-A272-5444AF98F867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E86-4E25-A685-E3D81EE0B5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C56D4B5-C617-4C6F-96C0-298D448E6550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E86-4E25-A685-E3D81EE0B5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957E4F-1F8C-4877-91FB-5B8A35C0D7B2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E86-4E25-A685-E3D81EE0B5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DC5FF6F-97E9-4E6A-90EE-00EB3DDAD6C3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E86-4E25-A685-E3D81EE0B55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F7E98C7-7266-409C-BCC7-829B7E4AB90E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E86-4E25-A685-E3D81EE0B55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DAE33EC-E5C7-4741-92A7-1D3355C29BA7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E86-4E25-A685-E3D81EE0B55B}"/>
                </c:ext>
              </c:extLst>
            </c:dLbl>
            <c:dLbl>
              <c:idx val="7"/>
              <c:layout>
                <c:manualLayout>
                  <c:x val="-2.9850350811066396E-2"/>
                  <c:y val="-8.1509807368003936E-2"/>
                </c:manualLayout>
              </c:layout>
              <c:tx>
                <c:rich>
                  <a:bodyPr/>
                  <a:lstStyle/>
                  <a:p>
                    <a:fld id="{4DDB41CF-A181-4C2C-924A-6F8E95E0A324}" type="VALUE">
                      <a:rPr lang="en-US" baseline="0" smtClean="0"/>
                      <a:pPr/>
                      <a:t>[WARTOŚĆ]</a:t>
                    </a:fld>
                    <a:endParaRPr lang="pl-PL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E86-4E25-A685-E3D81EE0B55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E86-4E25-A685-E3D81EE0B55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E86-4E25-A685-E3D81EE0B55B}"/>
                </c:ext>
              </c:extLst>
            </c:dLbl>
            <c:numFmt formatCode="#,##0\ &quot;zł&quot;" sourceLinked="0"/>
            <c:spPr>
              <a:solidFill>
                <a:srgbClr val="000000">
                  <a:alpha val="98000"/>
                </a:srgbClr>
              </a:solidFill>
              <a:ln>
                <a:solidFill>
                  <a:srgbClr val="5F5F5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Arkusz1!$B$2:$B$9</c:f>
              <c:numCache>
                <c:formatCode>#\ ##0\ "zł"</c:formatCode>
                <c:ptCount val="8"/>
                <c:pt idx="0">
                  <c:v>620981950</c:v>
                </c:pt>
                <c:pt idx="1">
                  <c:v>568897950</c:v>
                </c:pt>
                <c:pt idx="2">
                  <c:v>485268850</c:v>
                </c:pt>
                <c:pt idx="3">
                  <c:v>433565950</c:v>
                </c:pt>
                <c:pt idx="4">
                  <c:v>378395966</c:v>
                </c:pt>
                <c:pt idx="5">
                  <c:v>299566783</c:v>
                </c:pt>
                <c:pt idx="6">
                  <c:v>238492107</c:v>
                </c:pt>
                <c:pt idx="7">
                  <c:v>387899047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Arkusz1!#REF!</c15:f>
              </c15:datalabelsRange>
            </c:ext>
            <c:ext xmlns:c16="http://schemas.microsoft.com/office/drawing/2014/chart" uri="{C3380CC4-5D6E-409C-BE32-E72D297353CC}">
              <c16:uniqueId val="{00000000-3893-411A-B361-F6DE7BEE7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1170902944"/>
        <c:axId val="1170903424"/>
      </c:lineChart>
      <c:catAx>
        <c:axId val="117090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70903424"/>
        <c:crosses val="autoZero"/>
        <c:auto val="1"/>
        <c:lblAlgn val="ctr"/>
        <c:lblOffset val="100"/>
        <c:noMultiLvlLbl val="0"/>
      </c:catAx>
      <c:valAx>
        <c:axId val="117090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#\ ##0\ &quot;zł&quot;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709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20275590551183E-2"/>
          <c:y val="0"/>
          <c:w val="0.87865616797900259"/>
          <c:h val="0.94391772323951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Nazwa JST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66FF3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66FF33"/>
                  </a:gs>
                  <a:gs pos="100000">
                    <a:srgbClr val="3399FF"/>
                  </a:gs>
                </a:gsLst>
                <a:lin ang="0" scaled="1"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1A8-483D-BBEC-3171ECDC62B1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0" scaled="1"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1A8-483D-BBEC-3171ECDC62B1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0" scaled="1"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A8-483D-BBEC-3171ECDC62B1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0" scaled="1"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1A8-483D-BBEC-3171ECDC62B1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0" scaled="1"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A8-483D-BBEC-3171ECDC62B1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0" scaled="1"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1A8-483D-BBEC-3171ECDC62B1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E5E9FB"/>
                  </a:gs>
                  <a:gs pos="100000">
                    <a:srgbClr val="FF0000"/>
                  </a:gs>
                </a:gsLst>
                <a:lin ang="0" scaled="1"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A8-483D-BBEC-3171ECDC62B1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18000">
                    <a:srgbClr val="66FF33"/>
                  </a:gs>
                  <a:gs pos="0">
                    <a:srgbClr val="FF0000"/>
                  </a:gs>
                  <a:gs pos="100000">
                    <a:srgbClr val="3399FF"/>
                  </a:gs>
                </a:gsLst>
                <a:lin ang="0" scaled="1"/>
                <a:tileRect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1A8-483D-BBEC-3171ECDC62B1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18000">
                    <a:srgbClr val="66FF33"/>
                  </a:gs>
                  <a:gs pos="0">
                    <a:srgbClr val="FF0000"/>
                  </a:gs>
                  <a:gs pos="100000">
                    <a:srgbClr val="3399FF"/>
                  </a:gs>
                </a:gsLst>
                <a:lin ang="0" scaled="1"/>
                <a:tileRect/>
              </a:gradFill>
              <a:ln>
                <a:solidFill>
                  <a:srgbClr val="66FF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A8-483D-BBEC-3171ECDC62B1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A-4D4B-9447-3D08FFB8AD34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23A-4D4B-9447-3D08FFB8AD34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3A-4D4B-9447-3D08FFB8AD34}"/>
              </c:ext>
            </c:extLst>
          </c:dPt>
          <c:dLbls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Arkusz1!$A$2:$A$10</c:f>
              <c:numCache>
                <c:formatCode>General</c:formatCode>
                <c:ptCount val="9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</c:numCache>
            </c:numRef>
          </c:cat>
          <c:val>
            <c:numRef>
              <c:f>Arkusz1!$B$2:$B$10</c:f>
              <c:numCache>
                <c:formatCode>#\ ##0\ "zł"</c:formatCode>
                <c:ptCount val="9"/>
                <c:pt idx="0">
                  <c:v>-65000000</c:v>
                </c:pt>
                <c:pt idx="1">
                  <c:v>-19700000</c:v>
                </c:pt>
                <c:pt idx="2">
                  <c:v>-27290812</c:v>
                </c:pt>
                <c:pt idx="3">
                  <c:v>-66886840</c:v>
                </c:pt>
                <c:pt idx="4">
                  <c:v>-8018312</c:v>
                </c:pt>
                <c:pt idx="5">
                  <c:v>-25595909</c:v>
                </c:pt>
                <c:pt idx="6">
                  <c:v>-39608113</c:v>
                </c:pt>
                <c:pt idx="7">
                  <c:v>-90770293</c:v>
                </c:pt>
                <c:pt idx="8">
                  <c:v>-322162887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A-4D4B-9447-3D08FFB8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6696399"/>
        <c:axId val="976696879"/>
      </c:barChart>
      <c:catAx>
        <c:axId val="976696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76696879"/>
        <c:crosses val="autoZero"/>
        <c:auto val="1"/>
        <c:lblAlgn val="ctr"/>
        <c:lblOffset val="100"/>
        <c:noMultiLvlLbl val="0"/>
      </c:catAx>
      <c:valAx>
        <c:axId val="976696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alpha val="48000"/>
                </a:schemeClr>
              </a:solidFill>
              <a:round/>
            </a:ln>
            <a:effectLst/>
          </c:spPr>
        </c:majorGridlines>
        <c:numFmt formatCode="#,##0\ &quot;zł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76696399"/>
        <c:crosses val="autoZero"/>
        <c:crossBetween val="between"/>
        <c:majorUnit val="100000000"/>
        <c:minorUnit val="10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40002320389918E-2"/>
          <c:y val="1.7181723018434084E-2"/>
          <c:w val="0.91559997679610083"/>
          <c:h val="0.92225165819789767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584C-4B74-A1CF-8BB3B99688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84C-4B74-A1CF-8BB3B996886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84C-4B74-A1CF-8BB3B996886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84C-4B74-A1CF-8BB3B996886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8EB-41D0-9E3E-D54E398E291B}"/>
              </c:ext>
            </c:extLst>
          </c:dPt>
          <c:dLbls>
            <c:dLbl>
              <c:idx val="0"/>
              <c:layout>
                <c:manualLayout>
                  <c:x val="1.8985832632161425E-2"/>
                  <c:y val="-3.951016016571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84C-4B74-A1CF-8BB3B9968863}"/>
                </c:ext>
              </c:extLst>
            </c:dLbl>
            <c:dLbl>
              <c:idx val="1"/>
              <c:layout>
                <c:manualLayout>
                  <c:x val="7.9107635967339378E-3"/>
                  <c:y val="-2.4313944717364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4C-4B74-A1CF-8BB3B9968863}"/>
                </c:ext>
              </c:extLst>
            </c:dLbl>
            <c:dLbl>
              <c:idx val="2"/>
              <c:layout>
                <c:manualLayout>
                  <c:x val="-1.5821527193467877E-3"/>
                  <c:y val="-1.51962154483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4C-4B74-A1CF-8BB3B9968863}"/>
                </c:ext>
              </c:extLst>
            </c:dLbl>
            <c:dLbl>
              <c:idx val="3"/>
              <c:layout>
                <c:manualLayout>
                  <c:x val="4.7464581580403632E-3"/>
                  <c:y val="-2.735318780703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4C-4B74-A1CF-8BB3B9968863}"/>
                </c:ext>
              </c:extLst>
            </c:dLbl>
            <c:dLbl>
              <c:idx val="4"/>
              <c:layout>
                <c:manualLayout>
                  <c:x val="1.2657221754774186E-2"/>
                  <c:y val="-1.8235458538023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EB-41D0-9E3E-D54E398E29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Arkusz1!$B$2:$B$6</c:f>
              <c:numCache>
                <c:formatCode>_("zł"* #,##0_);_("zł"* \(#,##0\);_("zł"* "-"_);_(@_)</c:formatCode>
                <c:ptCount val="5"/>
                <c:pt idx="0">
                  <c:v>148794261</c:v>
                </c:pt>
                <c:pt idx="1">
                  <c:v>278542436</c:v>
                </c:pt>
                <c:pt idx="2">
                  <c:v>177063167</c:v>
                </c:pt>
                <c:pt idx="3">
                  <c:v>153094621</c:v>
                </c:pt>
                <c:pt idx="4">
                  <c:v>144681191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Budżet - wydatki majątkowe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18-584C-4B74-A1CF-8BB3B99688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0912896"/>
        <c:axId val="1"/>
        <c:axId val="0"/>
      </c:bar3DChart>
      <c:catAx>
        <c:axId val="155091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zł&quot;* #,##0_);_(&quot;zł&quot;* \(#,##0\);_(&quot;zł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0912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40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66809574848161"/>
          <c:y val="9.3411814902447533E-3"/>
          <c:w val="0.75547971294584959"/>
          <c:h val="0.92225165819789767"/>
        </c:manualLayout>
      </c:layout>
      <c:line3DChart>
        <c:grouping val="standard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Projekt budżetu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B426-4B86-8C6E-937F3D43495F}"/>
              </c:ext>
            </c:extLst>
          </c:dPt>
          <c:dPt>
            <c:idx val="1"/>
            <c:bubble3D val="0"/>
            <c:spPr>
              <a:solidFill>
                <a:srgbClr val="66FF3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426-4B86-8C6E-937F3D43495F}"/>
              </c:ext>
            </c:extLst>
          </c:dPt>
          <c:dPt>
            <c:idx val="2"/>
            <c:bubble3D val="0"/>
            <c:spPr>
              <a:solidFill>
                <a:srgbClr val="3399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B426-4B86-8C6E-937F3D43495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426-4B86-8C6E-937F3D43495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426-4B86-8C6E-937F3D4349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426-4B86-8C6E-937F3D4349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426-4B86-8C6E-937F3D4349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426-4B86-8C6E-937F3D4349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426-4B86-8C6E-937F3D4349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426-4B86-8C6E-937F3D4349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426-4B86-8C6E-937F3D4349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B92E-40FB-88D2-DB4451B4381C}"/>
              </c:ext>
            </c:extLst>
          </c:dPt>
          <c:dLbls>
            <c:dLbl>
              <c:idx val="0"/>
              <c:layout>
                <c:manualLayout>
                  <c:x val="-5.716635794418054E-2"/>
                  <c:y val="-4.121277329152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26-4B86-8C6E-937F3D43495F}"/>
                </c:ext>
              </c:extLst>
            </c:dLbl>
            <c:dLbl>
              <c:idx val="1"/>
              <c:layout>
                <c:manualLayout>
                  <c:x val="-1.3943014132726955E-3"/>
                  <c:y val="-3.4343977742939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26-4B86-8C6E-937F3D43495F}"/>
                </c:ext>
              </c:extLst>
            </c:dLbl>
            <c:dLbl>
              <c:idx val="2"/>
              <c:layout>
                <c:manualLayout>
                  <c:x val="0"/>
                  <c:y val="-2.7475182194351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26-4B86-8C6E-937F3D43495F}"/>
                </c:ext>
              </c:extLst>
            </c:dLbl>
            <c:dLbl>
              <c:idx val="3"/>
              <c:layout>
                <c:manualLayout>
                  <c:x val="1.6731616959272347E-2"/>
                  <c:y val="-2.7475182194351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26-4B86-8C6E-937F3D43495F}"/>
                </c:ext>
              </c:extLst>
            </c:dLbl>
            <c:dLbl>
              <c:idx val="4"/>
              <c:layout>
                <c:manualLayout>
                  <c:x val="1.0224758913378953E-16"/>
                  <c:y val="2.5185583678155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26-4B86-8C6E-937F3D43495F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Arkusz1!$B$2:$B$6</c:f>
              <c:numCache>
                <c:formatCode>_("zł"* #,##0_);_("zł"* \(#,##0\);_("zł"* "-"_);_(@_)</c:formatCode>
                <c:ptCount val="5"/>
                <c:pt idx="0">
                  <c:v>40337693</c:v>
                </c:pt>
                <c:pt idx="1">
                  <c:v>47039096</c:v>
                </c:pt>
                <c:pt idx="2">
                  <c:v>80744843</c:v>
                </c:pt>
                <c:pt idx="3">
                  <c:v>81591830</c:v>
                </c:pt>
                <c:pt idx="4">
                  <c:v>72216912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C7-42BA-804A-F18745EA4C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50912896"/>
        <c:axId val="1"/>
        <c:axId val="2"/>
      </c:line3DChart>
      <c:catAx>
        <c:axId val="155091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3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zł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0912896"/>
        <c:crosses val="autoZero"/>
        <c:crossBetween val="between"/>
        <c:majorUnit val="5000000"/>
        <c:minorUnit val="5000000"/>
      </c:valAx>
      <c:serAx>
        <c:axId val="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tickLblSkip val="2"/>
        <c:tickMarkSkip val="1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udział %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DCE-463C-A53F-CCE22D540F5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CE-463C-A53F-CCE22D540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CE-463C-A53F-CCE22D540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CE-401A-9254-B700426026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CCE-401A-9254-B700426026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CCE-401A-9254-B700426026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CCE-401A-9254-B700426026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CCE-401A-9254-B7004260267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CCE-401A-9254-B7004260267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CCE-401A-9254-B7004260267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CCE-401A-9254-B7004260267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CCE-401A-9254-B7004260267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CCE-401A-9254-B7004260267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2CCE-401A-9254-B7004260267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CCE-401A-9254-B7004260267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CCE-401A-9254-B7004260267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2CCE-401A-9254-B7004260267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2CCE-401A-9254-B7004260267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2CCE-401A-9254-B7004260267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2CCE-401A-9254-B70042602675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9133-4E9E-AFF6-19FE9B001473}"/>
              </c:ext>
            </c:extLst>
          </c:dPt>
          <c:dLbls>
            <c:spPr>
              <a:solidFill>
                <a:srgbClr val="FFFFCC"/>
              </a:solidFill>
              <a:ln>
                <a:solidFill>
                  <a:srgbClr val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Arkusz1!$A$2:$A$22</c:f>
              <c:strCache>
                <c:ptCount val="20"/>
                <c:pt idx="0">
                  <c:v>Transport i łączność</c:v>
                </c:pt>
                <c:pt idx="1">
                  <c:v> Administracja publiczna</c:v>
                </c:pt>
                <c:pt idx="2">
                  <c:v>Ochrona zdrowia</c:v>
                </c:pt>
                <c:pt idx="3">
                  <c:v> Kultura i ochrona dziedzictwa narodowego </c:v>
                </c:pt>
                <c:pt idx="4">
                  <c:v>Gospodarka mieszkaniowa </c:v>
                </c:pt>
                <c:pt idx="5">
                  <c:v>Oświata i wychowanie </c:v>
                </c:pt>
                <c:pt idx="6">
                  <c:v>Różne rozliczenia </c:v>
                </c:pt>
                <c:pt idx="7">
                  <c:v>Gospodarka komunalna i ochrona środowiska </c:v>
                </c:pt>
                <c:pt idx="8">
                  <c:v>Pozostałe zadania w zakresie polityki społecznej </c:v>
                </c:pt>
                <c:pt idx="9">
                  <c:v>Obsługa długu publicznego </c:v>
                </c:pt>
                <c:pt idx="10">
                  <c:v> Kultura fizyczna </c:v>
                </c:pt>
                <c:pt idx="11">
                  <c:v>Rolnictwo i łowiectwo</c:v>
                </c:pt>
                <c:pt idx="12">
                  <c:v> Bezpieczeństwo publiczne i ochrona przeciwpożarowa</c:v>
                </c:pt>
                <c:pt idx="13">
                  <c:v> Pomoc społeczna</c:v>
                </c:pt>
                <c:pt idx="14">
                  <c:v> Działalność usługowa</c:v>
                </c:pt>
                <c:pt idx="15">
                  <c:v>Ogrody botaniczne i zoologiczne oraz naturalne obszary i obiekty chronionej przyrody </c:v>
                </c:pt>
                <c:pt idx="16">
                  <c:v>Edukacyjna opieka wychowawcza </c:v>
                </c:pt>
                <c:pt idx="17">
                  <c:v>Rodzina </c:v>
                </c:pt>
                <c:pt idx="18">
                  <c:v> Turystyka</c:v>
                </c:pt>
                <c:pt idx="19">
                  <c:v> Obrona narodowa </c:v>
                </c:pt>
              </c:strCache>
            </c:strRef>
          </c:cat>
          <c:val>
            <c:numRef>
              <c:f>Arkusz1!$B$2:$B$22</c:f>
              <c:numCache>
                <c:formatCode>0.00%</c:formatCode>
                <c:ptCount val="21"/>
                <c:pt idx="0">
                  <c:v>0.48442901235204383</c:v>
                </c:pt>
                <c:pt idx="1">
                  <c:v>0.14337280774713573</c:v>
                </c:pt>
                <c:pt idx="2">
                  <c:v>7.9281013378654439E-2</c:v>
                </c:pt>
                <c:pt idx="3">
                  <c:v>7.4239364478940695E-2</c:v>
                </c:pt>
                <c:pt idx="4">
                  <c:v>4.9493944622262288E-2</c:v>
                </c:pt>
                <c:pt idx="5">
                  <c:v>3.3541800029122701E-2</c:v>
                </c:pt>
                <c:pt idx="6">
                  <c:v>3.2989600456662105E-2</c:v>
                </c:pt>
                <c:pt idx="7">
                  <c:v>2.9235655048683688E-2</c:v>
                </c:pt>
                <c:pt idx="8">
                  <c:v>1.5588061627952312E-2</c:v>
                </c:pt>
                <c:pt idx="9">
                  <c:v>1.1299481096290916E-2</c:v>
                </c:pt>
                <c:pt idx="10">
                  <c:v>9.7290330345921432E-3</c:v>
                </c:pt>
                <c:pt idx="11">
                  <c:v>8.8993145212025726E-3</c:v>
                </c:pt>
                <c:pt idx="12">
                  <c:v>7.3672103427648884E-3</c:v>
                </c:pt>
                <c:pt idx="13">
                  <c:v>7.1473665361897094E-3</c:v>
                </c:pt>
                <c:pt idx="14">
                  <c:v>4.4102827426563919E-3</c:v>
                </c:pt>
                <c:pt idx="15">
                  <c:v>3.4147602358781787E-3</c:v>
                </c:pt>
                <c:pt idx="16">
                  <c:v>2.0835076680465227E-3</c:v>
                </c:pt>
                <c:pt idx="17">
                  <c:v>1.8230092943202427E-3</c:v>
                </c:pt>
                <c:pt idx="18">
                  <c:v>1.4922141109213504E-3</c:v>
                </c:pt>
                <c:pt idx="19">
                  <c:v>1.6256067567930549E-4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E-463C-A53F-CCE22D540F5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Projekt budżetu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2CCE-401A-9254-B700426026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2CCE-401A-9254-B700426026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2CCE-401A-9254-B700426026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2CCE-401A-9254-B700426026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2CCE-401A-9254-B700426026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2CCE-401A-9254-B700426026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2CCE-401A-9254-B7004260267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2CCE-401A-9254-B7004260267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2CCE-401A-9254-B7004260267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2CCE-401A-9254-B7004260267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2CCE-401A-9254-B7004260267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2CCE-401A-9254-B7004260267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2CCE-401A-9254-B7004260267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2CCE-401A-9254-B7004260267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2CCE-401A-9254-B7004260267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2CCE-401A-9254-B7004260267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2CCE-401A-9254-B7004260267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2CCE-401A-9254-B7004260267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2CCE-401A-9254-B7004260267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2CCE-401A-9254-B70042602675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9133-4E9E-AFF6-19FE9B001473}"/>
              </c:ext>
            </c:extLst>
          </c:dPt>
          <c:dLbls>
            <c:spPr>
              <a:solidFill>
                <a:srgbClr val="FFFFCC"/>
              </a:solidFill>
              <a:ln>
                <a:solidFill>
                  <a:srgbClr val="5F5F5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Arkusz1!$A$2:$A$22</c:f>
              <c:strCache>
                <c:ptCount val="20"/>
                <c:pt idx="0">
                  <c:v>Transport i łączność</c:v>
                </c:pt>
                <c:pt idx="1">
                  <c:v> Administracja publiczna</c:v>
                </c:pt>
                <c:pt idx="2">
                  <c:v>Ochrona zdrowia</c:v>
                </c:pt>
                <c:pt idx="3">
                  <c:v> Kultura i ochrona dziedzictwa narodowego </c:v>
                </c:pt>
                <c:pt idx="4">
                  <c:v>Gospodarka mieszkaniowa </c:v>
                </c:pt>
                <c:pt idx="5">
                  <c:v>Oświata i wychowanie </c:v>
                </c:pt>
                <c:pt idx="6">
                  <c:v>Różne rozliczenia </c:v>
                </c:pt>
                <c:pt idx="7">
                  <c:v>Gospodarka komunalna i ochrona środowiska </c:v>
                </c:pt>
                <c:pt idx="8">
                  <c:v>Pozostałe zadania w zakresie polityki społecznej </c:v>
                </c:pt>
                <c:pt idx="9">
                  <c:v>Obsługa długu publicznego </c:v>
                </c:pt>
                <c:pt idx="10">
                  <c:v> Kultura fizyczna </c:v>
                </c:pt>
                <c:pt idx="11">
                  <c:v>Rolnictwo i łowiectwo</c:v>
                </c:pt>
                <c:pt idx="12">
                  <c:v> Bezpieczeństwo publiczne i ochrona przeciwpożarowa</c:v>
                </c:pt>
                <c:pt idx="13">
                  <c:v> Pomoc społeczna</c:v>
                </c:pt>
                <c:pt idx="14">
                  <c:v> Działalność usługowa</c:v>
                </c:pt>
                <c:pt idx="15">
                  <c:v>Ogrody botaniczne i zoologiczne oraz naturalne obszary i obiekty chronionej przyrody </c:v>
                </c:pt>
                <c:pt idx="16">
                  <c:v>Edukacyjna opieka wychowawcza </c:v>
                </c:pt>
                <c:pt idx="17">
                  <c:v>Rodzina </c:v>
                </c:pt>
                <c:pt idx="18">
                  <c:v> Turystyka</c:v>
                </c:pt>
                <c:pt idx="19">
                  <c:v> Obrona narodowa </c:v>
                </c:pt>
              </c:strCache>
            </c:strRef>
          </c:cat>
          <c:val>
            <c:numRef>
              <c:f>Arkusz1!$C$2:$C$22</c:f>
              <c:numCache>
                <c:formatCode>#\ ##0\ "zł"</c:formatCode>
                <c:ptCount val="21"/>
                <c:pt idx="0">
                  <c:v>592173397</c:v>
                </c:pt>
                <c:pt idx="1">
                  <c:v>299298485</c:v>
                </c:pt>
                <c:pt idx="2">
                  <c:v>97914345</c:v>
                </c:pt>
                <c:pt idx="3">
                  <c:v>150165731</c:v>
                </c:pt>
                <c:pt idx="4">
                  <c:v>42350543</c:v>
                </c:pt>
                <c:pt idx="5">
                  <c:v>81591830</c:v>
                </c:pt>
                <c:pt idx="6">
                  <c:v>71472500</c:v>
                </c:pt>
                <c:pt idx="7">
                  <c:v>72990000</c:v>
                </c:pt>
                <c:pt idx="8">
                  <c:v>28567208</c:v>
                </c:pt>
                <c:pt idx="9">
                  <c:v>26170784</c:v>
                </c:pt>
                <c:pt idx="10">
                  <c:v>18881930</c:v>
                </c:pt>
                <c:pt idx="11" formatCode="_(&quot;zł&quot;* #,##0_);_(&quot;zł&quot;* \(#,##0\);_(&quot;zł&quot;* &quot;-&quot;_);_(@_)">
                  <c:v>17771100</c:v>
                </c:pt>
                <c:pt idx="12">
                  <c:v>18350840</c:v>
                </c:pt>
                <c:pt idx="13">
                  <c:v>14242549</c:v>
                </c:pt>
                <c:pt idx="14">
                  <c:v>11675012</c:v>
                </c:pt>
                <c:pt idx="15">
                  <c:v>6879970</c:v>
                </c:pt>
                <c:pt idx="16">
                  <c:v>4507164</c:v>
                </c:pt>
                <c:pt idx="17">
                  <c:v>3416000</c:v>
                </c:pt>
                <c:pt idx="18">
                  <c:v>2568650</c:v>
                </c:pt>
                <c:pt idx="19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CE-463C-A53F-CCE22D540F5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bieżące </c:v>
                </c:pt>
              </c:strCache>
            </c:strRef>
          </c:tx>
          <c:dLbls>
            <c:spPr>
              <a:solidFill>
                <a:srgbClr val="FFFFCC"/>
              </a:solidFill>
              <a:ln>
                <a:solidFill>
                  <a:srgbClr val="5F5F5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Arkusz1!$A$2:$A$22</c:f>
              <c:strCache>
                <c:ptCount val="20"/>
                <c:pt idx="0">
                  <c:v>Transport i łączność</c:v>
                </c:pt>
                <c:pt idx="1">
                  <c:v> Administracja publiczna</c:v>
                </c:pt>
                <c:pt idx="2">
                  <c:v>Ochrona zdrowia</c:v>
                </c:pt>
                <c:pt idx="3">
                  <c:v> Kultura i ochrona dziedzictwa narodowego </c:v>
                </c:pt>
                <c:pt idx="4">
                  <c:v>Gospodarka mieszkaniowa </c:v>
                </c:pt>
                <c:pt idx="5">
                  <c:v>Oświata i wychowanie </c:v>
                </c:pt>
                <c:pt idx="6">
                  <c:v>Różne rozliczenia </c:v>
                </c:pt>
                <c:pt idx="7">
                  <c:v>Gospodarka komunalna i ochrona środowiska </c:v>
                </c:pt>
                <c:pt idx="8">
                  <c:v>Pozostałe zadania w zakresie polityki społecznej </c:v>
                </c:pt>
                <c:pt idx="9">
                  <c:v>Obsługa długu publicznego </c:v>
                </c:pt>
                <c:pt idx="10">
                  <c:v> Kultura fizyczna </c:v>
                </c:pt>
                <c:pt idx="11">
                  <c:v>Rolnictwo i łowiectwo</c:v>
                </c:pt>
                <c:pt idx="12">
                  <c:v> Bezpieczeństwo publiczne i ochrona przeciwpożarowa</c:v>
                </c:pt>
                <c:pt idx="13">
                  <c:v> Pomoc społeczna</c:v>
                </c:pt>
                <c:pt idx="14">
                  <c:v> Działalność usługowa</c:v>
                </c:pt>
                <c:pt idx="15">
                  <c:v>Ogrody botaniczne i zoologiczne oraz naturalne obszary i obiekty chronionej przyrody </c:v>
                </c:pt>
                <c:pt idx="16">
                  <c:v>Edukacyjna opieka wychowawcza </c:v>
                </c:pt>
                <c:pt idx="17">
                  <c:v>Rodzina </c:v>
                </c:pt>
                <c:pt idx="18">
                  <c:v> Turystyka</c:v>
                </c:pt>
                <c:pt idx="19">
                  <c:v> Obrona narodowa </c:v>
                </c:pt>
              </c:strCache>
            </c:strRef>
          </c:cat>
          <c:val>
            <c:numRef>
              <c:f>Arkusz1!$D$2:$D$22</c:f>
            </c:numRef>
          </c:val>
          <c:extLst>
            <c:ext xmlns:c16="http://schemas.microsoft.com/office/drawing/2014/chart" uri="{C3380CC4-5D6E-409C-BE32-E72D297353CC}">
              <c16:uniqueId val="{00000002-DDCE-463C-A53F-CCE22D540F54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majątkowe</c:v>
                </c:pt>
              </c:strCache>
            </c:strRef>
          </c:tx>
          <c:dLbls>
            <c:spPr>
              <a:solidFill>
                <a:srgbClr val="FFFFCC"/>
              </a:solidFill>
              <a:ln>
                <a:solidFill>
                  <a:srgbClr val="5F5F5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Arkusz1!$A$2:$A$22</c:f>
              <c:strCache>
                <c:ptCount val="20"/>
                <c:pt idx="0">
                  <c:v>Transport i łączność</c:v>
                </c:pt>
                <c:pt idx="1">
                  <c:v> Administracja publiczna</c:v>
                </c:pt>
                <c:pt idx="2">
                  <c:v>Ochrona zdrowia</c:v>
                </c:pt>
                <c:pt idx="3">
                  <c:v> Kultura i ochrona dziedzictwa narodowego </c:v>
                </c:pt>
                <c:pt idx="4">
                  <c:v>Gospodarka mieszkaniowa </c:v>
                </c:pt>
                <c:pt idx="5">
                  <c:v>Oświata i wychowanie </c:v>
                </c:pt>
                <c:pt idx="6">
                  <c:v>Różne rozliczenia </c:v>
                </c:pt>
                <c:pt idx="7">
                  <c:v>Gospodarka komunalna i ochrona środowiska </c:v>
                </c:pt>
                <c:pt idx="8">
                  <c:v>Pozostałe zadania w zakresie polityki społecznej </c:v>
                </c:pt>
                <c:pt idx="9">
                  <c:v>Obsługa długu publicznego </c:v>
                </c:pt>
                <c:pt idx="10">
                  <c:v> Kultura fizyczna </c:v>
                </c:pt>
                <c:pt idx="11">
                  <c:v>Rolnictwo i łowiectwo</c:v>
                </c:pt>
                <c:pt idx="12">
                  <c:v> Bezpieczeństwo publiczne i ochrona przeciwpożarowa</c:v>
                </c:pt>
                <c:pt idx="13">
                  <c:v> Pomoc społeczna</c:v>
                </c:pt>
                <c:pt idx="14">
                  <c:v> Działalność usługowa</c:v>
                </c:pt>
                <c:pt idx="15">
                  <c:v>Ogrody botaniczne i zoologiczne oraz naturalne obszary i obiekty chronionej przyrody </c:v>
                </c:pt>
                <c:pt idx="16">
                  <c:v>Edukacyjna opieka wychowawcza </c:v>
                </c:pt>
                <c:pt idx="17">
                  <c:v>Rodzina </c:v>
                </c:pt>
                <c:pt idx="18">
                  <c:v> Turystyka</c:v>
                </c:pt>
                <c:pt idx="19">
                  <c:v> Obrona narodowa </c:v>
                </c:pt>
              </c:strCache>
            </c:strRef>
          </c:cat>
          <c:val>
            <c:numRef>
              <c:f>Arkusz1!$E$2:$E$22</c:f>
            </c:numRef>
          </c:val>
          <c:extLst>
            <c:ext xmlns:c16="http://schemas.microsoft.com/office/drawing/2014/chart" uri="{C3380CC4-5D6E-409C-BE32-E72D297353CC}">
              <c16:uniqueId val="{00000003-DDCE-463C-A53F-CCE22D540F54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9133-4E9E-AFF6-19FE9B0014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9133-4E9E-AFF6-19FE9B0014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9-9133-4E9E-AFF6-19FE9B0014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B-9133-4E9E-AFF6-19FE9B0014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D-9133-4E9E-AFF6-19FE9B0014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F-9133-4E9E-AFF6-19FE9B00147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1-9133-4E9E-AFF6-19FE9B00147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3-9133-4E9E-AFF6-19FE9B00147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5-9133-4E9E-AFF6-19FE9B00147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7-9133-4E9E-AFF6-19FE9B00147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9-9133-4E9E-AFF6-19FE9B00147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B-9133-4E9E-AFF6-19FE9B00147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D-9133-4E9E-AFF6-19FE9B00147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F-9133-4E9E-AFF6-19FE9B00147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1-9133-4E9E-AFF6-19FE9B001473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3-9133-4E9E-AFF6-19FE9B001473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5-9133-4E9E-AFF6-19FE9B001473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7-9133-4E9E-AFF6-19FE9B001473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9-9133-4E9E-AFF6-19FE9B001473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B-9133-4E9E-AFF6-19FE9B001473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D-9133-4E9E-AFF6-19FE9B001473}"/>
              </c:ext>
            </c:extLst>
          </c:dPt>
          <c:cat>
            <c:strRef>
              <c:f>Arkusz1!$A$2:$A$22</c:f>
              <c:strCache>
                <c:ptCount val="20"/>
                <c:pt idx="0">
                  <c:v>Transport i łączność</c:v>
                </c:pt>
                <c:pt idx="1">
                  <c:v> Administracja publiczna</c:v>
                </c:pt>
                <c:pt idx="2">
                  <c:v>Ochrona zdrowia</c:v>
                </c:pt>
                <c:pt idx="3">
                  <c:v> Kultura i ochrona dziedzictwa narodowego </c:v>
                </c:pt>
                <c:pt idx="4">
                  <c:v>Gospodarka mieszkaniowa </c:v>
                </c:pt>
                <c:pt idx="5">
                  <c:v>Oświata i wychowanie </c:v>
                </c:pt>
                <c:pt idx="6">
                  <c:v>Różne rozliczenia </c:v>
                </c:pt>
                <c:pt idx="7">
                  <c:v>Gospodarka komunalna i ochrona środowiska </c:v>
                </c:pt>
                <c:pt idx="8">
                  <c:v>Pozostałe zadania w zakresie polityki społecznej </c:v>
                </c:pt>
                <c:pt idx="9">
                  <c:v>Obsługa długu publicznego </c:v>
                </c:pt>
                <c:pt idx="10">
                  <c:v> Kultura fizyczna </c:v>
                </c:pt>
                <c:pt idx="11">
                  <c:v>Rolnictwo i łowiectwo</c:v>
                </c:pt>
                <c:pt idx="12">
                  <c:v> Bezpieczeństwo publiczne i ochrona przeciwpożarowa</c:v>
                </c:pt>
                <c:pt idx="13">
                  <c:v> Pomoc społeczna</c:v>
                </c:pt>
                <c:pt idx="14">
                  <c:v> Działalność usługowa</c:v>
                </c:pt>
                <c:pt idx="15">
                  <c:v>Ogrody botaniczne i zoologiczne oraz naturalne obszary i obiekty chronionej przyrody </c:v>
                </c:pt>
                <c:pt idx="16">
                  <c:v>Edukacyjna opieka wychowawcza </c:v>
                </c:pt>
                <c:pt idx="17">
                  <c:v>Rodzina </c:v>
                </c:pt>
                <c:pt idx="18">
                  <c:v> Turystyka</c:v>
                </c:pt>
                <c:pt idx="19">
                  <c:v> Obrona narodowa </c:v>
                </c:pt>
              </c:strCache>
            </c:strRef>
          </c:cat>
          <c:val>
            <c:numRef>
              <c:f>Arkusz1!$F$2:$F$22</c:f>
              <c:numCache>
                <c:formatCode>#\ ##0\ "zł"</c:formatCode>
                <c:ptCount val="21"/>
                <c:pt idx="0">
                  <c:v>1042996122</c:v>
                </c:pt>
                <c:pt idx="1">
                  <c:v>308687710</c:v>
                </c:pt>
                <c:pt idx="2">
                  <c:v>170695370</c:v>
                </c:pt>
                <c:pt idx="3">
                  <c:v>159840487</c:v>
                </c:pt>
                <c:pt idx="4">
                  <c:v>106562553</c:v>
                </c:pt>
                <c:pt idx="5">
                  <c:v>72216912</c:v>
                </c:pt>
                <c:pt idx="6">
                  <c:v>71028003</c:v>
                </c:pt>
                <c:pt idx="7">
                  <c:v>62945600</c:v>
                </c:pt>
                <c:pt idx="8">
                  <c:v>33561755</c:v>
                </c:pt>
                <c:pt idx="9">
                  <c:v>24328260</c:v>
                </c:pt>
                <c:pt idx="10">
                  <c:v>20947019</c:v>
                </c:pt>
                <c:pt idx="11">
                  <c:v>19160600</c:v>
                </c:pt>
                <c:pt idx="12">
                  <c:v>15861915</c:v>
                </c:pt>
                <c:pt idx="13">
                  <c:v>15388582</c:v>
                </c:pt>
                <c:pt idx="14">
                  <c:v>9495525</c:v>
                </c:pt>
                <c:pt idx="15">
                  <c:v>7352123</c:v>
                </c:pt>
                <c:pt idx="16">
                  <c:v>4485880</c:v>
                </c:pt>
                <c:pt idx="17">
                  <c:v>3925016</c:v>
                </c:pt>
                <c:pt idx="18">
                  <c:v>3212800</c:v>
                </c:pt>
                <c:pt idx="19">
                  <c:v>350000</c:v>
                </c:pt>
                <c:pt idx="20">
                  <c:v>2153042232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D727-4C2F-AA8D-44993A4E3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797408136482939E-2"/>
                  <c:y val="1.2867125984251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55-480D-8F1F-CD75BB819F09}"/>
                </c:ext>
              </c:extLst>
            </c:dLbl>
            <c:dLbl>
              <c:idx val="1"/>
              <c:layout>
                <c:manualLayout>
                  <c:x val="5.0275598917362109E-3"/>
                  <c:y val="-3.124629188793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55-480D-8F1F-CD75BB819F09}"/>
                </c:ext>
              </c:extLst>
            </c:dLbl>
            <c:numFmt formatCode="#,##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Arkusz1!$B$2:$B$4</c:f>
              <c:numCache>
                <c:formatCode>_-* #\ ##0\ "zł"_-;\-* #\ ##0\ "zł"_-;_-* "-"\ "zł"_-;_-@_-</c:formatCode>
                <c:ptCount val="3"/>
                <c:pt idx="0">
                  <c:v>109551432</c:v>
                </c:pt>
                <c:pt idx="1">
                  <c:v>126548020</c:v>
                </c:pt>
                <c:pt idx="2">
                  <c:v>136423160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5-480D-8F1F-CD75BB819F0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Arkusz1!$C$2:$C$4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55-480D-8F1F-CD75BB819F0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59024303"/>
        <c:axId val="559025743"/>
      </c:lineChart>
      <c:catAx>
        <c:axId val="559024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59025743"/>
        <c:crosses val="autoZero"/>
        <c:auto val="1"/>
        <c:lblAlgn val="ctr"/>
        <c:lblOffset val="100"/>
        <c:noMultiLvlLbl val="0"/>
      </c:catAx>
      <c:valAx>
        <c:axId val="559025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&quot;zł&quot;_-;\-* #\ ##0\ &quot;zł&quot;_-;_-* &quot;-&quot;\ &quot;zł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59024303"/>
        <c:crosses val="autoZero"/>
        <c:crossBetween val="between"/>
        <c:majorUnit val="3000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0.28059</cdr:x>
      <cdr:y>0.09087</cdr:y>
    </cdr:from>
    <cdr:to>
      <cdr:x>0.69691</cdr:x>
      <cdr:y>0.20628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307D71C9-7CA4-9781-E957-C9DEC126E2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55776" y="504056"/>
          <a:ext cx="3792041" cy="64013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>
            <a:extLst>
              <a:ext uri="{FF2B5EF4-FFF2-40B4-BE49-F238E27FC236}">
                <a16:creationId xmlns:a16="http://schemas.microsoft.com/office/drawing/2014/main" id="{B5AC58E7-5BDE-3017-4ED9-D24459C8D3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8611" name="Rectangle 1027">
            <a:extLst>
              <a:ext uri="{FF2B5EF4-FFF2-40B4-BE49-F238E27FC236}">
                <a16:creationId xmlns:a16="http://schemas.microsoft.com/office/drawing/2014/main" id="{7D0C25F3-6251-20A4-BFC7-309B1E2C68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8612" name="Rectangle 1028">
            <a:extLst>
              <a:ext uri="{FF2B5EF4-FFF2-40B4-BE49-F238E27FC236}">
                <a16:creationId xmlns:a16="http://schemas.microsoft.com/office/drawing/2014/main" id="{12EE000C-9179-8C3F-5EAF-E4EF0AE70F2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8613" name="Rectangle 1029">
            <a:extLst>
              <a:ext uri="{FF2B5EF4-FFF2-40B4-BE49-F238E27FC236}">
                <a16:creationId xmlns:a16="http://schemas.microsoft.com/office/drawing/2014/main" id="{A4408EA9-C21C-34FA-2719-861EC9D362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342864-CC4D-41DD-B918-8CF1232E55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5:19:30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5:19:30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F0A05DC-A494-8C3F-F28F-EFC3148758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D59AD2B-2E36-CB45-98AE-D497373411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6318619-1954-092E-C72C-7A9612A55F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9E548F7-8431-8986-5FA2-056C0556BE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wzorce stylu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7718A9EC-5751-B4BC-EA48-FB8EE2B9A3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CED82987-A3F1-3AD1-362C-5D0CEC50B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BDBE71-77BC-4FBE-A57A-C08F16E4A2A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D0571CA-A53B-C71B-2CD4-15D75DD36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D3F73AE-853D-442C-A94E-E539F4BC26C9}" type="slidenum">
              <a:rPr lang="pl-PL" altLang="pl-PL" sz="1200" smtClean="0"/>
              <a:pPr/>
              <a:t>3</a:t>
            </a:fld>
            <a:endParaRPr lang="pl-PL" altLang="pl-PL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BAF405C-785B-4CC0-2988-1A97E35D0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C2F2E79-092B-81AE-49A8-F8AADC387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F65FEE1-742E-ABFF-7EFD-FDFBEE1F6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AA72EB5-85D3-41C9-933C-C773D2632698}" type="slidenum">
              <a:rPr lang="pl-PL" altLang="pl-PL" sz="1200" smtClean="0"/>
              <a:pPr/>
              <a:t>7</a:t>
            </a:fld>
            <a:endParaRPr lang="pl-PL" altLang="pl-PL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653F6B0-B8ED-0D68-850A-07F94D620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F5FB628-90BC-AF53-D35A-EECDB3723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A5EE91-F50A-2A5C-B30C-B3AD71C8BF5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3" name="Arc 3">
              <a:extLst>
                <a:ext uri="{FF2B5EF4-FFF2-40B4-BE49-F238E27FC236}">
                  <a16:creationId xmlns:a16="http://schemas.microsoft.com/office/drawing/2014/main" id="{48BB460C-5985-B15A-3EA4-356AF20713F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" name="Arc 4">
              <a:extLst>
                <a:ext uri="{FF2B5EF4-FFF2-40B4-BE49-F238E27FC236}">
                  <a16:creationId xmlns:a16="http://schemas.microsoft.com/office/drawing/2014/main" id="{E1A9C918-CF4D-4079-DBE5-0C360F35BE7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" name="Arc 5">
              <a:extLst>
                <a:ext uri="{FF2B5EF4-FFF2-40B4-BE49-F238E27FC236}">
                  <a16:creationId xmlns:a16="http://schemas.microsoft.com/office/drawing/2014/main" id="{CAE6E5AB-B684-CC85-7A0E-5AC424B309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678D7FAE-5E21-C121-E69A-57F43D0E38D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</p:grpSp>
      <p:sp>
        <p:nvSpPr>
          <p:cNvPr id="901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altLang="pl-PL" noProof="0"/>
              <a:t>Kliknij, aby edytować styl wzorca tytułu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altLang="pl-PL" noProof="0"/>
              <a:t>Kliknij, aby edytować styl wzorca podtytułu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8FA898A-C946-A100-95ED-26D26E6FE48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0FDF4F8-2050-8497-5EEB-854A10312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56AA4BB-CBE7-8624-FC6B-9DAEFB217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291E-DD8B-4D67-8588-205D03E605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178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29B92DD-84A5-4B94-01B8-8B7A753A8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62EFFA0-A718-01DE-0BE5-0945C9A87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71886E9-DED6-7E6D-AE26-735463C88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D3A3-4C97-4EDC-89C3-4A8A6B589A9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8709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DADA858-860A-D7C7-2103-EB216C936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611EFE9-7A3A-95BF-36A7-3EBBF4D9F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FB18A7F-2A9C-1758-306D-FD2BABA4D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8D03-2FD9-4201-9321-0E09F817CBE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054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91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D0AAB9-9C85-146C-0688-CAD850CAC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AAC8948-3E87-AEA8-9799-C80B81522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C491318-9A09-EECF-B110-AF5541BCA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CDCD-5B3F-44AE-AB13-E0EB62BE602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8957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57B8945-C15A-803C-A71B-56D09AB64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7168656-8DD9-09E1-95AD-5AA702D04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4406F2E-D855-AA6D-7569-D10DC3F9C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CB60-0C64-45F0-A8AD-5219BFE5F35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85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0AD0CFD-C676-129F-CB35-5D64DDEDF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571AE73-C56D-6497-1BA8-26CAE6B1B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302BC5F-CB6D-D7D1-6546-FC64D7696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C768-52AF-4CF3-A0F8-7159008EFD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322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ED84B09-2BF8-9657-0AEE-BD8642D1A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F3F0790-39AD-C8A1-64E6-F20E19B42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60EA3BF-A131-965F-E039-D6FADC480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C54AA-1D62-49C4-AED9-D3E12F142F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940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216C41A-5EC5-18D7-3E86-CCD51D6CD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CA09E06-CA39-8F1E-5D51-F879ABDBD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ED5555E-18C0-CC2E-54F3-82E53C4DC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F971-C43F-46C6-B168-5E4D31EE17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334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B0C372A-986F-7A6F-498F-2C0D0AAB4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FBF9CFC-0B15-4D5C-A361-795226DF8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3AB14DC-A52B-D4C4-6B5D-EA36E590D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31FC0-0FB6-47CC-A4B2-6C4BEC8375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70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0EFAB30-920D-082E-43C6-816375399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D9C2C99-3013-079F-4E96-ACBE15FAE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451A65E-F90B-51F7-DC6C-511EE43F2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4BE0-FA6C-4038-98D0-BF2A5EDF3A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641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67E53A6-94DF-8942-6625-E88394DA2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770FFF-B68F-C87B-0C0D-4D4CCAA65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329ECF5-E420-20E8-5FCC-E3FA11314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75CA-4985-4FB6-A6BD-2AAB2FA657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050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223C770-F480-B124-F990-3528EA602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2A277B0-5342-A86F-0048-FDB043D5C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517CC89-F915-ABBE-0376-B74126ACA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5DD41-5678-45F3-A54B-633F71D54E7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150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EE510A2-B704-FC4D-4E82-247C5360AA6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1032" name="Arc 3">
              <a:extLst>
                <a:ext uri="{FF2B5EF4-FFF2-40B4-BE49-F238E27FC236}">
                  <a16:creationId xmlns:a16="http://schemas.microsoft.com/office/drawing/2014/main" id="{A793B366-B74E-4F65-53EB-A6E8338A282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0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B0F5654B-24DE-460C-713A-10C7C535F17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0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" name="Arc 5">
              <a:extLst>
                <a:ext uri="{FF2B5EF4-FFF2-40B4-BE49-F238E27FC236}">
                  <a16:creationId xmlns:a16="http://schemas.microsoft.com/office/drawing/2014/main" id="{D61101F2-C8B4-842F-63F5-68D1C05D09A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0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5" name="AutoShape 6">
              <a:extLst>
                <a:ext uri="{FF2B5EF4-FFF2-40B4-BE49-F238E27FC236}">
                  <a16:creationId xmlns:a16="http://schemas.microsoft.com/office/drawing/2014/main" id="{CB2C003B-1906-08C3-89D8-DECE8A5CA31B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pl-PL" altLang="pl-PL"/>
            </a:p>
          </p:txBody>
        </p: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76A8E43E-213F-6A22-E099-1A50D40AD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2DCD0299-58B0-C909-EC2B-B73BFD71A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89097" name="Rectangle 9">
            <a:extLst>
              <a:ext uri="{FF2B5EF4-FFF2-40B4-BE49-F238E27FC236}">
                <a16:creationId xmlns:a16="http://schemas.microsoft.com/office/drawing/2014/main" id="{F5087F50-70EE-9CEC-4354-E8DC049B0F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9098" name="Rectangle 10">
            <a:extLst>
              <a:ext uri="{FF2B5EF4-FFF2-40B4-BE49-F238E27FC236}">
                <a16:creationId xmlns:a16="http://schemas.microsoft.com/office/drawing/2014/main" id="{74805239-0416-8EFB-C518-9270B73AA7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9099" name="Rectangle 11">
            <a:extLst>
              <a:ext uri="{FF2B5EF4-FFF2-40B4-BE49-F238E27FC236}">
                <a16:creationId xmlns:a16="http://schemas.microsoft.com/office/drawing/2014/main" id="{9EF6DD4D-89D0-AF5E-9B3B-7BFAEA0C8F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B552FC-50CA-4D00-AD40-28D8686D0B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88A90D9C-25F9-DC69-2355-1705672AAD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533400"/>
            <a:ext cx="8153400" cy="1752600"/>
          </a:xfrm>
        </p:spPr>
        <p:txBody>
          <a:bodyPr/>
          <a:lstStyle/>
          <a:p>
            <a:pPr eaLnBrk="1" hangingPunct="1"/>
            <a:r>
              <a:rPr lang="pl-PL" altLang="pl-PL" dirty="0"/>
              <a:t>OPINIA PROJEKTU BUDŻETU </a:t>
            </a:r>
          </a:p>
          <a:p>
            <a:pPr eaLnBrk="1" hangingPunct="1"/>
            <a:r>
              <a:rPr lang="pl-PL" altLang="pl-PL" dirty="0"/>
              <a:t>WOJEWÓDZTWA ŁÓDZKIEGO </a:t>
            </a:r>
          </a:p>
          <a:p>
            <a:pPr eaLnBrk="1" hangingPunct="1"/>
            <a:r>
              <a:rPr lang="pl-PL" altLang="pl-PL" dirty="0"/>
              <a:t>NA 2026 r.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CB5A8773-E83D-318B-1771-9FDF187BD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8153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/>
              <a:t>KLUB RADNYCH</a:t>
            </a:r>
          </a:p>
          <a:p>
            <a:pPr algn="ctr" eaLnBrk="1" hangingPunct="1">
              <a:buFontTx/>
              <a:buNone/>
            </a:pPr>
            <a:r>
              <a:rPr lang="pl-PL" altLang="pl-PL"/>
              <a:t>PRAWO I SPRAWIEDLIWOŚĆ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910DD5-5E8B-1AE5-DC5E-B33486CFD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>
            <a:extLst>
              <a:ext uri="{FF2B5EF4-FFF2-40B4-BE49-F238E27FC236}">
                <a16:creationId xmlns:a16="http://schemas.microsoft.com/office/drawing/2014/main" id="{974A567E-A11C-91B5-B3BD-F397E240D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144"/>
            <a:ext cx="9180512" cy="14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sz="2000" b="1" u="sng" dirty="0">
                <a:solidFill>
                  <a:srgbClr val="FF0000"/>
                </a:solidFill>
              </a:rPr>
              <a:t>Strategia Rozwoju Województwa Łódzkiego 2030+ wskazuje </a:t>
            </a:r>
          </a:p>
          <a:p>
            <a:pPr algn="ctr" eaLnBrk="1" hangingPunct="1">
              <a:buFontTx/>
              <a:buNone/>
            </a:pPr>
            <a:r>
              <a:rPr lang="pl-PL" sz="2400" b="1" dirty="0"/>
              <a:t>Cel operacyjny 3.3. Zwiększenie dostępności transportowej</a:t>
            </a:r>
          </a:p>
          <a:p>
            <a:pPr algn="ctr" eaLnBrk="1" hangingPunct="1">
              <a:buFontTx/>
              <a:buNone/>
            </a:pPr>
            <a:r>
              <a:rPr lang="pl-PL" sz="2000" dirty="0"/>
              <a:t>„transport drogowy stanowi kluczowy element zwiększania dostępności transportowej regionu i jest jednym z priorytetowych obszarów interwencji samorządu województwa”</a:t>
            </a:r>
            <a:endParaRPr lang="pl-PL" altLang="pl-PL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4516D4D-9AAA-7614-1A9A-9D450BC06A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56041"/>
              </p:ext>
            </p:extLst>
          </p:nvPr>
        </p:nvGraphicFramePr>
        <p:xfrm>
          <a:off x="323528" y="1859211"/>
          <a:ext cx="8027038" cy="417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2C983F02-6EB1-FE64-76F1-1F28F40F3D8E}"/>
              </a:ext>
            </a:extLst>
          </p:cNvPr>
          <p:cNvSpPr txBox="1"/>
          <p:nvPr/>
        </p:nvSpPr>
        <p:spPr>
          <a:xfrm>
            <a:off x="1187624" y="6150143"/>
            <a:ext cx="7632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Wydatki majątkowe na wojewódzkie drogi publiczne</a:t>
            </a:r>
          </a:p>
        </p:txBody>
      </p:sp>
    </p:spTree>
    <p:extLst>
      <p:ext uri="{BB962C8B-B14F-4D97-AF65-F5344CB8AC3E}">
        <p14:creationId xmlns:p14="http://schemas.microsoft.com/office/powerpoint/2010/main" val="12722869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BBF4BDD3-26D6-EA00-FFBE-0FFC1867050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245165"/>
              </p:ext>
            </p:extLst>
          </p:nvPr>
        </p:nvGraphicFramePr>
        <p:xfrm>
          <a:off x="0" y="1412776"/>
          <a:ext cx="9108504" cy="554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59DE7F73-C113-CE80-1BDD-9A8D6CF84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036497" cy="14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sz="2000" b="1" u="sng" dirty="0">
                <a:solidFill>
                  <a:srgbClr val="FF0000"/>
                </a:solidFill>
              </a:rPr>
              <a:t>Strategia Rozwoju Województwa Łódzkiego 2030+ wskazuje </a:t>
            </a:r>
          </a:p>
          <a:p>
            <a:pPr algn="ctr">
              <a:buNone/>
            </a:pPr>
            <a:r>
              <a:rPr lang="pl-PL" sz="2400" b="1" dirty="0"/>
              <a:t>Cel operacyjny 1.2. Podnoszenie jakości kapitału ludzkiego</a:t>
            </a:r>
          </a:p>
          <a:p>
            <a:pPr algn="just">
              <a:buNone/>
            </a:pPr>
            <a:r>
              <a:rPr lang="pl-PL" sz="1800" b="1" dirty="0"/>
              <a:t>„Wsparcie edukacji i wzrost kwalifikacji mieszkańców</a:t>
            </a:r>
            <a:r>
              <a:rPr lang="pl-PL" sz="1800" dirty="0"/>
              <a:t> </a:t>
            </a:r>
            <a:r>
              <a:rPr lang="pl-PL" sz="1800" b="1" u="sng" dirty="0"/>
              <a:t>jest jedną z trzech rekomendacji sformułowanych w analizie wąskich gardeł dyfuzji innowacji w województwie łódzkim</a:t>
            </a:r>
            <a:r>
              <a:rPr lang="pl-PL" sz="1800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23991A-EB26-5694-9024-1F4637E1E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2C4C92-654E-7740-A31B-090388D7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6632"/>
            <a:ext cx="892899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sz="2000" b="1" u="sng" dirty="0">
                <a:solidFill>
                  <a:srgbClr val="FF0000"/>
                </a:solidFill>
              </a:rPr>
              <a:t>Strategia Rozwoju Województwa Łódzkiego 2030+ wskazuje </a:t>
            </a:r>
          </a:p>
          <a:p>
            <a:pPr algn="ctr">
              <a:buNone/>
            </a:pPr>
            <a:r>
              <a:rPr lang="pl-PL" sz="2400" b="1" dirty="0"/>
              <a:t>Cel operacyjny 2.2. Poprawa stanu zdrowia mieszkańców</a:t>
            </a:r>
            <a:endParaRPr lang="pl-PL" sz="2400" dirty="0"/>
          </a:p>
          <a:p>
            <a:pPr algn="just">
              <a:spcBef>
                <a:spcPts val="0"/>
              </a:spcBef>
              <a:buNone/>
            </a:pPr>
            <a:r>
              <a:rPr lang="pl-PL" sz="1800" b="1" dirty="0"/>
              <a:t>„</a:t>
            </a:r>
            <a:r>
              <a:rPr lang="pl-PL" sz="1600" dirty="0"/>
              <a:t>Niezbędne będzie </a:t>
            </a:r>
            <a:r>
              <a:rPr lang="pl-PL" sz="1600" b="1" u="sng" dirty="0">
                <a:solidFill>
                  <a:srgbClr val="FF0000"/>
                </a:solidFill>
              </a:rPr>
              <a:t>polepszenie dostępności i jakości usług ochrony zdrowia</a:t>
            </a:r>
            <a:r>
              <a:rPr lang="pl-PL" sz="1600" dirty="0"/>
              <a:t>, które mają decydujący wpływ na zdrowie i życie mieszkańców (choroby układu krążenia, nowotwory, choroby neurologiczne wieku podeszłego)</a:t>
            </a:r>
            <a:r>
              <a:rPr lang="pl-PL" sz="1800" dirty="0"/>
              <a:t>”</a:t>
            </a:r>
          </a:p>
        </p:txBody>
      </p:sp>
      <p:pic>
        <p:nvPicPr>
          <p:cNvPr id="7" name="Obraz 6" descr="Obraz zawierający tekst, Czcionka, zrzut ekranu, dokument&#10;&#10;Zawartość wygenerowana przez AI może być niepoprawna.">
            <a:extLst>
              <a:ext uri="{FF2B5EF4-FFF2-40B4-BE49-F238E27FC236}">
                <a16:creationId xmlns:a16="http://schemas.microsoft.com/office/drawing/2014/main" id="{B5293249-660C-963F-FA71-0B43CA45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" y="2025154"/>
            <a:ext cx="9031153" cy="2554197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1BB9EDE-6954-D70D-B1C1-01FA57ABD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536" y="4579351"/>
            <a:ext cx="890806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pl-PL" sz="1800" dirty="0"/>
              <a:t>2) Planowana jest likwidacja części oddziałów w szpitalach Województwa Łódzkiego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2DE46CA-48A9-4A96-5036-AC316EC04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2" y="4880695"/>
            <a:ext cx="890806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pl-PL" sz="1800" dirty="0"/>
              <a:t>3) Brak w projekcie budżetu na 2026 rok środków na pokrycie ujemnego wyniku finansowego za 2025 rok pomimo, że już na koniec czerwca 2025 szpitale wygenerowały ponad 250 mln strat.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2733FF3-8BFD-C2D3-CF83-422137E5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6023065"/>
            <a:ext cx="862003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pl-PL" sz="2400" b="1" dirty="0">
                <a:solidFill>
                  <a:srgbClr val="FF0000"/>
                </a:solidFill>
              </a:rPr>
              <a:t>= pogorszenie dostępności i jakości usług ochrony zdrowia</a:t>
            </a:r>
            <a:r>
              <a:rPr lang="pl-PL" sz="1800" b="1" dirty="0">
                <a:solidFill>
                  <a:srgbClr val="FF0000"/>
                </a:solidFill>
              </a:rPr>
              <a:t>.</a:t>
            </a:r>
            <a:endParaRPr lang="pl-PL" sz="1800" dirty="0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7106DF7D-1B36-7CE9-DAA1-2E709D94F207}"/>
              </a:ext>
            </a:extLst>
          </p:cNvPr>
          <p:cNvCxnSpPr/>
          <p:nvPr/>
        </p:nvCxnSpPr>
        <p:spPr bwMode="auto">
          <a:xfrm>
            <a:off x="179511" y="5877272"/>
            <a:ext cx="878497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122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A8E5341-B03C-7A3F-8DE3-98BE30AA1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3000" b="1" dirty="0"/>
              <a:t>Procentowy podział wydatków OGÓŁEM na zadania własne w budżecie Województwa Łódzkiego w 2025 roku</a:t>
            </a:r>
            <a:endParaRPr lang="pl-PL" altLang="pl-PL" b="1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70B43D4-58EA-139D-E49E-C86DA0400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892649"/>
              </p:ext>
            </p:extLst>
          </p:nvPr>
        </p:nvGraphicFramePr>
        <p:xfrm>
          <a:off x="-38750" y="1855906"/>
          <a:ext cx="9435286" cy="481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1147" name="Text Box 11">
            <a:extLst>
              <a:ext uri="{FF2B5EF4-FFF2-40B4-BE49-F238E27FC236}">
                <a16:creationId xmlns:a16="http://schemas.microsoft.com/office/drawing/2014/main" id="{9B0C856A-78FE-3708-A299-7FAB40547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088" y="3091809"/>
            <a:ext cx="2239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</a:rPr>
              <a:t>Transport i łączność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</a:rPr>
              <a:t>1 042 mln zł</a:t>
            </a:r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DC46DC2E-DE0F-101E-F30F-FC17957F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195" y="4616993"/>
            <a:ext cx="24481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>
                <a:solidFill>
                  <a:schemeClr val="bg1"/>
                </a:solidFill>
              </a:rPr>
              <a:t>Administracja publiczna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>
                <a:solidFill>
                  <a:schemeClr val="bg1"/>
                </a:solidFill>
              </a:rPr>
              <a:t>308,7 mln zł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0B865DF2-1D72-823F-9F52-CF92D16CC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995320"/>
            <a:ext cx="22233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>
                <a:solidFill>
                  <a:schemeClr val="bg1"/>
                </a:solidFill>
              </a:rPr>
              <a:t>Ochrona zdrowia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dirty="0">
                <a:solidFill>
                  <a:schemeClr val="bg1"/>
                </a:solidFill>
              </a:rPr>
              <a:t>170,6 mln zł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B1C5F588-F921-65AE-C931-30FBCD181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768" y="3419164"/>
            <a:ext cx="2133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000" dirty="0">
                <a:solidFill>
                  <a:schemeClr val="bg1"/>
                </a:solidFill>
              </a:rPr>
              <a:t>Kultura i ochrona dziedzictwa narodowego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000" dirty="0">
                <a:solidFill>
                  <a:schemeClr val="bg1"/>
                </a:solidFill>
              </a:rPr>
              <a:t>160 mln zł</a:t>
            </a:r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AC429F7D-5659-CF02-BAB5-324D82AC2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027674"/>
            <a:ext cx="2133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100" dirty="0">
                <a:solidFill>
                  <a:srgbClr val="FF0000"/>
                </a:solidFill>
              </a:rPr>
              <a:t>Gospodarka mieszkaniowa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100" dirty="0">
                <a:solidFill>
                  <a:srgbClr val="FF0000"/>
                </a:solidFill>
              </a:rPr>
              <a:t>106 mln zł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7" grpId="0" autoUpdateAnimBg="0"/>
      <p:bldP spid="91149" grpId="0" autoUpdateAnimBg="0"/>
      <p:bldP spid="91150" grpId="0" autoUpdateAnimBg="0"/>
      <p:bldP spid="91151" grpId="0" autoUpdateAnimBg="0"/>
      <p:bldP spid="9115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1">
            <a:extLst>
              <a:ext uri="{FF2B5EF4-FFF2-40B4-BE49-F238E27FC236}">
                <a16:creationId xmlns:a16="http://schemas.microsoft.com/office/drawing/2014/main" id="{F531FF2D-60FE-FA42-58E6-A08761D7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700" dirty="0">
                <a:solidFill>
                  <a:schemeClr val="tx2"/>
                </a:solidFill>
              </a:rPr>
              <a:t>Wzrost o prawie 27 mln zł wydatków bieżących na</a:t>
            </a:r>
            <a:br>
              <a:rPr lang="pl-PL" altLang="pl-PL" sz="3000" dirty="0">
                <a:solidFill>
                  <a:schemeClr val="accent2"/>
                </a:solidFill>
              </a:rPr>
            </a:br>
            <a:r>
              <a:rPr lang="pl-PL" altLang="pl-PL" sz="3000" dirty="0">
                <a:solidFill>
                  <a:schemeClr val="accent2"/>
                </a:solidFill>
              </a:rPr>
              <a:t>Utrzymanie Urzędu Marszałkowskiego</a:t>
            </a:r>
            <a:endParaRPr lang="pl-PL" altLang="pl-PL" sz="2700" dirty="0">
              <a:solidFill>
                <a:schemeClr val="tx2"/>
              </a:solidFill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B9A9F10-58FE-1862-1F9D-5CD939C9E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234449"/>
              </p:ext>
            </p:extLst>
          </p:nvPr>
        </p:nvGraphicFramePr>
        <p:xfrm>
          <a:off x="179512" y="1397000"/>
          <a:ext cx="8583488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D44F8C-5C64-7441-2CD2-16FF16BDD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>
            <a:extLst>
              <a:ext uri="{FF2B5EF4-FFF2-40B4-BE49-F238E27FC236}">
                <a16:creationId xmlns:a16="http://schemas.microsoft.com/office/drawing/2014/main" id="{D2E958BB-3FA7-A377-DD21-44083ED0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348880"/>
            <a:ext cx="87129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dirty="0"/>
              <a:t>POPRAWKI KLUBU RADNYCH PIS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dirty="0"/>
              <a:t>DO PROJEKTU BUDŻETU NA 2026 ROK</a:t>
            </a:r>
          </a:p>
        </p:txBody>
      </p:sp>
    </p:spTree>
    <p:extLst>
      <p:ext uri="{BB962C8B-B14F-4D97-AF65-F5344CB8AC3E}">
        <p14:creationId xmlns:p14="http://schemas.microsoft.com/office/powerpoint/2010/main" val="3275283792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90"/>
            <a:ext cx="9143999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ext Box 6">
            <a:extLst>
              <a:ext uri="{FF2B5EF4-FFF2-40B4-BE49-F238E27FC236}">
                <a16:creationId xmlns:a16="http://schemas.microsoft.com/office/drawing/2014/main" id="{0024DBC9-6F19-C188-C3F0-AA7591845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51" y="240241"/>
            <a:ext cx="8070041" cy="12282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sz="35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POPRAWKI </a:t>
            </a:r>
            <a:r>
              <a:rPr lang="en-US" sz="3500" b="1" dirty="0"/>
              <a:t>KLUBU </a:t>
            </a:r>
            <a:r>
              <a:rPr lang="pl-PL" sz="3500" b="1" dirty="0"/>
              <a:t>RADNYCH </a:t>
            </a:r>
            <a:r>
              <a:rPr lang="en-US" sz="3500" b="1" dirty="0"/>
              <a:t>PIS </a:t>
            </a:r>
            <a:r>
              <a:rPr lang="en-US" sz="35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 PROJEKTU BUDŻETU NA 202</a:t>
            </a:r>
            <a:r>
              <a:rPr lang="pl-PL" sz="35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6 r.</a:t>
            </a:r>
            <a:endParaRPr lang="en-US" altLang="pl-PL" sz="3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45A359D-A4C3-34D4-7060-9FDC8BEB9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783176"/>
              </p:ext>
            </p:extLst>
          </p:nvPr>
        </p:nvGraphicFramePr>
        <p:xfrm>
          <a:off x="107504" y="1268760"/>
          <a:ext cx="9050952" cy="483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561">
                  <a:extLst>
                    <a:ext uri="{9D8B030D-6E8A-4147-A177-3AD203B41FA5}">
                      <a16:colId xmlns:a16="http://schemas.microsoft.com/office/drawing/2014/main" val="2875478518"/>
                    </a:ext>
                  </a:extLst>
                </a:gridCol>
                <a:gridCol w="3149788">
                  <a:extLst>
                    <a:ext uri="{9D8B030D-6E8A-4147-A177-3AD203B41FA5}">
                      <a16:colId xmlns:a16="http://schemas.microsoft.com/office/drawing/2014/main" val="2544414878"/>
                    </a:ext>
                  </a:extLst>
                </a:gridCol>
                <a:gridCol w="1077290">
                  <a:extLst>
                    <a:ext uri="{9D8B030D-6E8A-4147-A177-3AD203B41FA5}">
                      <a16:colId xmlns:a16="http://schemas.microsoft.com/office/drawing/2014/main" val="3555166127"/>
                    </a:ext>
                  </a:extLst>
                </a:gridCol>
                <a:gridCol w="2662774">
                  <a:extLst>
                    <a:ext uri="{9D8B030D-6E8A-4147-A177-3AD203B41FA5}">
                      <a16:colId xmlns:a16="http://schemas.microsoft.com/office/drawing/2014/main" val="3288743189"/>
                    </a:ext>
                  </a:extLst>
                </a:gridCol>
                <a:gridCol w="1175539">
                  <a:extLst>
                    <a:ext uri="{9D8B030D-6E8A-4147-A177-3AD203B41FA5}">
                      <a16:colId xmlns:a16="http://schemas.microsoft.com/office/drawing/2014/main" val="1316681619"/>
                    </a:ext>
                  </a:extLst>
                </a:gridCol>
              </a:tblGrid>
              <a:tr h="41329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Typ wydatku</a:t>
                      </a: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Zmniejszenie na zadaniu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Kwota zmniejszenia</a:t>
                      </a: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Zwiększenie na zadaniu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Kwota zwiększenia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109072"/>
                  </a:ext>
                </a:extLst>
              </a:tr>
              <a:tr h="3415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W-0138/000007 Materiały i nośniki promocyjne oraz wydawnictwa i druk sukcesywny</a:t>
                      </a:r>
                      <a:b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</a:br>
                      <a:endParaRPr lang="pl-PL" sz="1200" b="0" i="0" u="none" strike="noStrike" dirty="0">
                        <a:solidFill>
                          <a:srgbClr val="E5E9F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b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- 1 700 000 zł</a:t>
                      </a: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Utworzenie w Departamencie Polityki Zdrowotnej nowego zadania pod nazwą: Pokrycie ujemnego wyniku finansowego jednostek ochrony zdrowia Województwa Łódzkiego za 2025 rok</a:t>
                      </a: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42 673 418 zł</a:t>
                      </a: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58224"/>
                  </a:ext>
                </a:extLst>
              </a:tr>
              <a:tr h="34646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 W-0138/000034/WPF Promocja Województwa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15 500 000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85065"/>
                  </a:ext>
                </a:extLst>
              </a:tr>
              <a:tr h="2644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 W-0135/000020 Dopłaty do spółek prawa handlowego.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5 943 418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05776"/>
                  </a:ext>
                </a:extLst>
              </a:tr>
              <a:tr h="319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W-0149/000002 — Wydatki związane z utrzymaniem taboru samochodowego Urzędu Marszałkowskiego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    500 000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718823"/>
                  </a:ext>
                </a:extLst>
              </a:tr>
              <a:tr h="63263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W-0150/75018/000009/WPF Wydatki związane z utrzymaniem infrastruktury informatycznej, teleinformatycznej i systemów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8 000 000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459838"/>
                  </a:ext>
                </a:extLst>
              </a:tr>
              <a:tr h="6326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W-0150/75095/000009/WPF Wydatki związane z utrzymaniem infrastruktury informatycznej, teleinformatycznej i systemów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6 000 000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19236"/>
                  </a:ext>
                </a:extLst>
              </a:tr>
              <a:tr h="319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W-0102/000007/WPF Współpraca zagraniczna Województwa Łódzkiego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1 030 000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35671"/>
                  </a:ext>
                </a:extLst>
              </a:tr>
              <a:tr h="319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W-010301/000001 Utrzymanie bieżące jednostki budżetowej - Zarząd Dróg Wojewódzkich w Łodzi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2 000 000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145512"/>
                  </a:ext>
                </a:extLst>
              </a:tr>
              <a:tr h="319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W-011201/000001 Utrzymanie bieżące jednostki budżetowej - Wojewódzkie Biuro Geodezji w Łodzi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1 000 000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419306"/>
                  </a:ext>
                </a:extLst>
              </a:tr>
              <a:tr h="36326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solidFill>
                            <a:srgbClr val="E5E9FB"/>
                          </a:solidFill>
                          <a:effectLst/>
                        </a:rPr>
                        <a:t>Wydatki bieżące</a:t>
                      </a:r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WUP zmniejszenie na zadaniu W-02/000009 </a:t>
                      </a:r>
                    </a:p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Utrzymanie bieżące jednostki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1 000 000 zł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778615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6716DEBF-D3CF-661C-86A7-6A377E85D852}"/>
              </a:ext>
            </a:extLst>
          </p:cNvPr>
          <p:cNvSpPr txBox="1"/>
          <p:nvPr/>
        </p:nvSpPr>
        <p:spPr>
          <a:xfrm>
            <a:off x="3923928" y="6146768"/>
            <a:ext cx="180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pl-PL" sz="1600" b="0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- 42 673 418 zł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E426F48-49DB-4983-2850-063F7873C1FD}"/>
              </a:ext>
            </a:extLst>
          </p:cNvPr>
          <p:cNvSpPr txBox="1"/>
          <p:nvPr/>
        </p:nvSpPr>
        <p:spPr>
          <a:xfrm>
            <a:off x="7847856" y="6101439"/>
            <a:ext cx="1800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pl-PL" sz="1600" b="0" i="0" u="none" strike="noStrike" dirty="0">
                <a:solidFill>
                  <a:schemeClr val="tx1"/>
                </a:solidFill>
                <a:effectLst/>
                <a:latin typeface="Aptos Narrow" panose="020B0004020202020204" pitchFamily="34" charset="0"/>
              </a:rPr>
              <a:t>42 673 418 zł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1E3CBEE-6B87-83B5-331F-B85050F7C4A7}"/>
              </a:ext>
            </a:extLst>
          </p:cNvPr>
          <p:cNvCxnSpPr/>
          <p:nvPr/>
        </p:nvCxnSpPr>
        <p:spPr bwMode="auto">
          <a:xfrm>
            <a:off x="5292080" y="1427742"/>
            <a:ext cx="0" cy="50122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65405-D2A4-BFF7-09AC-9B458D89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6DB60271-CC36-038E-7174-CCC14F968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0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ext Box 6">
            <a:extLst>
              <a:ext uri="{FF2B5EF4-FFF2-40B4-BE49-F238E27FC236}">
                <a16:creationId xmlns:a16="http://schemas.microsoft.com/office/drawing/2014/main" id="{93EE259A-1799-363B-CBAE-4F87D16B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52" y="27856"/>
            <a:ext cx="7945494" cy="1029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POPRAWKI DO PROJEKTU BUDŻETU NA 2025R KLUBU PIS</a:t>
            </a:r>
            <a:endParaRPr lang="en-US" altLang="pl-PL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72BCB81-1B5C-DB0C-443D-E6B717F78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072702"/>
              </p:ext>
            </p:extLst>
          </p:nvPr>
        </p:nvGraphicFramePr>
        <p:xfrm>
          <a:off x="107504" y="908720"/>
          <a:ext cx="9036495" cy="598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987">
                  <a:extLst>
                    <a:ext uri="{9D8B030D-6E8A-4147-A177-3AD203B41FA5}">
                      <a16:colId xmlns:a16="http://schemas.microsoft.com/office/drawing/2014/main" val="2875478518"/>
                    </a:ext>
                  </a:extLst>
                </a:gridCol>
                <a:gridCol w="3144757">
                  <a:extLst>
                    <a:ext uri="{9D8B030D-6E8A-4147-A177-3AD203B41FA5}">
                      <a16:colId xmlns:a16="http://schemas.microsoft.com/office/drawing/2014/main" val="2544414878"/>
                    </a:ext>
                  </a:extLst>
                </a:gridCol>
                <a:gridCol w="1075569">
                  <a:extLst>
                    <a:ext uri="{9D8B030D-6E8A-4147-A177-3AD203B41FA5}">
                      <a16:colId xmlns:a16="http://schemas.microsoft.com/office/drawing/2014/main" val="3555166127"/>
                    </a:ext>
                  </a:extLst>
                </a:gridCol>
                <a:gridCol w="2658521">
                  <a:extLst>
                    <a:ext uri="{9D8B030D-6E8A-4147-A177-3AD203B41FA5}">
                      <a16:colId xmlns:a16="http://schemas.microsoft.com/office/drawing/2014/main" val="3288743189"/>
                    </a:ext>
                  </a:extLst>
                </a:gridCol>
                <a:gridCol w="1173661">
                  <a:extLst>
                    <a:ext uri="{9D8B030D-6E8A-4147-A177-3AD203B41FA5}">
                      <a16:colId xmlns:a16="http://schemas.microsoft.com/office/drawing/2014/main" val="1316681619"/>
                    </a:ext>
                  </a:extLst>
                </a:gridCol>
              </a:tblGrid>
              <a:tr h="3122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Typ wydatku</a:t>
                      </a: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Zmniejszenie na zadaniu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Kwota zmniejszenia</a:t>
                      </a: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Zwiększenie na zadaniu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Kwota zwiększenia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109072"/>
                  </a:ext>
                </a:extLst>
              </a:tr>
              <a:tr h="3906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Wydatki majątkowe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W-0149/000004 Zakup samochodu osobowego dla Urzędu Marszałkowskiego Województwa Łódzkiego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    550 000 zł 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utworzenie nowego zadania w Departamencie Finansów pod nazwą: Rezerwa celowa na realizację zadań z zakresu ochrony zdrowia przeznaczona na finansowanie realizacji prac i zakupów inwestycyjnych w jednostkach ochrony zdrowia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        66 765 000 zł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658224"/>
                  </a:ext>
                </a:extLst>
              </a:tr>
              <a:tr h="5123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Wydatki majątkowe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W-0150/75018/000009/WPF Wydatki związane z utrzymaniem infrastruktury informatycznej, teleinformatycznej i</a:t>
                      </a:r>
                      <a:b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systemów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6 615 000 zł 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85065"/>
                  </a:ext>
                </a:extLst>
              </a:tr>
              <a:tr h="3857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Wydatki majątkowe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W-010302/000013/WPF Zakup nieruchomości na potrzeby realizacji zadań statutowych Województwa Łódzkiego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59 600 000 zł </a:t>
                      </a: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05776"/>
                  </a:ext>
                </a:extLst>
              </a:tr>
              <a:tr h="13989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Wydatki majątkowe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Departament Prawno -Organizacyjny </a:t>
                      </a:r>
                      <a:b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Administracja Publiczna </a:t>
                      </a:r>
                      <a:b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Dokapitalizowanie Spółki Port lotniczy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       5 000 000 zł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Wydatki majątkowe na zadania własne </a:t>
                      </a:r>
                      <a:b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Departament Infrastruktury</a:t>
                      </a:r>
                      <a:b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Zadanie W-010301/000033/WPF</a:t>
                      </a:r>
                      <a:b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Rozbudowa drogi wojewódzkiej nr 726, na odcinku Rawa </a:t>
                      </a:r>
                      <a:r>
                        <a:rPr lang="pl-PL" sz="1100" b="0" i="0" u="none" strike="noStrike" dirty="0" err="1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Maz</a:t>
                      </a: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  <a:r>
                        <a:rPr lang="pl-PL" sz="1100" b="0" i="0" u="none" strike="noStrike" dirty="0" err="1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Inowłodz</a:t>
                      </a: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-Bukowiec Opoczyński.</a:t>
                      </a:r>
                      <a:b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Zwiększenie z 250 </a:t>
                      </a:r>
                      <a:r>
                        <a:rPr lang="pl-PL" sz="1100" b="0" i="0" u="none" strike="noStrike" dirty="0" err="1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tys</a:t>
                      </a: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 o 5 mln złotych w 2026 roku na zakończenie prac przygotowawczych dla rozbudowy drogi woj. nr 726- ulica Mazowiecka w Rzeczycy oraz rozpoczęcie prac budowlanych na tym odcinku. (strona 363)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100" b="0" i="0" u="none" strike="noStrike" dirty="0">
                          <a:solidFill>
                            <a:srgbClr val="E5E9FB"/>
                          </a:solidFill>
                          <a:effectLst/>
                          <a:latin typeface="Aptos Narrow" panose="020B0004020202020204" pitchFamily="34" charset="0"/>
                        </a:rPr>
                        <a:t>           5 000 000 zł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718823"/>
                  </a:ext>
                </a:extLst>
              </a:tr>
              <a:tr h="2184568">
                <a:tc gridSpan="5">
                  <a:txBody>
                    <a:bodyPr/>
                    <a:lstStyle/>
                    <a:p>
                      <a:pPr algn="l" fontAlgn="ctr"/>
                      <a:endParaRPr lang="pl-PL" sz="1200" b="1" i="0" u="none" strike="noStrike" dirty="0">
                        <a:solidFill>
                          <a:srgbClr val="E5E9F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 dirty="0">
                        <a:solidFill>
                          <a:srgbClr val="E5E9F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 dirty="0">
                        <a:solidFill>
                          <a:srgbClr val="E5E9FB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45" marR="5645" marT="5645" marB="0" anchor="ctr" anchorCtr="1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459838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17F124D9-E7C7-9280-1DA3-0B9EC1AB92F0}"/>
              </a:ext>
            </a:extLst>
          </p:cNvPr>
          <p:cNvSpPr txBox="1"/>
          <p:nvPr/>
        </p:nvSpPr>
        <p:spPr>
          <a:xfrm>
            <a:off x="3413840" y="4725144"/>
            <a:ext cx="175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- 71 765 000 zł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D579986-B43A-A9A7-EF77-144190DE48A8}"/>
              </a:ext>
            </a:extLst>
          </p:cNvPr>
          <p:cNvSpPr txBox="1"/>
          <p:nvPr/>
        </p:nvSpPr>
        <p:spPr>
          <a:xfrm>
            <a:off x="7503156" y="4797152"/>
            <a:ext cx="175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71 765 000 zł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704A362-1904-7C60-E991-2798F6B8698B}"/>
              </a:ext>
            </a:extLst>
          </p:cNvPr>
          <p:cNvCxnSpPr/>
          <p:nvPr/>
        </p:nvCxnSpPr>
        <p:spPr bwMode="auto">
          <a:xfrm>
            <a:off x="5292080" y="977424"/>
            <a:ext cx="0" cy="41478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7150385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FEF31E-DC19-2032-569A-1E22F25EA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>
            <a:extLst>
              <a:ext uri="{FF2B5EF4-FFF2-40B4-BE49-F238E27FC236}">
                <a16:creationId xmlns:a16="http://schemas.microsoft.com/office/drawing/2014/main" id="{BD65097C-23DB-FB41-553E-BAAA74AD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14239"/>
            <a:ext cx="716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600" dirty="0">
                <a:solidFill>
                  <a:srgbClr val="E5E9FB"/>
                </a:solidFill>
              </a:rPr>
              <a:t>Łączna wartość zmian w budżecie w ramach poprawek Klubu PiS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3600" dirty="0">
                <a:solidFill>
                  <a:srgbClr val="E5E9FB"/>
                </a:solidFill>
              </a:rPr>
              <a:t> </a:t>
            </a:r>
            <a:r>
              <a:rPr lang="pl-PL" sz="4800" b="1" dirty="0">
                <a:solidFill>
                  <a:srgbClr val="FF0000"/>
                </a:solidFill>
                <a:latin typeface="Aptos Narrow" panose="020B0004020202020204" pitchFamily="34" charset="0"/>
              </a:rPr>
              <a:t>114 438 418 </a:t>
            </a:r>
            <a:r>
              <a:rPr lang="pl-PL" sz="4800" b="1" i="0" u="none" strike="noStrike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zł</a:t>
            </a:r>
            <a:endParaRPr lang="pl-PL" altLang="pl-PL" sz="4800" b="1" dirty="0">
              <a:solidFill>
                <a:srgbClr val="FF0000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2A66082-B00F-0E8D-2883-C37CBED1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379996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28934274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C872055-4D52-717D-0CB6-5B5A23B6F4E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664676"/>
              </p:ext>
            </p:extLst>
          </p:nvPr>
        </p:nvGraphicFramePr>
        <p:xfrm>
          <a:off x="-540568" y="1955800"/>
          <a:ext cx="1044116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Rectangle 3">
            <a:extLst>
              <a:ext uri="{FF2B5EF4-FFF2-40B4-BE49-F238E27FC236}">
                <a16:creationId xmlns:a16="http://schemas.microsoft.com/office/drawing/2014/main" id="{B20D05FA-19BD-CBB0-3B02-8C3F03BAC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  <a:noFill/>
        </p:spPr>
        <p:txBody>
          <a:bodyPr lIns="91440" tIns="45720" rIns="91440" bIns="45720" anchor="ctr"/>
          <a:lstStyle/>
          <a:p>
            <a:pPr algn="ctr" eaLnBrk="1" hangingPunct="1"/>
            <a:r>
              <a:rPr lang="pl-PL" altLang="pl-PL" sz="3000" b="1" dirty="0"/>
              <a:t>D</a:t>
            </a:r>
            <a:r>
              <a:rPr lang="pl-PL" altLang="pl-PL" sz="2700" b="1" dirty="0"/>
              <a:t>ochody w budżecie Województwa Łódzkiego w latach 2014-2026 (dane w milionach zł)</a:t>
            </a:r>
            <a:endParaRPr lang="pl-PL" altLang="pl-PL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24EED9CD-1A53-C05E-A47A-6FEED28E1CF7}"/>
                  </a:ext>
                </a:extLst>
              </p14:cNvPr>
              <p14:cNvContentPartPr/>
              <p14:nvPr/>
            </p14:nvContentPartPr>
            <p14:xfrm>
              <a:off x="4219048" y="4219181"/>
              <a:ext cx="360" cy="36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24EED9CD-1A53-C05E-A47A-6FEED28E1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2928" y="421306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A6B80DA-FF29-A797-6C16-E0219CEB3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pPr algn="ctr" eaLnBrk="1" hangingPunct="1"/>
            <a:r>
              <a:rPr lang="pl-PL" altLang="pl-PL" sz="2300" b="1" u="sng" dirty="0">
                <a:solidFill>
                  <a:schemeClr val="accent2"/>
                </a:solidFill>
              </a:rPr>
              <a:t>Pogorszenie sytuacji gospodarczej</a:t>
            </a:r>
            <a:br>
              <a:rPr lang="pl-PL" altLang="pl-PL" sz="3000" b="1" dirty="0"/>
            </a:br>
            <a:r>
              <a:rPr lang="pl-PL" sz="2400" b="0" i="0" u="none" strike="noStrike" baseline="0" dirty="0">
                <a:latin typeface="Arial" panose="020B0604020202020204" pitchFamily="34" charset="0"/>
              </a:rPr>
              <a:t>Wpływy z podatku dochodowego od osób prawnych</a:t>
            </a:r>
            <a:r>
              <a:rPr lang="pl-PL" altLang="pl-PL" sz="2400" b="1" dirty="0"/>
              <a:t> </a:t>
            </a:r>
            <a:br>
              <a:rPr lang="pl-PL" altLang="pl-PL" sz="2400" b="1" dirty="0"/>
            </a:br>
            <a:r>
              <a:rPr lang="pl-PL" altLang="pl-PL" sz="2400" b="1" dirty="0"/>
              <a:t>w latach 2014-2026 (dane w milionach zł)</a:t>
            </a:r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B1536EC4-3362-5CD7-52A8-164A2BAB0D3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140051"/>
              </p:ext>
            </p:extLst>
          </p:nvPr>
        </p:nvGraphicFramePr>
        <p:xfrm>
          <a:off x="14287" y="1556792"/>
          <a:ext cx="9078913" cy="542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03400FE-7519-8281-8D27-DAA6E3959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48680"/>
            <a:ext cx="8839200" cy="1143000"/>
          </a:xfrm>
        </p:spPr>
        <p:txBody>
          <a:bodyPr/>
          <a:lstStyle/>
          <a:p>
            <a:pPr algn="ctr" eaLnBrk="1" hangingPunct="1"/>
            <a:r>
              <a:rPr lang="pl-PL" altLang="pl-PL" sz="3600" b="1" i="0" dirty="0">
                <a:solidFill>
                  <a:srgbClr val="FF0000"/>
                </a:solidFill>
              </a:rPr>
              <a:t>Nadwyżka operacyjna</a:t>
            </a:r>
            <a:br>
              <a:rPr lang="pl-PL" altLang="pl-PL" sz="2400" dirty="0"/>
            </a:br>
            <a:r>
              <a:rPr lang="pl-PL" altLang="pl-PL" sz="3200" b="0" dirty="0"/>
              <a:t>(barometr kondycji finansowej jednostki samorządu terytorialnego)</a:t>
            </a:r>
            <a:endParaRPr lang="pl-PL" altLang="pl-PL" sz="3000" b="1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E5A834C-1C30-D16F-EE07-E2A9A78F4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713719"/>
              </p:ext>
            </p:extLst>
          </p:nvPr>
        </p:nvGraphicFramePr>
        <p:xfrm>
          <a:off x="685800" y="2057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0C736FD-A743-AFA7-C2D8-CDBAA8C20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40496"/>
            <a:ext cx="9036496" cy="1143000"/>
          </a:xfrm>
        </p:spPr>
        <p:txBody>
          <a:bodyPr/>
          <a:lstStyle/>
          <a:p>
            <a:pPr algn="ctr" eaLnBrk="1" hangingPunct="1"/>
            <a:r>
              <a:rPr lang="pl-PL" altLang="pl-PL" sz="3000" b="1" dirty="0"/>
              <a:t>Zadłużenie Województwa Łódzkiego </a:t>
            </a:r>
            <a:br>
              <a:rPr lang="pl-PL" altLang="pl-PL" sz="3000" b="1" dirty="0"/>
            </a:br>
            <a:r>
              <a:rPr lang="pl-PL" altLang="pl-PL" sz="3000" b="1" dirty="0"/>
              <a:t>w latach 2019-2026</a:t>
            </a:r>
            <a:endParaRPr lang="pl-PL" altLang="pl-PL" b="1" dirty="0"/>
          </a:p>
        </p:txBody>
      </p:sp>
      <p:sp>
        <p:nvSpPr>
          <p:cNvPr id="13316" name="Text Box 16">
            <a:extLst>
              <a:ext uri="{FF2B5EF4-FFF2-40B4-BE49-F238E27FC236}">
                <a16:creationId xmlns:a16="http://schemas.microsoft.com/office/drawing/2014/main" id="{07B65637-9FCC-9E09-AF28-C4AE1DD3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24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1400">
                <a:solidFill>
                  <a:schemeClr val="bg1"/>
                </a:solidFill>
              </a:rPr>
              <a:t>-98,3 mln</a:t>
            </a:r>
          </a:p>
        </p:txBody>
      </p:sp>
      <p:sp>
        <p:nvSpPr>
          <p:cNvPr id="13318" name="Text Box 18">
            <a:extLst>
              <a:ext uri="{FF2B5EF4-FFF2-40B4-BE49-F238E27FC236}">
                <a16:creationId xmlns:a16="http://schemas.microsoft.com/office/drawing/2014/main" id="{9C0C5F21-DA18-549A-9FBA-B06A8F912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81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1400">
                <a:solidFill>
                  <a:schemeClr val="bg1"/>
                </a:solidFill>
              </a:rPr>
              <a:t>-91,9 mln</a:t>
            </a:r>
          </a:p>
        </p:txBody>
      </p:sp>
      <p:sp>
        <p:nvSpPr>
          <p:cNvPr id="13319" name="Text Box 19">
            <a:extLst>
              <a:ext uri="{FF2B5EF4-FFF2-40B4-BE49-F238E27FC236}">
                <a16:creationId xmlns:a16="http://schemas.microsoft.com/office/drawing/2014/main" id="{3E5ED292-B4D7-DA57-0C48-4AA47879E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1400">
                <a:solidFill>
                  <a:schemeClr val="bg1"/>
                </a:solidFill>
              </a:rPr>
              <a:t>-163,1 mln</a:t>
            </a:r>
          </a:p>
        </p:txBody>
      </p:sp>
      <p:sp>
        <p:nvSpPr>
          <p:cNvPr id="13320" name="Text Box 20">
            <a:extLst>
              <a:ext uri="{FF2B5EF4-FFF2-40B4-BE49-F238E27FC236}">
                <a16:creationId xmlns:a16="http://schemas.microsoft.com/office/drawing/2014/main" id="{6EFFC0A3-446D-2857-BE34-84BF9542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48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1400" dirty="0">
                <a:solidFill>
                  <a:schemeClr val="bg1"/>
                </a:solidFill>
              </a:rPr>
              <a:t>-38 mln</a:t>
            </a:r>
          </a:p>
        </p:txBody>
      </p:sp>
      <p:sp>
        <p:nvSpPr>
          <p:cNvPr id="13321" name="Text Box 21">
            <a:extLst>
              <a:ext uri="{FF2B5EF4-FFF2-40B4-BE49-F238E27FC236}">
                <a16:creationId xmlns:a16="http://schemas.microsoft.com/office/drawing/2014/main" id="{FF142F6A-6EA2-ACB8-619D-B4327491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862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1400">
                <a:solidFill>
                  <a:schemeClr val="bg1"/>
                </a:solidFill>
              </a:rPr>
              <a:t>-104,5 mln</a:t>
            </a:r>
          </a:p>
        </p:txBody>
      </p:sp>
      <p:sp>
        <p:nvSpPr>
          <p:cNvPr id="13322" name="Text Box 22">
            <a:extLst>
              <a:ext uri="{FF2B5EF4-FFF2-40B4-BE49-F238E27FC236}">
                <a16:creationId xmlns:a16="http://schemas.microsoft.com/office/drawing/2014/main" id="{00ADB5CC-CC3B-78D0-1B3B-EBADC05AC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971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pl-PL" altLang="pl-PL" sz="1400">
                <a:solidFill>
                  <a:schemeClr val="bg1"/>
                </a:solidFill>
              </a:rPr>
              <a:t>-146,5 mln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5B03266F-AAFB-4C65-E13F-44578D808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436568"/>
              </p:ext>
            </p:extLst>
          </p:nvPr>
        </p:nvGraphicFramePr>
        <p:xfrm>
          <a:off x="0" y="1916832"/>
          <a:ext cx="93600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F1D3C99-17FA-3329-052A-CD76D7F33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5E0C03E-0001-F388-CC45-09F9AD96C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  <a:noFill/>
        </p:spPr>
        <p:txBody>
          <a:bodyPr lIns="91440" tIns="45720" rIns="91440" bIns="45720" anchor="ctr"/>
          <a:lstStyle/>
          <a:p>
            <a:pPr algn="ctr" eaLnBrk="1" hangingPunct="1"/>
            <a:r>
              <a:rPr lang="pl-PL" altLang="pl-PL" sz="3000" b="1" dirty="0"/>
              <a:t>Nadwyżka budżetowa wypracowana przez Zarząd PiS w latach 2019 – 2024 roztrwoniona przez koalicję KO – PSL –Lewica</a:t>
            </a:r>
            <a:endParaRPr lang="pl-PL" altLang="pl-PL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EA25EE27-C026-E2A8-7BCF-C4A19457928F}"/>
                  </a:ext>
                </a:extLst>
              </p14:cNvPr>
              <p14:cNvContentPartPr/>
              <p14:nvPr/>
            </p14:nvContentPartPr>
            <p14:xfrm>
              <a:off x="4219048" y="4219181"/>
              <a:ext cx="360" cy="360"/>
            </p14:xfrm>
          </p:contentPart>
        </mc:Choice>
        <mc:Fallback xmlns=""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24EED9CD-1A53-C05E-A47A-6FEED28E1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2928" y="4213061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26A34D0B-E415-3A3C-8AA1-2240F968B093}"/>
              </a:ext>
            </a:extLst>
          </p:cNvPr>
          <p:cNvSpPr txBox="1"/>
          <p:nvPr/>
        </p:nvSpPr>
        <p:spPr>
          <a:xfrm>
            <a:off x="143688" y="1412776"/>
            <a:ext cx="88566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i="0" u="sng" strike="noStrike" baseline="0" dirty="0">
                <a:latin typeface="Arial" panose="020B0604020202020204" pitchFamily="34" charset="0"/>
              </a:rPr>
              <a:t>Fragment uchwały w sprawie budżetu WŁ na 2025 rok</a:t>
            </a:r>
          </a:p>
          <a:p>
            <a:pPr algn="ctr"/>
            <a:endParaRPr lang="pl-PL" sz="2000" b="1" i="0" u="sng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pl-PL" sz="1400" b="1" i="0" u="none" strike="noStrike" baseline="0" dirty="0">
                <a:latin typeface="Arial" panose="020B0604020202020204" pitchFamily="34" charset="0"/>
              </a:rPr>
              <a:t>§ 6. Planowany </a:t>
            </a:r>
            <a:r>
              <a:rPr lang="pl-PL" sz="14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deficyt budżetu </a:t>
            </a:r>
            <a:r>
              <a:rPr lang="pl-PL" sz="1400" b="1" i="0" u="none" strike="noStrike" baseline="0" dirty="0">
                <a:latin typeface="Arial" panose="020B0604020202020204" pitchFamily="34" charset="0"/>
              </a:rPr>
              <a:t>(nadwyżka wydatków nad dochodami) </a:t>
            </a:r>
            <a:r>
              <a:rPr lang="pl-PL" sz="14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wynosi 90.770.293 zł </a:t>
            </a:r>
            <a:r>
              <a:rPr lang="pl-PL" sz="1400" b="1" i="0" u="none" strike="noStrike" baseline="0" dirty="0">
                <a:latin typeface="Arial" panose="020B0604020202020204" pitchFamily="34" charset="0"/>
              </a:rPr>
              <a:t>i zostanie sfinansowany:</a:t>
            </a:r>
          </a:p>
          <a:p>
            <a:pPr marL="228600" indent="-228600" algn="just">
              <a:buAutoNum type="arabicParenR"/>
            </a:pPr>
            <a:r>
              <a:rPr lang="pl-PL" sz="1400" b="0" i="0" u="none" strike="noStrike" baseline="0" dirty="0">
                <a:latin typeface="Arial" panose="020B0604020202020204" pitchFamily="34" charset="0"/>
              </a:rPr>
              <a:t>niewykorzystanymi środkami pieniężnymi na rachunku bieżącym budżetu, wynikającymi z rozliczenia dochodów i wydatków nimi finansowanych związanych ze szczególnymi zasadami wykonywania budżetu określonymi w odrębnych ustawach w wysokości 182.672 zł, </a:t>
            </a:r>
          </a:p>
          <a:p>
            <a:pPr marL="228600" indent="-228600" algn="just">
              <a:buAutoNum type="arabicParenR"/>
            </a:pPr>
            <a:r>
              <a:rPr lang="pl-PL" sz="1400" b="0" i="0" u="none" strike="noStrike" baseline="0" dirty="0">
                <a:latin typeface="Arial" panose="020B0604020202020204" pitchFamily="34" charset="0"/>
              </a:rPr>
              <a:t>niewykorzystanymi środkami pieniężnymi na rachunku bieżącym budżetu, wynikającymi z rozliczenia środków określonych w art. 5 ust. 1 pkt 2 ustawy o finansach publicznych i dotacji na realizację programu, projektu lub zadania finansowanego z udziałem tych środków w wysokości 9.387.093 zł,</a:t>
            </a:r>
          </a:p>
          <a:p>
            <a:pPr marL="228600" indent="-228600" algn="just">
              <a:buAutoNum type="arabicParenR"/>
            </a:pPr>
            <a:r>
              <a:rPr lang="pl-PL" sz="14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nadwyżką budżetu z lat ubiegłych w wysokości </a:t>
            </a:r>
            <a:r>
              <a:rPr lang="pl-PL" sz="1600" b="1" i="0" u="sng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81.200.528 zł.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732CD28-3E9A-CEBA-3952-FD9E6BFAF65D}"/>
              </a:ext>
            </a:extLst>
          </p:cNvPr>
          <p:cNvSpPr txBox="1"/>
          <p:nvPr/>
        </p:nvSpPr>
        <p:spPr>
          <a:xfrm>
            <a:off x="144695" y="4207808"/>
            <a:ext cx="88566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Fragment uchwały w sprawie budżetu WŁ na 2026 rok</a:t>
            </a:r>
          </a:p>
          <a:p>
            <a:pPr algn="ctr"/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6. Planowany </a:t>
            </a:r>
            <a:r>
              <a:rPr lang="pl-PL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deficyt budżetu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(nadwyżka wydatków nad dochodami) </a:t>
            </a:r>
            <a:r>
              <a:rPr lang="pl-PL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wynosi 322.162.887 zł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 zostanie sfinansowany: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niewykorzystanymi środkami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pieniężnami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na rachunku bieżącym budżetu, wynikającymi z rozliczenia środków określonych w art. 5 ust. 1 pkt 2 ustawy o finansach publicznych dotacji na realizacje programu, projektu lub zadania finansowanego z udziałem tych środków w wysokości 2.404.466 zł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emisją papierów wartościowych w wysokości 165.000.000 zł,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pożyczką w wysokości 59.600.000 zł,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nadwyżką budżetu z lat ubiegłych w wysokości 95.158.421 zł.</a:t>
            </a:r>
          </a:p>
          <a:p>
            <a:pPr algn="l"/>
            <a:endParaRPr lang="pl-PL" sz="1400" b="0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1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437C4B0-391D-E97F-E1D0-39B038E77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332656"/>
            <a:ext cx="8763000" cy="518735"/>
          </a:xfrm>
        </p:spPr>
        <p:txBody>
          <a:bodyPr/>
          <a:lstStyle/>
          <a:p>
            <a:pPr algn="ctr" eaLnBrk="1" hangingPunct="1"/>
            <a:r>
              <a:rPr lang="pl-PL" altLang="pl-PL" sz="3000" b="1" dirty="0"/>
              <a:t>Deficyt w budżetach!!!!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955C53A-1F7B-2768-E445-37CEA40AF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565753"/>
              </p:ext>
            </p:extLst>
          </p:nvPr>
        </p:nvGraphicFramePr>
        <p:xfrm>
          <a:off x="0" y="1196752"/>
          <a:ext cx="9108504" cy="55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45FA78E-CC72-3E45-BE05-FE17FE994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>
            <a:extLst>
              <a:ext uri="{FF2B5EF4-FFF2-40B4-BE49-F238E27FC236}">
                <a16:creationId xmlns:a16="http://schemas.microsoft.com/office/drawing/2014/main" id="{7104E969-4299-EB6D-8E36-AECD8157E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916832"/>
            <a:ext cx="7162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 Budżetu na 2026 rok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Strategia Rozwoju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Województwa Łódzkiego 2030</a:t>
            </a:r>
          </a:p>
        </p:txBody>
      </p:sp>
    </p:spTree>
    <p:extLst>
      <p:ext uri="{BB962C8B-B14F-4D97-AF65-F5344CB8AC3E}">
        <p14:creationId xmlns:p14="http://schemas.microsoft.com/office/powerpoint/2010/main" val="3067137608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8369B-68FC-D714-F742-BC57DDA56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>
            <a:extLst>
              <a:ext uri="{FF2B5EF4-FFF2-40B4-BE49-F238E27FC236}">
                <a16:creationId xmlns:a16="http://schemas.microsoft.com/office/drawing/2014/main" id="{1287AAC5-0426-D8F2-F3A5-27D86DF93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23" y="605771"/>
            <a:ext cx="9019482" cy="141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pl-PL" sz="1600" b="1" dirty="0"/>
              <a:t>DIAGNOZA SYTUACJI SPOŁECZNO-GOSPODARCZEJ I GŁÓWNE</a:t>
            </a:r>
            <a:endParaRPr lang="pl-PL" sz="1600" dirty="0"/>
          </a:p>
          <a:p>
            <a:pPr algn="ctr">
              <a:buNone/>
            </a:pPr>
            <a:r>
              <a:rPr lang="pl-PL" sz="1600" b="1" dirty="0"/>
              <a:t>WYZWANIA ROZWOJOWE WOJEWÓDZTWA ŁÓDZKIEGO</a:t>
            </a:r>
            <a:endParaRPr lang="pl-PL" sz="1600" dirty="0"/>
          </a:p>
          <a:p>
            <a:pPr algn="just">
              <a:buNone/>
            </a:pPr>
            <a:r>
              <a:rPr lang="pl-PL" sz="2000" b="1" dirty="0"/>
              <a:t>Pomimo rosnących w ostatnich latach nakładów na modernizację sieci drogowej </a:t>
            </a:r>
            <a:r>
              <a:rPr lang="pl-PL" sz="2000" dirty="0"/>
              <a:t>problemem województwa nadal jest </a:t>
            </a:r>
            <a:r>
              <a:rPr lang="pl-PL" sz="2000" b="1" u="sng" dirty="0">
                <a:solidFill>
                  <a:srgbClr val="FF0000"/>
                </a:solidFill>
              </a:rPr>
              <a:t>niedostateczny standard dróg krajowych, wojewódzkich,</a:t>
            </a:r>
            <a:endParaRPr lang="pl-PL" sz="2000" u="sng" dirty="0">
              <a:solidFill>
                <a:srgbClr val="FF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5EFB760-F10D-F889-A264-67BB8A665DCE}"/>
              </a:ext>
            </a:extLst>
          </p:cNvPr>
          <p:cNvSpPr txBox="1"/>
          <p:nvPr/>
        </p:nvSpPr>
        <p:spPr>
          <a:xfrm>
            <a:off x="-108520" y="115951"/>
            <a:ext cx="8856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pl-PL" sz="2400" b="1" u="sng" dirty="0">
                <a:solidFill>
                  <a:srgbClr val="FF0000"/>
                </a:solidFill>
              </a:rPr>
              <a:t>Strategia Rozwoju Województwa Łódzkiego 2030+ wskazuje </a:t>
            </a:r>
          </a:p>
        </p:txBody>
      </p:sp>
      <p:pic>
        <p:nvPicPr>
          <p:cNvPr id="9" name="Obraz 8" descr="Obraz zawierający tekst, mapa, diagram, zrzut ekranu&#10;&#10;Zawartość wygenerowana przez AI może być niepoprawna.">
            <a:extLst>
              <a:ext uri="{FF2B5EF4-FFF2-40B4-BE49-F238E27FC236}">
                <a16:creationId xmlns:a16="http://schemas.microsoft.com/office/drawing/2014/main" id="{25CFA0CF-9115-A7CB-B243-D16688F3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28" y="2708920"/>
            <a:ext cx="4076935" cy="3284984"/>
          </a:xfrm>
          <a:prstGeom prst="rect">
            <a:avLst/>
          </a:prstGeom>
        </p:spPr>
      </p:pic>
      <p:pic>
        <p:nvPicPr>
          <p:cNvPr id="11" name="Obraz 10" descr="Obraz zawierający tekst, diagram, mapa&#10;&#10;Zawartość wygenerowana przez AI może być niepoprawna.">
            <a:extLst>
              <a:ext uri="{FF2B5EF4-FFF2-40B4-BE49-F238E27FC236}">
                <a16:creationId xmlns:a16="http://schemas.microsoft.com/office/drawing/2014/main" id="{BECEE6DF-D01E-68A7-D2B4-CE16D864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" y="2708920"/>
            <a:ext cx="428476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62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eteor">
  <a:themeElements>
    <a:clrScheme name="Meteor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Meteor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Meteor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eor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eo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8478</TotalTime>
  <Words>1072</Words>
  <Application>Microsoft Office PowerPoint</Application>
  <PresentationFormat>Pokaz na ekranie (4:3)</PresentationFormat>
  <Paragraphs>143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Aptos Narrow</vt:lpstr>
      <vt:lpstr>Arial</vt:lpstr>
      <vt:lpstr>Calibri</vt:lpstr>
      <vt:lpstr>Times New Roman</vt:lpstr>
      <vt:lpstr>Meteor</vt:lpstr>
      <vt:lpstr>Prezentacja programu PowerPoint</vt:lpstr>
      <vt:lpstr>Dochody w budżecie Województwa Łódzkiego w latach 2014-2026 (dane w milionach zł)</vt:lpstr>
      <vt:lpstr>Pogorszenie sytuacji gospodarczej Wpływy z podatku dochodowego od osób prawnych  w latach 2014-2026 (dane w milionach zł)</vt:lpstr>
      <vt:lpstr>Nadwyżka operacyjna (barometr kondycji finansowej jednostki samorządu terytorialnego)</vt:lpstr>
      <vt:lpstr>Zadłużenie Województwa Łódzkiego  w latach 2019-2026</vt:lpstr>
      <vt:lpstr>Nadwyżka budżetowa wypracowana przez Zarząd PiS w latach 2019 – 2024 roztrwoniona przez koalicję KO – PSL –Lewica</vt:lpstr>
      <vt:lpstr>Deficyt w budżetach!!!!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Procentowy podział wydatków OGÓŁEM na zadania własne w budżecie Województwa Łódzkiego w 2025 roku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2010</dc:title>
  <dc:creator>Hrabia</dc:creator>
  <cp:lastModifiedBy>KLUB PIS</cp:lastModifiedBy>
  <cp:revision>296</cp:revision>
  <cp:lastPrinted>2025-12-16T10:21:39Z</cp:lastPrinted>
  <dcterms:created xsi:type="dcterms:W3CDTF">2011-06-16T20:19:02Z</dcterms:created>
  <dcterms:modified xsi:type="dcterms:W3CDTF">2025-12-16T10:22:21Z</dcterms:modified>
</cp:coreProperties>
</file>