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9" r:id="rId1"/>
  </p:sldMasterIdLst>
  <p:notesMasterIdLst>
    <p:notesMasterId r:id="rId17"/>
  </p:notesMasterIdLst>
  <p:handoutMasterIdLst>
    <p:handoutMasterId r:id="rId18"/>
  </p:handoutMasterIdLst>
  <p:sldIdLst>
    <p:sldId id="582" r:id="rId2"/>
    <p:sldId id="611" r:id="rId3"/>
    <p:sldId id="584" r:id="rId4"/>
    <p:sldId id="585" r:id="rId5"/>
    <p:sldId id="605" r:id="rId6"/>
    <p:sldId id="606" r:id="rId7"/>
    <p:sldId id="612" r:id="rId8"/>
    <p:sldId id="590" r:id="rId9"/>
    <p:sldId id="615" r:id="rId10"/>
    <p:sldId id="607" r:id="rId11"/>
    <p:sldId id="613" r:id="rId12"/>
    <p:sldId id="608" r:id="rId13"/>
    <p:sldId id="614" r:id="rId14"/>
    <p:sldId id="609" r:id="rId15"/>
    <p:sldId id="553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A410B5-4966-0B27-4565-2FF4FFFDDED6}" name="Woźna Anna [PGE GiEK S.A.]" initials="AW" userId="S::Anna.Wozna@gkpge.pl::b6dc4513-df70-4ab7-9c91-06f85db3fa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273"/>
    <a:srgbClr val="6F95CD"/>
    <a:srgbClr val="4AB4E6"/>
    <a:srgbClr val="A8D275"/>
    <a:srgbClr val="A9D275"/>
    <a:srgbClr val="6E717C"/>
    <a:srgbClr val="364373"/>
    <a:srgbClr val="E43537"/>
    <a:srgbClr val="F38536"/>
    <a:srgbClr val="33796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843"/>
  </p:normalViewPr>
  <p:slideViewPr>
    <p:cSldViewPr snapToGrid="0" snapToObjects="1" showGuides="1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70" d="100"/>
        <a:sy n="7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25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C6A42F-3A0E-3E41-810F-864698ACA0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F709B5-0ACF-B442-8197-90BDE361DB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48E1F-B434-4143-B847-CEB15F2D9696}" type="datetimeFigureOut">
              <a:rPr lang="en-PL" smtClean="0"/>
              <a:t>01/27/2026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06AB5-D7E2-E546-A814-B4EF9E0EAC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0B62E-85D1-EF46-B36B-7E10125380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62952-D728-8C4F-BA9C-4B42DB350AC8}" type="slidenum">
              <a:rPr lang="en-PL" smtClean="0"/>
              <a:t>‹#›</a:t>
            </a:fld>
            <a:endParaRPr lang="en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D854347C-2F47-0A4C-A8BF-B07C17E0A51F}" type="datetimeFigureOut">
              <a:rPr lang="en-PL" smtClean="0"/>
              <a:pPr/>
              <a:t>01/27/2026</a:t>
            </a:fld>
            <a:endParaRPr lang="en-P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AE4E440F-43F1-C44A-97B2-07257B026143}" type="slidenum">
              <a:rPr lang="en-PL" smtClean="0"/>
              <a:pPr/>
              <a:t>‹#›</a:t>
            </a:fld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461006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_tytułowy2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6BB59819-99D1-C045-8913-0920B378E7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339" y="2084622"/>
            <a:ext cx="3626236" cy="102528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dirty="0" err="1"/>
              <a:t>Dodatkowe</a:t>
            </a:r>
            <a:r>
              <a:rPr lang="en-GB" dirty="0"/>
              <a:t> </a:t>
            </a:r>
            <a:r>
              <a:rPr lang="en-GB" dirty="0" err="1"/>
              <a:t>informacje</a:t>
            </a:r>
            <a:r>
              <a:rPr lang="en-GB" dirty="0"/>
              <a:t> o </a:t>
            </a:r>
            <a:r>
              <a:rPr lang="en-GB" dirty="0" err="1"/>
              <a:t>prezentacji</a:t>
            </a:r>
            <a:endParaRPr lang="en-GB" dirty="0"/>
          </a:p>
        </p:txBody>
      </p:sp>
      <p:sp>
        <p:nvSpPr>
          <p:cNvPr id="3" name="Prostokąt 2"/>
          <p:cNvSpPr/>
          <p:nvPr userDrawn="1"/>
        </p:nvSpPr>
        <p:spPr>
          <a:xfrm>
            <a:off x="576000" y="1712204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E5531FF-96AA-AD4B-A115-235D375498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9500" y="554144"/>
            <a:ext cx="5483889" cy="918040"/>
          </a:xfrm>
        </p:spPr>
        <p:txBody>
          <a:bodyPr/>
          <a:lstStyle>
            <a:lvl1pPr>
              <a:defRPr sz="3200" b="1" i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l-PL" dirty="0"/>
              <a:t>Długi t</a:t>
            </a:r>
            <a:r>
              <a:rPr lang="en-GB" dirty="0" err="1"/>
              <a:t>ytuł</a:t>
            </a:r>
            <a:r>
              <a:rPr lang="en-GB" dirty="0"/>
              <a:t> </a:t>
            </a:r>
            <a:br>
              <a:rPr lang="pl-PL" dirty="0"/>
            </a:br>
            <a:r>
              <a:rPr lang="en-GB" dirty="0" err="1"/>
              <a:t>prezentacji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165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35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5">
            <a:extLst>
              <a:ext uri="{FF2B5EF4-FFF2-40B4-BE49-F238E27FC236}">
                <a16:creationId xmlns:a16="http://schemas.microsoft.com/office/drawing/2014/main" id="{A0D3B9D2-563E-CA48-8AB2-A8F2B9B4CA50}"/>
              </a:ext>
            </a:extLst>
          </p:cNvPr>
          <p:cNvSpPr/>
          <p:nvPr userDrawn="1"/>
        </p:nvSpPr>
        <p:spPr>
          <a:xfrm>
            <a:off x="-4186" y="409310"/>
            <a:ext cx="12196770" cy="6444879"/>
          </a:xfrm>
          <a:custGeom>
            <a:avLst/>
            <a:gdLst>
              <a:gd name="connsiteX0" fmla="*/ 12198096 w 12216384"/>
              <a:gd name="connsiteY0" fmla="*/ 0 h 6492240"/>
              <a:gd name="connsiteX1" fmla="*/ 0 w 12216384"/>
              <a:gd name="connsiteY1" fmla="*/ 3054096 h 6492240"/>
              <a:gd name="connsiteX2" fmla="*/ 45720 w 12216384"/>
              <a:gd name="connsiteY2" fmla="*/ 6492240 h 6492240"/>
              <a:gd name="connsiteX3" fmla="*/ 12216384 w 12216384"/>
              <a:gd name="connsiteY3" fmla="*/ 4050792 h 6492240"/>
              <a:gd name="connsiteX4" fmla="*/ 12198096 w 12216384"/>
              <a:gd name="connsiteY4" fmla="*/ 0 h 6492240"/>
              <a:gd name="connsiteX0" fmla="*/ 12198096 w 12216384"/>
              <a:gd name="connsiteY0" fmla="*/ 0 h 6485040"/>
              <a:gd name="connsiteX1" fmla="*/ 0 w 12216384"/>
              <a:gd name="connsiteY1" fmla="*/ 3054096 h 6485040"/>
              <a:gd name="connsiteX2" fmla="*/ 24120 w 12216384"/>
              <a:gd name="connsiteY2" fmla="*/ 6485040 h 6485040"/>
              <a:gd name="connsiteX3" fmla="*/ 12216384 w 12216384"/>
              <a:gd name="connsiteY3" fmla="*/ 4050792 h 6485040"/>
              <a:gd name="connsiteX4" fmla="*/ 12198096 w 12216384"/>
              <a:gd name="connsiteY4" fmla="*/ 0 h 6485040"/>
              <a:gd name="connsiteX0" fmla="*/ 12198096 w 12216384"/>
              <a:gd name="connsiteY0" fmla="*/ 0 h 6276240"/>
              <a:gd name="connsiteX1" fmla="*/ 0 w 12216384"/>
              <a:gd name="connsiteY1" fmla="*/ 3054096 h 6276240"/>
              <a:gd name="connsiteX2" fmla="*/ 31320 w 12216384"/>
              <a:gd name="connsiteY2" fmla="*/ 6276240 h 6276240"/>
              <a:gd name="connsiteX3" fmla="*/ 12216384 w 12216384"/>
              <a:gd name="connsiteY3" fmla="*/ 4050792 h 6276240"/>
              <a:gd name="connsiteX4" fmla="*/ 12198096 w 12216384"/>
              <a:gd name="connsiteY4" fmla="*/ 0 h 6276240"/>
              <a:gd name="connsiteX0" fmla="*/ 12198096 w 12216384"/>
              <a:gd name="connsiteY0" fmla="*/ 0 h 6470640"/>
              <a:gd name="connsiteX1" fmla="*/ 0 w 12216384"/>
              <a:gd name="connsiteY1" fmla="*/ 3054096 h 6470640"/>
              <a:gd name="connsiteX2" fmla="*/ 24120 w 12216384"/>
              <a:gd name="connsiteY2" fmla="*/ 6470640 h 6470640"/>
              <a:gd name="connsiteX3" fmla="*/ 12216384 w 12216384"/>
              <a:gd name="connsiteY3" fmla="*/ 4050792 h 6470640"/>
              <a:gd name="connsiteX4" fmla="*/ 12198096 w 12216384"/>
              <a:gd name="connsiteY4" fmla="*/ 0 h 6470640"/>
              <a:gd name="connsiteX0" fmla="*/ 12198096 w 12216384"/>
              <a:gd name="connsiteY0" fmla="*/ 0 h 6470640"/>
              <a:gd name="connsiteX1" fmla="*/ 0 w 12216384"/>
              <a:gd name="connsiteY1" fmla="*/ 3054096 h 6470640"/>
              <a:gd name="connsiteX2" fmla="*/ 24120 w 12216384"/>
              <a:gd name="connsiteY2" fmla="*/ 6470640 h 6470640"/>
              <a:gd name="connsiteX3" fmla="*/ 12216384 w 12216384"/>
              <a:gd name="connsiteY3" fmla="*/ 3575592 h 6470640"/>
              <a:gd name="connsiteX4" fmla="*/ 12198096 w 12216384"/>
              <a:gd name="connsiteY4" fmla="*/ 0 h 6470640"/>
              <a:gd name="connsiteX0" fmla="*/ 12198096 w 12198096"/>
              <a:gd name="connsiteY0" fmla="*/ 0 h 6470640"/>
              <a:gd name="connsiteX1" fmla="*/ 0 w 12198096"/>
              <a:gd name="connsiteY1" fmla="*/ 3054096 h 6470640"/>
              <a:gd name="connsiteX2" fmla="*/ 24120 w 12198096"/>
              <a:gd name="connsiteY2" fmla="*/ 6470640 h 6470640"/>
              <a:gd name="connsiteX3" fmla="*/ 12173184 w 12198096"/>
              <a:gd name="connsiteY3" fmla="*/ 4043592 h 6470640"/>
              <a:gd name="connsiteX4" fmla="*/ 12198096 w 12198096"/>
              <a:gd name="connsiteY4" fmla="*/ 0 h 6470640"/>
              <a:gd name="connsiteX0" fmla="*/ 11989296 w 12173184"/>
              <a:gd name="connsiteY0" fmla="*/ 0 h 6240240"/>
              <a:gd name="connsiteX1" fmla="*/ 0 w 12173184"/>
              <a:gd name="connsiteY1" fmla="*/ 2823696 h 6240240"/>
              <a:gd name="connsiteX2" fmla="*/ 24120 w 12173184"/>
              <a:gd name="connsiteY2" fmla="*/ 6240240 h 6240240"/>
              <a:gd name="connsiteX3" fmla="*/ 12173184 w 12173184"/>
              <a:gd name="connsiteY3" fmla="*/ 3813192 h 6240240"/>
              <a:gd name="connsiteX4" fmla="*/ 11989296 w 12173184"/>
              <a:gd name="connsiteY4" fmla="*/ 0 h 6240240"/>
              <a:gd name="connsiteX0" fmla="*/ 12190896 w 12190896"/>
              <a:gd name="connsiteY0" fmla="*/ 0 h 6449040"/>
              <a:gd name="connsiteX1" fmla="*/ 0 w 12190896"/>
              <a:gd name="connsiteY1" fmla="*/ 3032496 h 6449040"/>
              <a:gd name="connsiteX2" fmla="*/ 24120 w 12190896"/>
              <a:gd name="connsiteY2" fmla="*/ 6449040 h 6449040"/>
              <a:gd name="connsiteX3" fmla="*/ 12173184 w 12190896"/>
              <a:gd name="connsiteY3" fmla="*/ 4021992 h 6449040"/>
              <a:gd name="connsiteX4" fmla="*/ 12190896 w 12190896"/>
              <a:gd name="connsiteY4" fmla="*/ 0 h 6449040"/>
              <a:gd name="connsiteX0" fmla="*/ 12190896 w 12195673"/>
              <a:gd name="connsiteY0" fmla="*/ 0 h 6449040"/>
              <a:gd name="connsiteX1" fmla="*/ 0 w 12195673"/>
              <a:gd name="connsiteY1" fmla="*/ 3032496 h 6449040"/>
              <a:gd name="connsiteX2" fmla="*/ 24120 w 12195673"/>
              <a:gd name="connsiteY2" fmla="*/ 6449040 h 6449040"/>
              <a:gd name="connsiteX3" fmla="*/ 12173184 w 12195673"/>
              <a:gd name="connsiteY3" fmla="*/ 4021992 h 6449040"/>
              <a:gd name="connsiteX4" fmla="*/ 12190896 w 1219567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518"/>
              <a:gd name="connsiteY0" fmla="*/ 0 h 6449040"/>
              <a:gd name="connsiteX1" fmla="*/ 0 w 12194518"/>
              <a:gd name="connsiteY1" fmla="*/ 3032496 h 6449040"/>
              <a:gd name="connsiteX2" fmla="*/ 24120 w 12194518"/>
              <a:gd name="connsiteY2" fmla="*/ 6449040 h 6449040"/>
              <a:gd name="connsiteX3" fmla="*/ 12180933 w 12194518"/>
              <a:gd name="connsiteY3" fmla="*/ 4037490 h 6449040"/>
              <a:gd name="connsiteX4" fmla="*/ 12190896 w 12194518"/>
              <a:gd name="connsiteY4" fmla="*/ 0 h 6449040"/>
              <a:gd name="connsiteX0" fmla="*/ 12190896 w 12204181"/>
              <a:gd name="connsiteY0" fmla="*/ 0 h 6449040"/>
              <a:gd name="connsiteX1" fmla="*/ 0 w 12204181"/>
              <a:gd name="connsiteY1" fmla="*/ 3032496 h 6449040"/>
              <a:gd name="connsiteX2" fmla="*/ 24120 w 12204181"/>
              <a:gd name="connsiteY2" fmla="*/ 6449040 h 6449040"/>
              <a:gd name="connsiteX3" fmla="*/ 12204181 w 12204181"/>
              <a:gd name="connsiteY3" fmla="*/ 4045240 h 6449040"/>
              <a:gd name="connsiteX4" fmla="*/ 12190896 w 12204181"/>
              <a:gd name="connsiteY4" fmla="*/ 0 h 6449040"/>
              <a:gd name="connsiteX0" fmla="*/ 12190896 w 12204181"/>
              <a:gd name="connsiteY0" fmla="*/ 0 h 6449040"/>
              <a:gd name="connsiteX1" fmla="*/ 0 w 12204181"/>
              <a:gd name="connsiteY1" fmla="*/ 3032496 h 6449040"/>
              <a:gd name="connsiteX2" fmla="*/ 24120 w 12204181"/>
              <a:gd name="connsiteY2" fmla="*/ 6449040 h 6449040"/>
              <a:gd name="connsiteX3" fmla="*/ 12204181 w 12204181"/>
              <a:gd name="connsiteY3" fmla="*/ 4045240 h 6449040"/>
              <a:gd name="connsiteX4" fmla="*/ 12190896 w 12204181"/>
              <a:gd name="connsiteY4" fmla="*/ 0 h 6449040"/>
              <a:gd name="connsiteX0" fmla="*/ 12190896 w 12204181"/>
              <a:gd name="connsiteY0" fmla="*/ 0 h 6449040"/>
              <a:gd name="connsiteX1" fmla="*/ 0 w 12204181"/>
              <a:gd name="connsiteY1" fmla="*/ 3032496 h 6449040"/>
              <a:gd name="connsiteX2" fmla="*/ 24120 w 12204181"/>
              <a:gd name="connsiteY2" fmla="*/ 6449040 h 6449040"/>
              <a:gd name="connsiteX3" fmla="*/ 12204181 w 12204181"/>
              <a:gd name="connsiteY3" fmla="*/ 4045240 h 6449040"/>
              <a:gd name="connsiteX4" fmla="*/ 12190896 w 12204181"/>
              <a:gd name="connsiteY4" fmla="*/ 0 h 6449040"/>
              <a:gd name="connsiteX0" fmla="*/ 12190896 w 12205090"/>
              <a:gd name="connsiteY0" fmla="*/ 0 h 6449040"/>
              <a:gd name="connsiteX1" fmla="*/ 0 w 12205090"/>
              <a:gd name="connsiteY1" fmla="*/ 3032496 h 6449040"/>
              <a:gd name="connsiteX2" fmla="*/ 24120 w 12205090"/>
              <a:gd name="connsiteY2" fmla="*/ 6449040 h 6449040"/>
              <a:gd name="connsiteX3" fmla="*/ 12204181 w 12205090"/>
              <a:gd name="connsiteY3" fmla="*/ 4045240 h 6449040"/>
              <a:gd name="connsiteX4" fmla="*/ 12190896 w 12205090"/>
              <a:gd name="connsiteY4" fmla="*/ 0 h 6449040"/>
              <a:gd name="connsiteX0" fmla="*/ 12190896 w 12192117"/>
              <a:gd name="connsiteY0" fmla="*/ 0 h 6449040"/>
              <a:gd name="connsiteX1" fmla="*/ 0 w 12192117"/>
              <a:gd name="connsiteY1" fmla="*/ 3032496 h 6449040"/>
              <a:gd name="connsiteX2" fmla="*/ 24120 w 12192117"/>
              <a:gd name="connsiteY2" fmla="*/ 6449040 h 6449040"/>
              <a:gd name="connsiteX3" fmla="*/ 12064043 w 12192117"/>
              <a:gd name="connsiteY3" fmla="*/ 4076771 h 6449040"/>
              <a:gd name="connsiteX4" fmla="*/ 12190896 w 12192117"/>
              <a:gd name="connsiteY4" fmla="*/ 0 h 6449040"/>
              <a:gd name="connsiteX0" fmla="*/ 12190896 w 12198091"/>
              <a:gd name="connsiteY0" fmla="*/ 0 h 6449040"/>
              <a:gd name="connsiteX1" fmla="*/ 0 w 12198091"/>
              <a:gd name="connsiteY1" fmla="*/ 3032496 h 6449040"/>
              <a:gd name="connsiteX2" fmla="*/ 24120 w 12198091"/>
              <a:gd name="connsiteY2" fmla="*/ 6449040 h 6449040"/>
              <a:gd name="connsiteX3" fmla="*/ 12190167 w 12198091"/>
              <a:gd name="connsiteY3" fmla="*/ 4062757 h 6449040"/>
              <a:gd name="connsiteX4" fmla="*/ 12190896 w 12198091"/>
              <a:gd name="connsiteY4" fmla="*/ 0 h 6449040"/>
              <a:gd name="connsiteX0" fmla="*/ 12190896 w 12205090"/>
              <a:gd name="connsiteY0" fmla="*/ 0 h 6449040"/>
              <a:gd name="connsiteX1" fmla="*/ 0 w 12205090"/>
              <a:gd name="connsiteY1" fmla="*/ 3032496 h 6449040"/>
              <a:gd name="connsiteX2" fmla="*/ 24120 w 12205090"/>
              <a:gd name="connsiteY2" fmla="*/ 6449040 h 6449040"/>
              <a:gd name="connsiteX3" fmla="*/ 12204181 w 12205090"/>
              <a:gd name="connsiteY3" fmla="*/ 4069763 h 6449040"/>
              <a:gd name="connsiteX4" fmla="*/ 12190896 w 12205090"/>
              <a:gd name="connsiteY4" fmla="*/ 0 h 6449040"/>
              <a:gd name="connsiteX0" fmla="*/ 12187392 w 12204659"/>
              <a:gd name="connsiteY0" fmla="*/ 0 h 6452543"/>
              <a:gd name="connsiteX1" fmla="*/ 0 w 12204659"/>
              <a:gd name="connsiteY1" fmla="*/ 3035999 h 6452543"/>
              <a:gd name="connsiteX2" fmla="*/ 24120 w 12204659"/>
              <a:gd name="connsiteY2" fmla="*/ 6452543 h 6452543"/>
              <a:gd name="connsiteX3" fmla="*/ 12204181 w 12204659"/>
              <a:gd name="connsiteY3" fmla="*/ 4073266 h 6452543"/>
              <a:gd name="connsiteX4" fmla="*/ 12187392 w 12204659"/>
              <a:gd name="connsiteY4" fmla="*/ 0 h 6452543"/>
              <a:gd name="connsiteX0" fmla="*/ 12191789 w 12205275"/>
              <a:gd name="connsiteY0" fmla="*/ 0 h 6456939"/>
              <a:gd name="connsiteX1" fmla="*/ 0 w 12205275"/>
              <a:gd name="connsiteY1" fmla="*/ 3040395 h 6456939"/>
              <a:gd name="connsiteX2" fmla="*/ 24120 w 12205275"/>
              <a:gd name="connsiteY2" fmla="*/ 6456939 h 6456939"/>
              <a:gd name="connsiteX3" fmla="*/ 12204181 w 12205275"/>
              <a:gd name="connsiteY3" fmla="*/ 4077662 h 6456939"/>
              <a:gd name="connsiteX4" fmla="*/ 12191789 w 12205275"/>
              <a:gd name="connsiteY4" fmla="*/ 0 h 6456939"/>
              <a:gd name="connsiteX0" fmla="*/ 12191789 w 12204294"/>
              <a:gd name="connsiteY0" fmla="*/ 11 h 6456950"/>
              <a:gd name="connsiteX1" fmla="*/ 0 w 12204294"/>
              <a:gd name="connsiteY1" fmla="*/ 3040406 h 6456950"/>
              <a:gd name="connsiteX2" fmla="*/ 24120 w 12204294"/>
              <a:gd name="connsiteY2" fmla="*/ 6456950 h 6456950"/>
              <a:gd name="connsiteX3" fmla="*/ 12204181 w 12204294"/>
              <a:gd name="connsiteY3" fmla="*/ 4077673 h 6456950"/>
              <a:gd name="connsiteX4" fmla="*/ 12191789 w 12204294"/>
              <a:gd name="connsiteY4" fmla="*/ 11 h 6456950"/>
              <a:gd name="connsiteX0" fmla="*/ 12194964 w 12204314"/>
              <a:gd name="connsiteY0" fmla="*/ 11 h 6456950"/>
              <a:gd name="connsiteX1" fmla="*/ 0 w 12204314"/>
              <a:gd name="connsiteY1" fmla="*/ 3040406 h 6456950"/>
              <a:gd name="connsiteX2" fmla="*/ 24120 w 12204314"/>
              <a:gd name="connsiteY2" fmla="*/ 6456950 h 6456950"/>
              <a:gd name="connsiteX3" fmla="*/ 12204181 w 12204314"/>
              <a:gd name="connsiteY3" fmla="*/ 4077673 h 6456950"/>
              <a:gd name="connsiteX4" fmla="*/ 12194964 w 12204314"/>
              <a:gd name="connsiteY4" fmla="*/ 11 h 6456950"/>
              <a:gd name="connsiteX0" fmla="*/ 12194964 w 12204341"/>
              <a:gd name="connsiteY0" fmla="*/ 0 h 6456939"/>
              <a:gd name="connsiteX1" fmla="*/ 0 w 12204341"/>
              <a:gd name="connsiteY1" fmla="*/ 3040395 h 6456939"/>
              <a:gd name="connsiteX2" fmla="*/ 24120 w 12204341"/>
              <a:gd name="connsiteY2" fmla="*/ 6456939 h 6456939"/>
              <a:gd name="connsiteX3" fmla="*/ 12204181 w 12204341"/>
              <a:gd name="connsiteY3" fmla="*/ 4077662 h 6456939"/>
              <a:gd name="connsiteX4" fmla="*/ 12194964 w 12204341"/>
              <a:gd name="connsiteY4" fmla="*/ 0 h 6456939"/>
              <a:gd name="connsiteX0" fmla="*/ 12194964 w 12204446"/>
              <a:gd name="connsiteY0" fmla="*/ 4 h 6456943"/>
              <a:gd name="connsiteX1" fmla="*/ 0 w 12204446"/>
              <a:gd name="connsiteY1" fmla="*/ 3040399 h 6456943"/>
              <a:gd name="connsiteX2" fmla="*/ 24120 w 12204446"/>
              <a:gd name="connsiteY2" fmla="*/ 6456943 h 6456943"/>
              <a:gd name="connsiteX3" fmla="*/ 12204181 w 12204446"/>
              <a:gd name="connsiteY3" fmla="*/ 4077666 h 6456943"/>
              <a:gd name="connsiteX4" fmla="*/ 12194964 w 12204446"/>
              <a:gd name="connsiteY4" fmla="*/ 4 h 6456943"/>
              <a:gd name="connsiteX0" fmla="*/ 12194964 w 12204446"/>
              <a:gd name="connsiteY0" fmla="*/ 4 h 6460118"/>
              <a:gd name="connsiteX1" fmla="*/ 0 w 12204446"/>
              <a:gd name="connsiteY1" fmla="*/ 3043574 h 6460118"/>
              <a:gd name="connsiteX2" fmla="*/ 24120 w 12204446"/>
              <a:gd name="connsiteY2" fmla="*/ 6460118 h 6460118"/>
              <a:gd name="connsiteX3" fmla="*/ 12204181 w 12204446"/>
              <a:gd name="connsiteY3" fmla="*/ 4080841 h 6460118"/>
              <a:gd name="connsiteX4" fmla="*/ 12194964 w 12204446"/>
              <a:gd name="connsiteY4" fmla="*/ 4 h 6460118"/>
              <a:gd name="connsiteX0" fmla="*/ 12194964 w 12198583"/>
              <a:gd name="connsiteY0" fmla="*/ 4 h 6460118"/>
              <a:gd name="connsiteX1" fmla="*/ 0 w 12198583"/>
              <a:gd name="connsiteY1" fmla="*/ 3043574 h 6460118"/>
              <a:gd name="connsiteX2" fmla="*/ 24120 w 12198583"/>
              <a:gd name="connsiteY2" fmla="*/ 6460118 h 6460118"/>
              <a:gd name="connsiteX3" fmla="*/ 12197831 w 12198583"/>
              <a:gd name="connsiteY3" fmla="*/ 4080841 h 6460118"/>
              <a:gd name="connsiteX4" fmla="*/ 12194964 w 12198583"/>
              <a:gd name="connsiteY4" fmla="*/ 4 h 6460118"/>
              <a:gd name="connsiteX0" fmla="*/ 12194964 w 12198583"/>
              <a:gd name="connsiteY0" fmla="*/ 4 h 6456308"/>
              <a:gd name="connsiteX1" fmla="*/ 0 w 12198583"/>
              <a:gd name="connsiteY1" fmla="*/ 3043574 h 6456308"/>
              <a:gd name="connsiteX2" fmla="*/ 5069 w 12198583"/>
              <a:gd name="connsiteY2" fmla="*/ 6456308 h 6456308"/>
              <a:gd name="connsiteX3" fmla="*/ 12197831 w 12198583"/>
              <a:gd name="connsiteY3" fmla="*/ 4080841 h 6456308"/>
              <a:gd name="connsiteX4" fmla="*/ 12194964 w 12198583"/>
              <a:gd name="connsiteY4" fmla="*/ 4 h 6456308"/>
              <a:gd name="connsiteX0" fmla="*/ 12194964 w 12198583"/>
              <a:gd name="connsiteY0" fmla="*/ 4 h 6456308"/>
              <a:gd name="connsiteX1" fmla="*/ 0 w 12198583"/>
              <a:gd name="connsiteY1" fmla="*/ 3043574 h 6456308"/>
              <a:gd name="connsiteX2" fmla="*/ 5069 w 12198583"/>
              <a:gd name="connsiteY2" fmla="*/ 6456308 h 6456308"/>
              <a:gd name="connsiteX3" fmla="*/ 12197831 w 12198583"/>
              <a:gd name="connsiteY3" fmla="*/ 4080841 h 6456308"/>
              <a:gd name="connsiteX4" fmla="*/ 12194964 w 12198583"/>
              <a:gd name="connsiteY4" fmla="*/ 4 h 6456308"/>
              <a:gd name="connsiteX0" fmla="*/ 12190770 w 12194389"/>
              <a:gd name="connsiteY0" fmla="*/ 4 h 6456308"/>
              <a:gd name="connsiteX1" fmla="*/ 1521 w 12194389"/>
              <a:gd name="connsiteY1" fmla="*/ 3047384 h 6456308"/>
              <a:gd name="connsiteX2" fmla="*/ 875 w 12194389"/>
              <a:gd name="connsiteY2" fmla="*/ 6456308 h 6456308"/>
              <a:gd name="connsiteX3" fmla="*/ 12193637 w 12194389"/>
              <a:gd name="connsiteY3" fmla="*/ 4080841 h 6456308"/>
              <a:gd name="connsiteX4" fmla="*/ 12190770 w 12194389"/>
              <a:gd name="connsiteY4" fmla="*/ 4 h 6456308"/>
              <a:gd name="connsiteX0" fmla="*/ 12191255 w 12194874"/>
              <a:gd name="connsiteY0" fmla="*/ 4 h 6456308"/>
              <a:gd name="connsiteX1" fmla="*/ 2006 w 12194874"/>
              <a:gd name="connsiteY1" fmla="*/ 3047384 h 6456308"/>
              <a:gd name="connsiteX2" fmla="*/ 1360 w 12194874"/>
              <a:gd name="connsiteY2" fmla="*/ 6456308 h 6456308"/>
              <a:gd name="connsiteX3" fmla="*/ 12194122 w 12194874"/>
              <a:gd name="connsiteY3" fmla="*/ 4080841 h 6456308"/>
              <a:gd name="connsiteX4" fmla="*/ 12191255 w 12194874"/>
              <a:gd name="connsiteY4" fmla="*/ 4 h 6456308"/>
              <a:gd name="connsiteX0" fmla="*/ 12193160 w 12195458"/>
              <a:gd name="connsiteY0" fmla="*/ 5 h 6444879"/>
              <a:gd name="connsiteX1" fmla="*/ 2006 w 12195458"/>
              <a:gd name="connsiteY1" fmla="*/ 3035955 h 6444879"/>
              <a:gd name="connsiteX2" fmla="*/ 1360 w 12195458"/>
              <a:gd name="connsiteY2" fmla="*/ 6444879 h 6444879"/>
              <a:gd name="connsiteX3" fmla="*/ 12194122 w 12195458"/>
              <a:gd name="connsiteY3" fmla="*/ 4069412 h 6444879"/>
              <a:gd name="connsiteX4" fmla="*/ 12193160 w 12195458"/>
              <a:gd name="connsiteY4" fmla="*/ 5 h 6444879"/>
              <a:gd name="connsiteX0" fmla="*/ 12194964 w 12197262"/>
              <a:gd name="connsiteY0" fmla="*/ 5 h 6444879"/>
              <a:gd name="connsiteX1" fmla="*/ 0 w 12197262"/>
              <a:gd name="connsiteY1" fmla="*/ 3035955 h 6444879"/>
              <a:gd name="connsiteX2" fmla="*/ 3164 w 12197262"/>
              <a:gd name="connsiteY2" fmla="*/ 6444879 h 6444879"/>
              <a:gd name="connsiteX3" fmla="*/ 12195926 w 12197262"/>
              <a:gd name="connsiteY3" fmla="*/ 4069412 h 6444879"/>
              <a:gd name="connsiteX4" fmla="*/ 12194964 w 12197262"/>
              <a:gd name="connsiteY4" fmla="*/ 5 h 644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7262" h="6444879">
                <a:moveTo>
                  <a:pt x="12194964" y="5"/>
                </a:moveTo>
                <a:cubicBezTo>
                  <a:pt x="7627332" y="557237"/>
                  <a:pt x="3797232" y="1722723"/>
                  <a:pt x="0" y="3035955"/>
                </a:cubicBezTo>
                <a:cubicBezTo>
                  <a:pt x="2325" y="4172898"/>
                  <a:pt x="-1066" y="4799301"/>
                  <a:pt x="3164" y="6444879"/>
                </a:cubicBezTo>
                <a:cubicBezTo>
                  <a:pt x="4024052" y="5218263"/>
                  <a:pt x="7980151" y="4563885"/>
                  <a:pt x="12195926" y="4069412"/>
                </a:cubicBezTo>
                <a:cubicBezTo>
                  <a:pt x="12197747" y="4065024"/>
                  <a:pt x="12197960" y="-4881"/>
                  <a:pt x="12194964" y="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26D3C223-2A8C-044F-91AE-0A80D71F9D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7489" y="3204863"/>
            <a:ext cx="5346700" cy="419786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Dziękuję</a:t>
            </a:r>
            <a:endParaRPr lang="en-GB" dirty="0"/>
          </a:p>
        </p:txBody>
      </p:sp>
      <p:sp>
        <p:nvSpPr>
          <p:cNvPr id="26" name="Prostokąt 25"/>
          <p:cNvSpPr/>
          <p:nvPr userDrawn="1"/>
        </p:nvSpPr>
        <p:spPr>
          <a:xfrm>
            <a:off x="5534675" y="3857038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868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wizerunkow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534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ajd tytuł bez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4CA4E799-AE6D-184A-8271-C3FD1F53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3188" y="6364654"/>
            <a:ext cx="1060938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C1C38B18-E78B-F54F-ACC6-CEEB3817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5318" y="6364654"/>
            <a:ext cx="1526931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DA046DB-666C-D740-8AC8-CB5798C9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533" y="6364654"/>
            <a:ext cx="480647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/>
            </a:lvl1pPr>
          </a:lstStyle>
          <a:p>
            <a:fld id="{4A5EEDCF-8865-CD49-9FB8-BB81F3288D31}" type="slidenum">
              <a:rPr lang="en-PL" smtClean="0"/>
              <a:pPr/>
              <a:t>‹#›</a:t>
            </a:fld>
            <a:endParaRPr lang="en-PL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5EE44129-CCFB-1244-9C07-E8FF714DF3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229" y="537799"/>
            <a:ext cx="5234930" cy="504825"/>
          </a:xfrm>
        </p:spPr>
        <p:txBody>
          <a:bodyPr/>
          <a:lstStyle>
            <a:lvl1pPr>
              <a:defRPr sz="3200" b="1" i="0">
                <a:solidFill>
                  <a:schemeClr val="tx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endParaRPr lang="en-GB" dirty="0"/>
          </a:p>
        </p:txBody>
      </p:sp>
      <p:sp>
        <p:nvSpPr>
          <p:cNvPr id="39" name="Prostokąt 38"/>
          <p:cNvSpPr/>
          <p:nvPr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 userDrawn="1"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666E1A7-6545-814A-9847-930CA7BFE8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625" y="1581740"/>
            <a:ext cx="4257632" cy="301838"/>
          </a:xfrm>
        </p:spPr>
        <p:txBody>
          <a:bodyPr/>
          <a:lstStyle/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F878838-B31B-F144-BB8F-3481A8160C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6238" y="2121575"/>
            <a:ext cx="4257019" cy="3265487"/>
          </a:xfrm>
        </p:spPr>
        <p:txBody>
          <a:bodyPr>
            <a:noAutofit/>
          </a:bodyPr>
          <a:lstStyle>
            <a:lvl1pPr>
              <a:defRPr sz="1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000"/>
            </a:lvl2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/>
              <a:t>Druga </a:t>
            </a:r>
            <a:r>
              <a:rPr lang="en-GB" dirty="0" err="1"/>
              <a:t>wielkość</a:t>
            </a:r>
            <a:r>
              <a:rPr lang="en-GB" dirty="0"/>
              <a:t> </a:t>
            </a:r>
            <a:r>
              <a:rPr lang="en-GB" dirty="0" err="1"/>
              <a:t>tekstu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98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_tytułowy2_bez_zdję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6BB59819-99D1-C045-8913-0920B378E7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339" y="2112054"/>
            <a:ext cx="3626236" cy="5638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dirty="0" err="1"/>
              <a:t>Dodatkowe</a:t>
            </a:r>
            <a:r>
              <a:rPr lang="en-GB" dirty="0"/>
              <a:t> </a:t>
            </a:r>
            <a:r>
              <a:rPr lang="en-GB" dirty="0" err="1"/>
              <a:t>informacje</a:t>
            </a:r>
            <a:r>
              <a:rPr lang="en-GB" dirty="0"/>
              <a:t> o </a:t>
            </a:r>
            <a:r>
              <a:rPr lang="en-GB" dirty="0" err="1"/>
              <a:t>prezentacji</a:t>
            </a:r>
            <a:endParaRPr lang="en-GB" dirty="0"/>
          </a:p>
        </p:txBody>
      </p:sp>
      <p:sp>
        <p:nvSpPr>
          <p:cNvPr id="3" name="Prostokąt 2"/>
          <p:cNvSpPr/>
          <p:nvPr userDrawn="1"/>
        </p:nvSpPr>
        <p:spPr>
          <a:xfrm>
            <a:off x="576000" y="1739636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E5531FF-96AA-AD4B-A115-235D375498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9500" y="554144"/>
            <a:ext cx="5483889" cy="504825"/>
          </a:xfrm>
        </p:spPr>
        <p:txBody>
          <a:bodyPr/>
          <a:lstStyle>
            <a:lvl1pPr>
              <a:defRPr sz="3200" b="1" i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l-PL" dirty="0"/>
              <a:t>Długi t</a:t>
            </a:r>
            <a:r>
              <a:rPr lang="en-GB" dirty="0" err="1"/>
              <a:t>ytuł</a:t>
            </a:r>
            <a:r>
              <a:rPr lang="en-GB" dirty="0"/>
              <a:t> </a:t>
            </a:r>
            <a:br>
              <a:rPr lang="pl-PL" dirty="0"/>
            </a:br>
            <a:r>
              <a:rPr lang="en-GB" dirty="0" err="1"/>
              <a:t>prezentacji</a:t>
            </a:r>
            <a:endParaRPr lang="en-GB" dirty="0"/>
          </a:p>
        </p:txBody>
      </p:sp>
      <p:grpSp>
        <p:nvGrpSpPr>
          <p:cNvPr id="10" name="Group 56">
            <a:extLst>
              <a:ext uri="{FF2B5EF4-FFF2-40B4-BE49-F238E27FC236}">
                <a16:creationId xmlns:a16="http://schemas.microsoft.com/office/drawing/2014/main" id="{20BA971C-5FFF-DF40-B2F6-17347BE9B912}"/>
              </a:ext>
            </a:extLst>
          </p:cNvPr>
          <p:cNvGrpSpPr/>
          <p:nvPr userDrawn="1"/>
        </p:nvGrpSpPr>
        <p:grpSpPr>
          <a:xfrm>
            <a:off x="-20435" y="3433944"/>
            <a:ext cx="8026141" cy="3428817"/>
            <a:chOff x="-13369" y="3439496"/>
            <a:chExt cx="8113026" cy="3418504"/>
          </a:xfrm>
        </p:grpSpPr>
        <p:sp>
          <p:nvSpPr>
            <p:cNvPr id="11" name="Freeform 57">
              <a:extLst>
                <a:ext uri="{FF2B5EF4-FFF2-40B4-BE49-F238E27FC236}">
                  <a16:creationId xmlns:a16="http://schemas.microsoft.com/office/drawing/2014/main" id="{770EDC02-8302-D246-A0D6-E2546D566378}"/>
                </a:ext>
              </a:extLst>
            </p:cNvPr>
            <p:cNvSpPr/>
            <p:nvPr/>
          </p:nvSpPr>
          <p:spPr>
            <a:xfrm>
              <a:off x="-2341" y="3439496"/>
              <a:ext cx="5383966" cy="3413757"/>
            </a:xfrm>
            <a:custGeom>
              <a:avLst/>
              <a:gdLst>
                <a:gd name="connsiteX0" fmla="*/ 0 w 5375563"/>
                <a:gd name="connsiteY0" fmla="*/ 0 h 3352800"/>
                <a:gd name="connsiteX1" fmla="*/ 5375563 w 5375563"/>
                <a:gd name="connsiteY1" fmla="*/ 2050473 h 3352800"/>
                <a:gd name="connsiteX2" fmla="*/ 27709 w 5375563"/>
                <a:gd name="connsiteY2" fmla="*/ 3352800 h 3352800"/>
                <a:gd name="connsiteX3" fmla="*/ 0 w 5375563"/>
                <a:gd name="connsiteY3" fmla="*/ 0 h 3352800"/>
                <a:gd name="connsiteX0" fmla="*/ 0 w 5375563"/>
                <a:gd name="connsiteY0" fmla="*/ 0 h 3352800"/>
                <a:gd name="connsiteX1" fmla="*/ 5375563 w 5375563"/>
                <a:gd name="connsiteY1" fmla="*/ 2050473 h 3352800"/>
                <a:gd name="connsiteX2" fmla="*/ 27709 w 5375563"/>
                <a:gd name="connsiteY2" fmla="*/ 3352800 h 3352800"/>
                <a:gd name="connsiteX3" fmla="*/ 0 w 5375563"/>
                <a:gd name="connsiteY3" fmla="*/ 0 h 3352800"/>
                <a:gd name="connsiteX0" fmla="*/ 0 w 5444836"/>
                <a:gd name="connsiteY0" fmla="*/ 0 h 3352800"/>
                <a:gd name="connsiteX1" fmla="*/ 5444836 w 5444836"/>
                <a:gd name="connsiteY1" fmla="*/ 2022764 h 3352800"/>
                <a:gd name="connsiteX2" fmla="*/ 27709 w 5444836"/>
                <a:gd name="connsiteY2" fmla="*/ 3352800 h 3352800"/>
                <a:gd name="connsiteX3" fmla="*/ 0 w 5444836"/>
                <a:gd name="connsiteY3" fmla="*/ 0 h 3352800"/>
                <a:gd name="connsiteX0" fmla="*/ 0 w 5444836"/>
                <a:gd name="connsiteY0" fmla="*/ 0 h 3352800"/>
                <a:gd name="connsiteX1" fmla="*/ 5444836 w 5444836"/>
                <a:gd name="connsiteY1" fmla="*/ 2022764 h 3352800"/>
                <a:gd name="connsiteX2" fmla="*/ 27709 w 5444836"/>
                <a:gd name="connsiteY2" fmla="*/ 3352800 h 3352800"/>
                <a:gd name="connsiteX3" fmla="*/ 0 w 5444836"/>
                <a:gd name="connsiteY3" fmla="*/ 0 h 3352800"/>
                <a:gd name="connsiteX0" fmla="*/ 0 w 5444836"/>
                <a:gd name="connsiteY0" fmla="*/ 0 h 3352800"/>
                <a:gd name="connsiteX1" fmla="*/ 5444836 w 5444836"/>
                <a:gd name="connsiteY1" fmla="*/ 2022764 h 3352800"/>
                <a:gd name="connsiteX2" fmla="*/ 27709 w 5444836"/>
                <a:gd name="connsiteY2" fmla="*/ 3352800 h 3352800"/>
                <a:gd name="connsiteX3" fmla="*/ 0 w 5444836"/>
                <a:gd name="connsiteY3" fmla="*/ 0 h 3352800"/>
                <a:gd name="connsiteX0" fmla="*/ 0 w 5444836"/>
                <a:gd name="connsiteY0" fmla="*/ 0 h 3352800"/>
                <a:gd name="connsiteX1" fmla="*/ 5444836 w 5444836"/>
                <a:gd name="connsiteY1" fmla="*/ 2022764 h 3352800"/>
                <a:gd name="connsiteX2" fmla="*/ 27709 w 5444836"/>
                <a:gd name="connsiteY2" fmla="*/ 3352800 h 3352800"/>
                <a:gd name="connsiteX3" fmla="*/ 0 w 5444836"/>
                <a:gd name="connsiteY3" fmla="*/ 0 h 3352800"/>
                <a:gd name="connsiteX0" fmla="*/ 0 w 5458690"/>
                <a:gd name="connsiteY0" fmla="*/ 0 h 3394363"/>
                <a:gd name="connsiteX1" fmla="*/ 5458690 w 5458690"/>
                <a:gd name="connsiteY1" fmla="*/ 2064327 h 3394363"/>
                <a:gd name="connsiteX2" fmla="*/ 41563 w 5458690"/>
                <a:gd name="connsiteY2" fmla="*/ 3394363 h 3394363"/>
                <a:gd name="connsiteX3" fmla="*/ 0 w 5458690"/>
                <a:gd name="connsiteY3" fmla="*/ 0 h 3394363"/>
                <a:gd name="connsiteX0" fmla="*/ 0 w 5444836"/>
                <a:gd name="connsiteY0" fmla="*/ 0 h 3394363"/>
                <a:gd name="connsiteX1" fmla="*/ 5444836 w 5444836"/>
                <a:gd name="connsiteY1" fmla="*/ 2064327 h 3394363"/>
                <a:gd name="connsiteX2" fmla="*/ 41563 w 5444836"/>
                <a:gd name="connsiteY2" fmla="*/ 3394363 h 3394363"/>
                <a:gd name="connsiteX3" fmla="*/ 0 w 5444836"/>
                <a:gd name="connsiteY3" fmla="*/ 0 h 3394363"/>
                <a:gd name="connsiteX0" fmla="*/ 0 w 5444836"/>
                <a:gd name="connsiteY0" fmla="*/ 0 h 3394363"/>
                <a:gd name="connsiteX1" fmla="*/ 5444836 w 5444836"/>
                <a:gd name="connsiteY1" fmla="*/ 2064327 h 3394363"/>
                <a:gd name="connsiteX2" fmla="*/ 41563 w 5444836"/>
                <a:gd name="connsiteY2" fmla="*/ 3394363 h 3394363"/>
                <a:gd name="connsiteX3" fmla="*/ 0 w 5444836"/>
                <a:gd name="connsiteY3" fmla="*/ 0 h 3394363"/>
                <a:gd name="connsiteX0" fmla="*/ 0 w 5444836"/>
                <a:gd name="connsiteY0" fmla="*/ 0 h 3394363"/>
                <a:gd name="connsiteX1" fmla="*/ 5444836 w 5444836"/>
                <a:gd name="connsiteY1" fmla="*/ 2064327 h 3394363"/>
                <a:gd name="connsiteX2" fmla="*/ 41563 w 5444836"/>
                <a:gd name="connsiteY2" fmla="*/ 3394363 h 3394363"/>
                <a:gd name="connsiteX3" fmla="*/ 0 w 5444836"/>
                <a:gd name="connsiteY3" fmla="*/ 0 h 3394363"/>
                <a:gd name="connsiteX0" fmla="*/ 0 w 5444836"/>
                <a:gd name="connsiteY0" fmla="*/ 0 h 3394363"/>
                <a:gd name="connsiteX1" fmla="*/ 5444836 w 5444836"/>
                <a:gd name="connsiteY1" fmla="*/ 2064327 h 3394363"/>
                <a:gd name="connsiteX2" fmla="*/ 41563 w 5444836"/>
                <a:gd name="connsiteY2" fmla="*/ 3394363 h 3394363"/>
                <a:gd name="connsiteX3" fmla="*/ 0 w 5444836"/>
                <a:gd name="connsiteY3" fmla="*/ 0 h 3394363"/>
                <a:gd name="connsiteX0" fmla="*/ 0 w 5444836"/>
                <a:gd name="connsiteY0" fmla="*/ 0 h 3394363"/>
                <a:gd name="connsiteX1" fmla="*/ 5444836 w 5444836"/>
                <a:gd name="connsiteY1" fmla="*/ 2064327 h 3394363"/>
                <a:gd name="connsiteX2" fmla="*/ 41563 w 5444836"/>
                <a:gd name="connsiteY2" fmla="*/ 3394363 h 3394363"/>
                <a:gd name="connsiteX3" fmla="*/ 0 w 5444836"/>
                <a:gd name="connsiteY3" fmla="*/ 0 h 3394363"/>
                <a:gd name="connsiteX0" fmla="*/ 0 w 5444836"/>
                <a:gd name="connsiteY0" fmla="*/ 0 h 3394363"/>
                <a:gd name="connsiteX1" fmla="*/ 5444836 w 5444836"/>
                <a:gd name="connsiteY1" fmla="*/ 2064327 h 3394363"/>
                <a:gd name="connsiteX2" fmla="*/ 41563 w 5444836"/>
                <a:gd name="connsiteY2" fmla="*/ 3394363 h 3394363"/>
                <a:gd name="connsiteX3" fmla="*/ 0 w 5444836"/>
                <a:gd name="connsiteY3" fmla="*/ 0 h 3394363"/>
                <a:gd name="connsiteX0" fmla="*/ 0 w 5444836"/>
                <a:gd name="connsiteY0" fmla="*/ 0 h 3394373"/>
                <a:gd name="connsiteX1" fmla="*/ 5444836 w 5444836"/>
                <a:gd name="connsiteY1" fmla="*/ 2064327 h 3394373"/>
                <a:gd name="connsiteX2" fmla="*/ 41563 w 5444836"/>
                <a:gd name="connsiteY2" fmla="*/ 3394363 h 3394373"/>
                <a:gd name="connsiteX3" fmla="*/ 0 w 5444836"/>
                <a:gd name="connsiteY3" fmla="*/ 0 h 3394373"/>
                <a:gd name="connsiteX0" fmla="*/ 0 w 5444836"/>
                <a:gd name="connsiteY0" fmla="*/ 0 h 3408972"/>
                <a:gd name="connsiteX1" fmla="*/ 5444836 w 5444836"/>
                <a:gd name="connsiteY1" fmla="*/ 2064327 h 3408972"/>
                <a:gd name="connsiteX2" fmla="*/ 26560 w 5444836"/>
                <a:gd name="connsiteY2" fmla="*/ 3408962 h 3408972"/>
                <a:gd name="connsiteX3" fmla="*/ 0 w 5444836"/>
                <a:gd name="connsiteY3" fmla="*/ 0 h 3408972"/>
                <a:gd name="connsiteX0" fmla="*/ 0 w 5444836"/>
                <a:gd name="connsiteY0" fmla="*/ 0 h 3399238"/>
                <a:gd name="connsiteX1" fmla="*/ 5444836 w 5444836"/>
                <a:gd name="connsiteY1" fmla="*/ 2064327 h 3399238"/>
                <a:gd name="connsiteX2" fmla="*/ 21559 w 5444836"/>
                <a:gd name="connsiteY2" fmla="*/ 3399228 h 3399238"/>
                <a:gd name="connsiteX3" fmla="*/ 0 w 5444836"/>
                <a:gd name="connsiteY3" fmla="*/ 0 h 3399238"/>
                <a:gd name="connsiteX0" fmla="*/ 0 w 5444836"/>
                <a:gd name="connsiteY0" fmla="*/ 0 h 3413838"/>
                <a:gd name="connsiteX1" fmla="*/ 5444836 w 5444836"/>
                <a:gd name="connsiteY1" fmla="*/ 2064327 h 3413838"/>
                <a:gd name="connsiteX2" fmla="*/ 1554 w 5444836"/>
                <a:gd name="connsiteY2" fmla="*/ 3413828 h 3413838"/>
                <a:gd name="connsiteX3" fmla="*/ 0 w 5444836"/>
                <a:gd name="connsiteY3" fmla="*/ 0 h 3413838"/>
                <a:gd name="connsiteX0" fmla="*/ 0 w 5459839"/>
                <a:gd name="connsiteY0" fmla="*/ 0 h 3413838"/>
                <a:gd name="connsiteX1" fmla="*/ 5459839 w 5459839"/>
                <a:gd name="connsiteY1" fmla="*/ 2083794 h 3413838"/>
                <a:gd name="connsiteX2" fmla="*/ 1554 w 5459839"/>
                <a:gd name="connsiteY2" fmla="*/ 3413828 h 3413838"/>
                <a:gd name="connsiteX3" fmla="*/ 0 w 5459839"/>
                <a:gd name="connsiteY3" fmla="*/ 0 h 3413838"/>
                <a:gd name="connsiteX0" fmla="*/ 0 w 5459839"/>
                <a:gd name="connsiteY0" fmla="*/ 0 h 3413838"/>
                <a:gd name="connsiteX1" fmla="*/ 5459839 w 5459839"/>
                <a:gd name="connsiteY1" fmla="*/ 2083794 h 3413838"/>
                <a:gd name="connsiteX2" fmla="*/ 1554 w 5459839"/>
                <a:gd name="connsiteY2" fmla="*/ 3413828 h 3413838"/>
                <a:gd name="connsiteX3" fmla="*/ 0 w 5459839"/>
                <a:gd name="connsiteY3" fmla="*/ 0 h 3413838"/>
                <a:gd name="connsiteX0" fmla="*/ 13450 w 5458285"/>
                <a:gd name="connsiteY0" fmla="*/ 0 h 3394260"/>
                <a:gd name="connsiteX1" fmla="*/ 5458285 w 5458285"/>
                <a:gd name="connsiteY1" fmla="*/ 2064216 h 3394260"/>
                <a:gd name="connsiteX2" fmla="*/ 0 w 5458285"/>
                <a:gd name="connsiteY2" fmla="*/ 3394250 h 3394260"/>
                <a:gd name="connsiteX3" fmla="*/ 13450 w 5458285"/>
                <a:gd name="connsiteY3" fmla="*/ 0 h 3394260"/>
                <a:gd name="connsiteX0" fmla="*/ 23452 w 5458285"/>
                <a:gd name="connsiteY0" fmla="*/ 0 h 3311057"/>
                <a:gd name="connsiteX1" fmla="*/ 5458285 w 5458285"/>
                <a:gd name="connsiteY1" fmla="*/ 1981012 h 3311057"/>
                <a:gd name="connsiteX2" fmla="*/ 0 w 5458285"/>
                <a:gd name="connsiteY2" fmla="*/ 3311046 h 3311057"/>
                <a:gd name="connsiteX3" fmla="*/ 23452 w 5458285"/>
                <a:gd name="connsiteY3" fmla="*/ 0 h 3311057"/>
                <a:gd name="connsiteX0" fmla="*/ 0 w 5464839"/>
                <a:gd name="connsiteY0" fmla="*/ 0 h 3399155"/>
                <a:gd name="connsiteX1" fmla="*/ 5464839 w 5464839"/>
                <a:gd name="connsiteY1" fmla="*/ 2069111 h 3399155"/>
                <a:gd name="connsiteX2" fmla="*/ 6554 w 5464839"/>
                <a:gd name="connsiteY2" fmla="*/ 3399145 h 3399155"/>
                <a:gd name="connsiteX3" fmla="*/ 0 w 5464839"/>
                <a:gd name="connsiteY3" fmla="*/ 0 h 3399155"/>
                <a:gd name="connsiteX0" fmla="*/ 0 w 5464839"/>
                <a:gd name="connsiteY0" fmla="*/ 0 h 3412844"/>
                <a:gd name="connsiteX1" fmla="*/ 5464839 w 5464839"/>
                <a:gd name="connsiteY1" fmla="*/ 2069111 h 3412844"/>
                <a:gd name="connsiteX2" fmla="*/ 6554 w 5464839"/>
                <a:gd name="connsiteY2" fmla="*/ 3412834 h 3412844"/>
                <a:gd name="connsiteX3" fmla="*/ 0 w 5464839"/>
                <a:gd name="connsiteY3" fmla="*/ 0 h 3412844"/>
                <a:gd name="connsiteX0" fmla="*/ 0 w 5464839"/>
                <a:gd name="connsiteY0" fmla="*/ 0 h 3412844"/>
                <a:gd name="connsiteX1" fmla="*/ 5464839 w 5464839"/>
                <a:gd name="connsiteY1" fmla="*/ 2069111 h 3412844"/>
                <a:gd name="connsiteX2" fmla="*/ 6554 w 5464839"/>
                <a:gd name="connsiteY2" fmla="*/ 3412834 h 3412844"/>
                <a:gd name="connsiteX3" fmla="*/ 0 w 5464839"/>
                <a:gd name="connsiteY3" fmla="*/ 0 h 3412844"/>
                <a:gd name="connsiteX0" fmla="*/ 0 w 5457844"/>
                <a:gd name="connsiteY0" fmla="*/ 0 h 3412844"/>
                <a:gd name="connsiteX1" fmla="*/ 5457844 w 5457844"/>
                <a:gd name="connsiteY1" fmla="*/ 2075955 h 3412844"/>
                <a:gd name="connsiteX2" fmla="*/ 6554 w 5457844"/>
                <a:gd name="connsiteY2" fmla="*/ 3412834 h 3412844"/>
                <a:gd name="connsiteX3" fmla="*/ 0 w 5457844"/>
                <a:gd name="connsiteY3" fmla="*/ 0 h 3412844"/>
                <a:gd name="connsiteX0" fmla="*/ 0 w 5457844"/>
                <a:gd name="connsiteY0" fmla="*/ 0 h 3422327"/>
                <a:gd name="connsiteX1" fmla="*/ 5457844 w 5457844"/>
                <a:gd name="connsiteY1" fmla="*/ 2075955 h 3422327"/>
                <a:gd name="connsiteX2" fmla="*/ 95 w 5457844"/>
                <a:gd name="connsiteY2" fmla="*/ 3422317 h 3422327"/>
                <a:gd name="connsiteX3" fmla="*/ 0 w 5457844"/>
                <a:gd name="connsiteY3" fmla="*/ 0 h 3422327"/>
                <a:gd name="connsiteX0" fmla="*/ 6365 w 5464209"/>
                <a:gd name="connsiteY0" fmla="*/ 0 h 3428649"/>
                <a:gd name="connsiteX1" fmla="*/ 5464209 w 5464209"/>
                <a:gd name="connsiteY1" fmla="*/ 2075955 h 3428649"/>
                <a:gd name="connsiteX2" fmla="*/ 0 w 5464209"/>
                <a:gd name="connsiteY2" fmla="*/ 3428639 h 3428649"/>
                <a:gd name="connsiteX3" fmla="*/ 6365 w 5464209"/>
                <a:gd name="connsiteY3" fmla="*/ 0 h 3428649"/>
                <a:gd name="connsiteX0" fmla="*/ 3135 w 5460979"/>
                <a:gd name="connsiteY0" fmla="*/ 0 h 3422327"/>
                <a:gd name="connsiteX1" fmla="*/ 5460979 w 5460979"/>
                <a:gd name="connsiteY1" fmla="*/ 2075955 h 3422327"/>
                <a:gd name="connsiteX2" fmla="*/ 0 w 5460979"/>
                <a:gd name="connsiteY2" fmla="*/ 3422317 h 3422327"/>
                <a:gd name="connsiteX3" fmla="*/ 3135 w 5460979"/>
                <a:gd name="connsiteY3" fmla="*/ 0 h 3422327"/>
                <a:gd name="connsiteX0" fmla="*/ 3135 w 5470669"/>
                <a:gd name="connsiteY0" fmla="*/ 0 h 3422327"/>
                <a:gd name="connsiteX1" fmla="*/ 5470669 w 5470669"/>
                <a:gd name="connsiteY1" fmla="*/ 2079116 h 3422327"/>
                <a:gd name="connsiteX2" fmla="*/ 0 w 5470669"/>
                <a:gd name="connsiteY2" fmla="*/ 3422317 h 3422327"/>
                <a:gd name="connsiteX3" fmla="*/ 3135 w 5470669"/>
                <a:gd name="connsiteY3" fmla="*/ 0 h 3422327"/>
                <a:gd name="connsiteX0" fmla="*/ 3135 w 5470669"/>
                <a:gd name="connsiteY0" fmla="*/ 0 h 3428649"/>
                <a:gd name="connsiteX1" fmla="*/ 5470669 w 5470669"/>
                <a:gd name="connsiteY1" fmla="*/ 2079116 h 3428649"/>
                <a:gd name="connsiteX2" fmla="*/ 0 w 5470669"/>
                <a:gd name="connsiteY2" fmla="*/ 3428639 h 3428649"/>
                <a:gd name="connsiteX3" fmla="*/ 3135 w 5470669"/>
                <a:gd name="connsiteY3" fmla="*/ 0 h 3428649"/>
                <a:gd name="connsiteX0" fmla="*/ 0 w 5467534"/>
                <a:gd name="connsiteY0" fmla="*/ 0 h 3340143"/>
                <a:gd name="connsiteX1" fmla="*/ 5467534 w 5467534"/>
                <a:gd name="connsiteY1" fmla="*/ 2079116 h 3340143"/>
                <a:gd name="connsiteX2" fmla="*/ 3325 w 5467534"/>
                <a:gd name="connsiteY2" fmla="*/ 3340132 h 3340143"/>
                <a:gd name="connsiteX3" fmla="*/ 0 w 5467534"/>
                <a:gd name="connsiteY3" fmla="*/ 0 h 3340143"/>
                <a:gd name="connsiteX0" fmla="*/ 0 w 5467534"/>
                <a:gd name="connsiteY0" fmla="*/ 0 h 3412844"/>
                <a:gd name="connsiteX1" fmla="*/ 5467534 w 5467534"/>
                <a:gd name="connsiteY1" fmla="*/ 2079116 h 3412844"/>
                <a:gd name="connsiteX2" fmla="*/ 6555 w 5467534"/>
                <a:gd name="connsiteY2" fmla="*/ 3412834 h 3412844"/>
                <a:gd name="connsiteX3" fmla="*/ 0 w 5467534"/>
                <a:gd name="connsiteY3" fmla="*/ 0 h 34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67534" h="3412844">
                  <a:moveTo>
                    <a:pt x="0" y="0"/>
                  </a:moveTo>
                  <a:cubicBezTo>
                    <a:pt x="1833418" y="586509"/>
                    <a:pt x="3661825" y="1229370"/>
                    <a:pt x="5467534" y="2079116"/>
                  </a:cubicBezTo>
                  <a:cubicBezTo>
                    <a:pt x="3130350" y="2594714"/>
                    <a:pt x="1448683" y="2993446"/>
                    <a:pt x="6555" y="3412834"/>
                  </a:cubicBezTo>
                  <a:cubicBezTo>
                    <a:pt x="6853" y="3419886"/>
                    <a:pt x="3724" y="417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  <p:sp>
          <p:nvSpPr>
            <p:cNvPr id="12" name="Freeform 58">
              <a:extLst>
                <a:ext uri="{FF2B5EF4-FFF2-40B4-BE49-F238E27FC236}">
                  <a16:creationId xmlns:a16="http://schemas.microsoft.com/office/drawing/2014/main" id="{F3BE4DE6-4F31-6B4F-9628-E7BFB3DAB2E3}"/>
                </a:ext>
              </a:extLst>
            </p:cNvPr>
            <p:cNvSpPr/>
            <p:nvPr/>
          </p:nvSpPr>
          <p:spPr>
            <a:xfrm>
              <a:off x="-13369" y="5516532"/>
              <a:ext cx="8113026" cy="1341468"/>
            </a:xfrm>
            <a:custGeom>
              <a:avLst/>
              <a:gdLst>
                <a:gd name="connsiteX0" fmla="*/ 8097328 w 8097328"/>
                <a:gd name="connsiteY0" fmla="*/ 1328468 h 1339969"/>
                <a:gd name="connsiteX1" fmla="*/ 5365630 w 8097328"/>
                <a:gd name="connsiteY1" fmla="*/ 0 h 1339969"/>
                <a:gd name="connsiteX2" fmla="*/ 0 w 8097328"/>
                <a:gd name="connsiteY2" fmla="*/ 1339969 h 1339969"/>
                <a:gd name="connsiteX3" fmla="*/ 8097328 w 8097328"/>
                <a:gd name="connsiteY3" fmla="*/ 1328468 h 1339969"/>
                <a:gd name="connsiteX0" fmla="*/ 8097328 w 8097328"/>
                <a:gd name="connsiteY0" fmla="*/ 1336317 h 1347818"/>
                <a:gd name="connsiteX1" fmla="*/ 5361706 w 8097328"/>
                <a:gd name="connsiteY1" fmla="*/ 0 h 1347818"/>
                <a:gd name="connsiteX2" fmla="*/ 0 w 8097328"/>
                <a:gd name="connsiteY2" fmla="*/ 1347818 h 1347818"/>
                <a:gd name="connsiteX3" fmla="*/ 8097328 w 8097328"/>
                <a:gd name="connsiteY3" fmla="*/ 1336317 h 1347818"/>
                <a:gd name="connsiteX0" fmla="*/ 8113026 w 8113026"/>
                <a:gd name="connsiteY0" fmla="*/ 1344166 h 1347818"/>
                <a:gd name="connsiteX1" fmla="*/ 5361706 w 8113026"/>
                <a:gd name="connsiteY1" fmla="*/ 0 h 1347818"/>
                <a:gd name="connsiteX2" fmla="*/ 0 w 8113026"/>
                <a:gd name="connsiteY2" fmla="*/ 1347818 h 1347818"/>
                <a:gd name="connsiteX3" fmla="*/ 8113026 w 8113026"/>
                <a:gd name="connsiteY3" fmla="*/ 1344166 h 1347818"/>
                <a:gd name="connsiteX0" fmla="*/ 8113026 w 8113026"/>
                <a:gd name="connsiteY0" fmla="*/ 1344166 h 1347818"/>
                <a:gd name="connsiteX1" fmla="*/ 5361706 w 8113026"/>
                <a:gd name="connsiteY1" fmla="*/ 0 h 1347818"/>
                <a:gd name="connsiteX2" fmla="*/ 0 w 8113026"/>
                <a:gd name="connsiteY2" fmla="*/ 1347818 h 1347818"/>
                <a:gd name="connsiteX3" fmla="*/ 8113026 w 8113026"/>
                <a:gd name="connsiteY3" fmla="*/ 1344166 h 1347818"/>
                <a:gd name="connsiteX0" fmla="*/ 8113026 w 8113026"/>
                <a:gd name="connsiteY0" fmla="*/ 1344166 h 1347818"/>
                <a:gd name="connsiteX1" fmla="*/ 5361706 w 8113026"/>
                <a:gd name="connsiteY1" fmla="*/ 0 h 1347818"/>
                <a:gd name="connsiteX2" fmla="*/ 0 w 8113026"/>
                <a:gd name="connsiteY2" fmla="*/ 1347818 h 1347818"/>
                <a:gd name="connsiteX3" fmla="*/ 8113026 w 8113026"/>
                <a:gd name="connsiteY3" fmla="*/ 1344166 h 1347818"/>
                <a:gd name="connsiteX0" fmla="*/ 8113026 w 8113026"/>
                <a:gd name="connsiteY0" fmla="*/ 1344166 h 1347818"/>
                <a:gd name="connsiteX1" fmla="*/ 5361706 w 8113026"/>
                <a:gd name="connsiteY1" fmla="*/ 0 h 1347818"/>
                <a:gd name="connsiteX2" fmla="*/ 0 w 8113026"/>
                <a:gd name="connsiteY2" fmla="*/ 1347818 h 1347818"/>
                <a:gd name="connsiteX3" fmla="*/ 8113026 w 8113026"/>
                <a:gd name="connsiteY3" fmla="*/ 1344166 h 1347818"/>
                <a:gd name="connsiteX0" fmla="*/ 8113026 w 8113026"/>
                <a:gd name="connsiteY0" fmla="*/ 1344166 h 1347818"/>
                <a:gd name="connsiteX1" fmla="*/ 5361706 w 8113026"/>
                <a:gd name="connsiteY1" fmla="*/ 0 h 1347818"/>
                <a:gd name="connsiteX2" fmla="*/ 0 w 8113026"/>
                <a:gd name="connsiteY2" fmla="*/ 1347818 h 1347818"/>
                <a:gd name="connsiteX3" fmla="*/ 8113026 w 8113026"/>
                <a:gd name="connsiteY3" fmla="*/ 1344166 h 1347818"/>
                <a:gd name="connsiteX0" fmla="*/ 8113026 w 8113026"/>
                <a:gd name="connsiteY0" fmla="*/ 1344166 h 1347818"/>
                <a:gd name="connsiteX1" fmla="*/ 5361706 w 8113026"/>
                <a:gd name="connsiteY1" fmla="*/ 0 h 1347818"/>
                <a:gd name="connsiteX2" fmla="*/ 0 w 8113026"/>
                <a:gd name="connsiteY2" fmla="*/ 1347818 h 1347818"/>
                <a:gd name="connsiteX3" fmla="*/ 8113026 w 8113026"/>
                <a:gd name="connsiteY3" fmla="*/ 1344166 h 1347818"/>
                <a:gd name="connsiteX0" fmla="*/ 8113026 w 8113026"/>
                <a:gd name="connsiteY0" fmla="*/ 1337816 h 1341468"/>
                <a:gd name="connsiteX1" fmla="*/ 5383931 w 8113026"/>
                <a:gd name="connsiteY1" fmla="*/ 0 h 1341468"/>
                <a:gd name="connsiteX2" fmla="*/ 0 w 8113026"/>
                <a:gd name="connsiteY2" fmla="*/ 1341468 h 1341468"/>
                <a:gd name="connsiteX3" fmla="*/ 8113026 w 8113026"/>
                <a:gd name="connsiteY3" fmla="*/ 1337816 h 1341468"/>
                <a:gd name="connsiteX0" fmla="*/ 8113026 w 8113026"/>
                <a:gd name="connsiteY0" fmla="*/ 1337816 h 1341468"/>
                <a:gd name="connsiteX1" fmla="*/ 5383931 w 8113026"/>
                <a:gd name="connsiteY1" fmla="*/ 0 h 1341468"/>
                <a:gd name="connsiteX2" fmla="*/ 0 w 8113026"/>
                <a:gd name="connsiteY2" fmla="*/ 1341468 h 1341468"/>
                <a:gd name="connsiteX3" fmla="*/ 8113026 w 8113026"/>
                <a:gd name="connsiteY3" fmla="*/ 1337816 h 134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3026" h="1341468">
                  <a:moveTo>
                    <a:pt x="8113026" y="1337816"/>
                  </a:moveTo>
                  <a:cubicBezTo>
                    <a:pt x="7231239" y="862290"/>
                    <a:pt x="6328509" y="412734"/>
                    <a:pt x="5383931" y="0"/>
                  </a:cubicBezTo>
                  <a:cubicBezTo>
                    <a:pt x="3634401" y="356980"/>
                    <a:pt x="1791160" y="805857"/>
                    <a:pt x="0" y="1341468"/>
                  </a:cubicBezTo>
                  <a:lnTo>
                    <a:pt x="8113026" y="13378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</p:grpSp>
    </p:spTree>
    <p:extLst>
      <p:ext uri="{BB962C8B-B14F-4D97-AF65-F5344CB8AC3E}">
        <p14:creationId xmlns:p14="http://schemas.microsoft.com/office/powerpoint/2010/main" val="2031495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lajd przekładk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5">
            <a:extLst>
              <a:ext uri="{FF2B5EF4-FFF2-40B4-BE49-F238E27FC236}">
                <a16:creationId xmlns:a16="http://schemas.microsoft.com/office/drawing/2014/main" id="{A0D3B9D2-563E-CA48-8AB2-A8F2B9B4CA50}"/>
              </a:ext>
            </a:extLst>
          </p:cNvPr>
          <p:cNvSpPr/>
          <p:nvPr/>
        </p:nvSpPr>
        <p:spPr>
          <a:xfrm>
            <a:off x="-4186" y="409310"/>
            <a:ext cx="12196770" cy="6444879"/>
          </a:xfrm>
          <a:custGeom>
            <a:avLst/>
            <a:gdLst>
              <a:gd name="connsiteX0" fmla="*/ 12198096 w 12216384"/>
              <a:gd name="connsiteY0" fmla="*/ 0 h 6492240"/>
              <a:gd name="connsiteX1" fmla="*/ 0 w 12216384"/>
              <a:gd name="connsiteY1" fmla="*/ 3054096 h 6492240"/>
              <a:gd name="connsiteX2" fmla="*/ 45720 w 12216384"/>
              <a:gd name="connsiteY2" fmla="*/ 6492240 h 6492240"/>
              <a:gd name="connsiteX3" fmla="*/ 12216384 w 12216384"/>
              <a:gd name="connsiteY3" fmla="*/ 4050792 h 6492240"/>
              <a:gd name="connsiteX4" fmla="*/ 12198096 w 12216384"/>
              <a:gd name="connsiteY4" fmla="*/ 0 h 6492240"/>
              <a:gd name="connsiteX0" fmla="*/ 12198096 w 12216384"/>
              <a:gd name="connsiteY0" fmla="*/ 0 h 6485040"/>
              <a:gd name="connsiteX1" fmla="*/ 0 w 12216384"/>
              <a:gd name="connsiteY1" fmla="*/ 3054096 h 6485040"/>
              <a:gd name="connsiteX2" fmla="*/ 24120 w 12216384"/>
              <a:gd name="connsiteY2" fmla="*/ 6485040 h 6485040"/>
              <a:gd name="connsiteX3" fmla="*/ 12216384 w 12216384"/>
              <a:gd name="connsiteY3" fmla="*/ 4050792 h 6485040"/>
              <a:gd name="connsiteX4" fmla="*/ 12198096 w 12216384"/>
              <a:gd name="connsiteY4" fmla="*/ 0 h 6485040"/>
              <a:gd name="connsiteX0" fmla="*/ 12198096 w 12216384"/>
              <a:gd name="connsiteY0" fmla="*/ 0 h 6276240"/>
              <a:gd name="connsiteX1" fmla="*/ 0 w 12216384"/>
              <a:gd name="connsiteY1" fmla="*/ 3054096 h 6276240"/>
              <a:gd name="connsiteX2" fmla="*/ 31320 w 12216384"/>
              <a:gd name="connsiteY2" fmla="*/ 6276240 h 6276240"/>
              <a:gd name="connsiteX3" fmla="*/ 12216384 w 12216384"/>
              <a:gd name="connsiteY3" fmla="*/ 4050792 h 6276240"/>
              <a:gd name="connsiteX4" fmla="*/ 12198096 w 12216384"/>
              <a:gd name="connsiteY4" fmla="*/ 0 h 6276240"/>
              <a:gd name="connsiteX0" fmla="*/ 12198096 w 12216384"/>
              <a:gd name="connsiteY0" fmla="*/ 0 h 6470640"/>
              <a:gd name="connsiteX1" fmla="*/ 0 w 12216384"/>
              <a:gd name="connsiteY1" fmla="*/ 3054096 h 6470640"/>
              <a:gd name="connsiteX2" fmla="*/ 24120 w 12216384"/>
              <a:gd name="connsiteY2" fmla="*/ 6470640 h 6470640"/>
              <a:gd name="connsiteX3" fmla="*/ 12216384 w 12216384"/>
              <a:gd name="connsiteY3" fmla="*/ 4050792 h 6470640"/>
              <a:gd name="connsiteX4" fmla="*/ 12198096 w 12216384"/>
              <a:gd name="connsiteY4" fmla="*/ 0 h 6470640"/>
              <a:gd name="connsiteX0" fmla="*/ 12198096 w 12216384"/>
              <a:gd name="connsiteY0" fmla="*/ 0 h 6470640"/>
              <a:gd name="connsiteX1" fmla="*/ 0 w 12216384"/>
              <a:gd name="connsiteY1" fmla="*/ 3054096 h 6470640"/>
              <a:gd name="connsiteX2" fmla="*/ 24120 w 12216384"/>
              <a:gd name="connsiteY2" fmla="*/ 6470640 h 6470640"/>
              <a:gd name="connsiteX3" fmla="*/ 12216384 w 12216384"/>
              <a:gd name="connsiteY3" fmla="*/ 3575592 h 6470640"/>
              <a:gd name="connsiteX4" fmla="*/ 12198096 w 12216384"/>
              <a:gd name="connsiteY4" fmla="*/ 0 h 6470640"/>
              <a:gd name="connsiteX0" fmla="*/ 12198096 w 12198096"/>
              <a:gd name="connsiteY0" fmla="*/ 0 h 6470640"/>
              <a:gd name="connsiteX1" fmla="*/ 0 w 12198096"/>
              <a:gd name="connsiteY1" fmla="*/ 3054096 h 6470640"/>
              <a:gd name="connsiteX2" fmla="*/ 24120 w 12198096"/>
              <a:gd name="connsiteY2" fmla="*/ 6470640 h 6470640"/>
              <a:gd name="connsiteX3" fmla="*/ 12173184 w 12198096"/>
              <a:gd name="connsiteY3" fmla="*/ 4043592 h 6470640"/>
              <a:gd name="connsiteX4" fmla="*/ 12198096 w 12198096"/>
              <a:gd name="connsiteY4" fmla="*/ 0 h 6470640"/>
              <a:gd name="connsiteX0" fmla="*/ 11989296 w 12173184"/>
              <a:gd name="connsiteY0" fmla="*/ 0 h 6240240"/>
              <a:gd name="connsiteX1" fmla="*/ 0 w 12173184"/>
              <a:gd name="connsiteY1" fmla="*/ 2823696 h 6240240"/>
              <a:gd name="connsiteX2" fmla="*/ 24120 w 12173184"/>
              <a:gd name="connsiteY2" fmla="*/ 6240240 h 6240240"/>
              <a:gd name="connsiteX3" fmla="*/ 12173184 w 12173184"/>
              <a:gd name="connsiteY3" fmla="*/ 3813192 h 6240240"/>
              <a:gd name="connsiteX4" fmla="*/ 11989296 w 12173184"/>
              <a:gd name="connsiteY4" fmla="*/ 0 h 6240240"/>
              <a:gd name="connsiteX0" fmla="*/ 12190896 w 12190896"/>
              <a:gd name="connsiteY0" fmla="*/ 0 h 6449040"/>
              <a:gd name="connsiteX1" fmla="*/ 0 w 12190896"/>
              <a:gd name="connsiteY1" fmla="*/ 3032496 h 6449040"/>
              <a:gd name="connsiteX2" fmla="*/ 24120 w 12190896"/>
              <a:gd name="connsiteY2" fmla="*/ 6449040 h 6449040"/>
              <a:gd name="connsiteX3" fmla="*/ 12173184 w 12190896"/>
              <a:gd name="connsiteY3" fmla="*/ 4021992 h 6449040"/>
              <a:gd name="connsiteX4" fmla="*/ 12190896 w 12190896"/>
              <a:gd name="connsiteY4" fmla="*/ 0 h 6449040"/>
              <a:gd name="connsiteX0" fmla="*/ 12190896 w 12195673"/>
              <a:gd name="connsiteY0" fmla="*/ 0 h 6449040"/>
              <a:gd name="connsiteX1" fmla="*/ 0 w 12195673"/>
              <a:gd name="connsiteY1" fmla="*/ 3032496 h 6449040"/>
              <a:gd name="connsiteX2" fmla="*/ 24120 w 12195673"/>
              <a:gd name="connsiteY2" fmla="*/ 6449040 h 6449040"/>
              <a:gd name="connsiteX3" fmla="*/ 12173184 w 12195673"/>
              <a:gd name="connsiteY3" fmla="*/ 4021992 h 6449040"/>
              <a:gd name="connsiteX4" fmla="*/ 12190896 w 1219567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518"/>
              <a:gd name="connsiteY0" fmla="*/ 0 h 6449040"/>
              <a:gd name="connsiteX1" fmla="*/ 0 w 12194518"/>
              <a:gd name="connsiteY1" fmla="*/ 3032496 h 6449040"/>
              <a:gd name="connsiteX2" fmla="*/ 24120 w 12194518"/>
              <a:gd name="connsiteY2" fmla="*/ 6449040 h 6449040"/>
              <a:gd name="connsiteX3" fmla="*/ 12180933 w 12194518"/>
              <a:gd name="connsiteY3" fmla="*/ 4037490 h 6449040"/>
              <a:gd name="connsiteX4" fmla="*/ 12190896 w 12194518"/>
              <a:gd name="connsiteY4" fmla="*/ 0 h 6449040"/>
              <a:gd name="connsiteX0" fmla="*/ 12190896 w 12204181"/>
              <a:gd name="connsiteY0" fmla="*/ 0 h 6449040"/>
              <a:gd name="connsiteX1" fmla="*/ 0 w 12204181"/>
              <a:gd name="connsiteY1" fmla="*/ 3032496 h 6449040"/>
              <a:gd name="connsiteX2" fmla="*/ 24120 w 12204181"/>
              <a:gd name="connsiteY2" fmla="*/ 6449040 h 6449040"/>
              <a:gd name="connsiteX3" fmla="*/ 12204181 w 12204181"/>
              <a:gd name="connsiteY3" fmla="*/ 4045240 h 6449040"/>
              <a:gd name="connsiteX4" fmla="*/ 12190896 w 12204181"/>
              <a:gd name="connsiteY4" fmla="*/ 0 h 6449040"/>
              <a:gd name="connsiteX0" fmla="*/ 12190896 w 12204181"/>
              <a:gd name="connsiteY0" fmla="*/ 0 h 6449040"/>
              <a:gd name="connsiteX1" fmla="*/ 0 w 12204181"/>
              <a:gd name="connsiteY1" fmla="*/ 3032496 h 6449040"/>
              <a:gd name="connsiteX2" fmla="*/ 24120 w 12204181"/>
              <a:gd name="connsiteY2" fmla="*/ 6449040 h 6449040"/>
              <a:gd name="connsiteX3" fmla="*/ 12204181 w 12204181"/>
              <a:gd name="connsiteY3" fmla="*/ 4045240 h 6449040"/>
              <a:gd name="connsiteX4" fmla="*/ 12190896 w 12204181"/>
              <a:gd name="connsiteY4" fmla="*/ 0 h 6449040"/>
              <a:gd name="connsiteX0" fmla="*/ 12190896 w 12204181"/>
              <a:gd name="connsiteY0" fmla="*/ 0 h 6449040"/>
              <a:gd name="connsiteX1" fmla="*/ 0 w 12204181"/>
              <a:gd name="connsiteY1" fmla="*/ 3032496 h 6449040"/>
              <a:gd name="connsiteX2" fmla="*/ 24120 w 12204181"/>
              <a:gd name="connsiteY2" fmla="*/ 6449040 h 6449040"/>
              <a:gd name="connsiteX3" fmla="*/ 12204181 w 12204181"/>
              <a:gd name="connsiteY3" fmla="*/ 4045240 h 6449040"/>
              <a:gd name="connsiteX4" fmla="*/ 12190896 w 12204181"/>
              <a:gd name="connsiteY4" fmla="*/ 0 h 6449040"/>
              <a:gd name="connsiteX0" fmla="*/ 12190896 w 12205090"/>
              <a:gd name="connsiteY0" fmla="*/ 0 h 6449040"/>
              <a:gd name="connsiteX1" fmla="*/ 0 w 12205090"/>
              <a:gd name="connsiteY1" fmla="*/ 3032496 h 6449040"/>
              <a:gd name="connsiteX2" fmla="*/ 24120 w 12205090"/>
              <a:gd name="connsiteY2" fmla="*/ 6449040 h 6449040"/>
              <a:gd name="connsiteX3" fmla="*/ 12204181 w 12205090"/>
              <a:gd name="connsiteY3" fmla="*/ 4045240 h 6449040"/>
              <a:gd name="connsiteX4" fmla="*/ 12190896 w 12205090"/>
              <a:gd name="connsiteY4" fmla="*/ 0 h 6449040"/>
              <a:gd name="connsiteX0" fmla="*/ 12190896 w 12192117"/>
              <a:gd name="connsiteY0" fmla="*/ 0 h 6449040"/>
              <a:gd name="connsiteX1" fmla="*/ 0 w 12192117"/>
              <a:gd name="connsiteY1" fmla="*/ 3032496 h 6449040"/>
              <a:gd name="connsiteX2" fmla="*/ 24120 w 12192117"/>
              <a:gd name="connsiteY2" fmla="*/ 6449040 h 6449040"/>
              <a:gd name="connsiteX3" fmla="*/ 12064043 w 12192117"/>
              <a:gd name="connsiteY3" fmla="*/ 4076771 h 6449040"/>
              <a:gd name="connsiteX4" fmla="*/ 12190896 w 12192117"/>
              <a:gd name="connsiteY4" fmla="*/ 0 h 6449040"/>
              <a:gd name="connsiteX0" fmla="*/ 12190896 w 12198091"/>
              <a:gd name="connsiteY0" fmla="*/ 0 h 6449040"/>
              <a:gd name="connsiteX1" fmla="*/ 0 w 12198091"/>
              <a:gd name="connsiteY1" fmla="*/ 3032496 h 6449040"/>
              <a:gd name="connsiteX2" fmla="*/ 24120 w 12198091"/>
              <a:gd name="connsiteY2" fmla="*/ 6449040 h 6449040"/>
              <a:gd name="connsiteX3" fmla="*/ 12190167 w 12198091"/>
              <a:gd name="connsiteY3" fmla="*/ 4062757 h 6449040"/>
              <a:gd name="connsiteX4" fmla="*/ 12190896 w 12198091"/>
              <a:gd name="connsiteY4" fmla="*/ 0 h 6449040"/>
              <a:gd name="connsiteX0" fmla="*/ 12190896 w 12205090"/>
              <a:gd name="connsiteY0" fmla="*/ 0 h 6449040"/>
              <a:gd name="connsiteX1" fmla="*/ 0 w 12205090"/>
              <a:gd name="connsiteY1" fmla="*/ 3032496 h 6449040"/>
              <a:gd name="connsiteX2" fmla="*/ 24120 w 12205090"/>
              <a:gd name="connsiteY2" fmla="*/ 6449040 h 6449040"/>
              <a:gd name="connsiteX3" fmla="*/ 12204181 w 12205090"/>
              <a:gd name="connsiteY3" fmla="*/ 4069763 h 6449040"/>
              <a:gd name="connsiteX4" fmla="*/ 12190896 w 12205090"/>
              <a:gd name="connsiteY4" fmla="*/ 0 h 6449040"/>
              <a:gd name="connsiteX0" fmla="*/ 12187392 w 12204659"/>
              <a:gd name="connsiteY0" fmla="*/ 0 h 6452543"/>
              <a:gd name="connsiteX1" fmla="*/ 0 w 12204659"/>
              <a:gd name="connsiteY1" fmla="*/ 3035999 h 6452543"/>
              <a:gd name="connsiteX2" fmla="*/ 24120 w 12204659"/>
              <a:gd name="connsiteY2" fmla="*/ 6452543 h 6452543"/>
              <a:gd name="connsiteX3" fmla="*/ 12204181 w 12204659"/>
              <a:gd name="connsiteY3" fmla="*/ 4073266 h 6452543"/>
              <a:gd name="connsiteX4" fmla="*/ 12187392 w 12204659"/>
              <a:gd name="connsiteY4" fmla="*/ 0 h 6452543"/>
              <a:gd name="connsiteX0" fmla="*/ 12191789 w 12205275"/>
              <a:gd name="connsiteY0" fmla="*/ 0 h 6456939"/>
              <a:gd name="connsiteX1" fmla="*/ 0 w 12205275"/>
              <a:gd name="connsiteY1" fmla="*/ 3040395 h 6456939"/>
              <a:gd name="connsiteX2" fmla="*/ 24120 w 12205275"/>
              <a:gd name="connsiteY2" fmla="*/ 6456939 h 6456939"/>
              <a:gd name="connsiteX3" fmla="*/ 12204181 w 12205275"/>
              <a:gd name="connsiteY3" fmla="*/ 4077662 h 6456939"/>
              <a:gd name="connsiteX4" fmla="*/ 12191789 w 12205275"/>
              <a:gd name="connsiteY4" fmla="*/ 0 h 6456939"/>
              <a:gd name="connsiteX0" fmla="*/ 12191789 w 12204294"/>
              <a:gd name="connsiteY0" fmla="*/ 11 h 6456950"/>
              <a:gd name="connsiteX1" fmla="*/ 0 w 12204294"/>
              <a:gd name="connsiteY1" fmla="*/ 3040406 h 6456950"/>
              <a:gd name="connsiteX2" fmla="*/ 24120 w 12204294"/>
              <a:gd name="connsiteY2" fmla="*/ 6456950 h 6456950"/>
              <a:gd name="connsiteX3" fmla="*/ 12204181 w 12204294"/>
              <a:gd name="connsiteY3" fmla="*/ 4077673 h 6456950"/>
              <a:gd name="connsiteX4" fmla="*/ 12191789 w 12204294"/>
              <a:gd name="connsiteY4" fmla="*/ 11 h 6456950"/>
              <a:gd name="connsiteX0" fmla="*/ 12194964 w 12204314"/>
              <a:gd name="connsiteY0" fmla="*/ 11 h 6456950"/>
              <a:gd name="connsiteX1" fmla="*/ 0 w 12204314"/>
              <a:gd name="connsiteY1" fmla="*/ 3040406 h 6456950"/>
              <a:gd name="connsiteX2" fmla="*/ 24120 w 12204314"/>
              <a:gd name="connsiteY2" fmla="*/ 6456950 h 6456950"/>
              <a:gd name="connsiteX3" fmla="*/ 12204181 w 12204314"/>
              <a:gd name="connsiteY3" fmla="*/ 4077673 h 6456950"/>
              <a:gd name="connsiteX4" fmla="*/ 12194964 w 12204314"/>
              <a:gd name="connsiteY4" fmla="*/ 11 h 6456950"/>
              <a:gd name="connsiteX0" fmla="*/ 12194964 w 12204341"/>
              <a:gd name="connsiteY0" fmla="*/ 0 h 6456939"/>
              <a:gd name="connsiteX1" fmla="*/ 0 w 12204341"/>
              <a:gd name="connsiteY1" fmla="*/ 3040395 h 6456939"/>
              <a:gd name="connsiteX2" fmla="*/ 24120 w 12204341"/>
              <a:gd name="connsiteY2" fmla="*/ 6456939 h 6456939"/>
              <a:gd name="connsiteX3" fmla="*/ 12204181 w 12204341"/>
              <a:gd name="connsiteY3" fmla="*/ 4077662 h 6456939"/>
              <a:gd name="connsiteX4" fmla="*/ 12194964 w 12204341"/>
              <a:gd name="connsiteY4" fmla="*/ 0 h 6456939"/>
              <a:gd name="connsiteX0" fmla="*/ 12194964 w 12204446"/>
              <a:gd name="connsiteY0" fmla="*/ 4 h 6456943"/>
              <a:gd name="connsiteX1" fmla="*/ 0 w 12204446"/>
              <a:gd name="connsiteY1" fmla="*/ 3040399 h 6456943"/>
              <a:gd name="connsiteX2" fmla="*/ 24120 w 12204446"/>
              <a:gd name="connsiteY2" fmla="*/ 6456943 h 6456943"/>
              <a:gd name="connsiteX3" fmla="*/ 12204181 w 12204446"/>
              <a:gd name="connsiteY3" fmla="*/ 4077666 h 6456943"/>
              <a:gd name="connsiteX4" fmla="*/ 12194964 w 12204446"/>
              <a:gd name="connsiteY4" fmla="*/ 4 h 6456943"/>
              <a:gd name="connsiteX0" fmla="*/ 12194964 w 12204446"/>
              <a:gd name="connsiteY0" fmla="*/ 4 h 6460118"/>
              <a:gd name="connsiteX1" fmla="*/ 0 w 12204446"/>
              <a:gd name="connsiteY1" fmla="*/ 3043574 h 6460118"/>
              <a:gd name="connsiteX2" fmla="*/ 24120 w 12204446"/>
              <a:gd name="connsiteY2" fmla="*/ 6460118 h 6460118"/>
              <a:gd name="connsiteX3" fmla="*/ 12204181 w 12204446"/>
              <a:gd name="connsiteY3" fmla="*/ 4080841 h 6460118"/>
              <a:gd name="connsiteX4" fmla="*/ 12194964 w 12204446"/>
              <a:gd name="connsiteY4" fmla="*/ 4 h 6460118"/>
              <a:gd name="connsiteX0" fmla="*/ 12194964 w 12198583"/>
              <a:gd name="connsiteY0" fmla="*/ 4 h 6460118"/>
              <a:gd name="connsiteX1" fmla="*/ 0 w 12198583"/>
              <a:gd name="connsiteY1" fmla="*/ 3043574 h 6460118"/>
              <a:gd name="connsiteX2" fmla="*/ 24120 w 12198583"/>
              <a:gd name="connsiteY2" fmla="*/ 6460118 h 6460118"/>
              <a:gd name="connsiteX3" fmla="*/ 12197831 w 12198583"/>
              <a:gd name="connsiteY3" fmla="*/ 4080841 h 6460118"/>
              <a:gd name="connsiteX4" fmla="*/ 12194964 w 12198583"/>
              <a:gd name="connsiteY4" fmla="*/ 4 h 6460118"/>
              <a:gd name="connsiteX0" fmla="*/ 12194964 w 12198583"/>
              <a:gd name="connsiteY0" fmla="*/ 4 h 6456308"/>
              <a:gd name="connsiteX1" fmla="*/ 0 w 12198583"/>
              <a:gd name="connsiteY1" fmla="*/ 3043574 h 6456308"/>
              <a:gd name="connsiteX2" fmla="*/ 5069 w 12198583"/>
              <a:gd name="connsiteY2" fmla="*/ 6456308 h 6456308"/>
              <a:gd name="connsiteX3" fmla="*/ 12197831 w 12198583"/>
              <a:gd name="connsiteY3" fmla="*/ 4080841 h 6456308"/>
              <a:gd name="connsiteX4" fmla="*/ 12194964 w 12198583"/>
              <a:gd name="connsiteY4" fmla="*/ 4 h 6456308"/>
              <a:gd name="connsiteX0" fmla="*/ 12194964 w 12198583"/>
              <a:gd name="connsiteY0" fmla="*/ 4 h 6456308"/>
              <a:gd name="connsiteX1" fmla="*/ 0 w 12198583"/>
              <a:gd name="connsiteY1" fmla="*/ 3043574 h 6456308"/>
              <a:gd name="connsiteX2" fmla="*/ 5069 w 12198583"/>
              <a:gd name="connsiteY2" fmla="*/ 6456308 h 6456308"/>
              <a:gd name="connsiteX3" fmla="*/ 12197831 w 12198583"/>
              <a:gd name="connsiteY3" fmla="*/ 4080841 h 6456308"/>
              <a:gd name="connsiteX4" fmla="*/ 12194964 w 12198583"/>
              <a:gd name="connsiteY4" fmla="*/ 4 h 6456308"/>
              <a:gd name="connsiteX0" fmla="*/ 12190770 w 12194389"/>
              <a:gd name="connsiteY0" fmla="*/ 4 h 6456308"/>
              <a:gd name="connsiteX1" fmla="*/ 1521 w 12194389"/>
              <a:gd name="connsiteY1" fmla="*/ 3047384 h 6456308"/>
              <a:gd name="connsiteX2" fmla="*/ 875 w 12194389"/>
              <a:gd name="connsiteY2" fmla="*/ 6456308 h 6456308"/>
              <a:gd name="connsiteX3" fmla="*/ 12193637 w 12194389"/>
              <a:gd name="connsiteY3" fmla="*/ 4080841 h 6456308"/>
              <a:gd name="connsiteX4" fmla="*/ 12190770 w 12194389"/>
              <a:gd name="connsiteY4" fmla="*/ 4 h 6456308"/>
              <a:gd name="connsiteX0" fmla="*/ 12191255 w 12194874"/>
              <a:gd name="connsiteY0" fmla="*/ 4 h 6456308"/>
              <a:gd name="connsiteX1" fmla="*/ 2006 w 12194874"/>
              <a:gd name="connsiteY1" fmla="*/ 3047384 h 6456308"/>
              <a:gd name="connsiteX2" fmla="*/ 1360 w 12194874"/>
              <a:gd name="connsiteY2" fmla="*/ 6456308 h 6456308"/>
              <a:gd name="connsiteX3" fmla="*/ 12194122 w 12194874"/>
              <a:gd name="connsiteY3" fmla="*/ 4080841 h 6456308"/>
              <a:gd name="connsiteX4" fmla="*/ 12191255 w 12194874"/>
              <a:gd name="connsiteY4" fmla="*/ 4 h 6456308"/>
              <a:gd name="connsiteX0" fmla="*/ 12193160 w 12195458"/>
              <a:gd name="connsiteY0" fmla="*/ 5 h 6444879"/>
              <a:gd name="connsiteX1" fmla="*/ 2006 w 12195458"/>
              <a:gd name="connsiteY1" fmla="*/ 3035955 h 6444879"/>
              <a:gd name="connsiteX2" fmla="*/ 1360 w 12195458"/>
              <a:gd name="connsiteY2" fmla="*/ 6444879 h 6444879"/>
              <a:gd name="connsiteX3" fmla="*/ 12194122 w 12195458"/>
              <a:gd name="connsiteY3" fmla="*/ 4069412 h 6444879"/>
              <a:gd name="connsiteX4" fmla="*/ 12193160 w 12195458"/>
              <a:gd name="connsiteY4" fmla="*/ 5 h 6444879"/>
              <a:gd name="connsiteX0" fmla="*/ 12194964 w 12197262"/>
              <a:gd name="connsiteY0" fmla="*/ 5 h 6444879"/>
              <a:gd name="connsiteX1" fmla="*/ 0 w 12197262"/>
              <a:gd name="connsiteY1" fmla="*/ 3035955 h 6444879"/>
              <a:gd name="connsiteX2" fmla="*/ 3164 w 12197262"/>
              <a:gd name="connsiteY2" fmla="*/ 6444879 h 6444879"/>
              <a:gd name="connsiteX3" fmla="*/ 12195926 w 12197262"/>
              <a:gd name="connsiteY3" fmla="*/ 4069412 h 6444879"/>
              <a:gd name="connsiteX4" fmla="*/ 12194964 w 12197262"/>
              <a:gd name="connsiteY4" fmla="*/ 5 h 644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7262" h="6444879">
                <a:moveTo>
                  <a:pt x="12194964" y="5"/>
                </a:moveTo>
                <a:cubicBezTo>
                  <a:pt x="7627332" y="557237"/>
                  <a:pt x="3797232" y="1722723"/>
                  <a:pt x="0" y="3035955"/>
                </a:cubicBezTo>
                <a:cubicBezTo>
                  <a:pt x="2325" y="4172898"/>
                  <a:pt x="-1066" y="4799301"/>
                  <a:pt x="3164" y="6444879"/>
                </a:cubicBezTo>
                <a:cubicBezTo>
                  <a:pt x="4024052" y="5218263"/>
                  <a:pt x="7980151" y="4563885"/>
                  <a:pt x="12195926" y="4069412"/>
                </a:cubicBezTo>
                <a:cubicBezTo>
                  <a:pt x="12197747" y="4065024"/>
                  <a:pt x="12197960" y="-4881"/>
                  <a:pt x="12194964" y="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96768-3C14-1742-89DE-9D34A8879B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7489" y="3204863"/>
            <a:ext cx="5346700" cy="419786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tytuł</a:t>
            </a:r>
            <a:endParaRPr lang="en-GB" dirty="0"/>
          </a:p>
        </p:txBody>
      </p:sp>
      <p:grpSp>
        <p:nvGrpSpPr>
          <p:cNvPr id="5" name="GRID PNGE" hidden="1">
            <a:extLst>
              <a:ext uri="{FF2B5EF4-FFF2-40B4-BE49-F238E27FC236}">
                <a16:creationId xmlns:a16="http://schemas.microsoft.com/office/drawing/2014/main" id="{D5D58ED1-02FF-A843-8AB5-DAC6E4861E26}"/>
              </a:ext>
            </a:extLst>
          </p:cNvPr>
          <p:cNvGrpSpPr/>
          <p:nvPr/>
        </p:nvGrpSpPr>
        <p:grpSpPr>
          <a:xfrm>
            <a:off x="-600" y="-1"/>
            <a:ext cx="12193200" cy="6858002"/>
            <a:chOff x="-600" y="-1"/>
            <a:chExt cx="12193200" cy="68580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B1AA72-9B8C-D843-9E54-61E6E81DAC20}"/>
                </a:ext>
              </a:extLst>
            </p:cNvPr>
            <p:cNvSpPr/>
            <p:nvPr/>
          </p:nvSpPr>
          <p:spPr>
            <a:xfrm>
              <a:off x="11616000" y="-1"/>
              <a:ext cx="576000" cy="685800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47EC4D-71B5-8E4D-BC8A-1F35DC696701}"/>
                </a:ext>
              </a:extLst>
            </p:cNvPr>
            <p:cNvSpPr/>
            <p:nvPr/>
          </p:nvSpPr>
          <p:spPr>
            <a:xfrm rot="5400000">
              <a:off x="5808000" y="-5808000"/>
              <a:ext cx="576000" cy="1219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96187A-905A-E144-BB10-51A9883C4CA4}"/>
                </a:ext>
              </a:extLst>
            </p:cNvPr>
            <p:cNvSpPr/>
            <p:nvPr/>
          </p:nvSpPr>
          <p:spPr>
            <a:xfrm rot="5400000">
              <a:off x="5808000" y="473399"/>
              <a:ext cx="576000" cy="121932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B1DFF4-10DF-B440-8105-9DFA5F39BEFD}"/>
                </a:ext>
              </a:extLst>
            </p:cNvPr>
            <p:cNvSpPr/>
            <p:nvPr/>
          </p:nvSpPr>
          <p:spPr>
            <a:xfrm>
              <a:off x="1265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BB8245-044C-154A-B969-739195898753}"/>
                </a:ext>
              </a:extLst>
            </p:cNvPr>
            <p:cNvSpPr/>
            <p:nvPr/>
          </p:nvSpPr>
          <p:spPr>
            <a:xfrm>
              <a:off x="2206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5FF9BA-65E0-BE4B-8528-63881EAA3FBD}"/>
                </a:ext>
              </a:extLst>
            </p:cNvPr>
            <p:cNvSpPr/>
            <p:nvPr/>
          </p:nvSpPr>
          <p:spPr>
            <a:xfrm>
              <a:off x="3147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001799-C865-7B4F-B015-14E60DF1A70E}"/>
                </a:ext>
              </a:extLst>
            </p:cNvPr>
            <p:cNvSpPr/>
            <p:nvPr/>
          </p:nvSpPr>
          <p:spPr>
            <a:xfrm>
              <a:off x="4088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331B47A-A2A5-BD41-8C8F-E306F92A993D}"/>
                </a:ext>
              </a:extLst>
            </p:cNvPr>
            <p:cNvSpPr/>
            <p:nvPr/>
          </p:nvSpPr>
          <p:spPr>
            <a:xfrm>
              <a:off x="5029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BF406A-2575-284E-88EF-F2853ADE71CB}"/>
                </a:ext>
              </a:extLst>
            </p:cNvPr>
            <p:cNvSpPr/>
            <p:nvPr/>
          </p:nvSpPr>
          <p:spPr>
            <a:xfrm>
              <a:off x="5970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23CF55-395E-0F4F-88C7-AA57D854621C}"/>
                </a:ext>
              </a:extLst>
            </p:cNvPr>
            <p:cNvSpPr/>
            <p:nvPr/>
          </p:nvSpPr>
          <p:spPr>
            <a:xfrm>
              <a:off x="6911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5EA2BDE-EE9C-FC41-AB97-42642B1F3196}"/>
                </a:ext>
              </a:extLst>
            </p:cNvPr>
            <p:cNvSpPr/>
            <p:nvPr/>
          </p:nvSpPr>
          <p:spPr>
            <a:xfrm>
              <a:off x="7852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D4741DC-9578-2541-82B8-0522E9EE4ECD}"/>
                </a:ext>
              </a:extLst>
            </p:cNvPr>
            <p:cNvSpPr/>
            <p:nvPr/>
          </p:nvSpPr>
          <p:spPr>
            <a:xfrm>
              <a:off x="8793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BAA4235-DD32-9543-B5F5-982CFF435FF6}"/>
                </a:ext>
              </a:extLst>
            </p:cNvPr>
            <p:cNvSpPr/>
            <p:nvPr/>
          </p:nvSpPr>
          <p:spPr>
            <a:xfrm>
              <a:off x="9734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BE8C867-1BE2-BE45-9380-DF75FB5F8DE8}"/>
                </a:ext>
              </a:extLst>
            </p:cNvPr>
            <p:cNvSpPr/>
            <p:nvPr/>
          </p:nvSpPr>
          <p:spPr>
            <a:xfrm>
              <a:off x="10675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778698A-794E-FB42-9424-544F5CAD992A}"/>
                </a:ext>
              </a:extLst>
            </p:cNvPr>
            <p:cNvSpPr/>
            <p:nvPr/>
          </p:nvSpPr>
          <p:spPr>
            <a:xfrm rot="16200000">
              <a:off x="5970001" y="-4077000"/>
              <a:ext cx="251999" cy="1104000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81432D2-6A85-BE4E-B298-849D7A237BC2}"/>
                </a:ext>
              </a:extLst>
            </p:cNvPr>
            <p:cNvSpPr/>
            <p:nvPr/>
          </p:nvSpPr>
          <p:spPr>
            <a:xfrm rot="16200000">
              <a:off x="5970001" y="-3084000"/>
              <a:ext cx="251999" cy="1104000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EC8F77-E312-AA4C-AA09-57519B563F67}"/>
                </a:ext>
              </a:extLst>
            </p:cNvPr>
            <p:cNvSpPr/>
            <p:nvPr/>
          </p:nvSpPr>
          <p:spPr>
            <a:xfrm rot="16200000">
              <a:off x="5970002" y="-2091000"/>
              <a:ext cx="251999" cy="1104000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DFA66-A832-4448-BF34-8DC7E017972E}"/>
                </a:ext>
              </a:extLst>
            </p:cNvPr>
            <p:cNvSpPr/>
            <p:nvPr/>
          </p:nvSpPr>
          <p:spPr>
            <a:xfrm rot="16200000">
              <a:off x="5970002" y="-1098000"/>
              <a:ext cx="251999" cy="1104000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CB8E3F5-8C46-5244-9843-0D798E3B19AE}"/>
                </a:ext>
              </a:extLst>
            </p:cNvPr>
            <p:cNvSpPr/>
            <p:nvPr/>
          </p:nvSpPr>
          <p:spPr>
            <a:xfrm rot="16200000">
              <a:off x="5970002" y="-105000"/>
              <a:ext cx="251999" cy="1104000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FF91715-FEBD-8547-A6AE-03968BA6C762}"/>
                </a:ext>
              </a:extLst>
            </p:cNvPr>
            <p:cNvSpPr/>
            <p:nvPr/>
          </p:nvSpPr>
          <p:spPr>
            <a:xfrm>
              <a:off x="0" y="0"/>
              <a:ext cx="576000" cy="685800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</p:grpSp>
      <p:sp>
        <p:nvSpPr>
          <p:cNvPr id="28" name="Prostokąt 27"/>
          <p:cNvSpPr/>
          <p:nvPr/>
        </p:nvSpPr>
        <p:spPr>
          <a:xfrm>
            <a:off x="5534675" y="3857038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4504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65BB7FE-1665-7F4D-80A4-07004E641D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625" y="1572115"/>
            <a:ext cx="9465674" cy="301838"/>
          </a:xfrm>
        </p:spPr>
        <p:txBody>
          <a:bodyPr/>
          <a:lstStyle/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6242BAC-838C-E74D-82CB-8E04FCA7D5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6238" y="2111950"/>
            <a:ext cx="9465061" cy="3265487"/>
          </a:xfrm>
        </p:spPr>
        <p:txBody>
          <a:bodyPr>
            <a:noAutofit/>
          </a:bodyPr>
          <a:lstStyle>
            <a:lvl1pPr>
              <a:defRPr sz="1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000"/>
            </a:lvl2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4" name="Date Placeholder 3">
            <a:extLst>
              <a:ext uri="{FF2B5EF4-FFF2-40B4-BE49-F238E27FC236}">
                <a16:creationId xmlns:a16="http://schemas.microsoft.com/office/drawing/2014/main" id="{EACED8CB-1621-3943-8D84-E22A187C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3188" y="6364654"/>
            <a:ext cx="1060938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80B3A943-ED80-F147-BBBC-635F6F4B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5318" y="6364654"/>
            <a:ext cx="1526931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5FDF1A68-0F67-3B49-97C8-0F29F4F2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533" y="6364654"/>
            <a:ext cx="480647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/>
            </a:lvl1pPr>
          </a:lstStyle>
          <a:p>
            <a:fld id="{4A5EEDCF-8865-CD49-9FB8-BB81F3288D31}" type="slidenum">
              <a:rPr lang="en-PL" smtClean="0"/>
              <a:pPr/>
              <a:t>‹#›</a:t>
            </a:fld>
            <a:endParaRPr lang="en-PL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3D32017-F27C-5943-8E3D-A949E891F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228" y="537799"/>
            <a:ext cx="5483889" cy="504825"/>
          </a:xfrm>
        </p:spPr>
        <p:txBody>
          <a:bodyPr/>
          <a:lstStyle>
            <a:lvl1pPr>
              <a:defRPr sz="3200" b="1" i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tytuł</a:t>
            </a:r>
            <a:endParaRPr lang="en-GB" dirty="0"/>
          </a:p>
        </p:txBody>
      </p:sp>
      <p:sp>
        <p:nvSpPr>
          <p:cNvPr id="50" name="Prostokąt 49"/>
          <p:cNvSpPr/>
          <p:nvPr userDrawn="1"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7" name="Group 34">
            <a:extLst>
              <a:ext uri="{FF2B5EF4-FFF2-40B4-BE49-F238E27FC236}">
                <a16:creationId xmlns:a16="http://schemas.microsoft.com/office/drawing/2014/main" id="{9697CE0A-A4DA-134B-859A-9F4DD3915D27}"/>
              </a:ext>
            </a:extLst>
          </p:cNvPr>
          <p:cNvGrpSpPr/>
          <p:nvPr userDrawn="1"/>
        </p:nvGrpSpPr>
        <p:grpSpPr>
          <a:xfrm>
            <a:off x="4570257" y="5763986"/>
            <a:ext cx="7634448" cy="1114268"/>
            <a:chOff x="4572685" y="5757068"/>
            <a:chExt cx="7634448" cy="1114268"/>
          </a:xfrm>
        </p:grpSpPr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883F42AF-3D26-1B40-8550-2CB25035489D}"/>
                </a:ext>
              </a:extLst>
            </p:cNvPr>
            <p:cNvSpPr/>
            <p:nvPr userDrawn="1"/>
          </p:nvSpPr>
          <p:spPr>
            <a:xfrm>
              <a:off x="4618220" y="5757068"/>
              <a:ext cx="7588913" cy="1114268"/>
            </a:xfrm>
            <a:custGeom>
              <a:avLst/>
              <a:gdLst>
                <a:gd name="connsiteX0" fmla="*/ 0 w 7532017"/>
                <a:gd name="connsiteY0" fmla="*/ 1074656 h 1112363"/>
                <a:gd name="connsiteX1" fmla="*/ 7532017 w 7532017"/>
                <a:gd name="connsiteY1" fmla="*/ 0 h 1112363"/>
                <a:gd name="connsiteX2" fmla="*/ 7522590 w 7532017"/>
                <a:gd name="connsiteY2" fmla="*/ 1112363 h 1112363"/>
                <a:gd name="connsiteX3" fmla="*/ 0 w 7532017"/>
                <a:gd name="connsiteY3" fmla="*/ 1074656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4268"/>
                <a:gd name="connsiteX1" fmla="*/ 7588913 w 7588913"/>
                <a:gd name="connsiteY1" fmla="*/ 0 h 1114268"/>
                <a:gd name="connsiteX2" fmla="*/ 7587106 w 7588913"/>
                <a:gd name="connsiteY2" fmla="*/ 1114268 h 1114268"/>
                <a:gd name="connsiteX3" fmla="*/ 0 w 7588913"/>
                <a:gd name="connsiteY3" fmla="*/ 1099040 h 111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913" h="1114268">
                  <a:moveTo>
                    <a:pt x="0" y="1099040"/>
                  </a:moveTo>
                  <a:cubicBezTo>
                    <a:pt x="2517446" y="529493"/>
                    <a:pt x="5037050" y="188547"/>
                    <a:pt x="7588913" y="0"/>
                  </a:cubicBezTo>
                  <a:cubicBezTo>
                    <a:pt x="7585771" y="370788"/>
                    <a:pt x="7590248" y="1107335"/>
                    <a:pt x="7587106" y="1114268"/>
                  </a:cubicBezTo>
                  <a:lnTo>
                    <a:pt x="0" y="1099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baseline="0" dirty="0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9C5BE17C-ACBE-134A-ADCA-FAACE617747F}"/>
                </a:ext>
              </a:extLst>
            </p:cNvPr>
            <p:cNvSpPr/>
            <p:nvPr userDrawn="1"/>
          </p:nvSpPr>
          <p:spPr>
            <a:xfrm>
              <a:off x="4572685" y="6397357"/>
              <a:ext cx="3998384" cy="468842"/>
            </a:xfrm>
            <a:custGeom>
              <a:avLst/>
              <a:gdLst>
                <a:gd name="connsiteX0" fmla="*/ 0 w 3979334"/>
                <a:gd name="connsiteY0" fmla="*/ 431800 h 440267"/>
                <a:gd name="connsiteX1" fmla="*/ 2336800 w 3979334"/>
                <a:gd name="connsiteY1" fmla="*/ 0 h 440267"/>
                <a:gd name="connsiteX2" fmla="*/ 3979334 w 3979334"/>
                <a:gd name="connsiteY2" fmla="*/ 440267 h 440267"/>
                <a:gd name="connsiteX3" fmla="*/ 0 w 3979334"/>
                <a:gd name="connsiteY3" fmla="*/ 431800 h 44026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88859"/>
                <a:gd name="connsiteY0" fmla="*/ 460375 h 472017"/>
                <a:gd name="connsiteX1" fmla="*/ 2317750 w 3988859"/>
                <a:gd name="connsiteY1" fmla="*/ 0 h 472017"/>
                <a:gd name="connsiteX2" fmla="*/ 3988859 w 3988859"/>
                <a:gd name="connsiteY2" fmla="*/ 472017 h 472017"/>
                <a:gd name="connsiteX3" fmla="*/ 0 w 3988859"/>
                <a:gd name="connsiteY3" fmla="*/ 460375 h 472017"/>
                <a:gd name="connsiteX0" fmla="*/ 0 w 3992034"/>
                <a:gd name="connsiteY0" fmla="*/ 460375 h 468842"/>
                <a:gd name="connsiteX1" fmla="*/ 2317750 w 3992034"/>
                <a:gd name="connsiteY1" fmla="*/ 0 h 468842"/>
                <a:gd name="connsiteX2" fmla="*/ 3992034 w 3992034"/>
                <a:gd name="connsiteY2" fmla="*/ 468842 h 468842"/>
                <a:gd name="connsiteX3" fmla="*/ 0 w 3992034"/>
                <a:gd name="connsiteY3" fmla="*/ 460375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0319 h 465611"/>
                <a:gd name="connsiteX1" fmla="*/ 2343486 w 3998384"/>
                <a:gd name="connsiteY1" fmla="*/ 0 h 465611"/>
                <a:gd name="connsiteX2" fmla="*/ 3998384 w 3998384"/>
                <a:gd name="connsiteY2" fmla="*/ 465611 h 465611"/>
                <a:gd name="connsiteX3" fmla="*/ 0 w 3998384"/>
                <a:gd name="connsiteY3" fmla="*/ 460319 h 465611"/>
                <a:gd name="connsiteX0" fmla="*/ 0 w 3998384"/>
                <a:gd name="connsiteY0" fmla="*/ 463550 h 468842"/>
                <a:gd name="connsiteX1" fmla="*/ 2343486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8384" h="468842">
                  <a:moveTo>
                    <a:pt x="0" y="463550"/>
                  </a:moveTo>
                  <a:cubicBezTo>
                    <a:pt x="759883" y="286808"/>
                    <a:pt x="1551853" y="138642"/>
                    <a:pt x="2343486" y="0"/>
                  </a:cubicBezTo>
                  <a:lnTo>
                    <a:pt x="3998384" y="468842"/>
                  </a:lnTo>
                  <a:lnTo>
                    <a:pt x="0" y="4635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</p:grpSp>
      <p:pic>
        <p:nvPicPr>
          <p:cNvPr id="13" name="Picture 35">
            <a:extLst>
              <a:ext uri="{FF2B5EF4-FFF2-40B4-BE49-F238E27FC236}">
                <a16:creationId xmlns:a16="http://schemas.microsoft.com/office/drawing/2014/main" id="{CEC0C9E5-A2FB-9847-93A9-6B0BBD6C5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050" y="5977047"/>
            <a:ext cx="1170764" cy="6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39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65BB7FE-1665-7F4D-80A4-07004E641D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625" y="2020687"/>
            <a:ext cx="9465674" cy="301838"/>
          </a:xfrm>
        </p:spPr>
        <p:txBody>
          <a:bodyPr/>
          <a:lstStyle/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6242BAC-838C-E74D-82CB-8E04FCA7D5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6238" y="2560522"/>
            <a:ext cx="9465061" cy="3265487"/>
          </a:xfrm>
        </p:spPr>
        <p:txBody>
          <a:bodyPr>
            <a:noAutofit/>
          </a:bodyPr>
          <a:lstStyle>
            <a:lvl1pPr>
              <a:defRPr sz="1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000"/>
            </a:lvl2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4" name="Date Placeholder 3">
            <a:extLst>
              <a:ext uri="{FF2B5EF4-FFF2-40B4-BE49-F238E27FC236}">
                <a16:creationId xmlns:a16="http://schemas.microsoft.com/office/drawing/2014/main" id="{EACED8CB-1621-3943-8D84-E22A187C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3188" y="6364654"/>
            <a:ext cx="1060938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80B3A943-ED80-F147-BBBC-635F6F4B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5318" y="6364654"/>
            <a:ext cx="1526931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5FDF1A68-0F67-3B49-97C8-0F29F4F2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533" y="6364654"/>
            <a:ext cx="480647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/>
            </a:lvl1pPr>
          </a:lstStyle>
          <a:p>
            <a:fld id="{4A5EEDCF-8865-CD49-9FB8-BB81F3288D31}" type="slidenum">
              <a:rPr lang="en-PL" smtClean="0"/>
              <a:pPr/>
              <a:t>‹#›</a:t>
            </a:fld>
            <a:endParaRPr lang="en-PL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3D32017-F27C-5943-8E3D-A949E891F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228" y="293299"/>
            <a:ext cx="5483889" cy="1149122"/>
          </a:xfrm>
        </p:spPr>
        <p:txBody>
          <a:bodyPr/>
          <a:lstStyle>
            <a:lvl1pPr>
              <a:defRPr sz="3200" b="1" i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tytuł</a:t>
            </a:r>
            <a:endParaRPr lang="en-GB" dirty="0"/>
          </a:p>
        </p:txBody>
      </p:sp>
      <p:sp>
        <p:nvSpPr>
          <p:cNvPr id="50" name="Prostokąt 49"/>
          <p:cNvSpPr/>
          <p:nvPr userDrawn="1"/>
        </p:nvSpPr>
        <p:spPr>
          <a:xfrm>
            <a:off x="576000" y="1501028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7" name="Group 34">
            <a:extLst>
              <a:ext uri="{FF2B5EF4-FFF2-40B4-BE49-F238E27FC236}">
                <a16:creationId xmlns:a16="http://schemas.microsoft.com/office/drawing/2014/main" id="{9697CE0A-A4DA-134B-859A-9F4DD3915D27}"/>
              </a:ext>
            </a:extLst>
          </p:cNvPr>
          <p:cNvGrpSpPr/>
          <p:nvPr userDrawn="1"/>
        </p:nvGrpSpPr>
        <p:grpSpPr>
          <a:xfrm>
            <a:off x="4570257" y="5763986"/>
            <a:ext cx="7634448" cy="1114268"/>
            <a:chOff x="4572685" y="5757068"/>
            <a:chExt cx="7634448" cy="1114268"/>
          </a:xfrm>
        </p:grpSpPr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883F42AF-3D26-1B40-8550-2CB25035489D}"/>
                </a:ext>
              </a:extLst>
            </p:cNvPr>
            <p:cNvSpPr/>
            <p:nvPr userDrawn="1"/>
          </p:nvSpPr>
          <p:spPr>
            <a:xfrm>
              <a:off x="4618220" y="5757068"/>
              <a:ext cx="7588913" cy="1114268"/>
            </a:xfrm>
            <a:custGeom>
              <a:avLst/>
              <a:gdLst>
                <a:gd name="connsiteX0" fmla="*/ 0 w 7532017"/>
                <a:gd name="connsiteY0" fmla="*/ 1074656 h 1112363"/>
                <a:gd name="connsiteX1" fmla="*/ 7532017 w 7532017"/>
                <a:gd name="connsiteY1" fmla="*/ 0 h 1112363"/>
                <a:gd name="connsiteX2" fmla="*/ 7522590 w 7532017"/>
                <a:gd name="connsiteY2" fmla="*/ 1112363 h 1112363"/>
                <a:gd name="connsiteX3" fmla="*/ 0 w 7532017"/>
                <a:gd name="connsiteY3" fmla="*/ 1074656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4268"/>
                <a:gd name="connsiteX1" fmla="*/ 7588913 w 7588913"/>
                <a:gd name="connsiteY1" fmla="*/ 0 h 1114268"/>
                <a:gd name="connsiteX2" fmla="*/ 7587106 w 7588913"/>
                <a:gd name="connsiteY2" fmla="*/ 1114268 h 1114268"/>
                <a:gd name="connsiteX3" fmla="*/ 0 w 7588913"/>
                <a:gd name="connsiteY3" fmla="*/ 1099040 h 111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913" h="1114268">
                  <a:moveTo>
                    <a:pt x="0" y="1099040"/>
                  </a:moveTo>
                  <a:cubicBezTo>
                    <a:pt x="2517446" y="529493"/>
                    <a:pt x="5037050" y="188547"/>
                    <a:pt x="7588913" y="0"/>
                  </a:cubicBezTo>
                  <a:cubicBezTo>
                    <a:pt x="7585771" y="370788"/>
                    <a:pt x="7590248" y="1107335"/>
                    <a:pt x="7587106" y="1114268"/>
                  </a:cubicBezTo>
                  <a:lnTo>
                    <a:pt x="0" y="1099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baseline="0" dirty="0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9C5BE17C-ACBE-134A-ADCA-FAACE617747F}"/>
                </a:ext>
              </a:extLst>
            </p:cNvPr>
            <p:cNvSpPr/>
            <p:nvPr userDrawn="1"/>
          </p:nvSpPr>
          <p:spPr>
            <a:xfrm>
              <a:off x="4572685" y="6397357"/>
              <a:ext cx="3998384" cy="468842"/>
            </a:xfrm>
            <a:custGeom>
              <a:avLst/>
              <a:gdLst>
                <a:gd name="connsiteX0" fmla="*/ 0 w 3979334"/>
                <a:gd name="connsiteY0" fmla="*/ 431800 h 440267"/>
                <a:gd name="connsiteX1" fmla="*/ 2336800 w 3979334"/>
                <a:gd name="connsiteY1" fmla="*/ 0 h 440267"/>
                <a:gd name="connsiteX2" fmla="*/ 3979334 w 3979334"/>
                <a:gd name="connsiteY2" fmla="*/ 440267 h 440267"/>
                <a:gd name="connsiteX3" fmla="*/ 0 w 3979334"/>
                <a:gd name="connsiteY3" fmla="*/ 431800 h 44026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88859"/>
                <a:gd name="connsiteY0" fmla="*/ 460375 h 472017"/>
                <a:gd name="connsiteX1" fmla="*/ 2317750 w 3988859"/>
                <a:gd name="connsiteY1" fmla="*/ 0 h 472017"/>
                <a:gd name="connsiteX2" fmla="*/ 3988859 w 3988859"/>
                <a:gd name="connsiteY2" fmla="*/ 472017 h 472017"/>
                <a:gd name="connsiteX3" fmla="*/ 0 w 3988859"/>
                <a:gd name="connsiteY3" fmla="*/ 460375 h 472017"/>
                <a:gd name="connsiteX0" fmla="*/ 0 w 3992034"/>
                <a:gd name="connsiteY0" fmla="*/ 460375 h 468842"/>
                <a:gd name="connsiteX1" fmla="*/ 2317750 w 3992034"/>
                <a:gd name="connsiteY1" fmla="*/ 0 h 468842"/>
                <a:gd name="connsiteX2" fmla="*/ 3992034 w 3992034"/>
                <a:gd name="connsiteY2" fmla="*/ 468842 h 468842"/>
                <a:gd name="connsiteX3" fmla="*/ 0 w 3992034"/>
                <a:gd name="connsiteY3" fmla="*/ 460375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0319 h 465611"/>
                <a:gd name="connsiteX1" fmla="*/ 2343486 w 3998384"/>
                <a:gd name="connsiteY1" fmla="*/ 0 h 465611"/>
                <a:gd name="connsiteX2" fmla="*/ 3998384 w 3998384"/>
                <a:gd name="connsiteY2" fmla="*/ 465611 h 465611"/>
                <a:gd name="connsiteX3" fmla="*/ 0 w 3998384"/>
                <a:gd name="connsiteY3" fmla="*/ 460319 h 465611"/>
                <a:gd name="connsiteX0" fmla="*/ 0 w 3998384"/>
                <a:gd name="connsiteY0" fmla="*/ 463550 h 468842"/>
                <a:gd name="connsiteX1" fmla="*/ 2343486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8384" h="468842">
                  <a:moveTo>
                    <a:pt x="0" y="463550"/>
                  </a:moveTo>
                  <a:cubicBezTo>
                    <a:pt x="759883" y="286808"/>
                    <a:pt x="1551853" y="138642"/>
                    <a:pt x="2343486" y="0"/>
                  </a:cubicBezTo>
                  <a:lnTo>
                    <a:pt x="3998384" y="468842"/>
                  </a:lnTo>
                  <a:lnTo>
                    <a:pt x="0" y="4635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</p:grpSp>
      <p:pic>
        <p:nvPicPr>
          <p:cNvPr id="13" name="Picture 35">
            <a:extLst>
              <a:ext uri="{FF2B5EF4-FFF2-40B4-BE49-F238E27FC236}">
                <a16:creationId xmlns:a16="http://schemas.microsoft.com/office/drawing/2014/main" id="{CEC0C9E5-A2FB-9847-93A9-6B0BBD6C5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050" y="5977047"/>
            <a:ext cx="1170764" cy="6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55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 tekst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2CE27AF-207C-734F-AA06-E69ECADF28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37233" y="975247"/>
            <a:ext cx="4310063" cy="4310063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L" dirty="0"/>
              <a:t>Wstaw  zdjęcie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C0C3D807-3D51-1C49-A4E8-D00749171E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263" y="2096281"/>
            <a:ext cx="4029900" cy="3265487"/>
          </a:xfrm>
        </p:spPr>
        <p:txBody>
          <a:bodyPr>
            <a:noAutofit/>
          </a:bodyPr>
          <a:lstStyle>
            <a:lvl1pPr>
              <a:defRPr sz="1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000"/>
            </a:lvl2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22BE9C3B-0CE5-2341-9364-51B2DD7EC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8650" y="1581259"/>
            <a:ext cx="4769224" cy="301838"/>
          </a:xfrm>
        </p:spPr>
        <p:txBody>
          <a:bodyPr/>
          <a:lstStyle/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43A55823-ECB0-C84A-88B9-EABEA51A71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228" y="537799"/>
            <a:ext cx="5483889" cy="504825"/>
          </a:xfrm>
        </p:spPr>
        <p:txBody>
          <a:bodyPr/>
          <a:lstStyle>
            <a:lvl1pPr>
              <a:defRPr sz="3200" b="1" i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tytuł</a:t>
            </a:r>
            <a:endParaRPr lang="en-GB" dirty="0"/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54C8A501-153F-5445-B990-2BC55F4D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3188" y="6364654"/>
            <a:ext cx="1060938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D794B01E-EDFA-FB46-86FD-6D018405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5318" y="6364654"/>
            <a:ext cx="1526931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99ADF1EE-31CE-8E45-B5BB-94362BEA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533" y="6364654"/>
            <a:ext cx="480647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/>
            </a:lvl1pPr>
          </a:lstStyle>
          <a:p>
            <a:fld id="{4A5EEDCF-8865-CD49-9FB8-BB81F3288D31}" type="slidenum">
              <a:rPr lang="en-PL" smtClean="0"/>
              <a:pPr/>
              <a:t>‹#›</a:t>
            </a:fld>
            <a:endParaRPr lang="en-PL" dirty="0"/>
          </a:p>
        </p:txBody>
      </p:sp>
      <p:sp>
        <p:nvSpPr>
          <p:cNvPr id="43" name="Prostokąt 42"/>
          <p:cNvSpPr/>
          <p:nvPr userDrawn="1"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1"/>
              </a:solidFill>
            </a:endParaRPr>
          </a:p>
        </p:txBody>
      </p:sp>
      <p:grpSp>
        <p:nvGrpSpPr>
          <p:cNvPr id="19" name="Group 34">
            <a:extLst>
              <a:ext uri="{FF2B5EF4-FFF2-40B4-BE49-F238E27FC236}">
                <a16:creationId xmlns:a16="http://schemas.microsoft.com/office/drawing/2014/main" id="{9697CE0A-A4DA-134B-859A-9F4DD3915D27}"/>
              </a:ext>
            </a:extLst>
          </p:cNvPr>
          <p:cNvGrpSpPr/>
          <p:nvPr userDrawn="1"/>
        </p:nvGrpSpPr>
        <p:grpSpPr>
          <a:xfrm>
            <a:off x="4570257" y="5763986"/>
            <a:ext cx="7634448" cy="1114268"/>
            <a:chOff x="4572685" y="5757068"/>
            <a:chExt cx="7634448" cy="1114268"/>
          </a:xfrm>
        </p:grpSpPr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883F42AF-3D26-1B40-8550-2CB25035489D}"/>
                </a:ext>
              </a:extLst>
            </p:cNvPr>
            <p:cNvSpPr/>
            <p:nvPr userDrawn="1"/>
          </p:nvSpPr>
          <p:spPr>
            <a:xfrm>
              <a:off x="4618220" y="5757068"/>
              <a:ext cx="7588913" cy="1114268"/>
            </a:xfrm>
            <a:custGeom>
              <a:avLst/>
              <a:gdLst>
                <a:gd name="connsiteX0" fmla="*/ 0 w 7532017"/>
                <a:gd name="connsiteY0" fmla="*/ 1074656 h 1112363"/>
                <a:gd name="connsiteX1" fmla="*/ 7532017 w 7532017"/>
                <a:gd name="connsiteY1" fmla="*/ 0 h 1112363"/>
                <a:gd name="connsiteX2" fmla="*/ 7522590 w 7532017"/>
                <a:gd name="connsiteY2" fmla="*/ 1112363 h 1112363"/>
                <a:gd name="connsiteX3" fmla="*/ 0 w 7532017"/>
                <a:gd name="connsiteY3" fmla="*/ 1074656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4268"/>
                <a:gd name="connsiteX1" fmla="*/ 7588913 w 7588913"/>
                <a:gd name="connsiteY1" fmla="*/ 0 h 1114268"/>
                <a:gd name="connsiteX2" fmla="*/ 7587106 w 7588913"/>
                <a:gd name="connsiteY2" fmla="*/ 1114268 h 1114268"/>
                <a:gd name="connsiteX3" fmla="*/ 0 w 7588913"/>
                <a:gd name="connsiteY3" fmla="*/ 1099040 h 111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913" h="1114268">
                  <a:moveTo>
                    <a:pt x="0" y="1099040"/>
                  </a:moveTo>
                  <a:cubicBezTo>
                    <a:pt x="2517446" y="529493"/>
                    <a:pt x="5037050" y="188547"/>
                    <a:pt x="7588913" y="0"/>
                  </a:cubicBezTo>
                  <a:cubicBezTo>
                    <a:pt x="7585771" y="370788"/>
                    <a:pt x="7590248" y="1107335"/>
                    <a:pt x="7587106" y="1114268"/>
                  </a:cubicBezTo>
                  <a:lnTo>
                    <a:pt x="0" y="1099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baseline="0" dirty="0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9C5BE17C-ACBE-134A-ADCA-FAACE617747F}"/>
                </a:ext>
              </a:extLst>
            </p:cNvPr>
            <p:cNvSpPr/>
            <p:nvPr userDrawn="1"/>
          </p:nvSpPr>
          <p:spPr>
            <a:xfrm>
              <a:off x="4572685" y="6397357"/>
              <a:ext cx="3998384" cy="468842"/>
            </a:xfrm>
            <a:custGeom>
              <a:avLst/>
              <a:gdLst>
                <a:gd name="connsiteX0" fmla="*/ 0 w 3979334"/>
                <a:gd name="connsiteY0" fmla="*/ 431800 h 440267"/>
                <a:gd name="connsiteX1" fmla="*/ 2336800 w 3979334"/>
                <a:gd name="connsiteY1" fmla="*/ 0 h 440267"/>
                <a:gd name="connsiteX2" fmla="*/ 3979334 w 3979334"/>
                <a:gd name="connsiteY2" fmla="*/ 440267 h 440267"/>
                <a:gd name="connsiteX3" fmla="*/ 0 w 3979334"/>
                <a:gd name="connsiteY3" fmla="*/ 431800 h 44026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88859"/>
                <a:gd name="connsiteY0" fmla="*/ 460375 h 472017"/>
                <a:gd name="connsiteX1" fmla="*/ 2317750 w 3988859"/>
                <a:gd name="connsiteY1" fmla="*/ 0 h 472017"/>
                <a:gd name="connsiteX2" fmla="*/ 3988859 w 3988859"/>
                <a:gd name="connsiteY2" fmla="*/ 472017 h 472017"/>
                <a:gd name="connsiteX3" fmla="*/ 0 w 3988859"/>
                <a:gd name="connsiteY3" fmla="*/ 460375 h 472017"/>
                <a:gd name="connsiteX0" fmla="*/ 0 w 3992034"/>
                <a:gd name="connsiteY0" fmla="*/ 460375 h 468842"/>
                <a:gd name="connsiteX1" fmla="*/ 2317750 w 3992034"/>
                <a:gd name="connsiteY1" fmla="*/ 0 h 468842"/>
                <a:gd name="connsiteX2" fmla="*/ 3992034 w 3992034"/>
                <a:gd name="connsiteY2" fmla="*/ 468842 h 468842"/>
                <a:gd name="connsiteX3" fmla="*/ 0 w 3992034"/>
                <a:gd name="connsiteY3" fmla="*/ 460375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0319 h 465611"/>
                <a:gd name="connsiteX1" fmla="*/ 2343486 w 3998384"/>
                <a:gd name="connsiteY1" fmla="*/ 0 h 465611"/>
                <a:gd name="connsiteX2" fmla="*/ 3998384 w 3998384"/>
                <a:gd name="connsiteY2" fmla="*/ 465611 h 465611"/>
                <a:gd name="connsiteX3" fmla="*/ 0 w 3998384"/>
                <a:gd name="connsiteY3" fmla="*/ 460319 h 465611"/>
                <a:gd name="connsiteX0" fmla="*/ 0 w 3998384"/>
                <a:gd name="connsiteY0" fmla="*/ 463550 h 468842"/>
                <a:gd name="connsiteX1" fmla="*/ 2343486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8384" h="468842">
                  <a:moveTo>
                    <a:pt x="0" y="463550"/>
                  </a:moveTo>
                  <a:cubicBezTo>
                    <a:pt x="759883" y="286808"/>
                    <a:pt x="1551853" y="138642"/>
                    <a:pt x="2343486" y="0"/>
                  </a:cubicBezTo>
                  <a:lnTo>
                    <a:pt x="3998384" y="468842"/>
                  </a:lnTo>
                  <a:lnTo>
                    <a:pt x="0" y="4635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</p:grpSp>
      <p:pic>
        <p:nvPicPr>
          <p:cNvPr id="14" name="Picture 35">
            <a:extLst>
              <a:ext uri="{FF2B5EF4-FFF2-40B4-BE49-F238E27FC236}">
                <a16:creationId xmlns:a16="http://schemas.microsoft.com/office/drawing/2014/main" id="{CEC0C9E5-A2FB-9847-93A9-6B0BBD6C5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050" y="5977047"/>
            <a:ext cx="1170764" cy="6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0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 tekst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4CA4E799-AE6D-184A-8271-C3FD1F53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3188" y="6364654"/>
            <a:ext cx="1060938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C1C38B18-E78B-F54F-ACC6-CEEB3817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5318" y="6364654"/>
            <a:ext cx="1526931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DA046DB-666C-D740-8AC8-CB5798C9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533" y="6364654"/>
            <a:ext cx="480647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/>
            </a:lvl1pPr>
          </a:lstStyle>
          <a:p>
            <a:fld id="{4A5EEDCF-8865-CD49-9FB8-BB81F3288D31}" type="slidenum">
              <a:rPr lang="en-PL" smtClean="0"/>
              <a:pPr/>
              <a:t>‹#›</a:t>
            </a:fld>
            <a:endParaRPr lang="en-PL" dirty="0"/>
          </a:p>
        </p:txBody>
      </p:sp>
      <p:sp>
        <p:nvSpPr>
          <p:cNvPr id="26" name="Chart Placeholder 3">
            <a:extLst>
              <a:ext uri="{FF2B5EF4-FFF2-40B4-BE49-F238E27FC236}">
                <a16:creationId xmlns:a16="http://schemas.microsoft.com/office/drawing/2014/main" id="{20813F71-1F19-2443-AD65-F24833E22E37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4355612" y="1568999"/>
            <a:ext cx="7259788" cy="3720001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en-PL" dirty="0"/>
              <a:t>Wstaw wykres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5EE44129-CCFB-1244-9C07-E8FF714DF3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228" y="537799"/>
            <a:ext cx="5483889" cy="504825"/>
          </a:xfrm>
        </p:spPr>
        <p:txBody>
          <a:bodyPr/>
          <a:lstStyle>
            <a:lvl1pPr>
              <a:defRPr sz="3200" b="1" i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tytuł</a:t>
            </a:r>
            <a:endParaRPr lang="en-GB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7859F5C1-7FF5-4141-A0C6-41275CB07E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263" y="2096281"/>
            <a:ext cx="3704537" cy="3265487"/>
          </a:xfrm>
        </p:spPr>
        <p:txBody>
          <a:bodyPr>
            <a:noAutofit/>
          </a:bodyPr>
          <a:lstStyle>
            <a:lvl1pPr>
              <a:defRPr sz="1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000"/>
            </a:lvl2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E5490705-8300-A545-9B7C-759DCF3AFC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8650" y="1581259"/>
            <a:ext cx="3705150" cy="335790"/>
          </a:xfrm>
        </p:spPr>
        <p:txBody>
          <a:bodyPr/>
          <a:lstStyle/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2" name="Prostokąt 41"/>
          <p:cNvSpPr/>
          <p:nvPr userDrawn="1"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8" name="Group 34">
            <a:extLst>
              <a:ext uri="{FF2B5EF4-FFF2-40B4-BE49-F238E27FC236}">
                <a16:creationId xmlns:a16="http://schemas.microsoft.com/office/drawing/2014/main" id="{9697CE0A-A4DA-134B-859A-9F4DD3915D27}"/>
              </a:ext>
            </a:extLst>
          </p:cNvPr>
          <p:cNvGrpSpPr/>
          <p:nvPr userDrawn="1"/>
        </p:nvGrpSpPr>
        <p:grpSpPr>
          <a:xfrm>
            <a:off x="4570257" y="5763986"/>
            <a:ext cx="7634448" cy="1114268"/>
            <a:chOff x="4572685" y="5757068"/>
            <a:chExt cx="7634448" cy="1114268"/>
          </a:xfrm>
        </p:grpSpPr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883F42AF-3D26-1B40-8550-2CB25035489D}"/>
                </a:ext>
              </a:extLst>
            </p:cNvPr>
            <p:cNvSpPr/>
            <p:nvPr userDrawn="1"/>
          </p:nvSpPr>
          <p:spPr>
            <a:xfrm>
              <a:off x="4618220" y="5757068"/>
              <a:ext cx="7588913" cy="1114268"/>
            </a:xfrm>
            <a:custGeom>
              <a:avLst/>
              <a:gdLst>
                <a:gd name="connsiteX0" fmla="*/ 0 w 7532017"/>
                <a:gd name="connsiteY0" fmla="*/ 1074656 h 1112363"/>
                <a:gd name="connsiteX1" fmla="*/ 7532017 w 7532017"/>
                <a:gd name="connsiteY1" fmla="*/ 0 h 1112363"/>
                <a:gd name="connsiteX2" fmla="*/ 7522590 w 7532017"/>
                <a:gd name="connsiteY2" fmla="*/ 1112363 h 1112363"/>
                <a:gd name="connsiteX3" fmla="*/ 0 w 7532017"/>
                <a:gd name="connsiteY3" fmla="*/ 1074656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4268"/>
                <a:gd name="connsiteX1" fmla="*/ 7588913 w 7588913"/>
                <a:gd name="connsiteY1" fmla="*/ 0 h 1114268"/>
                <a:gd name="connsiteX2" fmla="*/ 7587106 w 7588913"/>
                <a:gd name="connsiteY2" fmla="*/ 1114268 h 1114268"/>
                <a:gd name="connsiteX3" fmla="*/ 0 w 7588913"/>
                <a:gd name="connsiteY3" fmla="*/ 1099040 h 111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913" h="1114268">
                  <a:moveTo>
                    <a:pt x="0" y="1099040"/>
                  </a:moveTo>
                  <a:cubicBezTo>
                    <a:pt x="2517446" y="529493"/>
                    <a:pt x="5037050" y="188547"/>
                    <a:pt x="7588913" y="0"/>
                  </a:cubicBezTo>
                  <a:cubicBezTo>
                    <a:pt x="7585771" y="370788"/>
                    <a:pt x="7590248" y="1107335"/>
                    <a:pt x="7587106" y="1114268"/>
                  </a:cubicBezTo>
                  <a:lnTo>
                    <a:pt x="0" y="1099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baseline="0" dirty="0"/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9C5BE17C-ACBE-134A-ADCA-FAACE617747F}"/>
                </a:ext>
              </a:extLst>
            </p:cNvPr>
            <p:cNvSpPr/>
            <p:nvPr userDrawn="1"/>
          </p:nvSpPr>
          <p:spPr>
            <a:xfrm>
              <a:off x="4572685" y="6397357"/>
              <a:ext cx="3998384" cy="468842"/>
            </a:xfrm>
            <a:custGeom>
              <a:avLst/>
              <a:gdLst>
                <a:gd name="connsiteX0" fmla="*/ 0 w 3979334"/>
                <a:gd name="connsiteY0" fmla="*/ 431800 h 440267"/>
                <a:gd name="connsiteX1" fmla="*/ 2336800 w 3979334"/>
                <a:gd name="connsiteY1" fmla="*/ 0 h 440267"/>
                <a:gd name="connsiteX2" fmla="*/ 3979334 w 3979334"/>
                <a:gd name="connsiteY2" fmla="*/ 440267 h 440267"/>
                <a:gd name="connsiteX3" fmla="*/ 0 w 3979334"/>
                <a:gd name="connsiteY3" fmla="*/ 431800 h 44026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88859"/>
                <a:gd name="connsiteY0" fmla="*/ 460375 h 472017"/>
                <a:gd name="connsiteX1" fmla="*/ 2317750 w 3988859"/>
                <a:gd name="connsiteY1" fmla="*/ 0 h 472017"/>
                <a:gd name="connsiteX2" fmla="*/ 3988859 w 3988859"/>
                <a:gd name="connsiteY2" fmla="*/ 472017 h 472017"/>
                <a:gd name="connsiteX3" fmla="*/ 0 w 3988859"/>
                <a:gd name="connsiteY3" fmla="*/ 460375 h 472017"/>
                <a:gd name="connsiteX0" fmla="*/ 0 w 3992034"/>
                <a:gd name="connsiteY0" fmla="*/ 460375 h 468842"/>
                <a:gd name="connsiteX1" fmla="*/ 2317750 w 3992034"/>
                <a:gd name="connsiteY1" fmla="*/ 0 h 468842"/>
                <a:gd name="connsiteX2" fmla="*/ 3992034 w 3992034"/>
                <a:gd name="connsiteY2" fmla="*/ 468842 h 468842"/>
                <a:gd name="connsiteX3" fmla="*/ 0 w 3992034"/>
                <a:gd name="connsiteY3" fmla="*/ 460375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0319 h 465611"/>
                <a:gd name="connsiteX1" fmla="*/ 2343486 w 3998384"/>
                <a:gd name="connsiteY1" fmla="*/ 0 h 465611"/>
                <a:gd name="connsiteX2" fmla="*/ 3998384 w 3998384"/>
                <a:gd name="connsiteY2" fmla="*/ 465611 h 465611"/>
                <a:gd name="connsiteX3" fmla="*/ 0 w 3998384"/>
                <a:gd name="connsiteY3" fmla="*/ 460319 h 465611"/>
                <a:gd name="connsiteX0" fmla="*/ 0 w 3998384"/>
                <a:gd name="connsiteY0" fmla="*/ 463550 h 468842"/>
                <a:gd name="connsiteX1" fmla="*/ 2343486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8384" h="468842">
                  <a:moveTo>
                    <a:pt x="0" y="463550"/>
                  </a:moveTo>
                  <a:cubicBezTo>
                    <a:pt x="759883" y="286808"/>
                    <a:pt x="1551853" y="138642"/>
                    <a:pt x="2343486" y="0"/>
                  </a:cubicBezTo>
                  <a:lnTo>
                    <a:pt x="3998384" y="468842"/>
                  </a:lnTo>
                  <a:lnTo>
                    <a:pt x="0" y="4635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</p:grpSp>
      <p:pic>
        <p:nvPicPr>
          <p:cNvPr id="14" name="Picture 35">
            <a:extLst>
              <a:ext uri="{FF2B5EF4-FFF2-40B4-BE49-F238E27FC236}">
                <a16:creationId xmlns:a16="http://schemas.microsoft.com/office/drawing/2014/main" id="{CEC0C9E5-A2FB-9847-93A9-6B0BBD6C5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050" y="5977047"/>
            <a:ext cx="1170764" cy="6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4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 bez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4CA4E799-AE6D-184A-8271-C3FD1F53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3188" y="6364654"/>
            <a:ext cx="1060938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C1C38B18-E78B-F54F-ACC6-CEEB3817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5318" y="6364654"/>
            <a:ext cx="1526931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DA046DB-666C-D740-8AC8-CB5798C9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533" y="6364654"/>
            <a:ext cx="480647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/>
            </a:lvl1pPr>
          </a:lstStyle>
          <a:p>
            <a:fld id="{4A5EEDCF-8865-CD49-9FB8-BB81F3288D31}" type="slidenum">
              <a:rPr lang="en-PL" smtClean="0"/>
              <a:pPr/>
              <a:t>‹#›</a:t>
            </a:fld>
            <a:endParaRPr lang="en-PL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5EE44129-CCFB-1244-9C07-E8FF714DF3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228" y="537799"/>
            <a:ext cx="5483889" cy="504825"/>
          </a:xfrm>
        </p:spPr>
        <p:txBody>
          <a:bodyPr/>
          <a:lstStyle>
            <a:lvl1pPr>
              <a:defRPr sz="3200" b="1" i="0">
                <a:solidFill>
                  <a:srgbClr val="6F95CD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tytuł</a:t>
            </a:r>
            <a:endParaRPr lang="en-GB" dirty="0"/>
          </a:p>
        </p:txBody>
      </p:sp>
      <p:sp>
        <p:nvSpPr>
          <p:cNvPr id="39" name="Prostokąt 38"/>
          <p:cNvSpPr/>
          <p:nvPr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 userDrawn="1"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35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 bez treśc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4CA4E799-AE6D-184A-8271-C3FD1F53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3188" y="6364654"/>
            <a:ext cx="1060938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C1C38B18-E78B-F54F-ACC6-CEEB3817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5318" y="6364654"/>
            <a:ext cx="1526931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DA046DB-666C-D740-8AC8-CB5798C9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533" y="6364654"/>
            <a:ext cx="480647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/>
            </a:lvl1pPr>
          </a:lstStyle>
          <a:p>
            <a:fld id="{4A5EEDCF-8865-CD49-9FB8-BB81F3288D31}" type="slidenum">
              <a:rPr lang="en-PL" smtClean="0"/>
              <a:pPr/>
              <a:t>‹#›</a:t>
            </a:fld>
            <a:endParaRPr lang="en-PL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5EE44129-CCFB-1244-9C07-E8FF714DF3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228" y="537799"/>
            <a:ext cx="5483889" cy="504825"/>
          </a:xfrm>
        </p:spPr>
        <p:txBody>
          <a:bodyPr/>
          <a:lstStyle>
            <a:lvl1pPr>
              <a:defRPr sz="3200" b="1" i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tytuł</a:t>
            </a:r>
            <a:endParaRPr lang="en-GB" dirty="0"/>
          </a:p>
        </p:txBody>
      </p:sp>
      <p:sp>
        <p:nvSpPr>
          <p:cNvPr id="39" name="Prostokąt 38"/>
          <p:cNvSpPr/>
          <p:nvPr userDrawn="1"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9" name="Group 34">
            <a:extLst>
              <a:ext uri="{FF2B5EF4-FFF2-40B4-BE49-F238E27FC236}">
                <a16:creationId xmlns:a16="http://schemas.microsoft.com/office/drawing/2014/main" id="{9697CE0A-A4DA-134B-859A-9F4DD3915D27}"/>
              </a:ext>
            </a:extLst>
          </p:cNvPr>
          <p:cNvGrpSpPr/>
          <p:nvPr userDrawn="1"/>
        </p:nvGrpSpPr>
        <p:grpSpPr>
          <a:xfrm>
            <a:off x="4570257" y="5763986"/>
            <a:ext cx="7634448" cy="1114268"/>
            <a:chOff x="4572685" y="5757068"/>
            <a:chExt cx="7634448" cy="1114268"/>
          </a:xfrm>
        </p:grpSpPr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883F42AF-3D26-1B40-8550-2CB25035489D}"/>
                </a:ext>
              </a:extLst>
            </p:cNvPr>
            <p:cNvSpPr/>
            <p:nvPr userDrawn="1"/>
          </p:nvSpPr>
          <p:spPr>
            <a:xfrm>
              <a:off x="4618220" y="5757068"/>
              <a:ext cx="7588913" cy="1114268"/>
            </a:xfrm>
            <a:custGeom>
              <a:avLst/>
              <a:gdLst>
                <a:gd name="connsiteX0" fmla="*/ 0 w 7532017"/>
                <a:gd name="connsiteY0" fmla="*/ 1074656 h 1112363"/>
                <a:gd name="connsiteX1" fmla="*/ 7532017 w 7532017"/>
                <a:gd name="connsiteY1" fmla="*/ 0 h 1112363"/>
                <a:gd name="connsiteX2" fmla="*/ 7522590 w 7532017"/>
                <a:gd name="connsiteY2" fmla="*/ 1112363 h 1112363"/>
                <a:gd name="connsiteX3" fmla="*/ 0 w 7532017"/>
                <a:gd name="connsiteY3" fmla="*/ 1074656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4268"/>
                <a:gd name="connsiteX1" fmla="*/ 7588913 w 7588913"/>
                <a:gd name="connsiteY1" fmla="*/ 0 h 1114268"/>
                <a:gd name="connsiteX2" fmla="*/ 7587106 w 7588913"/>
                <a:gd name="connsiteY2" fmla="*/ 1114268 h 1114268"/>
                <a:gd name="connsiteX3" fmla="*/ 0 w 7588913"/>
                <a:gd name="connsiteY3" fmla="*/ 1099040 h 111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913" h="1114268">
                  <a:moveTo>
                    <a:pt x="0" y="1099040"/>
                  </a:moveTo>
                  <a:cubicBezTo>
                    <a:pt x="2517446" y="529493"/>
                    <a:pt x="5037050" y="188547"/>
                    <a:pt x="7588913" y="0"/>
                  </a:cubicBezTo>
                  <a:cubicBezTo>
                    <a:pt x="7585771" y="370788"/>
                    <a:pt x="7590248" y="1107335"/>
                    <a:pt x="7587106" y="1114268"/>
                  </a:cubicBezTo>
                  <a:lnTo>
                    <a:pt x="0" y="1099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baseline="0" dirty="0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9C5BE17C-ACBE-134A-ADCA-FAACE617747F}"/>
                </a:ext>
              </a:extLst>
            </p:cNvPr>
            <p:cNvSpPr/>
            <p:nvPr userDrawn="1"/>
          </p:nvSpPr>
          <p:spPr>
            <a:xfrm>
              <a:off x="4572685" y="6397357"/>
              <a:ext cx="3998384" cy="468842"/>
            </a:xfrm>
            <a:custGeom>
              <a:avLst/>
              <a:gdLst>
                <a:gd name="connsiteX0" fmla="*/ 0 w 3979334"/>
                <a:gd name="connsiteY0" fmla="*/ 431800 h 440267"/>
                <a:gd name="connsiteX1" fmla="*/ 2336800 w 3979334"/>
                <a:gd name="connsiteY1" fmla="*/ 0 h 440267"/>
                <a:gd name="connsiteX2" fmla="*/ 3979334 w 3979334"/>
                <a:gd name="connsiteY2" fmla="*/ 440267 h 440267"/>
                <a:gd name="connsiteX3" fmla="*/ 0 w 3979334"/>
                <a:gd name="connsiteY3" fmla="*/ 431800 h 44026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88859"/>
                <a:gd name="connsiteY0" fmla="*/ 460375 h 472017"/>
                <a:gd name="connsiteX1" fmla="*/ 2317750 w 3988859"/>
                <a:gd name="connsiteY1" fmla="*/ 0 h 472017"/>
                <a:gd name="connsiteX2" fmla="*/ 3988859 w 3988859"/>
                <a:gd name="connsiteY2" fmla="*/ 472017 h 472017"/>
                <a:gd name="connsiteX3" fmla="*/ 0 w 3988859"/>
                <a:gd name="connsiteY3" fmla="*/ 460375 h 472017"/>
                <a:gd name="connsiteX0" fmla="*/ 0 w 3992034"/>
                <a:gd name="connsiteY0" fmla="*/ 460375 h 468842"/>
                <a:gd name="connsiteX1" fmla="*/ 2317750 w 3992034"/>
                <a:gd name="connsiteY1" fmla="*/ 0 h 468842"/>
                <a:gd name="connsiteX2" fmla="*/ 3992034 w 3992034"/>
                <a:gd name="connsiteY2" fmla="*/ 468842 h 468842"/>
                <a:gd name="connsiteX3" fmla="*/ 0 w 3992034"/>
                <a:gd name="connsiteY3" fmla="*/ 460375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0319 h 465611"/>
                <a:gd name="connsiteX1" fmla="*/ 2343486 w 3998384"/>
                <a:gd name="connsiteY1" fmla="*/ 0 h 465611"/>
                <a:gd name="connsiteX2" fmla="*/ 3998384 w 3998384"/>
                <a:gd name="connsiteY2" fmla="*/ 465611 h 465611"/>
                <a:gd name="connsiteX3" fmla="*/ 0 w 3998384"/>
                <a:gd name="connsiteY3" fmla="*/ 460319 h 465611"/>
                <a:gd name="connsiteX0" fmla="*/ 0 w 3998384"/>
                <a:gd name="connsiteY0" fmla="*/ 463550 h 468842"/>
                <a:gd name="connsiteX1" fmla="*/ 2343486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8384" h="468842">
                  <a:moveTo>
                    <a:pt x="0" y="463550"/>
                  </a:moveTo>
                  <a:cubicBezTo>
                    <a:pt x="759883" y="286808"/>
                    <a:pt x="1551853" y="138642"/>
                    <a:pt x="2343486" y="0"/>
                  </a:cubicBezTo>
                  <a:lnTo>
                    <a:pt x="3998384" y="468842"/>
                  </a:lnTo>
                  <a:lnTo>
                    <a:pt x="0" y="4635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</p:grpSp>
      <p:pic>
        <p:nvPicPr>
          <p:cNvPr id="11" name="Picture 35">
            <a:extLst>
              <a:ext uri="{FF2B5EF4-FFF2-40B4-BE49-F238E27FC236}">
                <a16:creationId xmlns:a16="http://schemas.microsoft.com/office/drawing/2014/main" id="{CEC0C9E5-A2FB-9847-93A9-6B0BBD6C5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050" y="5977047"/>
            <a:ext cx="1170764" cy="6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2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853" y="477762"/>
            <a:ext cx="10515600" cy="633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tytuł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792" y="1622931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08BB980-2037-2B43-87B1-73334CB2D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3188" y="6364654"/>
            <a:ext cx="1060938" cy="3651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698CA76-18B3-7D49-8F3C-8AFBDCD6F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5318" y="6364654"/>
            <a:ext cx="1526931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DF648F8-E2C2-1D4D-B521-DCDAB28DD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1349" y="6364654"/>
            <a:ext cx="480647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PL"/>
              <a:t>‹#›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16679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2" r:id="rId2"/>
    <p:sldLayoutId id="2147483861" r:id="rId3"/>
    <p:sldLayoutId id="2147483788" r:id="rId4"/>
    <p:sldLayoutId id="2147483884" r:id="rId5"/>
    <p:sldLayoutId id="2147483848" r:id="rId6"/>
    <p:sldLayoutId id="2147483850" r:id="rId7"/>
    <p:sldLayoutId id="2147483864" r:id="rId8"/>
    <p:sldLayoutId id="2147483837" r:id="rId9"/>
    <p:sldLayoutId id="2147483879" r:id="rId10"/>
    <p:sldLayoutId id="2147483853" r:id="rId11"/>
    <p:sldLayoutId id="2147483881" r:id="rId12"/>
    <p:sldLayoutId id="214748388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2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1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368" userDrawn="1">
          <p15:clr>
            <a:srgbClr val="F26B43"/>
          </p15:clr>
        </p15:guide>
        <p15:guide id="14" pos="370" userDrawn="1">
          <p15:clr>
            <a:srgbClr val="F26B43"/>
          </p15:clr>
        </p15:guide>
        <p15:guide id="15" pos="7310" userDrawn="1">
          <p15:clr>
            <a:srgbClr val="F26B43"/>
          </p15:clr>
        </p15:guide>
        <p15:guide id="16" orient="horz" pos="3952" userDrawn="1">
          <p15:clr>
            <a:srgbClr val="F26B43"/>
          </p15:clr>
        </p15:guide>
        <p15:guide id="17" orient="horz" pos="2160" userDrawn="1">
          <p15:clr>
            <a:srgbClr val="F26B43"/>
          </p15:clr>
        </p15:guide>
        <p15:guide id="18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projekt graficzny, Grafi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0E428233-2FCD-3055-2502-9649079E8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41130549-3DB6-0892-DF07-EE2A67F9D50E}"/>
              </a:ext>
            </a:extLst>
          </p:cNvPr>
          <p:cNvSpPr/>
          <p:nvPr/>
        </p:nvSpPr>
        <p:spPr>
          <a:xfrm>
            <a:off x="593338" y="1967256"/>
            <a:ext cx="1088813" cy="107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C51742A-6B34-6E7E-E3E2-DAC7FCCC86EC}"/>
              </a:ext>
            </a:extLst>
          </p:cNvPr>
          <p:cNvSpPr txBox="1">
            <a:spLocks/>
          </p:cNvSpPr>
          <p:nvPr/>
        </p:nvSpPr>
        <p:spPr>
          <a:xfrm>
            <a:off x="663019" y="4428991"/>
            <a:ext cx="7092795" cy="7126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dirty="0">
                <a:solidFill>
                  <a:schemeClr val="bg1"/>
                </a:solidFill>
                <a:latin typeface="Trebuchet MS" panose="020B0603020202020204" pitchFamily="34" charset="0"/>
              </a:rPr>
              <a:t>23. sesja Sejmiku Województwa Łódzkiego</a:t>
            </a:r>
          </a:p>
          <a:p>
            <a:pPr>
              <a:spcBef>
                <a:spcPts val="0"/>
              </a:spcBef>
            </a:pPr>
            <a:r>
              <a:rPr lang="pl-PL" dirty="0">
                <a:solidFill>
                  <a:schemeClr val="bg1"/>
                </a:solidFill>
                <a:latin typeface="Trebuchet MS" panose="020B0603020202020204" pitchFamily="34" charset="0"/>
              </a:rPr>
              <a:t>Bełchatów, 27 stycznia 2026 r.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F6060E8-7DFE-2543-4024-2BBCA48B3956}"/>
              </a:ext>
            </a:extLst>
          </p:cNvPr>
          <p:cNvSpPr txBox="1">
            <a:spLocks/>
          </p:cNvSpPr>
          <p:nvPr/>
        </p:nvSpPr>
        <p:spPr>
          <a:xfrm>
            <a:off x="490492" y="914834"/>
            <a:ext cx="9136587" cy="9381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>
                <a:solidFill>
                  <a:schemeClr val="bg1"/>
                </a:solidFill>
                <a:latin typeface="Trebuchet MS" panose="020B0603020202020204" pitchFamily="34" charset="0"/>
              </a:rPr>
              <a:t>Atom dla Bełchatowa. </a:t>
            </a:r>
            <a:br>
              <a:rPr lang="pl-PL" sz="3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l-PL" sz="3200" dirty="0">
                <a:solidFill>
                  <a:schemeClr val="bg1"/>
                </a:solidFill>
                <a:latin typeface="Trebuchet MS" panose="020B0603020202020204" pitchFamily="34" charset="0"/>
              </a:rPr>
              <a:t>Energia dla Łódzkiego</a:t>
            </a:r>
          </a:p>
        </p:txBody>
      </p:sp>
      <p:pic>
        <p:nvPicPr>
          <p:cNvPr id="7" name="Obraz 6" descr="Obraz zawierający tekst, Czcionka, Grafika, zrzut ekranu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A250D3C4-1B34-4A03-70D0-ECB726A4EC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690" y="5834896"/>
            <a:ext cx="2511061" cy="77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3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04524133-2326-0E4A-A560-DE06D5B7F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2112" y="0"/>
            <a:ext cx="6929887" cy="6851824"/>
          </a:xfrm>
          <a:prstGeom prst="rect">
            <a:avLst/>
          </a:prstGeom>
        </p:spPr>
      </p:pic>
      <p:grpSp>
        <p:nvGrpSpPr>
          <p:cNvPr id="16" name="Grupa 15"/>
          <p:cNvGrpSpPr/>
          <p:nvPr/>
        </p:nvGrpSpPr>
        <p:grpSpPr>
          <a:xfrm>
            <a:off x="2180251" y="-602971"/>
            <a:ext cx="8035793" cy="8150726"/>
            <a:chOff x="-1429841" y="-602971"/>
            <a:chExt cx="8035793" cy="8150726"/>
          </a:xfrm>
        </p:grpSpPr>
        <p:sp>
          <p:nvSpPr>
            <p:cNvPr id="17" name="Dowolny kształt 16"/>
            <p:cNvSpPr/>
            <p:nvPr/>
          </p:nvSpPr>
          <p:spPr>
            <a:xfrm rot="18000000">
              <a:off x="4980149" y="-939523"/>
              <a:ext cx="1171572" cy="2080035"/>
            </a:xfrm>
            <a:custGeom>
              <a:avLst/>
              <a:gdLst>
                <a:gd name="connsiteX0" fmla="*/ 101372 w 1171572"/>
                <a:gd name="connsiteY0" fmla="*/ 0 h 2080035"/>
                <a:gd name="connsiteX1" fmla="*/ 691699 w 1171572"/>
                <a:gd name="connsiteY1" fmla="*/ 1022479 h 2080035"/>
                <a:gd name="connsiteX2" fmla="*/ 691698 w 1171572"/>
                <a:gd name="connsiteY2" fmla="*/ 1022479 h 2080035"/>
                <a:gd name="connsiteX3" fmla="*/ 691699 w 1171572"/>
                <a:gd name="connsiteY3" fmla="*/ 1022480 h 2080035"/>
                <a:gd name="connsiteX4" fmla="*/ 1171572 w 1171572"/>
                <a:gd name="connsiteY4" fmla="*/ 1853643 h 2080035"/>
                <a:gd name="connsiteX5" fmla="*/ 865087 w 1171572"/>
                <a:gd name="connsiteY5" fmla="*/ 1912007 h 2080035"/>
                <a:gd name="connsiteX6" fmla="*/ 519968 w 1171572"/>
                <a:gd name="connsiteY6" fmla="*/ 1980191 h 2080035"/>
                <a:gd name="connsiteX7" fmla="*/ 435258 w 1171572"/>
                <a:gd name="connsiteY7" fmla="*/ 1997528 h 2080035"/>
                <a:gd name="connsiteX8" fmla="*/ 129947 w 1171572"/>
                <a:gd name="connsiteY8" fmla="*/ 2054496 h 2080035"/>
                <a:gd name="connsiteX9" fmla="*/ 0 w 1171572"/>
                <a:gd name="connsiteY9" fmla="*/ 2080035 h 2080035"/>
                <a:gd name="connsiteX10" fmla="*/ 32572 w 1171572"/>
                <a:gd name="connsiteY10" fmla="*/ 1584161 h 2080035"/>
                <a:gd name="connsiteX11" fmla="*/ 62139 w 1171572"/>
                <a:gd name="connsiteY11" fmla="*/ 1022847 h 2080035"/>
                <a:gd name="connsiteX12" fmla="*/ 62141 w 1171572"/>
                <a:gd name="connsiteY12" fmla="*/ 1022847 h 2080035"/>
                <a:gd name="connsiteX13" fmla="*/ 69274 w 1171572"/>
                <a:gd name="connsiteY13" fmla="*/ 887430 h 2080035"/>
                <a:gd name="connsiteX14" fmla="*/ 96481 w 1171572"/>
                <a:gd name="connsiteY14" fmla="*/ 192255 h 20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1572" h="2080035">
                  <a:moveTo>
                    <a:pt x="101372" y="0"/>
                  </a:moveTo>
                  <a:lnTo>
                    <a:pt x="691699" y="1022479"/>
                  </a:lnTo>
                  <a:lnTo>
                    <a:pt x="691698" y="1022479"/>
                  </a:lnTo>
                  <a:lnTo>
                    <a:pt x="691699" y="1022480"/>
                  </a:lnTo>
                  <a:lnTo>
                    <a:pt x="1171572" y="1853643"/>
                  </a:lnTo>
                  <a:lnTo>
                    <a:pt x="865087" y="1912007"/>
                  </a:lnTo>
                  <a:cubicBezTo>
                    <a:pt x="751431" y="1934055"/>
                    <a:pt x="636383" y="1956778"/>
                    <a:pt x="519968" y="1980191"/>
                  </a:cubicBezTo>
                  <a:lnTo>
                    <a:pt x="435258" y="1997528"/>
                  </a:lnTo>
                  <a:lnTo>
                    <a:pt x="129947" y="2054496"/>
                  </a:lnTo>
                  <a:lnTo>
                    <a:pt x="0" y="2080035"/>
                  </a:lnTo>
                  <a:lnTo>
                    <a:pt x="32572" y="1584161"/>
                  </a:lnTo>
                  <a:lnTo>
                    <a:pt x="62139" y="1022847"/>
                  </a:lnTo>
                  <a:lnTo>
                    <a:pt x="62141" y="1022847"/>
                  </a:lnTo>
                  <a:lnTo>
                    <a:pt x="69274" y="887430"/>
                  </a:lnTo>
                  <a:cubicBezTo>
                    <a:pt x="79921" y="655786"/>
                    <a:pt x="88986" y="424401"/>
                    <a:pt x="96481" y="1922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Dowolny kształt 18"/>
            <p:cNvSpPr/>
            <p:nvPr/>
          </p:nvSpPr>
          <p:spPr>
            <a:xfrm rot="18000000">
              <a:off x="-1788684" y="-244128"/>
              <a:ext cx="8150726" cy="7433040"/>
            </a:xfrm>
            <a:custGeom>
              <a:avLst/>
              <a:gdLst>
                <a:gd name="connsiteX0" fmla="*/ 5939202 w 8150726"/>
                <a:gd name="connsiteY0" fmla="*/ 0 h 7433040"/>
                <a:gd name="connsiteX1" fmla="*/ 8150726 w 8150726"/>
                <a:gd name="connsiteY1" fmla="*/ 3830472 h 7433040"/>
                <a:gd name="connsiteX2" fmla="*/ 8145836 w 8150726"/>
                <a:gd name="connsiteY2" fmla="*/ 4022727 h 7433040"/>
                <a:gd name="connsiteX3" fmla="*/ 8118628 w 8150726"/>
                <a:gd name="connsiteY3" fmla="*/ 4717902 h 7433040"/>
                <a:gd name="connsiteX4" fmla="*/ 8111495 w 8150726"/>
                <a:gd name="connsiteY4" fmla="*/ 4853320 h 7433040"/>
                <a:gd name="connsiteX5" fmla="*/ 8111495 w 8150726"/>
                <a:gd name="connsiteY5" fmla="*/ 4853322 h 7433040"/>
                <a:gd name="connsiteX6" fmla="*/ 8081929 w 8150726"/>
                <a:gd name="connsiteY6" fmla="*/ 5414632 h 7433040"/>
                <a:gd name="connsiteX7" fmla="*/ 8049356 w 8150726"/>
                <a:gd name="connsiteY7" fmla="*/ 5910507 h 7433040"/>
                <a:gd name="connsiteX8" fmla="*/ 7811554 w 8150726"/>
                <a:gd name="connsiteY8" fmla="*/ 5957243 h 7433040"/>
                <a:gd name="connsiteX9" fmla="*/ 5522176 w 8150726"/>
                <a:gd name="connsiteY9" fmla="*/ 6502908 h 7433040"/>
                <a:gd name="connsiteX10" fmla="*/ 5218948 w 8150726"/>
                <a:gd name="connsiteY10" fmla="*/ 6591588 h 7433040"/>
                <a:gd name="connsiteX11" fmla="*/ 5114063 w 8150726"/>
                <a:gd name="connsiteY11" fmla="*/ 6619020 h 7433040"/>
                <a:gd name="connsiteX12" fmla="*/ 2500298 w 8150726"/>
                <a:gd name="connsiteY12" fmla="*/ 7370554 h 7433040"/>
                <a:gd name="connsiteX13" fmla="*/ 2300983 w 8150726"/>
                <a:gd name="connsiteY13" fmla="*/ 7433040 h 7433040"/>
                <a:gd name="connsiteX14" fmla="*/ 820964 w 8150726"/>
                <a:gd name="connsiteY14" fmla="*/ 4857594 h 7433040"/>
                <a:gd name="connsiteX15" fmla="*/ 820963 w 8150726"/>
                <a:gd name="connsiteY15" fmla="*/ 4857592 h 7433040"/>
                <a:gd name="connsiteX16" fmla="*/ 820962 w 8150726"/>
                <a:gd name="connsiteY16" fmla="*/ 4857592 h 7433040"/>
                <a:gd name="connsiteX17" fmla="*/ 0 w 8150726"/>
                <a:gd name="connsiteY17" fmla="*/ 3429000 h 74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50726" h="7433040">
                  <a:moveTo>
                    <a:pt x="5939202" y="0"/>
                  </a:moveTo>
                  <a:lnTo>
                    <a:pt x="8150726" y="3830472"/>
                  </a:lnTo>
                  <a:lnTo>
                    <a:pt x="8145836" y="4022727"/>
                  </a:lnTo>
                  <a:cubicBezTo>
                    <a:pt x="8138340" y="4254873"/>
                    <a:pt x="8129275" y="4486258"/>
                    <a:pt x="8118628" y="4717902"/>
                  </a:cubicBezTo>
                  <a:lnTo>
                    <a:pt x="8111495" y="4853320"/>
                  </a:lnTo>
                  <a:lnTo>
                    <a:pt x="8111495" y="4853322"/>
                  </a:lnTo>
                  <a:lnTo>
                    <a:pt x="8081929" y="5414632"/>
                  </a:lnTo>
                  <a:lnTo>
                    <a:pt x="8049356" y="5910507"/>
                  </a:lnTo>
                  <a:lnTo>
                    <a:pt x="7811554" y="5957243"/>
                  </a:lnTo>
                  <a:cubicBezTo>
                    <a:pt x="6968070" y="6126872"/>
                    <a:pt x="6224061" y="6304072"/>
                    <a:pt x="5522176" y="6502908"/>
                  </a:cubicBezTo>
                  <a:lnTo>
                    <a:pt x="5218948" y="6591588"/>
                  </a:lnTo>
                  <a:lnTo>
                    <a:pt x="5114063" y="6619020"/>
                  </a:lnTo>
                  <a:cubicBezTo>
                    <a:pt x="4281257" y="6839839"/>
                    <a:pt x="3408056" y="7089453"/>
                    <a:pt x="2500298" y="7370554"/>
                  </a:cubicBezTo>
                  <a:lnTo>
                    <a:pt x="2300983" y="7433040"/>
                  </a:lnTo>
                  <a:lnTo>
                    <a:pt x="820964" y="4857594"/>
                  </a:lnTo>
                  <a:lnTo>
                    <a:pt x="820963" y="4857592"/>
                  </a:lnTo>
                  <a:lnTo>
                    <a:pt x="820962" y="4857592"/>
                  </a:lnTo>
                  <a:lnTo>
                    <a:pt x="0" y="3429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39187-BDBD-3245-89DC-D8637D15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EDCF-8865-CD49-9FB8-BB81F3288D31}" type="slidenum">
              <a:rPr lang="en-PL" smtClean="0"/>
              <a:pPr/>
              <a:t>10</a:t>
            </a:fld>
            <a:endParaRPr lang="en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C2D9BB1-7C68-F117-BF6C-65C89ECD340B}"/>
              </a:ext>
            </a:extLst>
          </p:cNvPr>
          <p:cNvSpPr/>
          <p:nvPr/>
        </p:nvSpPr>
        <p:spPr>
          <a:xfrm>
            <a:off x="560228" y="1127809"/>
            <a:ext cx="1262170" cy="189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5"/>
          </p:nvPr>
        </p:nvSpPr>
        <p:spPr>
          <a:xfrm>
            <a:off x="560228" y="209998"/>
            <a:ext cx="8592397" cy="1222051"/>
          </a:xfrm>
        </p:spPr>
        <p:txBody>
          <a:bodyPr/>
          <a:lstStyle/>
          <a:p>
            <a:r>
              <a:rPr lang="pl-PL" sz="2800" dirty="0"/>
              <a:t>Badanie opinii i postaw polskich </a:t>
            </a:r>
            <a:br>
              <a:rPr lang="pl-PL" sz="2800" dirty="0"/>
            </a:br>
            <a:r>
              <a:rPr lang="pl-PL" sz="2800" dirty="0"/>
              <a:t>przedsiębiorców zainteresowanych udziałem </a:t>
            </a:r>
            <a:br>
              <a:rPr lang="pl-PL" sz="2800" dirty="0"/>
            </a:br>
            <a:r>
              <a:rPr lang="pl-PL" sz="2800" dirty="0"/>
              <a:t>w budowie pierwszej elektrowni jądrowej 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76000" y="1414766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3A6AAD43-56EF-B4C5-34F1-55C74602E053}"/>
              </a:ext>
            </a:extLst>
          </p:cNvPr>
          <p:cNvSpPr txBox="1">
            <a:spLocks/>
          </p:cNvSpPr>
          <p:nvPr/>
        </p:nvSpPr>
        <p:spPr>
          <a:xfrm>
            <a:off x="576238" y="1702829"/>
            <a:ext cx="8654026" cy="4796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A8D275"/>
              </a:buClr>
              <a:buSzPct val="150000"/>
            </a:pPr>
            <a:r>
              <a:rPr lang="pl-PL" sz="1800" b="1" baseline="30000" dirty="0">
                <a:solidFill>
                  <a:srgbClr val="000000"/>
                </a:solidFill>
                <a:latin typeface="+mn-lt"/>
              </a:rPr>
              <a:t>Polscy przedsiębiorcy szacują poziom </a:t>
            </a:r>
            <a:r>
              <a:rPr lang="pl-PL" sz="1800" b="1" baseline="30000" dirty="0" err="1">
                <a:solidFill>
                  <a:srgbClr val="000000"/>
                </a:solidFill>
                <a:latin typeface="+mn-lt"/>
              </a:rPr>
              <a:t>local</a:t>
            </a:r>
            <a:r>
              <a:rPr lang="pl-PL" sz="1800" b="1" baseline="30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pl-PL" sz="1800" b="1" baseline="30000" dirty="0" err="1">
                <a:solidFill>
                  <a:srgbClr val="000000"/>
                </a:solidFill>
                <a:latin typeface="+mn-lt"/>
              </a:rPr>
              <a:t>content</a:t>
            </a:r>
            <a:r>
              <a:rPr lang="pl-PL" sz="1800" b="1" baseline="30000" dirty="0">
                <a:solidFill>
                  <a:srgbClr val="000000"/>
                </a:solidFill>
                <a:latin typeface="+mn-lt"/>
              </a:rPr>
              <a:t> w polskiej inwestycji jądrowej średnio na 40%. </a:t>
            </a:r>
            <a:br>
              <a:rPr lang="pl-PL" sz="1800" b="1" baseline="30000" dirty="0">
                <a:solidFill>
                  <a:srgbClr val="000000"/>
                </a:solidFill>
                <a:latin typeface="+mn-lt"/>
              </a:rPr>
            </a:br>
            <a:r>
              <a:rPr lang="pl-PL" sz="1800" baseline="30000" dirty="0">
                <a:solidFill>
                  <a:srgbClr val="000000"/>
                </a:solidFill>
                <a:latin typeface="+mn-lt"/>
              </a:rPr>
              <a:t>Branże: budowlana (49%), logistyki i magazynowania (39%) oraz usług doradczych (36%) są nastawione najbardziej optymistycznie. </a:t>
            </a:r>
            <a:r>
              <a:rPr lang="pl-PL" sz="1800" b="1" baseline="30000" dirty="0">
                <a:solidFill>
                  <a:srgbClr val="000000"/>
                </a:solidFill>
                <a:latin typeface="+mn-lt"/>
              </a:rPr>
              <a:t>Większość polskich firm zainteresowanych pierwszą inwestycją jądrową wyraża chęć kontynuowania działalności w branży jądrowej w kraju i za granicą.</a:t>
            </a:r>
            <a:r>
              <a:rPr lang="pl-PL" sz="1800" baseline="300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800" b="1" baseline="30000" dirty="0">
                <a:solidFill>
                  <a:srgbClr val="000000"/>
                </a:solidFill>
                <a:latin typeface="+mn-lt"/>
              </a:rPr>
              <a:t>Firmy liczą na największy udział </a:t>
            </a:r>
            <a:r>
              <a:rPr lang="pl-PL" sz="1800" baseline="30000" dirty="0">
                <a:solidFill>
                  <a:srgbClr val="000000"/>
                </a:solidFill>
                <a:latin typeface="+mn-lt"/>
              </a:rPr>
              <a:t>w fazie uruchomienia (40%), nadzorze inżynieryjno-budowlanym (39%) i logistyce (38%). </a:t>
            </a:r>
          </a:p>
          <a:p>
            <a:pPr marL="285750" indent="-28575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800" b="1" baseline="30000" dirty="0">
                <a:solidFill>
                  <a:srgbClr val="000000"/>
                </a:solidFill>
                <a:latin typeface="+mn-lt"/>
              </a:rPr>
              <a:t>Niezależnie od branży</a:t>
            </a:r>
            <a:r>
              <a:rPr lang="pl-PL" sz="1800" baseline="30000" dirty="0">
                <a:solidFill>
                  <a:srgbClr val="000000"/>
                </a:solidFill>
                <a:latin typeface="+mn-lt"/>
              </a:rPr>
              <a:t>, przedsiębiorstwa które już zawarły kontrakty związane z polską inwestycją, oceniają że w obszarze ich działalności średni udział </a:t>
            </a:r>
            <a:r>
              <a:rPr lang="pl-PL" sz="1800" baseline="30000" dirty="0" err="1">
                <a:solidFill>
                  <a:srgbClr val="000000"/>
                </a:solidFill>
                <a:latin typeface="+mn-lt"/>
              </a:rPr>
              <a:t>local</a:t>
            </a:r>
            <a:r>
              <a:rPr lang="pl-PL" sz="1800" baseline="30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pl-PL" sz="1800" baseline="30000" dirty="0" err="1">
                <a:solidFill>
                  <a:srgbClr val="000000"/>
                </a:solidFill>
                <a:latin typeface="+mn-lt"/>
              </a:rPr>
              <a:t>content</a:t>
            </a:r>
            <a:r>
              <a:rPr lang="pl-PL" sz="1800" baseline="30000" dirty="0">
                <a:solidFill>
                  <a:srgbClr val="000000"/>
                </a:solidFill>
                <a:latin typeface="+mn-lt"/>
              </a:rPr>
              <a:t> będzie </a:t>
            </a:r>
            <a:r>
              <a:rPr lang="pl-PL" sz="1800" b="1" baseline="30000" dirty="0">
                <a:solidFill>
                  <a:srgbClr val="000000"/>
                </a:solidFill>
                <a:latin typeface="+mn-lt"/>
              </a:rPr>
              <a:t>o ponad 19 pkt. proc. </a:t>
            </a:r>
            <a:br>
              <a:rPr lang="pl-PL" sz="1800" b="1" baseline="30000" dirty="0">
                <a:solidFill>
                  <a:srgbClr val="000000"/>
                </a:solidFill>
                <a:latin typeface="+mn-lt"/>
              </a:rPr>
            </a:br>
            <a:r>
              <a:rPr lang="pl-PL" sz="1800" b="1" baseline="30000" dirty="0">
                <a:solidFill>
                  <a:srgbClr val="000000"/>
                </a:solidFill>
                <a:latin typeface="+mn-lt"/>
              </a:rPr>
              <a:t>wyższy </a:t>
            </a:r>
            <a:r>
              <a:rPr lang="pl-PL" sz="1800" baseline="30000" dirty="0">
                <a:solidFill>
                  <a:srgbClr val="000000"/>
                </a:solidFill>
                <a:latin typeface="+mn-lt"/>
              </a:rPr>
              <a:t>niż w całości inwestycji. </a:t>
            </a:r>
          </a:p>
          <a:p>
            <a:pPr marL="285750" indent="-28575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800" b="1" baseline="30000" dirty="0">
                <a:solidFill>
                  <a:srgbClr val="000000"/>
                </a:solidFill>
                <a:latin typeface="+mn-lt"/>
              </a:rPr>
              <a:t>Kluczowe czynniki, które zainteresowały przedsiębiorców polskim projektem jądrowym: </a:t>
            </a:r>
            <a:br>
              <a:rPr lang="pl-PL" sz="1800" b="1" baseline="30000" dirty="0">
                <a:solidFill>
                  <a:srgbClr val="000000"/>
                </a:solidFill>
                <a:latin typeface="+mn-lt"/>
              </a:rPr>
            </a:br>
            <a:r>
              <a:rPr lang="pl-PL" sz="1800" baseline="30000" dirty="0">
                <a:solidFill>
                  <a:srgbClr val="000000"/>
                </a:solidFill>
                <a:latin typeface="+mn-lt"/>
              </a:rPr>
              <a:t>okazja do wejścia w sektor energetyki jądrowej, możliwości rozwoju i zwiększenia skali działania przedsiębiorstwa, zwiększenia kompetencji pracowników, uzyskania cennych referencji </a:t>
            </a:r>
            <a:br>
              <a:rPr lang="pl-PL" sz="1800" baseline="30000" dirty="0">
                <a:solidFill>
                  <a:srgbClr val="000000"/>
                </a:solidFill>
                <a:latin typeface="+mn-lt"/>
              </a:rPr>
            </a:br>
            <a:r>
              <a:rPr lang="pl-PL" sz="1800" baseline="30000" dirty="0">
                <a:solidFill>
                  <a:srgbClr val="000000"/>
                </a:solidFill>
                <a:latin typeface="+mn-lt"/>
              </a:rPr>
              <a:t>i ciekawy charakter projektu.</a:t>
            </a:r>
          </a:p>
        </p:txBody>
      </p:sp>
    </p:spTree>
    <p:extLst>
      <p:ext uri="{BB962C8B-B14F-4D97-AF65-F5344CB8AC3E}">
        <p14:creationId xmlns:p14="http://schemas.microsoft.com/office/powerpoint/2010/main" val="128882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A9C8290-C9EA-38E1-9FDF-6F9922C794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Miejsca pracy</a:t>
            </a:r>
          </a:p>
        </p:txBody>
      </p:sp>
    </p:spTree>
    <p:extLst>
      <p:ext uri="{BB962C8B-B14F-4D97-AF65-F5344CB8AC3E}">
        <p14:creationId xmlns:p14="http://schemas.microsoft.com/office/powerpoint/2010/main" val="3288284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9C929937-9E32-DD34-BDBA-7E4851AE4E5A}"/>
              </a:ext>
            </a:extLst>
          </p:cNvPr>
          <p:cNvSpPr/>
          <p:nvPr/>
        </p:nvSpPr>
        <p:spPr>
          <a:xfrm>
            <a:off x="396815" y="1139008"/>
            <a:ext cx="1414732" cy="182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4771E354-A9AC-F548-A21F-F031F5EBF5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8068" y="0"/>
            <a:ext cx="5757928" cy="6858000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1047508" y="-1601482"/>
            <a:ext cx="11148488" cy="9220926"/>
            <a:chOff x="1047508" y="-1601482"/>
            <a:chExt cx="11148488" cy="9220926"/>
          </a:xfrm>
        </p:grpSpPr>
        <p:sp>
          <p:nvSpPr>
            <p:cNvPr id="11" name="Dowolny kształt 10"/>
            <p:cNvSpPr/>
            <p:nvPr/>
          </p:nvSpPr>
          <p:spPr>
            <a:xfrm rot="18000000">
              <a:off x="153565" y="-707539"/>
              <a:ext cx="9220926" cy="7433040"/>
            </a:xfrm>
            <a:custGeom>
              <a:avLst/>
              <a:gdLst>
                <a:gd name="connsiteX0" fmla="*/ 5939202 w 9220926"/>
                <a:gd name="connsiteY0" fmla="*/ 0 h 7433040"/>
                <a:gd name="connsiteX1" fmla="*/ 8150726 w 9220926"/>
                <a:gd name="connsiteY1" fmla="*/ 3830472 h 7433040"/>
                <a:gd name="connsiteX2" fmla="*/ 8150726 w 9220926"/>
                <a:gd name="connsiteY2" fmla="*/ 3830474 h 7433040"/>
                <a:gd name="connsiteX3" fmla="*/ 8741053 w 9220926"/>
                <a:gd name="connsiteY3" fmla="*/ 4852952 h 7433040"/>
                <a:gd name="connsiteX4" fmla="*/ 8741052 w 9220926"/>
                <a:gd name="connsiteY4" fmla="*/ 4852952 h 7433040"/>
                <a:gd name="connsiteX5" fmla="*/ 8741053 w 9220926"/>
                <a:gd name="connsiteY5" fmla="*/ 4852953 h 7433040"/>
                <a:gd name="connsiteX6" fmla="*/ 9220926 w 9220926"/>
                <a:gd name="connsiteY6" fmla="*/ 5684116 h 7433040"/>
                <a:gd name="connsiteX7" fmla="*/ 8914441 w 9220926"/>
                <a:gd name="connsiteY7" fmla="*/ 5742480 h 7433040"/>
                <a:gd name="connsiteX8" fmla="*/ 8569322 w 9220926"/>
                <a:gd name="connsiteY8" fmla="*/ 5810664 h 7433040"/>
                <a:gd name="connsiteX9" fmla="*/ 8484612 w 9220926"/>
                <a:gd name="connsiteY9" fmla="*/ 5828001 h 7433040"/>
                <a:gd name="connsiteX10" fmla="*/ 8179301 w 9220926"/>
                <a:gd name="connsiteY10" fmla="*/ 5884969 h 7433040"/>
                <a:gd name="connsiteX11" fmla="*/ 8049354 w 9220926"/>
                <a:gd name="connsiteY11" fmla="*/ 5910508 h 7433040"/>
                <a:gd name="connsiteX12" fmla="*/ 8049354 w 9220926"/>
                <a:gd name="connsiteY12" fmla="*/ 5910508 h 7433040"/>
                <a:gd name="connsiteX13" fmla="*/ 7811554 w 9220926"/>
                <a:gd name="connsiteY13" fmla="*/ 5957243 h 7433040"/>
                <a:gd name="connsiteX14" fmla="*/ 5522176 w 9220926"/>
                <a:gd name="connsiteY14" fmla="*/ 6502908 h 7433040"/>
                <a:gd name="connsiteX15" fmla="*/ 5218948 w 9220926"/>
                <a:gd name="connsiteY15" fmla="*/ 6591588 h 7433040"/>
                <a:gd name="connsiteX16" fmla="*/ 5114063 w 9220926"/>
                <a:gd name="connsiteY16" fmla="*/ 6619020 h 7433040"/>
                <a:gd name="connsiteX17" fmla="*/ 2500298 w 9220926"/>
                <a:gd name="connsiteY17" fmla="*/ 7370555 h 7433040"/>
                <a:gd name="connsiteX18" fmla="*/ 2300983 w 9220926"/>
                <a:gd name="connsiteY18" fmla="*/ 7433040 h 7433040"/>
                <a:gd name="connsiteX19" fmla="*/ 820964 w 9220926"/>
                <a:gd name="connsiteY19" fmla="*/ 4857594 h 7433040"/>
                <a:gd name="connsiteX20" fmla="*/ 820963 w 9220926"/>
                <a:gd name="connsiteY20" fmla="*/ 4857592 h 7433040"/>
                <a:gd name="connsiteX21" fmla="*/ 820962 w 9220926"/>
                <a:gd name="connsiteY21" fmla="*/ 4857592 h 7433040"/>
                <a:gd name="connsiteX22" fmla="*/ 0 w 9220926"/>
                <a:gd name="connsiteY22" fmla="*/ 3429000 h 74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220926" h="7433040">
                  <a:moveTo>
                    <a:pt x="5939202" y="0"/>
                  </a:moveTo>
                  <a:lnTo>
                    <a:pt x="8150726" y="3830472"/>
                  </a:lnTo>
                  <a:lnTo>
                    <a:pt x="8150726" y="3830474"/>
                  </a:lnTo>
                  <a:lnTo>
                    <a:pt x="8741053" y="4852952"/>
                  </a:lnTo>
                  <a:lnTo>
                    <a:pt x="8741052" y="4852952"/>
                  </a:lnTo>
                  <a:lnTo>
                    <a:pt x="8741053" y="4852953"/>
                  </a:lnTo>
                  <a:lnTo>
                    <a:pt x="9220926" y="5684116"/>
                  </a:lnTo>
                  <a:lnTo>
                    <a:pt x="8914441" y="5742480"/>
                  </a:lnTo>
                  <a:cubicBezTo>
                    <a:pt x="8800785" y="5764528"/>
                    <a:pt x="8685737" y="5787251"/>
                    <a:pt x="8569322" y="5810664"/>
                  </a:cubicBezTo>
                  <a:lnTo>
                    <a:pt x="8484612" y="5828001"/>
                  </a:lnTo>
                  <a:lnTo>
                    <a:pt x="8179301" y="5884969"/>
                  </a:lnTo>
                  <a:lnTo>
                    <a:pt x="8049354" y="5910508"/>
                  </a:lnTo>
                  <a:lnTo>
                    <a:pt x="8049354" y="5910508"/>
                  </a:lnTo>
                  <a:lnTo>
                    <a:pt x="7811554" y="5957243"/>
                  </a:lnTo>
                  <a:cubicBezTo>
                    <a:pt x="6968070" y="6126872"/>
                    <a:pt x="6224061" y="6304073"/>
                    <a:pt x="5522176" y="6502908"/>
                  </a:cubicBezTo>
                  <a:lnTo>
                    <a:pt x="5218948" y="6591588"/>
                  </a:lnTo>
                  <a:lnTo>
                    <a:pt x="5114063" y="6619020"/>
                  </a:lnTo>
                  <a:cubicBezTo>
                    <a:pt x="4281257" y="6839839"/>
                    <a:pt x="3408056" y="7089453"/>
                    <a:pt x="2500298" y="7370555"/>
                  </a:cubicBezTo>
                  <a:lnTo>
                    <a:pt x="2300983" y="7433040"/>
                  </a:lnTo>
                  <a:lnTo>
                    <a:pt x="820964" y="4857594"/>
                  </a:lnTo>
                  <a:lnTo>
                    <a:pt x="820963" y="4857592"/>
                  </a:lnTo>
                  <a:lnTo>
                    <a:pt x="820962" y="4857592"/>
                  </a:lnTo>
                  <a:lnTo>
                    <a:pt x="0" y="3429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4561548" y="5755279"/>
              <a:ext cx="7634448" cy="1114268"/>
              <a:chOff x="4561548" y="5755279"/>
              <a:chExt cx="7634448" cy="1114268"/>
            </a:xfrm>
          </p:grpSpPr>
          <p:sp>
            <p:nvSpPr>
              <p:cNvPr id="14" name="Freeform 36">
                <a:extLst>
                  <a:ext uri="{FF2B5EF4-FFF2-40B4-BE49-F238E27FC236}">
                    <a16:creationId xmlns:a16="http://schemas.microsoft.com/office/drawing/2014/main" id="{883F42AF-3D26-1B40-8550-2CB25035489D}"/>
                  </a:ext>
                </a:extLst>
              </p:cNvPr>
              <p:cNvSpPr/>
              <p:nvPr/>
            </p:nvSpPr>
            <p:spPr>
              <a:xfrm>
                <a:off x="4607083" y="5755279"/>
                <a:ext cx="7588913" cy="1114268"/>
              </a:xfrm>
              <a:custGeom>
                <a:avLst/>
                <a:gdLst>
                  <a:gd name="connsiteX0" fmla="*/ 0 w 7532017"/>
                  <a:gd name="connsiteY0" fmla="*/ 1074656 h 1112363"/>
                  <a:gd name="connsiteX1" fmla="*/ 7532017 w 7532017"/>
                  <a:gd name="connsiteY1" fmla="*/ 0 h 1112363"/>
                  <a:gd name="connsiteX2" fmla="*/ 7522590 w 7532017"/>
                  <a:gd name="connsiteY2" fmla="*/ 1112363 h 1112363"/>
                  <a:gd name="connsiteX3" fmla="*/ 0 w 7532017"/>
                  <a:gd name="connsiteY3" fmla="*/ 1074656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7948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7948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7948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8329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8329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8329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77612"/>
                  <a:gd name="connsiteX1" fmla="*/ 7588913 w 7588913"/>
                  <a:gd name="connsiteY1" fmla="*/ 0 h 1177612"/>
                  <a:gd name="connsiteX2" fmla="*/ 7587106 w 7588913"/>
                  <a:gd name="connsiteY2" fmla="*/ 1114268 h 1177612"/>
                  <a:gd name="connsiteX3" fmla="*/ 0 w 7588913"/>
                  <a:gd name="connsiteY3" fmla="*/ 1099040 h 1177612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88913" h="1114268">
                    <a:moveTo>
                      <a:pt x="0" y="1099040"/>
                    </a:moveTo>
                    <a:cubicBezTo>
                      <a:pt x="2517446" y="529493"/>
                      <a:pt x="5037050" y="188547"/>
                      <a:pt x="7588913" y="0"/>
                    </a:cubicBezTo>
                    <a:cubicBezTo>
                      <a:pt x="7585771" y="370788"/>
                      <a:pt x="7590248" y="1107335"/>
                      <a:pt x="7587106" y="1114268"/>
                    </a:cubicBezTo>
                    <a:lnTo>
                      <a:pt x="0" y="10990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L" baseline="0" dirty="0"/>
              </a:p>
            </p:txBody>
          </p:sp>
          <p:sp>
            <p:nvSpPr>
              <p:cNvPr id="15" name="Freeform 37">
                <a:extLst>
                  <a:ext uri="{FF2B5EF4-FFF2-40B4-BE49-F238E27FC236}">
                    <a16:creationId xmlns:a16="http://schemas.microsoft.com/office/drawing/2014/main" id="{9C5BE17C-ACBE-134A-ADCA-FAACE617747F}"/>
                  </a:ext>
                </a:extLst>
              </p:cNvPr>
              <p:cNvSpPr/>
              <p:nvPr/>
            </p:nvSpPr>
            <p:spPr>
              <a:xfrm>
                <a:off x="4561548" y="6395568"/>
                <a:ext cx="3998384" cy="468842"/>
              </a:xfrm>
              <a:custGeom>
                <a:avLst/>
                <a:gdLst>
                  <a:gd name="connsiteX0" fmla="*/ 0 w 3979334"/>
                  <a:gd name="connsiteY0" fmla="*/ 431800 h 440267"/>
                  <a:gd name="connsiteX1" fmla="*/ 2336800 w 3979334"/>
                  <a:gd name="connsiteY1" fmla="*/ 0 h 440267"/>
                  <a:gd name="connsiteX2" fmla="*/ 3979334 w 3979334"/>
                  <a:gd name="connsiteY2" fmla="*/ 440267 h 440267"/>
                  <a:gd name="connsiteX3" fmla="*/ 0 w 3979334"/>
                  <a:gd name="connsiteY3" fmla="*/ 431800 h 44026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88859"/>
                  <a:gd name="connsiteY0" fmla="*/ 460375 h 472017"/>
                  <a:gd name="connsiteX1" fmla="*/ 2317750 w 3988859"/>
                  <a:gd name="connsiteY1" fmla="*/ 0 h 472017"/>
                  <a:gd name="connsiteX2" fmla="*/ 3988859 w 3988859"/>
                  <a:gd name="connsiteY2" fmla="*/ 472017 h 472017"/>
                  <a:gd name="connsiteX3" fmla="*/ 0 w 3988859"/>
                  <a:gd name="connsiteY3" fmla="*/ 460375 h 472017"/>
                  <a:gd name="connsiteX0" fmla="*/ 0 w 3992034"/>
                  <a:gd name="connsiteY0" fmla="*/ 460375 h 468842"/>
                  <a:gd name="connsiteX1" fmla="*/ 2317750 w 3992034"/>
                  <a:gd name="connsiteY1" fmla="*/ 0 h 468842"/>
                  <a:gd name="connsiteX2" fmla="*/ 3992034 w 3992034"/>
                  <a:gd name="connsiteY2" fmla="*/ 468842 h 468842"/>
                  <a:gd name="connsiteX3" fmla="*/ 0 w 3992034"/>
                  <a:gd name="connsiteY3" fmla="*/ 460375 h 468842"/>
                  <a:gd name="connsiteX0" fmla="*/ 0 w 3998384"/>
                  <a:gd name="connsiteY0" fmla="*/ 463550 h 468842"/>
                  <a:gd name="connsiteX1" fmla="*/ 2324100 w 3998384"/>
                  <a:gd name="connsiteY1" fmla="*/ 0 h 468842"/>
                  <a:gd name="connsiteX2" fmla="*/ 3998384 w 3998384"/>
                  <a:gd name="connsiteY2" fmla="*/ 468842 h 468842"/>
                  <a:gd name="connsiteX3" fmla="*/ 0 w 3998384"/>
                  <a:gd name="connsiteY3" fmla="*/ 463550 h 468842"/>
                  <a:gd name="connsiteX0" fmla="*/ 0 w 3998384"/>
                  <a:gd name="connsiteY0" fmla="*/ 463550 h 468842"/>
                  <a:gd name="connsiteX1" fmla="*/ 2324100 w 3998384"/>
                  <a:gd name="connsiteY1" fmla="*/ 0 h 468842"/>
                  <a:gd name="connsiteX2" fmla="*/ 3998384 w 3998384"/>
                  <a:gd name="connsiteY2" fmla="*/ 468842 h 468842"/>
                  <a:gd name="connsiteX3" fmla="*/ 0 w 3998384"/>
                  <a:gd name="connsiteY3" fmla="*/ 463550 h 468842"/>
                  <a:gd name="connsiteX0" fmla="*/ 0 w 3998384"/>
                  <a:gd name="connsiteY0" fmla="*/ 460319 h 465611"/>
                  <a:gd name="connsiteX1" fmla="*/ 2343486 w 3998384"/>
                  <a:gd name="connsiteY1" fmla="*/ 0 h 465611"/>
                  <a:gd name="connsiteX2" fmla="*/ 3998384 w 3998384"/>
                  <a:gd name="connsiteY2" fmla="*/ 465611 h 465611"/>
                  <a:gd name="connsiteX3" fmla="*/ 0 w 3998384"/>
                  <a:gd name="connsiteY3" fmla="*/ 460319 h 465611"/>
                  <a:gd name="connsiteX0" fmla="*/ 0 w 3998384"/>
                  <a:gd name="connsiteY0" fmla="*/ 463550 h 468842"/>
                  <a:gd name="connsiteX1" fmla="*/ 2343486 w 3998384"/>
                  <a:gd name="connsiteY1" fmla="*/ 0 h 468842"/>
                  <a:gd name="connsiteX2" fmla="*/ 3998384 w 3998384"/>
                  <a:gd name="connsiteY2" fmla="*/ 468842 h 468842"/>
                  <a:gd name="connsiteX3" fmla="*/ 0 w 3998384"/>
                  <a:gd name="connsiteY3" fmla="*/ 463550 h 468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98384" h="468842">
                    <a:moveTo>
                      <a:pt x="0" y="463550"/>
                    </a:moveTo>
                    <a:cubicBezTo>
                      <a:pt x="759883" y="286808"/>
                      <a:pt x="1551853" y="138642"/>
                      <a:pt x="2343486" y="0"/>
                    </a:cubicBezTo>
                    <a:lnTo>
                      <a:pt x="3998384" y="468842"/>
                    </a:lnTo>
                    <a:lnTo>
                      <a:pt x="0" y="4635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L" dirty="0"/>
              </a:p>
            </p:txBody>
          </p:sp>
        </p:grp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39187-BDBD-3245-89DC-D8637D15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533" y="6447426"/>
            <a:ext cx="480647" cy="365125"/>
          </a:xfrm>
        </p:spPr>
        <p:txBody>
          <a:bodyPr/>
          <a:lstStyle/>
          <a:p>
            <a:fld id="{4A5EEDCF-8865-CD49-9FB8-BB81F3288D31}" type="slidenum">
              <a:rPr lang="en-PL" smtClean="0"/>
              <a:pPr/>
              <a:t>12</a:t>
            </a:fld>
            <a:endParaRPr lang="en-PL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5"/>
          </p:nvPr>
        </p:nvSpPr>
        <p:spPr>
          <a:xfrm>
            <a:off x="560229" y="431330"/>
            <a:ext cx="8506133" cy="528530"/>
          </a:xfrm>
        </p:spPr>
        <p:txBody>
          <a:bodyPr/>
          <a:lstStyle/>
          <a:p>
            <a:r>
              <a:rPr lang="pl-PL" sz="2800" dirty="0"/>
              <a:t>Sektor jądrowy oznacza nowe miejsca pracy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76000" y="966201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Picture 35">
            <a:extLst>
              <a:ext uri="{FF2B5EF4-FFF2-40B4-BE49-F238E27FC236}">
                <a16:creationId xmlns:a16="http://schemas.microsoft.com/office/drawing/2014/main" id="{CEC0C9E5-A2FB-9847-93A9-6B0BBD6C5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050" y="5977047"/>
            <a:ext cx="1170764" cy="658883"/>
          </a:xfrm>
          <a:prstGeom prst="rect">
            <a:avLst/>
          </a:prstGeom>
        </p:spPr>
      </p:pic>
      <p:sp>
        <p:nvSpPr>
          <p:cNvPr id="37" name="Symbol zastępczy tekstu 3"/>
          <p:cNvSpPr>
            <a:spLocks noGrp="1"/>
          </p:cNvSpPr>
          <p:nvPr>
            <p:ph type="body" sz="quarter" idx="18"/>
          </p:nvPr>
        </p:nvSpPr>
        <p:spPr>
          <a:xfrm>
            <a:off x="576239" y="1297394"/>
            <a:ext cx="6602196" cy="4796484"/>
          </a:xfrm>
        </p:spPr>
        <p:txBody>
          <a:bodyPr/>
          <a:lstStyle/>
          <a:p>
            <a:pPr marR="0" algn="l" rtl="0">
              <a:lnSpc>
                <a:spcPct val="150000"/>
              </a:lnSpc>
              <a:buClr>
                <a:srgbClr val="A8D275"/>
              </a:buClr>
              <a:buSzPct val="150000"/>
            </a:pPr>
            <a:r>
              <a:rPr lang="pl-PL" sz="1700" i="0" u="none" strike="noStrike" baseline="30000" dirty="0">
                <a:solidFill>
                  <a:srgbClr val="000000"/>
                </a:solidFill>
                <a:latin typeface="+mn-lt"/>
              </a:rPr>
              <a:t>Inwestycje w rozwój energetyki jądrowej mają dać potężny impuls do rozwoju gospodarki we wszystkich regonach w Polsce. Jak podaje Ministerstwo Energii, szacuje się, że dzięki temu powstanie nawet ponad 10 tysięcy nowych miejsc pracy, a wartość inwestycji przełoży się na wzrost PKB o jeden procent. Jak podaje resort energii, szacuje się, </a:t>
            </a:r>
            <a:br>
              <a:rPr lang="pl-PL" sz="1700" i="0" u="none" strike="noStrike" baseline="30000" dirty="0">
                <a:solidFill>
                  <a:srgbClr val="000000"/>
                </a:solidFill>
                <a:latin typeface="+mn-lt"/>
              </a:rPr>
            </a:br>
            <a:r>
              <a:rPr lang="pl-PL" sz="1700" i="0" u="none" strike="noStrike" baseline="30000" dirty="0">
                <a:solidFill>
                  <a:srgbClr val="000000"/>
                </a:solidFill>
                <a:latin typeface="+mn-lt"/>
              </a:rPr>
              <a:t>iż w budowie jednej elektrowni może wziąć udział nawet 10 tys. osób, a w całym łańcuchu dostaw nawet 70 tys. pracowników. Nowe miejsc pracy będą czekały nie tylko na specjalistów stricte od energetyki jądrowej, zatrudnienie znajdą też:</a:t>
            </a:r>
            <a:endParaRPr lang="pl-PL" sz="1700" baseline="30000" dirty="0">
              <a:solidFill>
                <a:srgbClr val="000000"/>
              </a:solidFill>
              <a:latin typeface="+mn-lt"/>
            </a:endParaRPr>
          </a:p>
          <a:p>
            <a:pPr marL="285750" marR="0" indent="-285750" algn="l" rtl="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700" i="0" u="none" strike="noStrike" baseline="30000" dirty="0">
                <a:solidFill>
                  <a:srgbClr val="000000"/>
                </a:solidFill>
                <a:latin typeface="+mn-lt"/>
              </a:rPr>
              <a:t>specjaliści z biur projektowych,</a:t>
            </a:r>
          </a:p>
          <a:p>
            <a:pPr marL="285750" marR="0" indent="-285750" algn="l" rtl="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700" i="0" u="none" strike="noStrike" baseline="30000" dirty="0">
                <a:solidFill>
                  <a:srgbClr val="000000"/>
                </a:solidFill>
                <a:latin typeface="+mn-lt"/>
              </a:rPr>
              <a:t>dostawcy maszyn i urządzeń, wytwórni konstrukcji stalowych,</a:t>
            </a:r>
          </a:p>
          <a:p>
            <a:pPr marL="285750" marR="0" indent="-285750" algn="l" rtl="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700" i="0" u="none" strike="noStrike" baseline="30000" dirty="0">
                <a:solidFill>
                  <a:srgbClr val="000000"/>
                </a:solidFill>
                <a:latin typeface="+mn-lt"/>
              </a:rPr>
              <a:t>specjaliści z sektora IT,</a:t>
            </a:r>
          </a:p>
          <a:p>
            <a:pPr marL="285750" marR="0" indent="-285750" algn="l" rtl="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700" i="0" u="none" strike="noStrike" baseline="30000" dirty="0">
                <a:solidFill>
                  <a:srgbClr val="000000"/>
                </a:solidFill>
                <a:latin typeface="+mn-lt"/>
              </a:rPr>
              <a:t>branża budowlana i montażowa,</a:t>
            </a:r>
          </a:p>
          <a:p>
            <a:pPr marL="285750" marR="0" indent="-285750" algn="l" rtl="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700" baseline="30000" dirty="0">
                <a:solidFill>
                  <a:srgbClr val="000000"/>
                </a:solidFill>
                <a:latin typeface="+mn-lt"/>
              </a:rPr>
              <a:t>transport</a:t>
            </a:r>
            <a:r>
              <a:rPr lang="pl-PL" sz="1700" i="0" u="none" strike="noStrike" baseline="30000" dirty="0">
                <a:solidFill>
                  <a:srgbClr val="000000"/>
                </a:solidFill>
                <a:latin typeface="+mn-lt"/>
              </a:rPr>
              <a:t>. </a:t>
            </a:r>
          </a:p>
          <a:p>
            <a:pPr marR="0" algn="l" rtl="0">
              <a:lnSpc>
                <a:spcPct val="150000"/>
              </a:lnSpc>
              <a:buClr>
                <a:srgbClr val="A8D275"/>
              </a:buClr>
              <a:buSzPct val="150000"/>
            </a:pPr>
            <a:r>
              <a:rPr lang="pl-PL" sz="1700" i="0" u="none" strike="noStrike" baseline="30000" dirty="0">
                <a:solidFill>
                  <a:srgbClr val="000000"/>
                </a:solidFill>
                <a:latin typeface="+mn-lt"/>
              </a:rPr>
              <a:t>Już po uruchomieniu elektrowni niezbędni będą specjaliści w dziedzinie eksploatacji, serwisu czy pomiarów. Branża potrzebuje bardzo wielu specjalności, w tym techników, inżynierów branż mechanicznej i elektrycznej, automatyków, informatyków, spawaczy </a:t>
            </a:r>
            <a:br>
              <a:rPr lang="pl-PL" sz="1700" i="0" u="none" strike="noStrike" baseline="30000" dirty="0">
                <a:solidFill>
                  <a:srgbClr val="000000"/>
                </a:solidFill>
                <a:latin typeface="+mn-lt"/>
              </a:rPr>
            </a:br>
            <a:r>
              <a:rPr lang="pl-PL" sz="1700" i="0" u="none" strike="noStrike" baseline="30000" dirty="0">
                <a:solidFill>
                  <a:srgbClr val="000000"/>
                </a:solidFill>
                <a:latin typeface="+mn-lt"/>
              </a:rPr>
              <a:t>i wielu innych specjalistów.</a:t>
            </a:r>
          </a:p>
        </p:txBody>
      </p:sp>
    </p:spTree>
    <p:extLst>
      <p:ext uri="{BB962C8B-B14F-4D97-AF65-F5344CB8AC3E}">
        <p14:creationId xmlns:p14="http://schemas.microsoft.com/office/powerpoint/2010/main" val="321529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E0DFC59-6B87-688A-E976-1C6A07E90F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34250" y="3204863"/>
            <a:ext cx="7923500" cy="419786"/>
          </a:xfrm>
        </p:spPr>
        <p:txBody>
          <a:bodyPr/>
          <a:lstStyle/>
          <a:p>
            <a:r>
              <a:rPr lang="pl-PL" dirty="0"/>
              <a:t>Sprawiedliwa transformacja regionu</a:t>
            </a:r>
          </a:p>
        </p:txBody>
      </p:sp>
    </p:spTree>
    <p:extLst>
      <p:ext uri="{BB962C8B-B14F-4D97-AF65-F5344CB8AC3E}">
        <p14:creationId xmlns:p14="http://schemas.microsoft.com/office/powerpoint/2010/main" val="1148724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>
            <a:extLst>
              <a:ext uri="{FF2B5EF4-FFF2-40B4-BE49-F238E27FC236}">
                <a16:creationId xmlns:a16="http://schemas.microsoft.com/office/drawing/2014/main" id="{4771E354-A9AC-F548-A21F-F031F5EBF5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020" y="-927"/>
            <a:ext cx="6988298" cy="6870474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1047508" y="-1601482"/>
            <a:ext cx="11148488" cy="9220926"/>
            <a:chOff x="1047508" y="-1601482"/>
            <a:chExt cx="11148488" cy="9220926"/>
          </a:xfrm>
        </p:grpSpPr>
        <p:sp>
          <p:nvSpPr>
            <p:cNvPr id="11" name="Dowolny kształt 10"/>
            <p:cNvSpPr/>
            <p:nvPr/>
          </p:nvSpPr>
          <p:spPr>
            <a:xfrm rot="18000000">
              <a:off x="153565" y="-707539"/>
              <a:ext cx="9220926" cy="7433040"/>
            </a:xfrm>
            <a:custGeom>
              <a:avLst/>
              <a:gdLst>
                <a:gd name="connsiteX0" fmla="*/ 5939202 w 9220926"/>
                <a:gd name="connsiteY0" fmla="*/ 0 h 7433040"/>
                <a:gd name="connsiteX1" fmla="*/ 8150726 w 9220926"/>
                <a:gd name="connsiteY1" fmla="*/ 3830472 h 7433040"/>
                <a:gd name="connsiteX2" fmla="*/ 8150726 w 9220926"/>
                <a:gd name="connsiteY2" fmla="*/ 3830474 h 7433040"/>
                <a:gd name="connsiteX3" fmla="*/ 8741053 w 9220926"/>
                <a:gd name="connsiteY3" fmla="*/ 4852952 h 7433040"/>
                <a:gd name="connsiteX4" fmla="*/ 8741052 w 9220926"/>
                <a:gd name="connsiteY4" fmla="*/ 4852952 h 7433040"/>
                <a:gd name="connsiteX5" fmla="*/ 8741053 w 9220926"/>
                <a:gd name="connsiteY5" fmla="*/ 4852953 h 7433040"/>
                <a:gd name="connsiteX6" fmla="*/ 9220926 w 9220926"/>
                <a:gd name="connsiteY6" fmla="*/ 5684116 h 7433040"/>
                <a:gd name="connsiteX7" fmla="*/ 8914441 w 9220926"/>
                <a:gd name="connsiteY7" fmla="*/ 5742480 h 7433040"/>
                <a:gd name="connsiteX8" fmla="*/ 8569322 w 9220926"/>
                <a:gd name="connsiteY8" fmla="*/ 5810664 h 7433040"/>
                <a:gd name="connsiteX9" fmla="*/ 8484612 w 9220926"/>
                <a:gd name="connsiteY9" fmla="*/ 5828001 h 7433040"/>
                <a:gd name="connsiteX10" fmla="*/ 8179301 w 9220926"/>
                <a:gd name="connsiteY10" fmla="*/ 5884969 h 7433040"/>
                <a:gd name="connsiteX11" fmla="*/ 8049354 w 9220926"/>
                <a:gd name="connsiteY11" fmla="*/ 5910508 h 7433040"/>
                <a:gd name="connsiteX12" fmla="*/ 8049354 w 9220926"/>
                <a:gd name="connsiteY12" fmla="*/ 5910508 h 7433040"/>
                <a:gd name="connsiteX13" fmla="*/ 7811554 w 9220926"/>
                <a:gd name="connsiteY13" fmla="*/ 5957243 h 7433040"/>
                <a:gd name="connsiteX14" fmla="*/ 5522176 w 9220926"/>
                <a:gd name="connsiteY14" fmla="*/ 6502908 h 7433040"/>
                <a:gd name="connsiteX15" fmla="*/ 5218948 w 9220926"/>
                <a:gd name="connsiteY15" fmla="*/ 6591588 h 7433040"/>
                <a:gd name="connsiteX16" fmla="*/ 5114063 w 9220926"/>
                <a:gd name="connsiteY16" fmla="*/ 6619020 h 7433040"/>
                <a:gd name="connsiteX17" fmla="*/ 2500298 w 9220926"/>
                <a:gd name="connsiteY17" fmla="*/ 7370555 h 7433040"/>
                <a:gd name="connsiteX18" fmla="*/ 2300983 w 9220926"/>
                <a:gd name="connsiteY18" fmla="*/ 7433040 h 7433040"/>
                <a:gd name="connsiteX19" fmla="*/ 820964 w 9220926"/>
                <a:gd name="connsiteY19" fmla="*/ 4857594 h 7433040"/>
                <a:gd name="connsiteX20" fmla="*/ 820963 w 9220926"/>
                <a:gd name="connsiteY20" fmla="*/ 4857592 h 7433040"/>
                <a:gd name="connsiteX21" fmla="*/ 820962 w 9220926"/>
                <a:gd name="connsiteY21" fmla="*/ 4857592 h 7433040"/>
                <a:gd name="connsiteX22" fmla="*/ 0 w 9220926"/>
                <a:gd name="connsiteY22" fmla="*/ 3429000 h 74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220926" h="7433040">
                  <a:moveTo>
                    <a:pt x="5939202" y="0"/>
                  </a:moveTo>
                  <a:lnTo>
                    <a:pt x="8150726" y="3830472"/>
                  </a:lnTo>
                  <a:lnTo>
                    <a:pt x="8150726" y="3830474"/>
                  </a:lnTo>
                  <a:lnTo>
                    <a:pt x="8741053" y="4852952"/>
                  </a:lnTo>
                  <a:lnTo>
                    <a:pt x="8741052" y="4852952"/>
                  </a:lnTo>
                  <a:lnTo>
                    <a:pt x="8741053" y="4852953"/>
                  </a:lnTo>
                  <a:lnTo>
                    <a:pt x="9220926" y="5684116"/>
                  </a:lnTo>
                  <a:lnTo>
                    <a:pt x="8914441" y="5742480"/>
                  </a:lnTo>
                  <a:cubicBezTo>
                    <a:pt x="8800785" y="5764528"/>
                    <a:pt x="8685737" y="5787251"/>
                    <a:pt x="8569322" y="5810664"/>
                  </a:cubicBezTo>
                  <a:lnTo>
                    <a:pt x="8484612" y="5828001"/>
                  </a:lnTo>
                  <a:lnTo>
                    <a:pt x="8179301" y="5884969"/>
                  </a:lnTo>
                  <a:lnTo>
                    <a:pt x="8049354" y="5910508"/>
                  </a:lnTo>
                  <a:lnTo>
                    <a:pt x="8049354" y="5910508"/>
                  </a:lnTo>
                  <a:lnTo>
                    <a:pt x="7811554" y="5957243"/>
                  </a:lnTo>
                  <a:cubicBezTo>
                    <a:pt x="6968070" y="6126872"/>
                    <a:pt x="6224061" y="6304073"/>
                    <a:pt x="5522176" y="6502908"/>
                  </a:cubicBezTo>
                  <a:lnTo>
                    <a:pt x="5218948" y="6591588"/>
                  </a:lnTo>
                  <a:lnTo>
                    <a:pt x="5114063" y="6619020"/>
                  </a:lnTo>
                  <a:cubicBezTo>
                    <a:pt x="4281257" y="6839839"/>
                    <a:pt x="3408056" y="7089453"/>
                    <a:pt x="2500298" y="7370555"/>
                  </a:cubicBezTo>
                  <a:lnTo>
                    <a:pt x="2300983" y="7433040"/>
                  </a:lnTo>
                  <a:lnTo>
                    <a:pt x="820964" y="4857594"/>
                  </a:lnTo>
                  <a:lnTo>
                    <a:pt x="820963" y="4857592"/>
                  </a:lnTo>
                  <a:lnTo>
                    <a:pt x="820962" y="4857592"/>
                  </a:lnTo>
                  <a:lnTo>
                    <a:pt x="0" y="3429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4561548" y="5755279"/>
              <a:ext cx="7634448" cy="1114268"/>
              <a:chOff x="4561548" y="5755279"/>
              <a:chExt cx="7634448" cy="1114268"/>
            </a:xfrm>
          </p:grpSpPr>
          <p:sp>
            <p:nvSpPr>
              <p:cNvPr id="14" name="Freeform 36">
                <a:extLst>
                  <a:ext uri="{FF2B5EF4-FFF2-40B4-BE49-F238E27FC236}">
                    <a16:creationId xmlns:a16="http://schemas.microsoft.com/office/drawing/2014/main" id="{883F42AF-3D26-1B40-8550-2CB25035489D}"/>
                  </a:ext>
                </a:extLst>
              </p:cNvPr>
              <p:cNvSpPr/>
              <p:nvPr/>
            </p:nvSpPr>
            <p:spPr>
              <a:xfrm>
                <a:off x="4607083" y="5755279"/>
                <a:ext cx="7588913" cy="1114268"/>
              </a:xfrm>
              <a:custGeom>
                <a:avLst/>
                <a:gdLst>
                  <a:gd name="connsiteX0" fmla="*/ 0 w 7532017"/>
                  <a:gd name="connsiteY0" fmla="*/ 1074656 h 1112363"/>
                  <a:gd name="connsiteX1" fmla="*/ 7532017 w 7532017"/>
                  <a:gd name="connsiteY1" fmla="*/ 0 h 1112363"/>
                  <a:gd name="connsiteX2" fmla="*/ 7522590 w 7532017"/>
                  <a:gd name="connsiteY2" fmla="*/ 1112363 h 1112363"/>
                  <a:gd name="connsiteX3" fmla="*/ 0 w 7532017"/>
                  <a:gd name="connsiteY3" fmla="*/ 1074656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7948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7948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7948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8329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8329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8329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77612"/>
                  <a:gd name="connsiteX1" fmla="*/ 7588913 w 7588913"/>
                  <a:gd name="connsiteY1" fmla="*/ 0 h 1177612"/>
                  <a:gd name="connsiteX2" fmla="*/ 7587106 w 7588913"/>
                  <a:gd name="connsiteY2" fmla="*/ 1114268 h 1177612"/>
                  <a:gd name="connsiteX3" fmla="*/ 0 w 7588913"/>
                  <a:gd name="connsiteY3" fmla="*/ 1099040 h 1177612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88913" h="1114268">
                    <a:moveTo>
                      <a:pt x="0" y="1099040"/>
                    </a:moveTo>
                    <a:cubicBezTo>
                      <a:pt x="2517446" y="529493"/>
                      <a:pt x="5037050" y="188547"/>
                      <a:pt x="7588913" y="0"/>
                    </a:cubicBezTo>
                    <a:cubicBezTo>
                      <a:pt x="7585771" y="370788"/>
                      <a:pt x="7590248" y="1107335"/>
                      <a:pt x="7587106" y="1114268"/>
                    </a:cubicBezTo>
                    <a:lnTo>
                      <a:pt x="0" y="10990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L" baseline="0" dirty="0"/>
              </a:p>
            </p:txBody>
          </p:sp>
          <p:sp>
            <p:nvSpPr>
              <p:cNvPr id="15" name="Freeform 37">
                <a:extLst>
                  <a:ext uri="{FF2B5EF4-FFF2-40B4-BE49-F238E27FC236}">
                    <a16:creationId xmlns:a16="http://schemas.microsoft.com/office/drawing/2014/main" id="{9C5BE17C-ACBE-134A-ADCA-FAACE617747F}"/>
                  </a:ext>
                </a:extLst>
              </p:cNvPr>
              <p:cNvSpPr/>
              <p:nvPr/>
            </p:nvSpPr>
            <p:spPr>
              <a:xfrm>
                <a:off x="4561548" y="6395568"/>
                <a:ext cx="3998384" cy="468842"/>
              </a:xfrm>
              <a:custGeom>
                <a:avLst/>
                <a:gdLst>
                  <a:gd name="connsiteX0" fmla="*/ 0 w 3979334"/>
                  <a:gd name="connsiteY0" fmla="*/ 431800 h 440267"/>
                  <a:gd name="connsiteX1" fmla="*/ 2336800 w 3979334"/>
                  <a:gd name="connsiteY1" fmla="*/ 0 h 440267"/>
                  <a:gd name="connsiteX2" fmla="*/ 3979334 w 3979334"/>
                  <a:gd name="connsiteY2" fmla="*/ 440267 h 440267"/>
                  <a:gd name="connsiteX3" fmla="*/ 0 w 3979334"/>
                  <a:gd name="connsiteY3" fmla="*/ 431800 h 44026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88859"/>
                  <a:gd name="connsiteY0" fmla="*/ 460375 h 472017"/>
                  <a:gd name="connsiteX1" fmla="*/ 2317750 w 3988859"/>
                  <a:gd name="connsiteY1" fmla="*/ 0 h 472017"/>
                  <a:gd name="connsiteX2" fmla="*/ 3988859 w 3988859"/>
                  <a:gd name="connsiteY2" fmla="*/ 472017 h 472017"/>
                  <a:gd name="connsiteX3" fmla="*/ 0 w 3988859"/>
                  <a:gd name="connsiteY3" fmla="*/ 460375 h 472017"/>
                  <a:gd name="connsiteX0" fmla="*/ 0 w 3992034"/>
                  <a:gd name="connsiteY0" fmla="*/ 460375 h 468842"/>
                  <a:gd name="connsiteX1" fmla="*/ 2317750 w 3992034"/>
                  <a:gd name="connsiteY1" fmla="*/ 0 h 468842"/>
                  <a:gd name="connsiteX2" fmla="*/ 3992034 w 3992034"/>
                  <a:gd name="connsiteY2" fmla="*/ 468842 h 468842"/>
                  <a:gd name="connsiteX3" fmla="*/ 0 w 3992034"/>
                  <a:gd name="connsiteY3" fmla="*/ 460375 h 468842"/>
                  <a:gd name="connsiteX0" fmla="*/ 0 w 3998384"/>
                  <a:gd name="connsiteY0" fmla="*/ 463550 h 468842"/>
                  <a:gd name="connsiteX1" fmla="*/ 2324100 w 3998384"/>
                  <a:gd name="connsiteY1" fmla="*/ 0 h 468842"/>
                  <a:gd name="connsiteX2" fmla="*/ 3998384 w 3998384"/>
                  <a:gd name="connsiteY2" fmla="*/ 468842 h 468842"/>
                  <a:gd name="connsiteX3" fmla="*/ 0 w 3998384"/>
                  <a:gd name="connsiteY3" fmla="*/ 463550 h 468842"/>
                  <a:gd name="connsiteX0" fmla="*/ 0 w 3998384"/>
                  <a:gd name="connsiteY0" fmla="*/ 463550 h 468842"/>
                  <a:gd name="connsiteX1" fmla="*/ 2324100 w 3998384"/>
                  <a:gd name="connsiteY1" fmla="*/ 0 h 468842"/>
                  <a:gd name="connsiteX2" fmla="*/ 3998384 w 3998384"/>
                  <a:gd name="connsiteY2" fmla="*/ 468842 h 468842"/>
                  <a:gd name="connsiteX3" fmla="*/ 0 w 3998384"/>
                  <a:gd name="connsiteY3" fmla="*/ 463550 h 468842"/>
                  <a:gd name="connsiteX0" fmla="*/ 0 w 3998384"/>
                  <a:gd name="connsiteY0" fmla="*/ 460319 h 465611"/>
                  <a:gd name="connsiteX1" fmla="*/ 2343486 w 3998384"/>
                  <a:gd name="connsiteY1" fmla="*/ 0 h 465611"/>
                  <a:gd name="connsiteX2" fmla="*/ 3998384 w 3998384"/>
                  <a:gd name="connsiteY2" fmla="*/ 465611 h 465611"/>
                  <a:gd name="connsiteX3" fmla="*/ 0 w 3998384"/>
                  <a:gd name="connsiteY3" fmla="*/ 460319 h 465611"/>
                  <a:gd name="connsiteX0" fmla="*/ 0 w 3998384"/>
                  <a:gd name="connsiteY0" fmla="*/ 463550 h 468842"/>
                  <a:gd name="connsiteX1" fmla="*/ 2343486 w 3998384"/>
                  <a:gd name="connsiteY1" fmla="*/ 0 h 468842"/>
                  <a:gd name="connsiteX2" fmla="*/ 3998384 w 3998384"/>
                  <a:gd name="connsiteY2" fmla="*/ 468842 h 468842"/>
                  <a:gd name="connsiteX3" fmla="*/ 0 w 3998384"/>
                  <a:gd name="connsiteY3" fmla="*/ 463550 h 468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98384" h="468842">
                    <a:moveTo>
                      <a:pt x="0" y="463550"/>
                    </a:moveTo>
                    <a:cubicBezTo>
                      <a:pt x="759883" y="286808"/>
                      <a:pt x="1551853" y="138642"/>
                      <a:pt x="2343486" y="0"/>
                    </a:cubicBezTo>
                    <a:lnTo>
                      <a:pt x="3998384" y="468842"/>
                    </a:lnTo>
                    <a:lnTo>
                      <a:pt x="0" y="4635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L" dirty="0"/>
              </a:p>
            </p:txBody>
          </p:sp>
        </p:grp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39187-BDBD-3245-89DC-D8637D15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533" y="6447426"/>
            <a:ext cx="480647" cy="365125"/>
          </a:xfrm>
        </p:spPr>
        <p:txBody>
          <a:bodyPr/>
          <a:lstStyle/>
          <a:p>
            <a:fld id="{4A5EEDCF-8865-CD49-9FB8-BB81F3288D31}" type="slidenum">
              <a:rPr lang="en-PL" smtClean="0"/>
              <a:pPr/>
              <a:t>14</a:t>
            </a:fld>
            <a:endParaRPr lang="en-PL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5"/>
          </p:nvPr>
        </p:nvSpPr>
        <p:spPr>
          <a:xfrm>
            <a:off x="560229" y="258792"/>
            <a:ext cx="7586244" cy="939405"/>
          </a:xfrm>
        </p:spPr>
        <p:txBody>
          <a:bodyPr/>
          <a:lstStyle/>
          <a:p>
            <a:r>
              <a:rPr lang="pl-PL" sz="3200" dirty="0"/>
              <a:t>Energetyka jądrowa motorem transformacji regionalnej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Picture 35">
            <a:extLst>
              <a:ext uri="{FF2B5EF4-FFF2-40B4-BE49-F238E27FC236}">
                <a16:creationId xmlns:a16="http://schemas.microsoft.com/office/drawing/2014/main" id="{CEC0C9E5-A2FB-9847-93A9-6B0BBD6C5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050" y="5977047"/>
            <a:ext cx="1170764" cy="658883"/>
          </a:xfrm>
          <a:prstGeom prst="rect">
            <a:avLst/>
          </a:prstGeom>
        </p:spPr>
      </p:pic>
      <p:sp>
        <p:nvSpPr>
          <p:cNvPr id="37" name="Symbol zastępczy tekstu 3"/>
          <p:cNvSpPr>
            <a:spLocks noGrp="1"/>
          </p:cNvSpPr>
          <p:nvPr>
            <p:ph type="body" sz="quarter" idx="18"/>
          </p:nvPr>
        </p:nvSpPr>
        <p:spPr>
          <a:xfrm>
            <a:off x="576239" y="1515979"/>
            <a:ext cx="6652697" cy="436044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Energetyka jądrowa może stać się motorem transformacji regionalnej. Każda nowa elektrownia to setki firm zaangażowanych w łańcuch dostaw, tysiące miejsc pracy o różnych kwalifikacjach i impulsy do zmian dla lokalnych społeczności. Inwestycje zmieniają oblicze całych miast i gmin – podnoszą standard infrastruktury, przyciągają innowacyjne przedsiębiorstwa i wspierają rozwój mieszkańców regionu, tworząc trwałą wartość gospodarczą.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Inwestycje w energetykę jądrową to przedsięwzięcia o długofalowym charakterze, obejmujące perspektywę kilkudziesięciu lat. Takie projekty zapewniają stabilne i rozwojowe miejsca pracy, rozwój zawodowy, </a:t>
            </a:r>
            <a:br>
              <a:rPr lang="pl-PL" sz="1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1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 którym wykorzystuje się nowoczesne technologie oraz udział </a:t>
            </a:r>
            <a:br>
              <a:rPr lang="pl-PL" sz="1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1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 projektach, które realnie zmieniają obraz gospodarki.</a:t>
            </a:r>
          </a:p>
        </p:txBody>
      </p:sp>
    </p:spTree>
    <p:extLst>
      <p:ext uri="{BB962C8B-B14F-4D97-AF65-F5344CB8AC3E}">
        <p14:creationId xmlns:p14="http://schemas.microsoft.com/office/powerpoint/2010/main" val="831882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mapa, Czcionka, zrzut ekranu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240C5A4-C83A-79DC-6F20-5CD4222039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C0EF4EE1-962B-8BAD-21F5-F97EC981AB6E}"/>
              </a:ext>
            </a:extLst>
          </p:cNvPr>
          <p:cNvSpPr/>
          <p:nvPr/>
        </p:nvSpPr>
        <p:spPr>
          <a:xfrm>
            <a:off x="2044460" y="560717"/>
            <a:ext cx="2596551" cy="1794294"/>
          </a:xfrm>
          <a:prstGeom prst="rect">
            <a:avLst/>
          </a:prstGeom>
          <a:solidFill>
            <a:srgbClr val="133273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8DDBB7E-F425-10E4-AD5F-14A50DCCCFCD}"/>
              </a:ext>
            </a:extLst>
          </p:cNvPr>
          <p:cNvSpPr txBox="1">
            <a:spLocks/>
          </p:cNvSpPr>
          <p:nvPr/>
        </p:nvSpPr>
        <p:spPr>
          <a:xfrm>
            <a:off x="2095013" y="1013592"/>
            <a:ext cx="3572549" cy="14190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solidFill>
                  <a:schemeClr val="bg1"/>
                </a:solidFill>
                <a:latin typeface="Trebuchet MS" panose="020B0603020202020204" pitchFamily="34" charset="0"/>
              </a:rPr>
              <a:t>Atom dla Bełchatowa. </a:t>
            </a:r>
          </a:p>
          <a:p>
            <a:r>
              <a:rPr lang="pl-PL" sz="2400" dirty="0">
                <a:solidFill>
                  <a:schemeClr val="bg1"/>
                </a:solidFill>
                <a:latin typeface="Trebuchet MS" panose="020B0603020202020204" pitchFamily="34" charset="0"/>
              </a:rPr>
              <a:t>Energia dla Łódzkiego</a:t>
            </a:r>
          </a:p>
        </p:txBody>
      </p:sp>
    </p:spTree>
    <p:extLst>
      <p:ext uri="{BB962C8B-B14F-4D97-AF65-F5344CB8AC3E}">
        <p14:creationId xmlns:p14="http://schemas.microsoft.com/office/powerpoint/2010/main" val="340020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E4C3AD1-A5FF-93B7-3A1B-33872365E3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Akceptacja społeczna</a:t>
            </a:r>
          </a:p>
        </p:txBody>
      </p:sp>
    </p:spTree>
    <p:extLst>
      <p:ext uri="{BB962C8B-B14F-4D97-AF65-F5344CB8AC3E}">
        <p14:creationId xmlns:p14="http://schemas.microsoft.com/office/powerpoint/2010/main" val="95791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>
            <a:extLst>
              <a:ext uri="{FF2B5EF4-FFF2-40B4-BE49-F238E27FC236}">
                <a16:creationId xmlns:a16="http://schemas.microsoft.com/office/drawing/2014/main" id="{4771E354-A9AC-F548-A21F-F031F5EBF5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8844" y="11548"/>
            <a:ext cx="5238473" cy="6857999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1047508" y="-1601482"/>
            <a:ext cx="11148488" cy="9220926"/>
            <a:chOff x="1047508" y="-1601482"/>
            <a:chExt cx="11148488" cy="9220926"/>
          </a:xfrm>
        </p:grpSpPr>
        <p:sp>
          <p:nvSpPr>
            <p:cNvPr id="11" name="Dowolny kształt 10"/>
            <p:cNvSpPr/>
            <p:nvPr/>
          </p:nvSpPr>
          <p:spPr>
            <a:xfrm rot="18000000">
              <a:off x="153565" y="-707539"/>
              <a:ext cx="9220926" cy="7433040"/>
            </a:xfrm>
            <a:custGeom>
              <a:avLst/>
              <a:gdLst>
                <a:gd name="connsiteX0" fmla="*/ 5939202 w 9220926"/>
                <a:gd name="connsiteY0" fmla="*/ 0 h 7433040"/>
                <a:gd name="connsiteX1" fmla="*/ 8150726 w 9220926"/>
                <a:gd name="connsiteY1" fmla="*/ 3830472 h 7433040"/>
                <a:gd name="connsiteX2" fmla="*/ 8150726 w 9220926"/>
                <a:gd name="connsiteY2" fmla="*/ 3830474 h 7433040"/>
                <a:gd name="connsiteX3" fmla="*/ 8741053 w 9220926"/>
                <a:gd name="connsiteY3" fmla="*/ 4852952 h 7433040"/>
                <a:gd name="connsiteX4" fmla="*/ 8741052 w 9220926"/>
                <a:gd name="connsiteY4" fmla="*/ 4852952 h 7433040"/>
                <a:gd name="connsiteX5" fmla="*/ 8741053 w 9220926"/>
                <a:gd name="connsiteY5" fmla="*/ 4852953 h 7433040"/>
                <a:gd name="connsiteX6" fmla="*/ 9220926 w 9220926"/>
                <a:gd name="connsiteY6" fmla="*/ 5684116 h 7433040"/>
                <a:gd name="connsiteX7" fmla="*/ 8914441 w 9220926"/>
                <a:gd name="connsiteY7" fmla="*/ 5742480 h 7433040"/>
                <a:gd name="connsiteX8" fmla="*/ 8569322 w 9220926"/>
                <a:gd name="connsiteY8" fmla="*/ 5810664 h 7433040"/>
                <a:gd name="connsiteX9" fmla="*/ 8484612 w 9220926"/>
                <a:gd name="connsiteY9" fmla="*/ 5828001 h 7433040"/>
                <a:gd name="connsiteX10" fmla="*/ 8179301 w 9220926"/>
                <a:gd name="connsiteY10" fmla="*/ 5884969 h 7433040"/>
                <a:gd name="connsiteX11" fmla="*/ 8049354 w 9220926"/>
                <a:gd name="connsiteY11" fmla="*/ 5910508 h 7433040"/>
                <a:gd name="connsiteX12" fmla="*/ 8049354 w 9220926"/>
                <a:gd name="connsiteY12" fmla="*/ 5910508 h 7433040"/>
                <a:gd name="connsiteX13" fmla="*/ 7811554 w 9220926"/>
                <a:gd name="connsiteY13" fmla="*/ 5957243 h 7433040"/>
                <a:gd name="connsiteX14" fmla="*/ 5522176 w 9220926"/>
                <a:gd name="connsiteY14" fmla="*/ 6502908 h 7433040"/>
                <a:gd name="connsiteX15" fmla="*/ 5218948 w 9220926"/>
                <a:gd name="connsiteY15" fmla="*/ 6591588 h 7433040"/>
                <a:gd name="connsiteX16" fmla="*/ 5114063 w 9220926"/>
                <a:gd name="connsiteY16" fmla="*/ 6619020 h 7433040"/>
                <a:gd name="connsiteX17" fmla="*/ 2500298 w 9220926"/>
                <a:gd name="connsiteY17" fmla="*/ 7370555 h 7433040"/>
                <a:gd name="connsiteX18" fmla="*/ 2300983 w 9220926"/>
                <a:gd name="connsiteY18" fmla="*/ 7433040 h 7433040"/>
                <a:gd name="connsiteX19" fmla="*/ 820964 w 9220926"/>
                <a:gd name="connsiteY19" fmla="*/ 4857594 h 7433040"/>
                <a:gd name="connsiteX20" fmla="*/ 820963 w 9220926"/>
                <a:gd name="connsiteY20" fmla="*/ 4857592 h 7433040"/>
                <a:gd name="connsiteX21" fmla="*/ 820962 w 9220926"/>
                <a:gd name="connsiteY21" fmla="*/ 4857592 h 7433040"/>
                <a:gd name="connsiteX22" fmla="*/ 0 w 9220926"/>
                <a:gd name="connsiteY22" fmla="*/ 3429000 h 74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220926" h="7433040">
                  <a:moveTo>
                    <a:pt x="5939202" y="0"/>
                  </a:moveTo>
                  <a:lnTo>
                    <a:pt x="8150726" y="3830472"/>
                  </a:lnTo>
                  <a:lnTo>
                    <a:pt x="8150726" y="3830474"/>
                  </a:lnTo>
                  <a:lnTo>
                    <a:pt x="8741053" y="4852952"/>
                  </a:lnTo>
                  <a:lnTo>
                    <a:pt x="8741052" y="4852952"/>
                  </a:lnTo>
                  <a:lnTo>
                    <a:pt x="8741053" y="4852953"/>
                  </a:lnTo>
                  <a:lnTo>
                    <a:pt x="9220926" y="5684116"/>
                  </a:lnTo>
                  <a:lnTo>
                    <a:pt x="8914441" y="5742480"/>
                  </a:lnTo>
                  <a:cubicBezTo>
                    <a:pt x="8800785" y="5764528"/>
                    <a:pt x="8685737" y="5787251"/>
                    <a:pt x="8569322" y="5810664"/>
                  </a:cubicBezTo>
                  <a:lnTo>
                    <a:pt x="8484612" y="5828001"/>
                  </a:lnTo>
                  <a:lnTo>
                    <a:pt x="8179301" y="5884969"/>
                  </a:lnTo>
                  <a:lnTo>
                    <a:pt x="8049354" y="5910508"/>
                  </a:lnTo>
                  <a:lnTo>
                    <a:pt x="8049354" y="5910508"/>
                  </a:lnTo>
                  <a:lnTo>
                    <a:pt x="7811554" y="5957243"/>
                  </a:lnTo>
                  <a:cubicBezTo>
                    <a:pt x="6968070" y="6126872"/>
                    <a:pt x="6224061" y="6304073"/>
                    <a:pt x="5522176" y="6502908"/>
                  </a:cubicBezTo>
                  <a:lnTo>
                    <a:pt x="5218948" y="6591588"/>
                  </a:lnTo>
                  <a:lnTo>
                    <a:pt x="5114063" y="6619020"/>
                  </a:lnTo>
                  <a:cubicBezTo>
                    <a:pt x="4281257" y="6839839"/>
                    <a:pt x="3408056" y="7089453"/>
                    <a:pt x="2500298" y="7370555"/>
                  </a:cubicBezTo>
                  <a:lnTo>
                    <a:pt x="2300983" y="7433040"/>
                  </a:lnTo>
                  <a:lnTo>
                    <a:pt x="820964" y="4857594"/>
                  </a:lnTo>
                  <a:lnTo>
                    <a:pt x="820963" y="4857592"/>
                  </a:lnTo>
                  <a:lnTo>
                    <a:pt x="820962" y="4857592"/>
                  </a:lnTo>
                  <a:lnTo>
                    <a:pt x="0" y="3429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4561548" y="5755279"/>
              <a:ext cx="7634448" cy="1114268"/>
              <a:chOff x="4561548" y="5755279"/>
              <a:chExt cx="7634448" cy="1114268"/>
            </a:xfrm>
          </p:grpSpPr>
          <p:sp>
            <p:nvSpPr>
              <p:cNvPr id="14" name="Freeform 36">
                <a:extLst>
                  <a:ext uri="{FF2B5EF4-FFF2-40B4-BE49-F238E27FC236}">
                    <a16:creationId xmlns:a16="http://schemas.microsoft.com/office/drawing/2014/main" id="{883F42AF-3D26-1B40-8550-2CB25035489D}"/>
                  </a:ext>
                </a:extLst>
              </p:cNvPr>
              <p:cNvSpPr/>
              <p:nvPr/>
            </p:nvSpPr>
            <p:spPr>
              <a:xfrm>
                <a:off x="4607083" y="5755279"/>
                <a:ext cx="7588913" cy="1114268"/>
              </a:xfrm>
              <a:custGeom>
                <a:avLst/>
                <a:gdLst>
                  <a:gd name="connsiteX0" fmla="*/ 0 w 7532017"/>
                  <a:gd name="connsiteY0" fmla="*/ 1074656 h 1112363"/>
                  <a:gd name="connsiteX1" fmla="*/ 7532017 w 7532017"/>
                  <a:gd name="connsiteY1" fmla="*/ 0 h 1112363"/>
                  <a:gd name="connsiteX2" fmla="*/ 7522590 w 7532017"/>
                  <a:gd name="connsiteY2" fmla="*/ 1112363 h 1112363"/>
                  <a:gd name="connsiteX3" fmla="*/ 0 w 7532017"/>
                  <a:gd name="connsiteY3" fmla="*/ 1074656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7948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7948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7948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8329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8329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8329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77612"/>
                  <a:gd name="connsiteX1" fmla="*/ 7588913 w 7588913"/>
                  <a:gd name="connsiteY1" fmla="*/ 0 h 1177612"/>
                  <a:gd name="connsiteX2" fmla="*/ 7587106 w 7588913"/>
                  <a:gd name="connsiteY2" fmla="*/ 1114268 h 1177612"/>
                  <a:gd name="connsiteX3" fmla="*/ 0 w 7588913"/>
                  <a:gd name="connsiteY3" fmla="*/ 1099040 h 1177612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88913" h="1114268">
                    <a:moveTo>
                      <a:pt x="0" y="1099040"/>
                    </a:moveTo>
                    <a:cubicBezTo>
                      <a:pt x="2517446" y="529493"/>
                      <a:pt x="5037050" y="188547"/>
                      <a:pt x="7588913" y="0"/>
                    </a:cubicBezTo>
                    <a:cubicBezTo>
                      <a:pt x="7585771" y="370788"/>
                      <a:pt x="7590248" y="1107335"/>
                      <a:pt x="7587106" y="1114268"/>
                    </a:cubicBezTo>
                    <a:lnTo>
                      <a:pt x="0" y="10990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L" baseline="0" dirty="0"/>
              </a:p>
            </p:txBody>
          </p:sp>
          <p:sp>
            <p:nvSpPr>
              <p:cNvPr id="15" name="Freeform 37">
                <a:extLst>
                  <a:ext uri="{FF2B5EF4-FFF2-40B4-BE49-F238E27FC236}">
                    <a16:creationId xmlns:a16="http://schemas.microsoft.com/office/drawing/2014/main" id="{9C5BE17C-ACBE-134A-ADCA-FAACE617747F}"/>
                  </a:ext>
                </a:extLst>
              </p:cNvPr>
              <p:cNvSpPr/>
              <p:nvPr/>
            </p:nvSpPr>
            <p:spPr>
              <a:xfrm>
                <a:off x="4561548" y="6395568"/>
                <a:ext cx="3998384" cy="468842"/>
              </a:xfrm>
              <a:custGeom>
                <a:avLst/>
                <a:gdLst>
                  <a:gd name="connsiteX0" fmla="*/ 0 w 3979334"/>
                  <a:gd name="connsiteY0" fmla="*/ 431800 h 440267"/>
                  <a:gd name="connsiteX1" fmla="*/ 2336800 w 3979334"/>
                  <a:gd name="connsiteY1" fmla="*/ 0 h 440267"/>
                  <a:gd name="connsiteX2" fmla="*/ 3979334 w 3979334"/>
                  <a:gd name="connsiteY2" fmla="*/ 440267 h 440267"/>
                  <a:gd name="connsiteX3" fmla="*/ 0 w 3979334"/>
                  <a:gd name="connsiteY3" fmla="*/ 431800 h 44026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88859"/>
                  <a:gd name="connsiteY0" fmla="*/ 460375 h 472017"/>
                  <a:gd name="connsiteX1" fmla="*/ 2317750 w 3988859"/>
                  <a:gd name="connsiteY1" fmla="*/ 0 h 472017"/>
                  <a:gd name="connsiteX2" fmla="*/ 3988859 w 3988859"/>
                  <a:gd name="connsiteY2" fmla="*/ 472017 h 472017"/>
                  <a:gd name="connsiteX3" fmla="*/ 0 w 3988859"/>
                  <a:gd name="connsiteY3" fmla="*/ 460375 h 472017"/>
                  <a:gd name="connsiteX0" fmla="*/ 0 w 3992034"/>
                  <a:gd name="connsiteY0" fmla="*/ 460375 h 468842"/>
                  <a:gd name="connsiteX1" fmla="*/ 2317750 w 3992034"/>
                  <a:gd name="connsiteY1" fmla="*/ 0 h 468842"/>
                  <a:gd name="connsiteX2" fmla="*/ 3992034 w 3992034"/>
                  <a:gd name="connsiteY2" fmla="*/ 468842 h 468842"/>
                  <a:gd name="connsiteX3" fmla="*/ 0 w 3992034"/>
                  <a:gd name="connsiteY3" fmla="*/ 460375 h 468842"/>
                  <a:gd name="connsiteX0" fmla="*/ 0 w 3998384"/>
                  <a:gd name="connsiteY0" fmla="*/ 463550 h 468842"/>
                  <a:gd name="connsiteX1" fmla="*/ 2324100 w 3998384"/>
                  <a:gd name="connsiteY1" fmla="*/ 0 h 468842"/>
                  <a:gd name="connsiteX2" fmla="*/ 3998384 w 3998384"/>
                  <a:gd name="connsiteY2" fmla="*/ 468842 h 468842"/>
                  <a:gd name="connsiteX3" fmla="*/ 0 w 3998384"/>
                  <a:gd name="connsiteY3" fmla="*/ 463550 h 468842"/>
                  <a:gd name="connsiteX0" fmla="*/ 0 w 3998384"/>
                  <a:gd name="connsiteY0" fmla="*/ 463550 h 468842"/>
                  <a:gd name="connsiteX1" fmla="*/ 2324100 w 3998384"/>
                  <a:gd name="connsiteY1" fmla="*/ 0 h 468842"/>
                  <a:gd name="connsiteX2" fmla="*/ 3998384 w 3998384"/>
                  <a:gd name="connsiteY2" fmla="*/ 468842 h 468842"/>
                  <a:gd name="connsiteX3" fmla="*/ 0 w 3998384"/>
                  <a:gd name="connsiteY3" fmla="*/ 463550 h 468842"/>
                  <a:gd name="connsiteX0" fmla="*/ 0 w 3998384"/>
                  <a:gd name="connsiteY0" fmla="*/ 460319 h 465611"/>
                  <a:gd name="connsiteX1" fmla="*/ 2343486 w 3998384"/>
                  <a:gd name="connsiteY1" fmla="*/ 0 h 465611"/>
                  <a:gd name="connsiteX2" fmla="*/ 3998384 w 3998384"/>
                  <a:gd name="connsiteY2" fmla="*/ 465611 h 465611"/>
                  <a:gd name="connsiteX3" fmla="*/ 0 w 3998384"/>
                  <a:gd name="connsiteY3" fmla="*/ 460319 h 465611"/>
                  <a:gd name="connsiteX0" fmla="*/ 0 w 3998384"/>
                  <a:gd name="connsiteY0" fmla="*/ 463550 h 468842"/>
                  <a:gd name="connsiteX1" fmla="*/ 2343486 w 3998384"/>
                  <a:gd name="connsiteY1" fmla="*/ 0 h 468842"/>
                  <a:gd name="connsiteX2" fmla="*/ 3998384 w 3998384"/>
                  <a:gd name="connsiteY2" fmla="*/ 468842 h 468842"/>
                  <a:gd name="connsiteX3" fmla="*/ 0 w 3998384"/>
                  <a:gd name="connsiteY3" fmla="*/ 463550 h 468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98384" h="468842">
                    <a:moveTo>
                      <a:pt x="0" y="463550"/>
                    </a:moveTo>
                    <a:cubicBezTo>
                      <a:pt x="759883" y="286808"/>
                      <a:pt x="1551853" y="138642"/>
                      <a:pt x="2343486" y="0"/>
                    </a:cubicBezTo>
                    <a:lnTo>
                      <a:pt x="3998384" y="468842"/>
                    </a:lnTo>
                    <a:lnTo>
                      <a:pt x="0" y="4635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L" dirty="0"/>
              </a:p>
            </p:txBody>
          </p:sp>
        </p:grp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39187-BDBD-3245-89DC-D8637D15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533" y="6447426"/>
            <a:ext cx="480647" cy="365125"/>
          </a:xfrm>
        </p:spPr>
        <p:txBody>
          <a:bodyPr/>
          <a:lstStyle/>
          <a:p>
            <a:fld id="{4A5EEDCF-8865-CD49-9FB8-BB81F3288D31}" type="slidenum">
              <a:rPr lang="en-PL" smtClean="0"/>
              <a:pPr/>
              <a:t>3</a:t>
            </a:fld>
            <a:endParaRPr lang="en-PL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5"/>
          </p:nvPr>
        </p:nvSpPr>
        <p:spPr>
          <a:xfrm>
            <a:off x="560229" y="258792"/>
            <a:ext cx="7586244" cy="939405"/>
          </a:xfrm>
        </p:spPr>
        <p:txBody>
          <a:bodyPr/>
          <a:lstStyle/>
          <a:p>
            <a:r>
              <a:rPr lang="pl-PL" dirty="0"/>
              <a:t>Waga akceptacji społecznej dla budowy elektrowni jądrowej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Picture 35">
            <a:extLst>
              <a:ext uri="{FF2B5EF4-FFF2-40B4-BE49-F238E27FC236}">
                <a16:creationId xmlns:a16="http://schemas.microsoft.com/office/drawing/2014/main" id="{CEC0C9E5-A2FB-9847-93A9-6B0BBD6C5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050" y="5977047"/>
            <a:ext cx="1170764" cy="658883"/>
          </a:xfrm>
          <a:prstGeom prst="rect">
            <a:avLst/>
          </a:prstGeom>
        </p:spPr>
      </p:pic>
      <p:sp>
        <p:nvSpPr>
          <p:cNvPr id="37" name="Symbol zastępczy tekstu 3"/>
          <p:cNvSpPr>
            <a:spLocks noGrp="1"/>
          </p:cNvSpPr>
          <p:nvPr>
            <p:ph type="body" sz="quarter" idx="18"/>
          </p:nvPr>
        </p:nvSpPr>
        <p:spPr>
          <a:xfrm>
            <a:off x="576239" y="1686677"/>
            <a:ext cx="6445663" cy="436044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Elektrownia jądrowa to nie tylko projekt techniczny, ale równie ważny projekt społeczny – dotyka emocji, zaufania, poczucia bezpieczeństwa.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Bez akceptacji społecznej elektrownia może być technicznie idealna, ale politycznie i społecznie niemożliwa do realizacji.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Energetyka jądrowa wymaga potwierdzenia, że:</a:t>
            </a:r>
            <a:endParaRPr lang="pl-PL" sz="1600" b="0" i="0" u="none" strike="noStrike" baseline="30000" dirty="0">
              <a:solidFill>
                <a:srgbClr val="000000"/>
              </a:solidFill>
              <a:latin typeface="+mn-lt"/>
            </a:endParaRPr>
          </a:p>
          <a:p>
            <a:pPr marL="285750" marR="0" indent="-285750" algn="l" rtl="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400" b="0" i="0" u="none" strike="noStrike" baseline="30000" dirty="0">
                <a:solidFill>
                  <a:srgbClr val="000000"/>
                </a:solidFill>
                <a:latin typeface="+mn-lt"/>
              </a:rPr>
              <a:t>regulator działa niezależnie,</a:t>
            </a:r>
          </a:p>
          <a:p>
            <a:pPr marL="285750" marR="0" indent="-285750" algn="l" rtl="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400" b="0" i="0" u="none" strike="noStrike" baseline="30000" dirty="0">
                <a:solidFill>
                  <a:srgbClr val="000000"/>
                </a:solidFill>
                <a:latin typeface="+mn-lt"/>
              </a:rPr>
              <a:t>procedury bezpieczeństwa są realne,</a:t>
            </a:r>
          </a:p>
          <a:p>
            <a:pPr marL="285750" marR="0" indent="-285750" algn="l" rtl="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400" b="0" i="0" u="none" strike="noStrike" baseline="30000" dirty="0">
                <a:solidFill>
                  <a:srgbClr val="000000"/>
                </a:solidFill>
                <a:latin typeface="+mn-lt"/>
              </a:rPr>
              <a:t>informacja jest transparentna.</a:t>
            </a:r>
          </a:p>
        </p:txBody>
      </p:sp>
    </p:spTree>
    <p:extLst>
      <p:ext uri="{BB962C8B-B14F-4D97-AF65-F5344CB8AC3E}">
        <p14:creationId xmlns:p14="http://schemas.microsoft.com/office/powerpoint/2010/main" val="245402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>
            <a:extLst>
              <a:ext uri="{FF2B5EF4-FFF2-40B4-BE49-F238E27FC236}">
                <a16:creationId xmlns:a16="http://schemas.microsoft.com/office/drawing/2014/main" id="{4771E354-A9AC-F548-A21F-F031F5EBF5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9780" y="-927"/>
            <a:ext cx="5916216" cy="6870474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1047508" y="-1601482"/>
            <a:ext cx="11148488" cy="9220926"/>
            <a:chOff x="1047508" y="-1601482"/>
            <a:chExt cx="11148488" cy="9220926"/>
          </a:xfrm>
        </p:grpSpPr>
        <p:sp>
          <p:nvSpPr>
            <p:cNvPr id="11" name="Dowolny kształt 10"/>
            <p:cNvSpPr/>
            <p:nvPr/>
          </p:nvSpPr>
          <p:spPr>
            <a:xfrm rot="18000000">
              <a:off x="153565" y="-707539"/>
              <a:ext cx="9220926" cy="7433040"/>
            </a:xfrm>
            <a:custGeom>
              <a:avLst/>
              <a:gdLst>
                <a:gd name="connsiteX0" fmla="*/ 5939202 w 9220926"/>
                <a:gd name="connsiteY0" fmla="*/ 0 h 7433040"/>
                <a:gd name="connsiteX1" fmla="*/ 8150726 w 9220926"/>
                <a:gd name="connsiteY1" fmla="*/ 3830472 h 7433040"/>
                <a:gd name="connsiteX2" fmla="*/ 8150726 w 9220926"/>
                <a:gd name="connsiteY2" fmla="*/ 3830474 h 7433040"/>
                <a:gd name="connsiteX3" fmla="*/ 8741053 w 9220926"/>
                <a:gd name="connsiteY3" fmla="*/ 4852952 h 7433040"/>
                <a:gd name="connsiteX4" fmla="*/ 8741052 w 9220926"/>
                <a:gd name="connsiteY4" fmla="*/ 4852952 h 7433040"/>
                <a:gd name="connsiteX5" fmla="*/ 8741053 w 9220926"/>
                <a:gd name="connsiteY5" fmla="*/ 4852953 h 7433040"/>
                <a:gd name="connsiteX6" fmla="*/ 9220926 w 9220926"/>
                <a:gd name="connsiteY6" fmla="*/ 5684116 h 7433040"/>
                <a:gd name="connsiteX7" fmla="*/ 8914441 w 9220926"/>
                <a:gd name="connsiteY7" fmla="*/ 5742480 h 7433040"/>
                <a:gd name="connsiteX8" fmla="*/ 8569322 w 9220926"/>
                <a:gd name="connsiteY8" fmla="*/ 5810664 h 7433040"/>
                <a:gd name="connsiteX9" fmla="*/ 8484612 w 9220926"/>
                <a:gd name="connsiteY9" fmla="*/ 5828001 h 7433040"/>
                <a:gd name="connsiteX10" fmla="*/ 8179301 w 9220926"/>
                <a:gd name="connsiteY10" fmla="*/ 5884969 h 7433040"/>
                <a:gd name="connsiteX11" fmla="*/ 8049354 w 9220926"/>
                <a:gd name="connsiteY11" fmla="*/ 5910508 h 7433040"/>
                <a:gd name="connsiteX12" fmla="*/ 8049354 w 9220926"/>
                <a:gd name="connsiteY12" fmla="*/ 5910508 h 7433040"/>
                <a:gd name="connsiteX13" fmla="*/ 7811554 w 9220926"/>
                <a:gd name="connsiteY13" fmla="*/ 5957243 h 7433040"/>
                <a:gd name="connsiteX14" fmla="*/ 5522176 w 9220926"/>
                <a:gd name="connsiteY14" fmla="*/ 6502908 h 7433040"/>
                <a:gd name="connsiteX15" fmla="*/ 5218948 w 9220926"/>
                <a:gd name="connsiteY15" fmla="*/ 6591588 h 7433040"/>
                <a:gd name="connsiteX16" fmla="*/ 5114063 w 9220926"/>
                <a:gd name="connsiteY16" fmla="*/ 6619020 h 7433040"/>
                <a:gd name="connsiteX17" fmla="*/ 2500298 w 9220926"/>
                <a:gd name="connsiteY17" fmla="*/ 7370555 h 7433040"/>
                <a:gd name="connsiteX18" fmla="*/ 2300983 w 9220926"/>
                <a:gd name="connsiteY18" fmla="*/ 7433040 h 7433040"/>
                <a:gd name="connsiteX19" fmla="*/ 820964 w 9220926"/>
                <a:gd name="connsiteY19" fmla="*/ 4857594 h 7433040"/>
                <a:gd name="connsiteX20" fmla="*/ 820963 w 9220926"/>
                <a:gd name="connsiteY20" fmla="*/ 4857592 h 7433040"/>
                <a:gd name="connsiteX21" fmla="*/ 820962 w 9220926"/>
                <a:gd name="connsiteY21" fmla="*/ 4857592 h 7433040"/>
                <a:gd name="connsiteX22" fmla="*/ 0 w 9220926"/>
                <a:gd name="connsiteY22" fmla="*/ 3429000 h 74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220926" h="7433040">
                  <a:moveTo>
                    <a:pt x="5939202" y="0"/>
                  </a:moveTo>
                  <a:lnTo>
                    <a:pt x="8150726" y="3830472"/>
                  </a:lnTo>
                  <a:lnTo>
                    <a:pt x="8150726" y="3830474"/>
                  </a:lnTo>
                  <a:lnTo>
                    <a:pt x="8741053" y="4852952"/>
                  </a:lnTo>
                  <a:lnTo>
                    <a:pt x="8741052" y="4852952"/>
                  </a:lnTo>
                  <a:lnTo>
                    <a:pt x="8741053" y="4852953"/>
                  </a:lnTo>
                  <a:lnTo>
                    <a:pt x="9220926" y="5684116"/>
                  </a:lnTo>
                  <a:lnTo>
                    <a:pt x="8914441" y="5742480"/>
                  </a:lnTo>
                  <a:cubicBezTo>
                    <a:pt x="8800785" y="5764528"/>
                    <a:pt x="8685737" y="5787251"/>
                    <a:pt x="8569322" y="5810664"/>
                  </a:cubicBezTo>
                  <a:lnTo>
                    <a:pt x="8484612" y="5828001"/>
                  </a:lnTo>
                  <a:lnTo>
                    <a:pt x="8179301" y="5884969"/>
                  </a:lnTo>
                  <a:lnTo>
                    <a:pt x="8049354" y="5910508"/>
                  </a:lnTo>
                  <a:lnTo>
                    <a:pt x="8049354" y="5910508"/>
                  </a:lnTo>
                  <a:lnTo>
                    <a:pt x="7811554" y="5957243"/>
                  </a:lnTo>
                  <a:cubicBezTo>
                    <a:pt x="6968070" y="6126872"/>
                    <a:pt x="6224061" y="6304073"/>
                    <a:pt x="5522176" y="6502908"/>
                  </a:cubicBezTo>
                  <a:lnTo>
                    <a:pt x="5218948" y="6591588"/>
                  </a:lnTo>
                  <a:lnTo>
                    <a:pt x="5114063" y="6619020"/>
                  </a:lnTo>
                  <a:cubicBezTo>
                    <a:pt x="4281257" y="6839839"/>
                    <a:pt x="3408056" y="7089453"/>
                    <a:pt x="2500298" y="7370555"/>
                  </a:cubicBezTo>
                  <a:lnTo>
                    <a:pt x="2300983" y="7433040"/>
                  </a:lnTo>
                  <a:lnTo>
                    <a:pt x="820964" y="4857594"/>
                  </a:lnTo>
                  <a:lnTo>
                    <a:pt x="820963" y="4857592"/>
                  </a:lnTo>
                  <a:lnTo>
                    <a:pt x="820962" y="4857592"/>
                  </a:lnTo>
                  <a:lnTo>
                    <a:pt x="0" y="3429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4561548" y="5755279"/>
              <a:ext cx="7634448" cy="1114268"/>
              <a:chOff x="4561548" y="5755279"/>
              <a:chExt cx="7634448" cy="1114268"/>
            </a:xfrm>
          </p:grpSpPr>
          <p:sp>
            <p:nvSpPr>
              <p:cNvPr id="14" name="Freeform 36">
                <a:extLst>
                  <a:ext uri="{FF2B5EF4-FFF2-40B4-BE49-F238E27FC236}">
                    <a16:creationId xmlns:a16="http://schemas.microsoft.com/office/drawing/2014/main" id="{883F42AF-3D26-1B40-8550-2CB25035489D}"/>
                  </a:ext>
                </a:extLst>
              </p:cNvPr>
              <p:cNvSpPr/>
              <p:nvPr/>
            </p:nvSpPr>
            <p:spPr>
              <a:xfrm>
                <a:off x="4607083" y="5755279"/>
                <a:ext cx="7588913" cy="1114268"/>
              </a:xfrm>
              <a:custGeom>
                <a:avLst/>
                <a:gdLst>
                  <a:gd name="connsiteX0" fmla="*/ 0 w 7532017"/>
                  <a:gd name="connsiteY0" fmla="*/ 1074656 h 1112363"/>
                  <a:gd name="connsiteX1" fmla="*/ 7532017 w 7532017"/>
                  <a:gd name="connsiteY1" fmla="*/ 0 h 1112363"/>
                  <a:gd name="connsiteX2" fmla="*/ 7522590 w 7532017"/>
                  <a:gd name="connsiteY2" fmla="*/ 1112363 h 1112363"/>
                  <a:gd name="connsiteX3" fmla="*/ 0 w 7532017"/>
                  <a:gd name="connsiteY3" fmla="*/ 1074656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7948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7948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7948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8329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8329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8329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77612"/>
                  <a:gd name="connsiteX1" fmla="*/ 7588913 w 7588913"/>
                  <a:gd name="connsiteY1" fmla="*/ 0 h 1177612"/>
                  <a:gd name="connsiteX2" fmla="*/ 7587106 w 7588913"/>
                  <a:gd name="connsiteY2" fmla="*/ 1114268 h 1177612"/>
                  <a:gd name="connsiteX3" fmla="*/ 0 w 7588913"/>
                  <a:gd name="connsiteY3" fmla="*/ 1099040 h 1177612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88913" h="1114268">
                    <a:moveTo>
                      <a:pt x="0" y="1099040"/>
                    </a:moveTo>
                    <a:cubicBezTo>
                      <a:pt x="2517446" y="529493"/>
                      <a:pt x="5037050" y="188547"/>
                      <a:pt x="7588913" y="0"/>
                    </a:cubicBezTo>
                    <a:cubicBezTo>
                      <a:pt x="7585771" y="370788"/>
                      <a:pt x="7590248" y="1107335"/>
                      <a:pt x="7587106" y="1114268"/>
                    </a:cubicBezTo>
                    <a:lnTo>
                      <a:pt x="0" y="10990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L" baseline="0" dirty="0"/>
              </a:p>
            </p:txBody>
          </p:sp>
          <p:sp>
            <p:nvSpPr>
              <p:cNvPr id="15" name="Freeform 37">
                <a:extLst>
                  <a:ext uri="{FF2B5EF4-FFF2-40B4-BE49-F238E27FC236}">
                    <a16:creationId xmlns:a16="http://schemas.microsoft.com/office/drawing/2014/main" id="{9C5BE17C-ACBE-134A-ADCA-FAACE617747F}"/>
                  </a:ext>
                </a:extLst>
              </p:cNvPr>
              <p:cNvSpPr/>
              <p:nvPr/>
            </p:nvSpPr>
            <p:spPr>
              <a:xfrm>
                <a:off x="4561548" y="6395568"/>
                <a:ext cx="3998384" cy="468842"/>
              </a:xfrm>
              <a:custGeom>
                <a:avLst/>
                <a:gdLst>
                  <a:gd name="connsiteX0" fmla="*/ 0 w 3979334"/>
                  <a:gd name="connsiteY0" fmla="*/ 431800 h 440267"/>
                  <a:gd name="connsiteX1" fmla="*/ 2336800 w 3979334"/>
                  <a:gd name="connsiteY1" fmla="*/ 0 h 440267"/>
                  <a:gd name="connsiteX2" fmla="*/ 3979334 w 3979334"/>
                  <a:gd name="connsiteY2" fmla="*/ 440267 h 440267"/>
                  <a:gd name="connsiteX3" fmla="*/ 0 w 3979334"/>
                  <a:gd name="connsiteY3" fmla="*/ 431800 h 44026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88859"/>
                  <a:gd name="connsiteY0" fmla="*/ 460375 h 472017"/>
                  <a:gd name="connsiteX1" fmla="*/ 2317750 w 3988859"/>
                  <a:gd name="connsiteY1" fmla="*/ 0 h 472017"/>
                  <a:gd name="connsiteX2" fmla="*/ 3988859 w 3988859"/>
                  <a:gd name="connsiteY2" fmla="*/ 472017 h 472017"/>
                  <a:gd name="connsiteX3" fmla="*/ 0 w 3988859"/>
                  <a:gd name="connsiteY3" fmla="*/ 460375 h 472017"/>
                  <a:gd name="connsiteX0" fmla="*/ 0 w 3992034"/>
                  <a:gd name="connsiteY0" fmla="*/ 460375 h 468842"/>
                  <a:gd name="connsiteX1" fmla="*/ 2317750 w 3992034"/>
                  <a:gd name="connsiteY1" fmla="*/ 0 h 468842"/>
                  <a:gd name="connsiteX2" fmla="*/ 3992034 w 3992034"/>
                  <a:gd name="connsiteY2" fmla="*/ 468842 h 468842"/>
                  <a:gd name="connsiteX3" fmla="*/ 0 w 3992034"/>
                  <a:gd name="connsiteY3" fmla="*/ 460375 h 468842"/>
                  <a:gd name="connsiteX0" fmla="*/ 0 w 3998384"/>
                  <a:gd name="connsiteY0" fmla="*/ 463550 h 468842"/>
                  <a:gd name="connsiteX1" fmla="*/ 2324100 w 3998384"/>
                  <a:gd name="connsiteY1" fmla="*/ 0 h 468842"/>
                  <a:gd name="connsiteX2" fmla="*/ 3998384 w 3998384"/>
                  <a:gd name="connsiteY2" fmla="*/ 468842 h 468842"/>
                  <a:gd name="connsiteX3" fmla="*/ 0 w 3998384"/>
                  <a:gd name="connsiteY3" fmla="*/ 463550 h 468842"/>
                  <a:gd name="connsiteX0" fmla="*/ 0 w 3998384"/>
                  <a:gd name="connsiteY0" fmla="*/ 463550 h 468842"/>
                  <a:gd name="connsiteX1" fmla="*/ 2324100 w 3998384"/>
                  <a:gd name="connsiteY1" fmla="*/ 0 h 468842"/>
                  <a:gd name="connsiteX2" fmla="*/ 3998384 w 3998384"/>
                  <a:gd name="connsiteY2" fmla="*/ 468842 h 468842"/>
                  <a:gd name="connsiteX3" fmla="*/ 0 w 3998384"/>
                  <a:gd name="connsiteY3" fmla="*/ 463550 h 468842"/>
                  <a:gd name="connsiteX0" fmla="*/ 0 w 3998384"/>
                  <a:gd name="connsiteY0" fmla="*/ 460319 h 465611"/>
                  <a:gd name="connsiteX1" fmla="*/ 2343486 w 3998384"/>
                  <a:gd name="connsiteY1" fmla="*/ 0 h 465611"/>
                  <a:gd name="connsiteX2" fmla="*/ 3998384 w 3998384"/>
                  <a:gd name="connsiteY2" fmla="*/ 465611 h 465611"/>
                  <a:gd name="connsiteX3" fmla="*/ 0 w 3998384"/>
                  <a:gd name="connsiteY3" fmla="*/ 460319 h 465611"/>
                  <a:gd name="connsiteX0" fmla="*/ 0 w 3998384"/>
                  <a:gd name="connsiteY0" fmla="*/ 463550 h 468842"/>
                  <a:gd name="connsiteX1" fmla="*/ 2343486 w 3998384"/>
                  <a:gd name="connsiteY1" fmla="*/ 0 h 468842"/>
                  <a:gd name="connsiteX2" fmla="*/ 3998384 w 3998384"/>
                  <a:gd name="connsiteY2" fmla="*/ 468842 h 468842"/>
                  <a:gd name="connsiteX3" fmla="*/ 0 w 3998384"/>
                  <a:gd name="connsiteY3" fmla="*/ 463550 h 468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98384" h="468842">
                    <a:moveTo>
                      <a:pt x="0" y="463550"/>
                    </a:moveTo>
                    <a:cubicBezTo>
                      <a:pt x="759883" y="286808"/>
                      <a:pt x="1551853" y="138642"/>
                      <a:pt x="2343486" y="0"/>
                    </a:cubicBezTo>
                    <a:lnTo>
                      <a:pt x="3998384" y="468842"/>
                    </a:lnTo>
                    <a:lnTo>
                      <a:pt x="0" y="4635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L" dirty="0"/>
              </a:p>
            </p:txBody>
          </p:sp>
        </p:grp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39187-BDBD-3245-89DC-D8637D15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533" y="6447426"/>
            <a:ext cx="480647" cy="365125"/>
          </a:xfrm>
        </p:spPr>
        <p:txBody>
          <a:bodyPr/>
          <a:lstStyle/>
          <a:p>
            <a:fld id="{4A5EEDCF-8865-CD49-9FB8-BB81F3288D31}" type="slidenum">
              <a:rPr lang="en-PL" smtClean="0"/>
              <a:pPr/>
              <a:t>4</a:t>
            </a:fld>
            <a:endParaRPr lang="en-PL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5"/>
          </p:nvPr>
        </p:nvSpPr>
        <p:spPr>
          <a:xfrm>
            <a:off x="560229" y="187343"/>
            <a:ext cx="7212171" cy="988168"/>
          </a:xfrm>
        </p:spPr>
        <p:txBody>
          <a:bodyPr/>
          <a:lstStyle/>
          <a:p>
            <a:r>
              <a:rPr lang="pl-PL" dirty="0"/>
              <a:t>Poparcie dla energetyki </a:t>
            </a:r>
            <a:br>
              <a:rPr lang="pl-PL" dirty="0"/>
            </a:br>
            <a:r>
              <a:rPr lang="pl-PL" dirty="0"/>
              <a:t>jądrowej w Polsce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Picture 35">
            <a:extLst>
              <a:ext uri="{FF2B5EF4-FFF2-40B4-BE49-F238E27FC236}">
                <a16:creationId xmlns:a16="http://schemas.microsoft.com/office/drawing/2014/main" id="{CEC0C9E5-A2FB-9847-93A9-6B0BBD6C5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050" y="5977047"/>
            <a:ext cx="1170764" cy="658883"/>
          </a:xfrm>
          <a:prstGeom prst="rect">
            <a:avLst/>
          </a:prstGeom>
        </p:spPr>
      </p:pic>
      <p:sp>
        <p:nvSpPr>
          <p:cNvPr id="37" name="Symbol zastępczy tekstu 3"/>
          <p:cNvSpPr>
            <a:spLocks noGrp="1"/>
          </p:cNvSpPr>
          <p:nvPr>
            <p:ph type="body" sz="quarter" idx="18"/>
          </p:nvPr>
        </p:nvSpPr>
        <p:spPr>
          <a:xfrm>
            <a:off x="576239" y="1513045"/>
            <a:ext cx="6622583" cy="4013634"/>
          </a:xfrm>
        </p:spPr>
        <p:txBody>
          <a:bodyPr/>
          <a:lstStyle/>
          <a:p>
            <a:pPr marR="0" algn="l" rtl="0">
              <a:lnSpc>
                <a:spcPct val="150000"/>
              </a:lnSpc>
              <a:buClr>
                <a:srgbClr val="A8D275"/>
              </a:buClr>
              <a:buSzPct val="150000"/>
            </a:pPr>
            <a:r>
              <a:rPr lang="pl-PL" sz="1600" b="0" i="0" u="none" strike="noStrike" baseline="30000" dirty="0">
                <a:solidFill>
                  <a:srgbClr val="000000"/>
                </a:solidFill>
                <a:latin typeface="+mn-lt"/>
              </a:rPr>
              <a:t>Poparcie dla budowy elektrowni jądrowych w Polsce osiągnęło rekordowy poziom, przekraczający 90% wynika z badań, które zaprezentowało w poniedziałek, 26.01.2026, Ministerstwo Energii</a:t>
            </a:r>
            <a:r>
              <a:rPr lang="pl-PL" sz="1600" baseline="30000" dirty="0">
                <a:solidFill>
                  <a:srgbClr val="000000"/>
                </a:solidFill>
                <a:latin typeface="+mn-lt"/>
              </a:rPr>
              <a:t>. </a:t>
            </a:r>
          </a:p>
          <a:p>
            <a:pPr marL="285750" marR="0" indent="-285750" algn="l" rtl="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i="0" u="none" strike="noStrike" baseline="30000" dirty="0">
                <a:solidFill>
                  <a:srgbClr val="000000"/>
                </a:solidFill>
                <a:latin typeface="+mn-lt"/>
              </a:rPr>
              <a:t>Rekordowe wyniki:</a:t>
            </a:r>
            <a:r>
              <a:rPr lang="pl-PL" sz="1600" b="0" i="0" u="none" strike="noStrike" baseline="30000" dirty="0">
                <a:solidFill>
                  <a:srgbClr val="000000"/>
                </a:solidFill>
                <a:latin typeface="+mn-lt"/>
              </a:rPr>
              <a:t> 91,9% respondentów popiera budowę elektrowni jądrowej w Polsce.</a:t>
            </a:r>
          </a:p>
          <a:p>
            <a:pPr marL="285750" marR="0" indent="-285750" algn="l" rtl="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baseline="30000" dirty="0">
                <a:solidFill>
                  <a:srgbClr val="000000"/>
                </a:solidFill>
                <a:latin typeface="+mn-lt"/>
              </a:rPr>
              <a:t>Lokalizacja:</a:t>
            </a:r>
            <a:r>
              <a:rPr lang="pl-PL" sz="1600" baseline="30000" dirty="0">
                <a:solidFill>
                  <a:srgbClr val="000000"/>
                </a:solidFill>
                <a:latin typeface="+mn-lt"/>
              </a:rPr>
              <a:t> 79,9% badanych zgodziłoby się na budowę elektrowni jądrowej w pobliżu swojego miejsca zamieszkania. Przeciwnego zdania jest 17,4 proc.</a:t>
            </a:r>
            <a:endParaRPr lang="pl-PL" sz="1600" b="1" i="0" u="none" strike="noStrike" baseline="30000" dirty="0">
              <a:solidFill>
                <a:srgbClr val="000000"/>
              </a:solidFill>
              <a:latin typeface="+mn-lt"/>
            </a:endParaRPr>
          </a:p>
          <a:p>
            <a:pPr marL="285750" marR="0" indent="-285750" algn="l" rtl="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i="0" u="none" strike="noStrike" baseline="30000" dirty="0">
                <a:solidFill>
                  <a:srgbClr val="000000"/>
                </a:solidFill>
                <a:latin typeface="+mn-lt"/>
              </a:rPr>
              <a:t>Argumenty za: </a:t>
            </a:r>
            <a:r>
              <a:rPr lang="pl-PL" sz="1600" i="0" u="none" strike="noStrike" baseline="30000" dirty="0">
                <a:solidFill>
                  <a:srgbClr val="000000"/>
                </a:solidFill>
                <a:latin typeface="+mn-lt"/>
              </a:rPr>
              <a:t>94% respondentów uważa, że budowa elektrowni jądrowych zwiększy bezpieczeństwo energetyczne Polski. 88,1% badanych wskazuje, że atom jako niskoemisyjne źródło energii jest skutecznym narzędziem walki ze zmianami klimatycznymi. </a:t>
            </a:r>
            <a:endParaRPr lang="pl-PL" sz="1600" baseline="30000" dirty="0">
              <a:solidFill>
                <a:srgbClr val="000000"/>
              </a:solidFill>
              <a:latin typeface="+mn-lt"/>
            </a:endParaRPr>
          </a:p>
          <a:p>
            <a:pPr marL="285750" marR="0" indent="-285750" algn="l" rtl="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i="0" u="none" strike="noStrike" baseline="30000" dirty="0">
                <a:solidFill>
                  <a:srgbClr val="000000"/>
                </a:solidFill>
                <a:latin typeface="+mn-lt"/>
              </a:rPr>
              <a:t>Trendy demograficzne:</a:t>
            </a:r>
            <a:r>
              <a:rPr lang="pl-PL" sz="1600" b="0" i="0" u="none" strike="noStrike" baseline="30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pl-PL" sz="1600" baseline="30000" dirty="0">
                <a:solidFill>
                  <a:srgbClr val="000000"/>
                </a:solidFill>
                <a:latin typeface="+mn-lt"/>
              </a:rPr>
              <a:t>N</a:t>
            </a:r>
            <a:r>
              <a:rPr lang="pl-PL" sz="1600" b="0" i="0" u="none" strike="noStrike" baseline="30000" dirty="0">
                <a:solidFill>
                  <a:srgbClr val="000000"/>
                </a:solidFill>
                <a:latin typeface="+mn-lt"/>
              </a:rPr>
              <a:t>ajwiększym poparciem atom cieszy się wśród osób młodych </a:t>
            </a:r>
            <a:br>
              <a:rPr lang="pl-PL" sz="1600" b="0" i="0" u="none" strike="noStrike" baseline="30000" dirty="0">
                <a:solidFill>
                  <a:srgbClr val="000000"/>
                </a:solidFill>
                <a:latin typeface="+mn-lt"/>
              </a:rPr>
            </a:br>
            <a:r>
              <a:rPr lang="pl-PL" sz="1600" b="0" i="0" u="none" strike="noStrike" baseline="30000" dirty="0">
                <a:solidFill>
                  <a:srgbClr val="000000"/>
                </a:solidFill>
                <a:latin typeface="+mn-lt"/>
              </a:rPr>
              <a:t>15-29 lat, a najmniejszym w grupie </a:t>
            </a:r>
            <a:r>
              <a:rPr lang="pl-PL" sz="1600" baseline="30000" dirty="0">
                <a:solidFill>
                  <a:srgbClr val="000000"/>
                </a:solidFill>
                <a:latin typeface="+mn-lt"/>
              </a:rPr>
              <a:t>50</a:t>
            </a:r>
            <a:r>
              <a:rPr lang="pl-PL" sz="1600" b="0" i="0" u="none" strike="noStrike" baseline="30000" dirty="0">
                <a:solidFill>
                  <a:srgbClr val="000000"/>
                </a:solidFill>
                <a:latin typeface="+mn-lt"/>
              </a:rPr>
              <a:t>-75 lat. </a:t>
            </a:r>
          </a:p>
          <a:p>
            <a:pPr marL="285750" marR="0" indent="-285750" algn="l" rtl="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i="0" u="none" strike="noStrike" baseline="30000" dirty="0">
                <a:solidFill>
                  <a:srgbClr val="000000"/>
                </a:solidFill>
                <a:latin typeface="+mn-lt"/>
              </a:rPr>
              <a:t>Źródła wiedzy:</a:t>
            </a:r>
            <a:r>
              <a:rPr lang="pl-PL" sz="1600" b="0" i="0" u="none" strike="noStrike" baseline="30000" dirty="0">
                <a:solidFill>
                  <a:srgbClr val="000000"/>
                </a:solidFill>
                <a:latin typeface="+mn-lt"/>
              </a:rPr>
              <a:t> Polacy najczęściej czerpią informacje o energetyce jądrowej </a:t>
            </a:r>
            <a:br>
              <a:rPr lang="pl-PL" sz="1600" b="0" i="0" u="none" strike="noStrike" baseline="30000" dirty="0">
                <a:solidFill>
                  <a:srgbClr val="000000"/>
                </a:solidFill>
                <a:latin typeface="+mn-lt"/>
              </a:rPr>
            </a:br>
            <a:r>
              <a:rPr lang="pl-PL" sz="1600" b="0" i="0" u="none" strike="noStrike" baseline="30000" dirty="0">
                <a:solidFill>
                  <a:srgbClr val="000000"/>
                </a:solidFill>
                <a:latin typeface="+mn-lt"/>
              </a:rPr>
              <a:t>z Internetu -72%, telewizji – 33,5% oraz rozmów ze znajomymi - 22,9%.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E634E5E-8A88-BB31-CB21-47DCA597D251}"/>
              </a:ext>
            </a:extLst>
          </p:cNvPr>
          <p:cNvSpPr txBox="1"/>
          <p:nvPr/>
        </p:nvSpPr>
        <p:spPr>
          <a:xfrm>
            <a:off x="755820" y="5445315"/>
            <a:ext cx="5446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* Ogólnopolskie badanie na zlecenie Ministerstwa Energii zostało zrealizowane przez agencję badawczą ASM </a:t>
            </a:r>
            <a:r>
              <a:rPr lang="pl-PL" sz="1000" dirty="0" err="1"/>
              <a:t>Research</a:t>
            </a:r>
            <a:r>
              <a:rPr lang="pl-PL" sz="1000" dirty="0"/>
              <a:t> Solutions </a:t>
            </a:r>
            <a:r>
              <a:rPr lang="pl-PL" sz="1000" dirty="0" err="1"/>
              <a:t>Strategy</a:t>
            </a:r>
            <a:r>
              <a:rPr lang="pl-PL" sz="1000" dirty="0"/>
              <a:t> Sp. z o.o. w dniach </a:t>
            </a:r>
            <a:br>
              <a:rPr lang="pl-PL" sz="1000" dirty="0"/>
            </a:br>
            <a:r>
              <a:rPr lang="pl-PL" sz="1000" dirty="0"/>
              <a:t>24 listopada – 8 grudnia 2025 r., metodą CATI (wywiady telefoniczne) na grupie 2000 Polaków w wieku 15-75 lat.</a:t>
            </a:r>
          </a:p>
        </p:txBody>
      </p:sp>
    </p:spTree>
    <p:extLst>
      <p:ext uri="{BB962C8B-B14F-4D97-AF65-F5344CB8AC3E}">
        <p14:creationId xmlns:p14="http://schemas.microsoft.com/office/powerpoint/2010/main" val="25452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>
            <a:extLst>
              <a:ext uri="{FF2B5EF4-FFF2-40B4-BE49-F238E27FC236}">
                <a16:creationId xmlns:a16="http://schemas.microsoft.com/office/drawing/2014/main" id="{4771E354-A9AC-F548-A21F-F031F5EBF5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9479" y="0"/>
            <a:ext cx="6207838" cy="6864410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1047508" y="-1601482"/>
            <a:ext cx="11148488" cy="9220926"/>
            <a:chOff x="1047508" y="-1601482"/>
            <a:chExt cx="11148488" cy="9220926"/>
          </a:xfrm>
        </p:grpSpPr>
        <p:sp>
          <p:nvSpPr>
            <p:cNvPr id="11" name="Dowolny kształt 10"/>
            <p:cNvSpPr/>
            <p:nvPr/>
          </p:nvSpPr>
          <p:spPr>
            <a:xfrm rot="18000000">
              <a:off x="153565" y="-707539"/>
              <a:ext cx="9220926" cy="7433040"/>
            </a:xfrm>
            <a:custGeom>
              <a:avLst/>
              <a:gdLst>
                <a:gd name="connsiteX0" fmla="*/ 5939202 w 9220926"/>
                <a:gd name="connsiteY0" fmla="*/ 0 h 7433040"/>
                <a:gd name="connsiteX1" fmla="*/ 8150726 w 9220926"/>
                <a:gd name="connsiteY1" fmla="*/ 3830472 h 7433040"/>
                <a:gd name="connsiteX2" fmla="*/ 8150726 w 9220926"/>
                <a:gd name="connsiteY2" fmla="*/ 3830474 h 7433040"/>
                <a:gd name="connsiteX3" fmla="*/ 8741053 w 9220926"/>
                <a:gd name="connsiteY3" fmla="*/ 4852952 h 7433040"/>
                <a:gd name="connsiteX4" fmla="*/ 8741052 w 9220926"/>
                <a:gd name="connsiteY4" fmla="*/ 4852952 h 7433040"/>
                <a:gd name="connsiteX5" fmla="*/ 8741053 w 9220926"/>
                <a:gd name="connsiteY5" fmla="*/ 4852953 h 7433040"/>
                <a:gd name="connsiteX6" fmla="*/ 9220926 w 9220926"/>
                <a:gd name="connsiteY6" fmla="*/ 5684116 h 7433040"/>
                <a:gd name="connsiteX7" fmla="*/ 8914441 w 9220926"/>
                <a:gd name="connsiteY7" fmla="*/ 5742480 h 7433040"/>
                <a:gd name="connsiteX8" fmla="*/ 8569322 w 9220926"/>
                <a:gd name="connsiteY8" fmla="*/ 5810664 h 7433040"/>
                <a:gd name="connsiteX9" fmla="*/ 8484612 w 9220926"/>
                <a:gd name="connsiteY9" fmla="*/ 5828001 h 7433040"/>
                <a:gd name="connsiteX10" fmla="*/ 8179301 w 9220926"/>
                <a:gd name="connsiteY10" fmla="*/ 5884969 h 7433040"/>
                <a:gd name="connsiteX11" fmla="*/ 8049354 w 9220926"/>
                <a:gd name="connsiteY11" fmla="*/ 5910508 h 7433040"/>
                <a:gd name="connsiteX12" fmla="*/ 8049354 w 9220926"/>
                <a:gd name="connsiteY12" fmla="*/ 5910508 h 7433040"/>
                <a:gd name="connsiteX13" fmla="*/ 7811554 w 9220926"/>
                <a:gd name="connsiteY13" fmla="*/ 5957243 h 7433040"/>
                <a:gd name="connsiteX14" fmla="*/ 5522176 w 9220926"/>
                <a:gd name="connsiteY14" fmla="*/ 6502908 h 7433040"/>
                <a:gd name="connsiteX15" fmla="*/ 5218948 w 9220926"/>
                <a:gd name="connsiteY15" fmla="*/ 6591588 h 7433040"/>
                <a:gd name="connsiteX16" fmla="*/ 5114063 w 9220926"/>
                <a:gd name="connsiteY16" fmla="*/ 6619020 h 7433040"/>
                <a:gd name="connsiteX17" fmla="*/ 2500298 w 9220926"/>
                <a:gd name="connsiteY17" fmla="*/ 7370555 h 7433040"/>
                <a:gd name="connsiteX18" fmla="*/ 2300983 w 9220926"/>
                <a:gd name="connsiteY18" fmla="*/ 7433040 h 7433040"/>
                <a:gd name="connsiteX19" fmla="*/ 820964 w 9220926"/>
                <a:gd name="connsiteY19" fmla="*/ 4857594 h 7433040"/>
                <a:gd name="connsiteX20" fmla="*/ 820963 w 9220926"/>
                <a:gd name="connsiteY20" fmla="*/ 4857592 h 7433040"/>
                <a:gd name="connsiteX21" fmla="*/ 820962 w 9220926"/>
                <a:gd name="connsiteY21" fmla="*/ 4857592 h 7433040"/>
                <a:gd name="connsiteX22" fmla="*/ 0 w 9220926"/>
                <a:gd name="connsiteY22" fmla="*/ 3429000 h 74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220926" h="7433040">
                  <a:moveTo>
                    <a:pt x="5939202" y="0"/>
                  </a:moveTo>
                  <a:lnTo>
                    <a:pt x="8150726" y="3830472"/>
                  </a:lnTo>
                  <a:lnTo>
                    <a:pt x="8150726" y="3830474"/>
                  </a:lnTo>
                  <a:lnTo>
                    <a:pt x="8741053" y="4852952"/>
                  </a:lnTo>
                  <a:lnTo>
                    <a:pt x="8741052" y="4852952"/>
                  </a:lnTo>
                  <a:lnTo>
                    <a:pt x="8741053" y="4852953"/>
                  </a:lnTo>
                  <a:lnTo>
                    <a:pt x="9220926" y="5684116"/>
                  </a:lnTo>
                  <a:lnTo>
                    <a:pt x="8914441" y="5742480"/>
                  </a:lnTo>
                  <a:cubicBezTo>
                    <a:pt x="8800785" y="5764528"/>
                    <a:pt x="8685737" y="5787251"/>
                    <a:pt x="8569322" y="5810664"/>
                  </a:cubicBezTo>
                  <a:lnTo>
                    <a:pt x="8484612" y="5828001"/>
                  </a:lnTo>
                  <a:lnTo>
                    <a:pt x="8179301" y="5884969"/>
                  </a:lnTo>
                  <a:lnTo>
                    <a:pt x="8049354" y="5910508"/>
                  </a:lnTo>
                  <a:lnTo>
                    <a:pt x="8049354" y="5910508"/>
                  </a:lnTo>
                  <a:lnTo>
                    <a:pt x="7811554" y="5957243"/>
                  </a:lnTo>
                  <a:cubicBezTo>
                    <a:pt x="6968070" y="6126872"/>
                    <a:pt x="6224061" y="6304073"/>
                    <a:pt x="5522176" y="6502908"/>
                  </a:cubicBezTo>
                  <a:lnTo>
                    <a:pt x="5218948" y="6591588"/>
                  </a:lnTo>
                  <a:lnTo>
                    <a:pt x="5114063" y="6619020"/>
                  </a:lnTo>
                  <a:cubicBezTo>
                    <a:pt x="4281257" y="6839839"/>
                    <a:pt x="3408056" y="7089453"/>
                    <a:pt x="2500298" y="7370555"/>
                  </a:cubicBezTo>
                  <a:lnTo>
                    <a:pt x="2300983" y="7433040"/>
                  </a:lnTo>
                  <a:lnTo>
                    <a:pt x="820964" y="4857594"/>
                  </a:lnTo>
                  <a:lnTo>
                    <a:pt x="820963" y="4857592"/>
                  </a:lnTo>
                  <a:lnTo>
                    <a:pt x="820962" y="4857592"/>
                  </a:lnTo>
                  <a:lnTo>
                    <a:pt x="0" y="3429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4561548" y="5755279"/>
              <a:ext cx="7634448" cy="1114268"/>
              <a:chOff x="4561548" y="5755279"/>
              <a:chExt cx="7634448" cy="1114268"/>
            </a:xfrm>
          </p:grpSpPr>
          <p:sp>
            <p:nvSpPr>
              <p:cNvPr id="14" name="Freeform 36">
                <a:extLst>
                  <a:ext uri="{FF2B5EF4-FFF2-40B4-BE49-F238E27FC236}">
                    <a16:creationId xmlns:a16="http://schemas.microsoft.com/office/drawing/2014/main" id="{883F42AF-3D26-1B40-8550-2CB25035489D}"/>
                  </a:ext>
                </a:extLst>
              </p:cNvPr>
              <p:cNvSpPr/>
              <p:nvPr/>
            </p:nvSpPr>
            <p:spPr>
              <a:xfrm>
                <a:off x="4607083" y="5755279"/>
                <a:ext cx="7588913" cy="1114268"/>
              </a:xfrm>
              <a:custGeom>
                <a:avLst/>
                <a:gdLst>
                  <a:gd name="connsiteX0" fmla="*/ 0 w 7532017"/>
                  <a:gd name="connsiteY0" fmla="*/ 1074656 h 1112363"/>
                  <a:gd name="connsiteX1" fmla="*/ 7532017 w 7532017"/>
                  <a:gd name="connsiteY1" fmla="*/ 0 h 1112363"/>
                  <a:gd name="connsiteX2" fmla="*/ 7522590 w 7532017"/>
                  <a:gd name="connsiteY2" fmla="*/ 1112363 h 1112363"/>
                  <a:gd name="connsiteX3" fmla="*/ 0 w 7532017"/>
                  <a:gd name="connsiteY3" fmla="*/ 1074656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7948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7948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7948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8329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8329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8329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77612"/>
                  <a:gd name="connsiteX1" fmla="*/ 7588913 w 7588913"/>
                  <a:gd name="connsiteY1" fmla="*/ 0 h 1177612"/>
                  <a:gd name="connsiteX2" fmla="*/ 7587106 w 7588913"/>
                  <a:gd name="connsiteY2" fmla="*/ 1114268 h 1177612"/>
                  <a:gd name="connsiteX3" fmla="*/ 0 w 7588913"/>
                  <a:gd name="connsiteY3" fmla="*/ 1099040 h 1177612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88913" h="1114268">
                    <a:moveTo>
                      <a:pt x="0" y="1099040"/>
                    </a:moveTo>
                    <a:cubicBezTo>
                      <a:pt x="2517446" y="529493"/>
                      <a:pt x="5037050" y="188547"/>
                      <a:pt x="7588913" y="0"/>
                    </a:cubicBezTo>
                    <a:cubicBezTo>
                      <a:pt x="7585771" y="370788"/>
                      <a:pt x="7590248" y="1107335"/>
                      <a:pt x="7587106" y="1114268"/>
                    </a:cubicBezTo>
                    <a:lnTo>
                      <a:pt x="0" y="10990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L" baseline="0" dirty="0"/>
              </a:p>
            </p:txBody>
          </p:sp>
          <p:sp>
            <p:nvSpPr>
              <p:cNvPr id="15" name="Freeform 37">
                <a:extLst>
                  <a:ext uri="{FF2B5EF4-FFF2-40B4-BE49-F238E27FC236}">
                    <a16:creationId xmlns:a16="http://schemas.microsoft.com/office/drawing/2014/main" id="{9C5BE17C-ACBE-134A-ADCA-FAACE617747F}"/>
                  </a:ext>
                </a:extLst>
              </p:cNvPr>
              <p:cNvSpPr/>
              <p:nvPr/>
            </p:nvSpPr>
            <p:spPr>
              <a:xfrm>
                <a:off x="4561548" y="6395568"/>
                <a:ext cx="3998384" cy="468842"/>
              </a:xfrm>
              <a:custGeom>
                <a:avLst/>
                <a:gdLst>
                  <a:gd name="connsiteX0" fmla="*/ 0 w 3979334"/>
                  <a:gd name="connsiteY0" fmla="*/ 431800 h 440267"/>
                  <a:gd name="connsiteX1" fmla="*/ 2336800 w 3979334"/>
                  <a:gd name="connsiteY1" fmla="*/ 0 h 440267"/>
                  <a:gd name="connsiteX2" fmla="*/ 3979334 w 3979334"/>
                  <a:gd name="connsiteY2" fmla="*/ 440267 h 440267"/>
                  <a:gd name="connsiteX3" fmla="*/ 0 w 3979334"/>
                  <a:gd name="connsiteY3" fmla="*/ 431800 h 44026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88859"/>
                  <a:gd name="connsiteY0" fmla="*/ 460375 h 472017"/>
                  <a:gd name="connsiteX1" fmla="*/ 2317750 w 3988859"/>
                  <a:gd name="connsiteY1" fmla="*/ 0 h 472017"/>
                  <a:gd name="connsiteX2" fmla="*/ 3988859 w 3988859"/>
                  <a:gd name="connsiteY2" fmla="*/ 472017 h 472017"/>
                  <a:gd name="connsiteX3" fmla="*/ 0 w 3988859"/>
                  <a:gd name="connsiteY3" fmla="*/ 460375 h 472017"/>
                  <a:gd name="connsiteX0" fmla="*/ 0 w 3992034"/>
                  <a:gd name="connsiteY0" fmla="*/ 460375 h 468842"/>
                  <a:gd name="connsiteX1" fmla="*/ 2317750 w 3992034"/>
                  <a:gd name="connsiteY1" fmla="*/ 0 h 468842"/>
                  <a:gd name="connsiteX2" fmla="*/ 3992034 w 3992034"/>
                  <a:gd name="connsiteY2" fmla="*/ 468842 h 468842"/>
                  <a:gd name="connsiteX3" fmla="*/ 0 w 3992034"/>
                  <a:gd name="connsiteY3" fmla="*/ 460375 h 468842"/>
                  <a:gd name="connsiteX0" fmla="*/ 0 w 3998384"/>
                  <a:gd name="connsiteY0" fmla="*/ 463550 h 468842"/>
                  <a:gd name="connsiteX1" fmla="*/ 2324100 w 3998384"/>
                  <a:gd name="connsiteY1" fmla="*/ 0 h 468842"/>
                  <a:gd name="connsiteX2" fmla="*/ 3998384 w 3998384"/>
                  <a:gd name="connsiteY2" fmla="*/ 468842 h 468842"/>
                  <a:gd name="connsiteX3" fmla="*/ 0 w 3998384"/>
                  <a:gd name="connsiteY3" fmla="*/ 463550 h 468842"/>
                  <a:gd name="connsiteX0" fmla="*/ 0 w 3998384"/>
                  <a:gd name="connsiteY0" fmla="*/ 463550 h 468842"/>
                  <a:gd name="connsiteX1" fmla="*/ 2324100 w 3998384"/>
                  <a:gd name="connsiteY1" fmla="*/ 0 h 468842"/>
                  <a:gd name="connsiteX2" fmla="*/ 3998384 w 3998384"/>
                  <a:gd name="connsiteY2" fmla="*/ 468842 h 468842"/>
                  <a:gd name="connsiteX3" fmla="*/ 0 w 3998384"/>
                  <a:gd name="connsiteY3" fmla="*/ 463550 h 468842"/>
                  <a:gd name="connsiteX0" fmla="*/ 0 w 3998384"/>
                  <a:gd name="connsiteY0" fmla="*/ 460319 h 465611"/>
                  <a:gd name="connsiteX1" fmla="*/ 2343486 w 3998384"/>
                  <a:gd name="connsiteY1" fmla="*/ 0 h 465611"/>
                  <a:gd name="connsiteX2" fmla="*/ 3998384 w 3998384"/>
                  <a:gd name="connsiteY2" fmla="*/ 465611 h 465611"/>
                  <a:gd name="connsiteX3" fmla="*/ 0 w 3998384"/>
                  <a:gd name="connsiteY3" fmla="*/ 460319 h 465611"/>
                  <a:gd name="connsiteX0" fmla="*/ 0 w 3998384"/>
                  <a:gd name="connsiteY0" fmla="*/ 463550 h 468842"/>
                  <a:gd name="connsiteX1" fmla="*/ 2343486 w 3998384"/>
                  <a:gd name="connsiteY1" fmla="*/ 0 h 468842"/>
                  <a:gd name="connsiteX2" fmla="*/ 3998384 w 3998384"/>
                  <a:gd name="connsiteY2" fmla="*/ 468842 h 468842"/>
                  <a:gd name="connsiteX3" fmla="*/ 0 w 3998384"/>
                  <a:gd name="connsiteY3" fmla="*/ 463550 h 468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98384" h="468842">
                    <a:moveTo>
                      <a:pt x="0" y="463550"/>
                    </a:moveTo>
                    <a:cubicBezTo>
                      <a:pt x="759883" y="286808"/>
                      <a:pt x="1551853" y="138642"/>
                      <a:pt x="2343486" y="0"/>
                    </a:cubicBezTo>
                    <a:lnTo>
                      <a:pt x="3998384" y="468842"/>
                    </a:lnTo>
                    <a:lnTo>
                      <a:pt x="0" y="4635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L" dirty="0"/>
              </a:p>
            </p:txBody>
          </p:sp>
        </p:grp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39187-BDBD-3245-89DC-D8637D15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533" y="6447426"/>
            <a:ext cx="480647" cy="365125"/>
          </a:xfrm>
        </p:spPr>
        <p:txBody>
          <a:bodyPr/>
          <a:lstStyle/>
          <a:p>
            <a:fld id="{4A5EEDCF-8865-CD49-9FB8-BB81F3288D31}" type="slidenum">
              <a:rPr lang="en-PL" smtClean="0"/>
              <a:pPr/>
              <a:t>5</a:t>
            </a:fld>
            <a:endParaRPr lang="en-PL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5"/>
          </p:nvPr>
        </p:nvSpPr>
        <p:spPr>
          <a:xfrm>
            <a:off x="560229" y="187343"/>
            <a:ext cx="7212171" cy="988168"/>
          </a:xfrm>
        </p:spPr>
        <p:txBody>
          <a:bodyPr/>
          <a:lstStyle/>
          <a:p>
            <a:r>
              <a:rPr lang="pl-PL" dirty="0"/>
              <a:t>Poparcie dla budowy elektrowni </a:t>
            </a:r>
            <a:br>
              <a:rPr lang="pl-PL" dirty="0"/>
            </a:br>
            <a:r>
              <a:rPr lang="pl-PL" dirty="0"/>
              <a:t>jądrowej w rejonie Bełchatowa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Picture 35">
            <a:extLst>
              <a:ext uri="{FF2B5EF4-FFF2-40B4-BE49-F238E27FC236}">
                <a16:creationId xmlns:a16="http://schemas.microsoft.com/office/drawing/2014/main" id="{CEC0C9E5-A2FB-9847-93A9-6B0BBD6C5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050" y="5977047"/>
            <a:ext cx="1170764" cy="658883"/>
          </a:xfrm>
          <a:prstGeom prst="rect">
            <a:avLst/>
          </a:prstGeom>
        </p:spPr>
      </p:pic>
      <p:sp>
        <p:nvSpPr>
          <p:cNvPr id="37" name="Symbol zastępczy tekstu 3"/>
          <p:cNvSpPr>
            <a:spLocks noGrp="1"/>
          </p:cNvSpPr>
          <p:nvPr>
            <p:ph type="body" sz="quarter" idx="18"/>
          </p:nvPr>
        </p:nvSpPr>
        <p:spPr>
          <a:xfrm>
            <a:off x="576239" y="1513045"/>
            <a:ext cx="6298069" cy="4796484"/>
          </a:xfrm>
        </p:spPr>
        <p:txBody>
          <a:bodyPr/>
          <a:lstStyle/>
          <a:p>
            <a:pPr marR="0" algn="l" rtl="0">
              <a:lnSpc>
                <a:spcPct val="150000"/>
              </a:lnSpc>
              <a:buClr>
                <a:srgbClr val="A8D275"/>
              </a:buClr>
              <a:buSzPct val="150000"/>
            </a:pPr>
            <a:r>
              <a:rPr lang="pl-PL" sz="1600" b="0" i="0" u="none" strike="noStrike" baseline="30000" dirty="0">
                <a:solidFill>
                  <a:srgbClr val="000000"/>
                </a:solidFill>
                <a:latin typeface="+mn-lt"/>
              </a:rPr>
              <a:t>Poparcie dla budowy elektrowni jądrowej w Bełchatowie jest bardzo wysokie i sięga ponad 97% wśród mieszkańców i pracowników lokalnego kompleksu, jak wynika z ankiety, którą przeprowadziło PGE GiEK S.A. </a:t>
            </a:r>
          </a:p>
          <a:p>
            <a:pPr marL="285750" marR="0" indent="-285750" algn="l" rtl="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i="0" u="none" strike="noStrike" baseline="30000" dirty="0">
                <a:solidFill>
                  <a:srgbClr val="000000"/>
                </a:solidFill>
                <a:latin typeface="+mn-lt"/>
              </a:rPr>
              <a:t>Wyniki ankiet:</a:t>
            </a:r>
            <a:r>
              <a:rPr lang="pl-PL" sz="1600" b="0" i="0" u="none" strike="noStrike" baseline="30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pl-PL" sz="1600" baseline="30000" dirty="0">
                <a:solidFill>
                  <a:srgbClr val="000000"/>
                </a:solidFill>
                <a:latin typeface="+mn-lt"/>
              </a:rPr>
              <a:t>W</a:t>
            </a:r>
            <a:r>
              <a:rPr lang="pl-PL" sz="1600" b="0" i="0" u="none" strike="noStrike" baseline="30000" dirty="0">
                <a:solidFill>
                  <a:srgbClr val="000000"/>
                </a:solidFill>
                <a:latin typeface="+mn-lt"/>
              </a:rPr>
              <a:t> badaniu przeprowadzonym na grupie 1173 osób, blisko 97,2% ankietowanych opowiedziało się za atomem.</a:t>
            </a:r>
          </a:p>
          <a:p>
            <a:pPr marL="285750" marR="0" indent="-285750" algn="l" rtl="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i="0" u="none" strike="noStrike" baseline="30000" dirty="0">
                <a:solidFill>
                  <a:srgbClr val="000000"/>
                </a:solidFill>
                <a:latin typeface="+mn-lt"/>
              </a:rPr>
              <a:t>Motywacje: </a:t>
            </a:r>
            <a:r>
              <a:rPr lang="pl-PL" sz="1600" i="0" u="none" strike="noStrike" baseline="30000" dirty="0">
                <a:solidFill>
                  <a:srgbClr val="000000"/>
                </a:solidFill>
                <a:latin typeface="+mn-lt"/>
              </a:rPr>
              <a:t>M</a:t>
            </a:r>
            <a:r>
              <a:rPr lang="pl-PL" sz="1600" b="0" i="0" u="none" strike="noStrike" baseline="30000" dirty="0">
                <a:solidFill>
                  <a:srgbClr val="000000"/>
                </a:solidFill>
                <a:latin typeface="+mn-lt"/>
              </a:rPr>
              <a:t>ieszkańcy wskazują przede wszystkim na zachowanie miejsc pracy </a:t>
            </a:r>
            <a:br>
              <a:rPr lang="pl-PL" sz="1600" b="0" i="0" u="none" strike="noStrike" baseline="30000" dirty="0">
                <a:solidFill>
                  <a:srgbClr val="000000"/>
                </a:solidFill>
                <a:latin typeface="+mn-lt"/>
              </a:rPr>
            </a:br>
            <a:r>
              <a:rPr lang="pl-PL" sz="1600" b="0" i="0" u="none" strike="noStrike" baseline="30000" dirty="0">
                <a:solidFill>
                  <a:srgbClr val="000000"/>
                </a:solidFill>
                <a:latin typeface="+mn-lt"/>
              </a:rPr>
              <a:t>(996 osób), bezpieczeństwo energetyczne (954 osoby) oraz rozwój regionu (921 osób).</a:t>
            </a:r>
          </a:p>
          <a:p>
            <a:pPr marL="285750" marR="0" indent="-285750" algn="l" rtl="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i="0" u="none" strike="noStrike" baseline="30000" dirty="0">
                <a:solidFill>
                  <a:srgbClr val="000000"/>
                </a:solidFill>
                <a:latin typeface="+mn-lt"/>
              </a:rPr>
              <a:t>Kontekst: </a:t>
            </a:r>
            <a:r>
              <a:rPr lang="pl-PL" sz="1600" b="0" i="0" u="none" strike="noStrike" baseline="30000" dirty="0">
                <a:solidFill>
                  <a:srgbClr val="000000"/>
                </a:solidFill>
                <a:latin typeface="+mn-lt"/>
              </a:rPr>
              <a:t>Bełchatów jest postrzegany jako idealna lokalizacja ze względu na istniejącą sieć przesyłową, zasoby wodne i kadrę.</a:t>
            </a:r>
          </a:p>
          <a:p>
            <a:pPr marL="285750" marR="0" indent="-285750" algn="l" rtl="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i="0" u="none" strike="noStrike" baseline="30000" dirty="0">
                <a:solidFill>
                  <a:srgbClr val="000000"/>
                </a:solidFill>
                <a:latin typeface="+mn-lt"/>
              </a:rPr>
              <a:t>Obawy: </a:t>
            </a:r>
            <a:r>
              <a:rPr lang="pl-PL" sz="1600" b="0" i="0" u="none" strike="noStrike" baseline="30000" dirty="0">
                <a:solidFill>
                  <a:srgbClr val="000000"/>
                </a:solidFill>
                <a:latin typeface="+mn-lt"/>
              </a:rPr>
              <a:t>Mimo wysokiego poparcia, pojawiają się obawy o długi czas realizacji inwestycji (392 osoby), składowanie odpadów (278 osób) oraz ryzyko awarii </a:t>
            </a:r>
            <a:br>
              <a:rPr lang="pl-PL" sz="1600" b="0" i="0" u="none" strike="noStrike" baseline="30000" dirty="0">
                <a:solidFill>
                  <a:srgbClr val="000000"/>
                </a:solidFill>
                <a:latin typeface="+mn-lt"/>
              </a:rPr>
            </a:br>
            <a:r>
              <a:rPr lang="pl-PL" sz="1600" b="0" i="0" u="none" strike="noStrike" baseline="30000" dirty="0">
                <a:solidFill>
                  <a:srgbClr val="000000"/>
                </a:solidFill>
                <a:latin typeface="+mn-lt"/>
              </a:rPr>
              <a:t>(271 osób). </a:t>
            </a:r>
          </a:p>
          <a:p>
            <a:pPr marL="285750" marR="0" indent="-285750" algn="l" rtl="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i="0" u="none" strike="noStrike" baseline="30000" dirty="0">
                <a:solidFill>
                  <a:srgbClr val="000000"/>
                </a:solidFill>
                <a:latin typeface="+mn-lt"/>
              </a:rPr>
              <a:t>Kto wziął udział w badaniu:</a:t>
            </a:r>
            <a:r>
              <a:rPr lang="pl-PL" sz="1600" b="0" i="0" u="none" strike="noStrike" baseline="30000" dirty="0">
                <a:solidFill>
                  <a:srgbClr val="000000"/>
                </a:solidFill>
                <a:latin typeface="+mn-lt"/>
              </a:rPr>
              <a:t> osoby w różnym wieku, z przewagą grupy wiekowej </a:t>
            </a:r>
            <a:br>
              <a:rPr lang="pl-PL" sz="1600" b="0" i="0" u="none" strike="noStrike" baseline="30000" dirty="0">
                <a:solidFill>
                  <a:srgbClr val="000000"/>
                </a:solidFill>
                <a:latin typeface="+mn-lt"/>
              </a:rPr>
            </a:br>
            <a:r>
              <a:rPr lang="pl-PL" sz="1600" b="0" i="0" u="none" strike="noStrike" baseline="30000" dirty="0">
                <a:solidFill>
                  <a:srgbClr val="000000"/>
                </a:solidFill>
                <a:latin typeface="+mn-lt"/>
              </a:rPr>
              <a:t>41-65 lat (864 osoby). Pod względem miejsca zamieszkania, najliczniejszą grupę stanowili mieszkańcy Bełchatowa (636 osób), a następnie osoby z powiatu bełchatowskiego (273 osoby).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67BCCEC-9CF6-2415-D697-563DBC36B434}"/>
              </a:ext>
            </a:extLst>
          </p:cNvPr>
          <p:cNvSpPr txBox="1"/>
          <p:nvPr/>
        </p:nvSpPr>
        <p:spPr>
          <a:xfrm>
            <a:off x="755819" y="6138706"/>
            <a:ext cx="66628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* Ankieta przeprowadzona przez PGE GiEK w marcu 2025 po konferencji „Od węgla do atomu. Bełchatów </a:t>
            </a:r>
            <a:r>
              <a:rPr lang="pl-PL" sz="800"/>
              <a:t>przyszłości”.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1813342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>
            <a:extLst>
              <a:ext uri="{FF2B5EF4-FFF2-40B4-BE49-F238E27FC236}">
                <a16:creationId xmlns:a16="http://schemas.microsoft.com/office/drawing/2014/main" id="{4771E354-A9AC-F548-A21F-F031F5EBF5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2987" y="-927"/>
            <a:ext cx="5284330" cy="6870474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1047508" y="-1601482"/>
            <a:ext cx="11148488" cy="9220926"/>
            <a:chOff x="1047508" y="-1601482"/>
            <a:chExt cx="11148488" cy="9220926"/>
          </a:xfrm>
        </p:grpSpPr>
        <p:sp>
          <p:nvSpPr>
            <p:cNvPr id="11" name="Dowolny kształt 10"/>
            <p:cNvSpPr/>
            <p:nvPr/>
          </p:nvSpPr>
          <p:spPr>
            <a:xfrm rot="18000000">
              <a:off x="153565" y="-707539"/>
              <a:ext cx="9220926" cy="7433040"/>
            </a:xfrm>
            <a:custGeom>
              <a:avLst/>
              <a:gdLst>
                <a:gd name="connsiteX0" fmla="*/ 5939202 w 9220926"/>
                <a:gd name="connsiteY0" fmla="*/ 0 h 7433040"/>
                <a:gd name="connsiteX1" fmla="*/ 8150726 w 9220926"/>
                <a:gd name="connsiteY1" fmla="*/ 3830472 h 7433040"/>
                <a:gd name="connsiteX2" fmla="*/ 8150726 w 9220926"/>
                <a:gd name="connsiteY2" fmla="*/ 3830474 h 7433040"/>
                <a:gd name="connsiteX3" fmla="*/ 8741053 w 9220926"/>
                <a:gd name="connsiteY3" fmla="*/ 4852952 h 7433040"/>
                <a:gd name="connsiteX4" fmla="*/ 8741052 w 9220926"/>
                <a:gd name="connsiteY4" fmla="*/ 4852952 h 7433040"/>
                <a:gd name="connsiteX5" fmla="*/ 8741053 w 9220926"/>
                <a:gd name="connsiteY5" fmla="*/ 4852953 h 7433040"/>
                <a:gd name="connsiteX6" fmla="*/ 9220926 w 9220926"/>
                <a:gd name="connsiteY6" fmla="*/ 5684116 h 7433040"/>
                <a:gd name="connsiteX7" fmla="*/ 8914441 w 9220926"/>
                <a:gd name="connsiteY7" fmla="*/ 5742480 h 7433040"/>
                <a:gd name="connsiteX8" fmla="*/ 8569322 w 9220926"/>
                <a:gd name="connsiteY8" fmla="*/ 5810664 h 7433040"/>
                <a:gd name="connsiteX9" fmla="*/ 8484612 w 9220926"/>
                <a:gd name="connsiteY9" fmla="*/ 5828001 h 7433040"/>
                <a:gd name="connsiteX10" fmla="*/ 8179301 w 9220926"/>
                <a:gd name="connsiteY10" fmla="*/ 5884969 h 7433040"/>
                <a:gd name="connsiteX11" fmla="*/ 8049354 w 9220926"/>
                <a:gd name="connsiteY11" fmla="*/ 5910508 h 7433040"/>
                <a:gd name="connsiteX12" fmla="*/ 8049354 w 9220926"/>
                <a:gd name="connsiteY12" fmla="*/ 5910508 h 7433040"/>
                <a:gd name="connsiteX13" fmla="*/ 7811554 w 9220926"/>
                <a:gd name="connsiteY13" fmla="*/ 5957243 h 7433040"/>
                <a:gd name="connsiteX14" fmla="*/ 5522176 w 9220926"/>
                <a:gd name="connsiteY14" fmla="*/ 6502908 h 7433040"/>
                <a:gd name="connsiteX15" fmla="*/ 5218948 w 9220926"/>
                <a:gd name="connsiteY15" fmla="*/ 6591588 h 7433040"/>
                <a:gd name="connsiteX16" fmla="*/ 5114063 w 9220926"/>
                <a:gd name="connsiteY16" fmla="*/ 6619020 h 7433040"/>
                <a:gd name="connsiteX17" fmla="*/ 2500298 w 9220926"/>
                <a:gd name="connsiteY17" fmla="*/ 7370555 h 7433040"/>
                <a:gd name="connsiteX18" fmla="*/ 2300983 w 9220926"/>
                <a:gd name="connsiteY18" fmla="*/ 7433040 h 7433040"/>
                <a:gd name="connsiteX19" fmla="*/ 820964 w 9220926"/>
                <a:gd name="connsiteY19" fmla="*/ 4857594 h 7433040"/>
                <a:gd name="connsiteX20" fmla="*/ 820963 w 9220926"/>
                <a:gd name="connsiteY20" fmla="*/ 4857592 h 7433040"/>
                <a:gd name="connsiteX21" fmla="*/ 820962 w 9220926"/>
                <a:gd name="connsiteY21" fmla="*/ 4857592 h 7433040"/>
                <a:gd name="connsiteX22" fmla="*/ 0 w 9220926"/>
                <a:gd name="connsiteY22" fmla="*/ 3429000 h 74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220926" h="7433040">
                  <a:moveTo>
                    <a:pt x="5939202" y="0"/>
                  </a:moveTo>
                  <a:lnTo>
                    <a:pt x="8150726" y="3830472"/>
                  </a:lnTo>
                  <a:lnTo>
                    <a:pt x="8150726" y="3830474"/>
                  </a:lnTo>
                  <a:lnTo>
                    <a:pt x="8741053" y="4852952"/>
                  </a:lnTo>
                  <a:lnTo>
                    <a:pt x="8741052" y="4852952"/>
                  </a:lnTo>
                  <a:lnTo>
                    <a:pt x="8741053" y="4852953"/>
                  </a:lnTo>
                  <a:lnTo>
                    <a:pt x="9220926" y="5684116"/>
                  </a:lnTo>
                  <a:lnTo>
                    <a:pt x="8914441" y="5742480"/>
                  </a:lnTo>
                  <a:cubicBezTo>
                    <a:pt x="8800785" y="5764528"/>
                    <a:pt x="8685737" y="5787251"/>
                    <a:pt x="8569322" y="5810664"/>
                  </a:cubicBezTo>
                  <a:lnTo>
                    <a:pt x="8484612" y="5828001"/>
                  </a:lnTo>
                  <a:lnTo>
                    <a:pt x="8179301" y="5884969"/>
                  </a:lnTo>
                  <a:lnTo>
                    <a:pt x="8049354" y="5910508"/>
                  </a:lnTo>
                  <a:lnTo>
                    <a:pt x="8049354" y="5910508"/>
                  </a:lnTo>
                  <a:lnTo>
                    <a:pt x="7811554" y="5957243"/>
                  </a:lnTo>
                  <a:cubicBezTo>
                    <a:pt x="6968070" y="6126872"/>
                    <a:pt x="6224061" y="6304073"/>
                    <a:pt x="5522176" y="6502908"/>
                  </a:cubicBezTo>
                  <a:lnTo>
                    <a:pt x="5218948" y="6591588"/>
                  </a:lnTo>
                  <a:lnTo>
                    <a:pt x="5114063" y="6619020"/>
                  </a:lnTo>
                  <a:cubicBezTo>
                    <a:pt x="4281257" y="6839839"/>
                    <a:pt x="3408056" y="7089453"/>
                    <a:pt x="2500298" y="7370555"/>
                  </a:cubicBezTo>
                  <a:lnTo>
                    <a:pt x="2300983" y="7433040"/>
                  </a:lnTo>
                  <a:lnTo>
                    <a:pt x="820964" y="4857594"/>
                  </a:lnTo>
                  <a:lnTo>
                    <a:pt x="820963" y="4857592"/>
                  </a:lnTo>
                  <a:lnTo>
                    <a:pt x="820962" y="4857592"/>
                  </a:lnTo>
                  <a:lnTo>
                    <a:pt x="0" y="3429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4561548" y="5755279"/>
              <a:ext cx="7634448" cy="1114268"/>
              <a:chOff x="4561548" y="5755279"/>
              <a:chExt cx="7634448" cy="1114268"/>
            </a:xfrm>
          </p:grpSpPr>
          <p:sp>
            <p:nvSpPr>
              <p:cNvPr id="14" name="Freeform 36">
                <a:extLst>
                  <a:ext uri="{FF2B5EF4-FFF2-40B4-BE49-F238E27FC236}">
                    <a16:creationId xmlns:a16="http://schemas.microsoft.com/office/drawing/2014/main" id="{883F42AF-3D26-1B40-8550-2CB25035489D}"/>
                  </a:ext>
                </a:extLst>
              </p:cNvPr>
              <p:cNvSpPr/>
              <p:nvPr/>
            </p:nvSpPr>
            <p:spPr>
              <a:xfrm>
                <a:off x="4607083" y="5755279"/>
                <a:ext cx="7588913" cy="1114268"/>
              </a:xfrm>
              <a:custGeom>
                <a:avLst/>
                <a:gdLst>
                  <a:gd name="connsiteX0" fmla="*/ 0 w 7532017"/>
                  <a:gd name="connsiteY0" fmla="*/ 1074656 h 1112363"/>
                  <a:gd name="connsiteX1" fmla="*/ 7532017 w 7532017"/>
                  <a:gd name="connsiteY1" fmla="*/ 0 h 1112363"/>
                  <a:gd name="connsiteX2" fmla="*/ 7522590 w 7532017"/>
                  <a:gd name="connsiteY2" fmla="*/ 1112363 h 1112363"/>
                  <a:gd name="connsiteX3" fmla="*/ 0 w 7532017"/>
                  <a:gd name="connsiteY3" fmla="*/ 1074656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7948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7948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7948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8329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8329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2363"/>
                  <a:gd name="connsiteX1" fmla="*/ 7588913 w 7588913"/>
                  <a:gd name="connsiteY1" fmla="*/ 0 h 1112363"/>
                  <a:gd name="connsiteX2" fmla="*/ 7583296 w 7588913"/>
                  <a:gd name="connsiteY2" fmla="*/ 1112363 h 1112363"/>
                  <a:gd name="connsiteX3" fmla="*/ 0 w 7588913"/>
                  <a:gd name="connsiteY3" fmla="*/ 1099040 h 1112363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77612"/>
                  <a:gd name="connsiteX1" fmla="*/ 7588913 w 7588913"/>
                  <a:gd name="connsiteY1" fmla="*/ 0 h 1177612"/>
                  <a:gd name="connsiteX2" fmla="*/ 7587106 w 7588913"/>
                  <a:gd name="connsiteY2" fmla="*/ 1114268 h 1177612"/>
                  <a:gd name="connsiteX3" fmla="*/ 0 w 7588913"/>
                  <a:gd name="connsiteY3" fmla="*/ 1099040 h 1177612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  <a:gd name="connsiteX0" fmla="*/ 0 w 7588913"/>
                  <a:gd name="connsiteY0" fmla="*/ 1099040 h 1114268"/>
                  <a:gd name="connsiteX1" fmla="*/ 7588913 w 7588913"/>
                  <a:gd name="connsiteY1" fmla="*/ 0 h 1114268"/>
                  <a:gd name="connsiteX2" fmla="*/ 7587106 w 7588913"/>
                  <a:gd name="connsiteY2" fmla="*/ 1114268 h 1114268"/>
                  <a:gd name="connsiteX3" fmla="*/ 0 w 7588913"/>
                  <a:gd name="connsiteY3" fmla="*/ 1099040 h 111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88913" h="1114268">
                    <a:moveTo>
                      <a:pt x="0" y="1099040"/>
                    </a:moveTo>
                    <a:cubicBezTo>
                      <a:pt x="2517446" y="529493"/>
                      <a:pt x="5037050" y="188547"/>
                      <a:pt x="7588913" y="0"/>
                    </a:cubicBezTo>
                    <a:cubicBezTo>
                      <a:pt x="7585771" y="370788"/>
                      <a:pt x="7590248" y="1107335"/>
                      <a:pt x="7587106" y="1114268"/>
                    </a:cubicBezTo>
                    <a:lnTo>
                      <a:pt x="0" y="10990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L" baseline="0" dirty="0"/>
              </a:p>
            </p:txBody>
          </p:sp>
          <p:sp>
            <p:nvSpPr>
              <p:cNvPr id="15" name="Freeform 37">
                <a:extLst>
                  <a:ext uri="{FF2B5EF4-FFF2-40B4-BE49-F238E27FC236}">
                    <a16:creationId xmlns:a16="http://schemas.microsoft.com/office/drawing/2014/main" id="{9C5BE17C-ACBE-134A-ADCA-FAACE617747F}"/>
                  </a:ext>
                </a:extLst>
              </p:cNvPr>
              <p:cNvSpPr/>
              <p:nvPr/>
            </p:nvSpPr>
            <p:spPr>
              <a:xfrm>
                <a:off x="4561548" y="6395568"/>
                <a:ext cx="3998384" cy="468842"/>
              </a:xfrm>
              <a:custGeom>
                <a:avLst/>
                <a:gdLst>
                  <a:gd name="connsiteX0" fmla="*/ 0 w 3979334"/>
                  <a:gd name="connsiteY0" fmla="*/ 431800 h 440267"/>
                  <a:gd name="connsiteX1" fmla="*/ 2336800 w 3979334"/>
                  <a:gd name="connsiteY1" fmla="*/ 0 h 440267"/>
                  <a:gd name="connsiteX2" fmla="*/ 3979334 w 3979334"/>
                  <a:gd name="connsiteY2" fmla="*/ 440267 h 440267"/>
                  <a:gd name="connsiteX3" fmla="*/ 0 w 3979334"/>
                  <a:gd name="connsiteY3" fmla="*/ 431800 h 44026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79334"/>
                  <a:gd name="connsiteY0" fmla="*/ 463550 h 472017"/>
                  <a:gd name="connsiteX1" fmla="*/ 2308225 w 3979334"/>
                  <a:gd name="connsiteY1" fmla="*/ 0 h 472017"/>
                  <a:gd name="connsiteX2" fmla="*/ 3979334 w 3979334"/>
                  <a:gd name="connsiteY2" fmla="*/ 472017 h 472017"/>
                  <a:gd name="connsiteX3" fmla="*/ 0 w 3979334"/>
                  <a:gd name="connsiteY3" fmla="*/ 463550 h 472017"/>
                  <a:gd name="connsiteX0" fmla="*/ 0 w 3988859"/>
                  <a:gd name="connsiteY0" fmla="*/ 460375 h 472017"/>
                  <a:gd name="connsiteX1" fmla="*/ 2317750 w 3988859"/>
                  <a:gd name="connsiteY1" fmla="*/ 0 h 472017"/>
                  <a:gd name="connsiteX2" fmla="*/ 3988859 w 3988859"/>
                  <a:gd name="connsiteY2" fmla="*/ 472017 h 472017"/>
                  <a:gd name="connsiteX3" fmla="*/ 0 w 3988859"/>
                  <a:gd name="connsiteY3" fmla="*/ 460375 h 472017"/>
                  <a:gd name="connsiteX0" fmla="*/ 0 w 3992034"/>
                  <a:gd name="connsiteY0" fmla="*/ 460375 h 468842"/>
                  <a:gd name="connsiteX1" fmla="*/ 2317750 w 3992034"/>
                  <a:gd name="connsiteY1" fmla="*/ 0 h 468842"/>
                  <a:gd name="connsiteX2" fmla="*/ 3992034 w 3992034"/>
                  <a:gd name="connsiteY2" fmla="*/ 468842 h 468842"/>
                  <a:gd name="connsiteX3" fmla="*/ 0 w 3992034"/>
                  <a:gd name="connsiteY3" fmla="*/ 460375 h 468842"/>
                  <a:gd name="connsiteX0" fmla="*/ 0 w 3998384"/>
                  <a:gd name="connsiteY0" fmla="*/ 463550 h 468842"/>
                  <a:gd name="connsiteX1" fmla="*/ 2324100 w 3998384"/>
                  <a:gd name="connsiteY1" fmla="*/ 0 h 468842"/>
                  <a:gd name="connsiteX2" fmla="*/ 3998384 w 3998384"/>
                  <a:gd name="connsiteY2" fmla="*/ 468842 h 468842"/>
                  <a:gd name="connsiteX3" fmla="*/ 0 w 3998384"/>
                  <a:gd name="connsiteY3" fmla="*/ 463550 h 468842"/>
                  <a:gd name="connsiteX0" fmla="*/ 0 w 3998384"/>
                  <a:gd name="connsiteY0" fmla="*/ 463550 h 468842"/>
                  <a:gd name="connsiteX1" fmla="*/ 2324100 w 3998384"/>
                  <a:gd name="connsiteY1" fmla="*/ 0 h 468842"/>
                  <a:gd name="connsiteX2" fmla="*/ 3998384 w 3998384"/>
                  <a:gd name="connsiteY2" fmla="*/ 468842 h 468842"/>
                  <a:gd name="connsiteX3" fmla="*/ 0 w 3998384"/>
                  <a:gd name="connsiteY3" fmla="*/ 463550 h 468842"/>
                  <a:gd name="connsiteX0" fmla="*/ 0 w 3998384"/>
                  <a:gd name="connsiteY0" fmla="*/ 460319 h 465611"/>
                  <a:gd name="connsiteX1" fmla="*/ 2343486 w 3998384"/>
                  <a:gd name="connsiteY1" fmla="*/ 0 h 465611"/>
                  <a:gd name="connsiteX2" fmla="*/ 3998384 w 3998384"/>
                  <a:gd name="connsiteY2" fmla="*/ 465611 h 465611"/>
                  <a:gd name="connsiteX3" fmla="*/ 0 w 3998384"/>
                  <a:gd name="connsiteY3" fmla="*/ 460319 h 465611"/>
                  <a:gd name="connsiteX0" fmla="*/ 0 w 3998384"/>
                  <a:gd name="connsiteY0" fmla="*/ 463550 h 468842"/>
                  <a:gd name="connsiteX1" fmla="*/ 2343486 w 3998384"/>
                  <a:gd name="connsiteY1" fmla="*/ 0 h 468842"/>
                  <a:gd name="connsiteX2" fmla="*/ 3998384 w 3998384"/>
                  <a:gd name="connsiteY2" fmla="*/ 468842 h 468842"/>
                  <a:gd name="connsiteX3" fmla="*/ 0 w 3998384"/>
                  <a:gd name="connsiteY3" fmla="*/ 463550 h 468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98384" h="468842">
                    <a:moveTo>
                      <a:pt x="0" y="463550"/>
                    </a:moveTo>
                    <a:cubicBezTo>
                      <a:pt x="759883" y="286808"/>
                      <a:pt x="1551853" y="138642"/>
                      <a:pt x="2343486" y="0"/>
                    </a:cubicBezTo>
                    <a:lnTo>
                      <a:pt x="3998384" y="468842"/>
                    </a:lnTo>
                    <a:lnTo>
                      <a:pt x="0" y="4635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L" dirty="0"/>
              </a:p>
            </p:txBody>
          </p:sp>
        </p:grp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39187-BDBD-3245-89DC-D8637D15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533" y="6447426"/>
            <a:ext cx="480647" cy="365125"/>
          </a:xfrm>
        </p:spPr>
        <p:txBody>
          <a:bodyPr/>
          <a:lstStyle/>
          <a:p>
            <a:fld id="{4A5EEDCF-8865-CD49-9FB8-BB81F3288D31}" type="slidenum">
              <a:rPr lang="en-PL" smtClean="0"/>
              <a:pPr/>
              <a:t>6</a:t>
            </a:fld>
            <a:endParaRPr lang="en-PL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5"/>
          </p:nvPr>
        </p:nvSpPr>
        <p:spPr>
          <a:xfrm>
            <a:off x="560229" y="187343"/>
            <a:ext cx="8506133" cy="988168"/>
          </a:xfrm>
        </p:spPr>
        <p:txBody>
          <a:bodyPr/>
          <a:lstStyle/>
          <a:p>
            <a:r>
              <a:rPr lang="pl-PL" sz="3000" dirty="0"/>
              <a:t>Poparcie samorządu dla budowy elektrowni jądrowej w regionie Bełchatowa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Picture 35">
            <a:extLst>
              <a:ext uri="{FF2B5EF4-FFF2-40B4-BE49-F238E27FC236}">
                <a16:creationId xmlns:a16="http://schemas.microsoft.com/office/drawing/2014/main" id="{CEC0C9E5-A2FB-9847-93A9-6B0BBD6C5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050" y="5977047"/>
            <a:ext cx="1170764" cy="658883"/>
          </a:xfrm>
          <a:prstGeom prst="rect">
            <a:avLst/>
          </a:prstGeom>
        </p:spPr>
      </p:pic>
      <p:sp>
        <p:nvSpPr>
          <p:cNvPr id="37" name="Symbol zastępczy tekstu 3"/>
          <p:cNvSpPr>
            <a:spLocks noGrp="1"/>
          </p:cNvSpPr>
          <p:nvPr>
            <p:ph type="body" sz="quarter" idx="18"/>
          </p:nvPr>
        </p:nvSpPr>
        <p:spPr>
          <a:xfrm>
            <a:off x="576239" y="1513045"/>
            <a:ext cx="6298069" cy="4796484"/>
          </a:xfrm>
        </p:spPr>
        <p:txBody>
          <a:bodyPr/>
          <a:lstStyle/>
          <a:p>
            <a:pPr marR="0" algn="l" rtl="0">
              <a:lnSpc>
                <a:spcPct val="150000"/>
              </a:lnSpc>
              <a:buClr>
                <a:srgbClr val="A8D275"/>
              </a:buClr>
              <a:buSzPct val="150000"/>
            </a:pPr>
            <a:r>
              <a:rPr lang="pl-PL" sz="1800" i="0" u="none" strike="noStrike" baseline="30000" dirty="0">
                <a:solidFill>
                  <a:srgbClr val="000000"/>
                </a:solidFill>
                <a:latin typeface="+mn-lt"/>
              </a:rPr>
              <a:t>Do tej pory uchwały przyjęły:</a:t>
            </a:r>
            <a:endParaRPr lang="pl-PL" sz="1800" baseline="30000" dirty="0">
              <a:solidFill>
                <a:srgbClr val="000000"/>
              </a:solidFill>
              <a:latin typeface="+mn-lt"/>
            </a:endParaRPr>
          </a:p>
          <a:p>
            <a:pPr marL="285750" marR="0" indent="-285750" algn="l" rtl="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800" b="1" i="0" u="none" strike="noStrike" baseline="30000" dirty="0">
                <a:solidFill>
                  <a:srgbClr val="000000"/>
                </a:solidFill>
                <a:latin typeface="+mn-lt"/>
              </a:rPr>
              <a:t>Sejmik Województwa Łódzkiego</a:t>
            </a:r>
            <a:r>
              <a:rPr lang="pl-PL" sz="1800" i="0" u="none" strike="noStrike" baseline="30000" dirty="0">
                <a:solidFill>
                  <a:srgbClr val="000000"/>
                </a:solidFill>
                <a:latin typeface="+mn-lt"/>
              </a:rPr>
              <a:t>,</a:t>
            </a:r>
          </a:p>
          <a:p>
            <a:pPr marL="285750" marR="0" indent="-285750" algn="l" rtl="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800" b="1" baseline="30000" dirty="0">
                <a:solidFill>
                  <a:srgbClr val="000000"/>
                </a:solidFill>
                <a:latin typeface="+mn-lt"/>
              </a:rPr>
              <a:t>P</a:t>
            </a:r>
            <a:r>
              <a:rPr lang="pl-PL" sz="1800" b="1" i="0" u="none" strike="noStrike" baseline="30000" dirty="0">
                <a:solidFill>
                  <a:srgbClr val="000000"/>
                </a:solidFill>
                <a:latin typeface="+mn-lt"/>
              </a:rPr>
              <a:t>owiaty: </a:t>
            </a:r>
            <a:r>
              <a:rPr lang="pl-PL" sz="1800" b="0" i="0" u="none" strike="noStrike" baseline="30000" dirty="0">
                <a:solidFill>
                  <a:srgbClr val="000000"/>
                </a:solidFill>
                <a:latin typeface="+mn-lt"/>
              </a:rPr>
              <a:t>bełchatowski, łaski, łęczycki, łowicki, łódzki wschodni, pabianicki, pajęczański, poddębicki, radomszczański, sieradzki, wieluński, zduńskowolski, zgierski,</a:t>
            </a:r>
          </a:p>
          <a:p>
            <a:pPr marL="285750" marR="0" indent="-285750" algn="l" rtl="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800" b="1" baseline="30000" dirty="0">
                <a:solidFill>
                  <a:srgbClr val="000000"/>
                </a:solidFill>
                <a:latin typeface="+mn-lt"/>
              </a:rPr>
              <a:t>M</a:t>
            </a:r>
            <a:r>
              <a:rPr lang="pl-PL" sz="1800" b="1" i="0" u="none" strike="noStrike" baseline="30000" dirty="0">
                <a:solidFill>
                  <a:srgbClr val="000000"/>
                </a:solidFill>
                <a:latin typeface="+mn-lt"/>
              </a:rPr>
              <a:t>iasta: </a:t>
            </a:r>
            <a:r>
              <a:rPr lang="pl-PL" sz="1800" b="0" i="0" u="none" strike="noStrike" baseline="30000" dirty="0">
                <a:solidFill>
                  <a:srgbClr val="000000"/>
                </a:solidFill>
                <a:latin typeface="+mn-lt"/>
              </a:rPr>
              <a:t>Bełchatów, Łódź, Piotrków Trybunalski, Radomsko, Sieradz, Skierniewice, Zduńska Wola,</a:t>
            </a:r>
          </a:p>
          <a:p>
            <a:pPr marL="285750" marR="0" indent="-285750" algn="l" rtl="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800" b="1" baseline="30000" dirty="0">
                <a:solidFill>
                  <a:srgbClr val="000000"/>
                </a:solidFill>
                <a:latin typeface="+mn-lt"/>
              </a:rPr>
              <a:t>G</a:t>
            </a:r>
            <a:r>
              <a:rPr lang="pl-PL" sz="1800" b="1" i="0" u="none" strike="noStrike" baseline="30000" dirty="0">
                <a:solidFill>
                  <a:srgbClr val="000000"/>
                </a:solidFill>
                <a:latin typeface="+mn-lt"/>
              </a:rPr>
              <a:t>miny: </a:t>
            </a:r>
            <a:r>
              <a:rPr lang="pl-PL" sz="1800" b="0" i="0" u="none" strike="noStrike" baseline="30000" dirty="0">
                <a:solidFill>
                  <a:srgbClr val="000000"/>
                </a:solidFill>
                <a:latin typeface="+mn-lt"/>
              </a:rPr>
              <a:t>Bełchatów, Kleszczów, Kluki. </a:t>
            </a:r>
          </a:p>
          <a:p>
            <a:pPr marR="0" algn="l" rtl="0">
              <a:lnSpc>
                <a:spcPct val="150000"/>
              </a:lnSpc>
              <a:buClr>
                <a:srgbClr val="A8D275"/>
              </a:buClr>
              <a:buSzPct val="150000"/>
            </a:pPr>
            <a:r>
              <a:rPr lang="pl-PL" sz="1800" b="1" i="0" u="none" strike="noStrike" baseline="30000" dirty="0">
                <a:solidFill>
                  <a:srgbClr val="000000"/>
                </a:solidFill>
                <a:latin typeface="+mn-lt"/>
              </a:rPr>
              <a:t>Atom w Bełchatowie popiera </a:t>
            </a:r>
            <a:r>
              <a:rPr lang="pl-PL" sz="1800" b="1" baseline="30000" dirty="0">
                <a:solidFill>
                  <a:srgbClr val="000000"/>
                </a:solidFill>
                <a:latin typeface="+mn-lt"/>
              </a:rPr>
              <a:t>także </a:t>
            </a:r>
            <a:r>
              <a:rPr lang="pl-PL" sz="1800" b="1" i="0" u="none" strike="noStrike" baseline="30000" dirty="0">
                <a:solidFill>
                  <a:srgbClr val="000000"/>
                </a:solidFill>
                <a:latin typeface="+mn-lt"/>
              </a:rPr>
              <a:t>Wojewódzka Rada Dialogu Społecznego. </a:t>
            </a:r>
          </a:p>
          <a:p>
            <a:pPr marR="0" algn="l" rtl="0">
              <a:lnSpc>
                <a:spcPct val="150000"/>
              </a:lnSpc>
              <a:buClr>
                <a:srgbClr val="A8D275"/>
              </a:buClr>
              <a:buSzPct val="150000"/>
            </a:pPr>
            <a:r>
              <a:rPr lang="pl-PL" sz="1800" b="1" i="0" u="none" strike="noStrike" baseline="30000" dirty="0">
                <a:solidFill>
                  <a:srgbClr val="000000"/>
                </a:solidFill>
                <a:latin typeface="+mn-lt"/>
              </a:rPr>
              <a:t>Pierwsze pismo do Premiera RP w sprawie realizacji budowy elektrowni jądrowej w rejonie Bełchatowa wystosowały organizacje związkowe działające w PGE GiEK S.A. pod koniec 2024 roku. </a:t>
            </a:r>
          </a:p>
          <a:p>
            <a:pPr marR="0" algn="l" rtl="0">
              <a:lnSpc>
                <a:spcPct val="150000"/>
              </a:lnSpc>
              <a:buClr>
                <a:srgbClr val="A8D275"/>
              </a:buClr>
              <a:buSzPct val="150000"/>
            </a:pPr>
            <a:r>
              <a:rPr lang="pl-PL" sz="1800" b="1" i="0" u="none" strike="noStrike" baseline="30000" dirty="0">
                <a:solidFill>
                  <a:srgbClr val="000000"/>
                </a:solidFill>
                <a:latin typeface="+mn-lt"/>
              </a:rPr>
              <a:t>Inicjatywę wsparł również Łódzki Zespół Parlamentarny.</a:t>
            </a:r>
          </a:p>
        </p:txBody>
      </p:sp>
    </p:spTree>
    <p:extLst>
      <p:ext uri="{BB962C8B-B14F-4D97-AF65-F5344CB8AC3E}">
        <p14:creationId xmlns:p14="http://schemas.microsoft.com/office/powerpoint/2010/main" val="3206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E2C7DC5-75F5-4EFF-148C-F7F21C726B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 err="1"/>
              <a:t>Local</a:t>
            </a:r>
            <a:r>
              <a:rPr lang="pl-PL" dirty="0"/>
              <a:t> </a:t>
            </a:r>
            <a:r>
              <a:rPr lang="pl-PL" dirty="0" err="1"/>
              <a:t>content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91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04524133-2326-0E4A-A560-DE06D5B7F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4695" y="-5165"/>
            <a:ext cx="4477305" cy="6844485"/>
          </a:xfrm>
          <a:prstGeom prst="rect">
            <a:avLst/>
          </a:prstGeom>
        </p:spPr>
      </p:pic>
      <p:grpSp>
        <p:nvGrpSpPr>
          <p:cNvPr id="16" name="Grupa 15"/>
          <p:cNvGrpSpPr/>
          <p:nvPr/>
        </p:nvGrpSpPr>
        <p:grpSpPr>
          <a:xfrm>
            <a:off x="2180251" y="-602971"/>
            <a:ext cx="8035793" cy="8150726"/>
            <a:chOff x="-1429841" y="-602971"/>
            <a:chExt cx="8035793" cy="8150726"/>
          </a:xfrm>
        </p:grpSpPr>
        <p:sp>
          <p:nvSpPr>
            <p:cNvPr id="17" name="Dowolny kształt 16"/>
            <p:cNvSpPr/>
            <p:nvPr/>
          </p:nvSpPr>
          <p:spPr>
            <a:xfrm rot="18000000">
              <a:off x="4980149" y="-939523"/>
              <a:ext cx="1171572" cy="2080035"/>
            </a:xfrm>
            <a:custGeom>
              <a:avLst/>
              <a:gdLst>
                <a:gd name="connsiteX0" fmla="*/ 101372 w 1171572"/>
                <a:gd name="connsiteY0" fmla="*/ 0 h 2080035"/>
                <a:gd name="connsiteX1" fmla="*/ 691699 w 1171572"/>
                <a:gd name="connsiteY1" fmla="*/ 1022479 h 2080035"/>
                <a:gd name="connsiteX2" fmla="*/ 691698 w 1171572"/>
                <a:gd name="connsiteY2" fmla="*/ 1022479 h 2080035"/>
                <a:gd name="connsiteX3" fmla="*/ 691699 w 1171572"/>
                <a:gd name="connsiteY3" fmla="*/ 1022480 h 2080035"/>
                <a:gd name="connsiteX4" fmla="*/ 1171572 w 1171572"/>
                <a:gd name="connsiteY4" fmla="*/ 1853643 h 2080035"/>
                <a:gd name="connsiteX5" fmla="*/ 865087 w 1171572"/>
                <a:gd name="connsiteY5" fmla="*/ 1912007 h 2080035"/>
                <a:gd name="connsiteX6" fmla="*/ 519968 w 1171572"/>
                <a:gd name="connsiteY6" fmla="*/ 1980191 h 2080035"/>
                <a:gd name="connsiteX7" fmla="*/ 435258 w 1171572"/>
                <a:gd name="connsiteY7" fmla="*/ 1997528 h 2080035"/>
                <a:gd name="connsiteX8" fmla="*/ 129947 w 1171572"/>
                <a:gd name="connsiteY8" fmla="*/ 2054496 h 2080035"/>
                <a:gd name="connsiteX9" fmla="*/ 0 w 1171572"/>
                <a:gd name="connsiteY9" fmla="*/ 2080035 h 2080035"/>
                <a:gd name="connsiteX10" fmla="*/ 32572 w 1171572"/>
                <a:gd name="connsiteY10" fmla="*/ 1584161 h 2080035"/>
                <a:gd name="connsiteX11" fmla="*/ 62139 w 1171572"/>
                <a:gd name="connsiteY11" fmla="*/ 1022847 h 2080035"/>
                <a:gd name="connsiteX12" fmla="*/ 62141 w 1171572"/>
                <a:gd name="connsiteY12" fmla="*/ 1022847 h 2080035"/>
                <a:gd name="connsiteX13" fmla="*/ 69274 w 1171572"/>
                <a:gd name="connsiteY13" fmla="*/ 887430 h 2080035"/>
                <a:gd name="connsiteX14" fmla="*/ 96481 w 1171572"/>
                <a:gd name="connsiteY14" fmla="*/ 192255 h 20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1572" h="2080035">
                  <a:moveTo>
                    <a:pt x="101372" y="0"/>
                  </a:moveTo>
                  <a:lnTo>
                    <a:pt x="691699" y="1022479"/>
                  </a:lnTo>
                  <a:lnTo>
                    <a:pt x="691698" y="1022479"/>
                  </a:lnTo>
                  <a:lnTo>
                    <a:pt x="691699" y="1022480"/>
                  </a:lnTo>
                  <a:lnTo>
                    <a:pt x="1171572" y="1853643"/>
                  </a:lnTo>
                  <a:lnTo>
                    <a:pt x="865087" y="1912007"/>
                  </a:lnTo>
                  <a:cubicBezTo>
                    <a:pt x="751431" y="1934055"/>
                    <a:pt x="636383" y="1956778"/>
                    <a:pt x="519968" y="1980191"/>
                  </a:cubicBezTo>
                  <a:lnTo>
                    <a:pt x="435258" y="1997528"/>
                  </a:lnTo>
                  <a:lnTo>
                    <a:pt x="129947" y="2054496"/>
                  </a:lnTo>
                  <a:lnTo>
                    <a:pt x="0" y="2080035"/>
                  </a:lnTo>
                  <a:lnTo>
                    <a:pt x="32572" y="1584161"/>
                  </a:lnTo>
                  <a:lnTo>
                    <a:pt x="62139" y="1022847"/>
                  </a:lnTo>
                  <a:lnTo>
                    <a:pt x="62141" y="1022847"/>
                  </a:lnTo>
                  <a:lnTo>
                    <a:pt x="69274" y="887430"/>
                  </a:lnTo>
                  <a:cubicBezTo>
                    <a:pt x="79921" y="655786"/>
                    <a:pt x="88986" y="424401"/>
                    <a:pt x="96481" y="1922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Dowolny kształt 18"/>
            <p:cNvSpPr/>
            <p:nvPr/>
          </p:nvSpPr>
          <p:spPr>
            <a:xfrm rot="18000000">
              <a:off x="-1788684" y="-244128"/>
              <a:ext cx="8150726" cy="7433040"/>
            </a:xfrm>
            <a:custGeom>
              <a:avLst/>
              <a:gdLst>
                <a:gd name="connsiteX0" fmla="*/ 5939202 w 8150726"/>
                <a:gd name="connsiteY0" fmla="*/ 0 h 7433040"/>
                <a:gd name="connsiteX1" fmla="*/ 8150726 w 8150726"/>
                <a:gd name="connsiteY1" fmla="*/ 3830472 h 7433040"/>
                <a:gd name="connsiteX2" fmla="*/ 8145836 w 8150726"/>
                <a:gd name="connsiteY2" fmla="*/ 4022727 h 7433040"/>
                <a:gd name="connsiteX3" fmla="*/ 8118628 w 8150726"/>
                <a:gd name="connsiteY3" fmla="*/ 4717902 h 7433040"/>
                <a:gd name="connsiteX4" fmla="*/ 8111495 w 8150726"/>
                <a:gd name="connsiteY4" fmla="*/ 4853320 h 7433040"/>
                <a:gd name="connsiteX5" fmla="*/ 8111495 w 8150726"/>
                <a:gd name="connsiteY5" fmla="*/ 4853322 h 7433040"/>
                <a:gd name="connsiteX6" fmla="*/ 8081929 w 8150726"/>
                <a:gd name="connsiteY6" fmla="*/ 5414632 h 7433040"/>
                <a:gd name="connsiteX7" fmla="*/ 8049356 w 8150726"/>
                <a:gd name="connsiteY7" fmla="*/ 5910507 h 7433040"/>
                <a:gd name="connsiteX8" fmla="*/ 7811554 w 8150726"/>
                <a:gd name="connsiteY8" fmla="*/ 5957243 h 7433040"/>
                <a:gd name="connsiteX9" fmla="*/ 5522176 w 8150726"/>
                <a:gd name="connsiteY9" fmla="*/ 6502908 h 7433040"/>
                <a:gd name="connsiteX10" fmla="*/ 5218948 w 8150726"/>
                <a:gd name="connsiteY10" fmla="*/ 6591588 h 7433040"/>
                <a:gd name="connsiteX11" fmla="*/ 5114063 w 8150726"/>
                <a:gd name="connsiteY11" fmla="*/ 6619020 h 7433040"/>
                <a:gd name="connsiteX12" fmla="*/ 2500298 w 8150726"/>
                <a:gd name="connsiteY12" fmla="*/ 7370554 h 7433040"/>
                <a:gd name="connsiteX13" fmla="*/ 2300983 w 8150726"/>
                <a:gd name="connsiteY13" fmla="*/ 7433040 h 7433040"/>
                <a:gd name="connsiteX14" fmla="*/ 820964 w 8150726"/>
                <a:gd name="connsiteY14" fmla="*/ 4857594 h 7433040"/>
                <a:gd name="connsiteX15" fmla="*/ 820963 w 8150726"/>
                <a:gd name="connsiteY15" fmla="*/ 4857592 h 7433040"/>
                <a:gd name="connsiteX16" fmla="*/ 820962 w 8150726"/>
                <a:gd name="connsiteY16" fmla="*/ 4857592 h 7433040"/>
                <a:gd name="connsiteX17" fmla="*/ 0 w 8150726"/>
                <a:gd name="connsiteY17" fmla="*/ 3429000 h 74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50726" h="7433040">
                  <a:moveTo>
                    <a:pt x="5939202" y="0"/>
                  </a:moveTo>
                  <a:lnTo>
                    <a:pt x="8150726" y="3830472"/>
                  </a:lnTo>
                  <a:lnTo>
                    <a:pt x="8145836" y="4022727"/>
                  </a:lnTo>
                  <a:cubicBezTo>
                    <a:pt x="8138340" y="4254873"/>
                    <a:pt x="8129275" y="4486258"/>
                    <a:pt x="8118628" y="4717902"/>
                  </a:cubicBezTo>
                  <a:lnTo>
                    <a:pt x="8111495" y="4853320"/>
                  </a:lnTo>
                  <a:lnTo>
                    <a:pt x="8111495" y="4853322"/>
                  </a:lnTo>
                  <a:lnTo>
                    <a:pt x="8081929" y="5414632"/>
                  </a:lnTo>
                  <a:lnTo>
                    <a:pt x="8049356" y="5910507"/>
                  </a:lnTo>
                  <a:lnTo>
                    <a:pt x="7811554" y="5957243"/>
                  </a:lnTo>
                  <a:cubicBezTo>
                    <a:pt x="6968070" y="6126872"/>
                    <a:pt x="6224061" y="6304072"/>
                    <a:pt x="5522176" y="6502908"/>
                  </a:cubicBezTo>
                  <a:lnTo>
                    <a:pt x="5218948" y="6591588"/>
                  </a:lnTo>
                  <a:lnTo>
                    <a:pt x="5114063" y="6619020"/>
                  </a:lnTo>
                  <a:cubicBezTo>
                    <a:pt x="4281257" y="6839839"/>
                    <a:pt x="3408056" y="7089453"/>
                    <a:pt x="2500298" y="7370554"/>
                  </a:cubicBezTo>
                  <a:lnTo>
                    <a:pt x="2300983" y="7433040"/>
                  </a:lnTo>
                  <a:lnTo>
                    <a:pt x="820964" y="4857594"/>
                  </a:lnTo>
                  <a:lnTo>
                    <a:pt x="820963" y="4857592"/>
                  </a:lnTo>
                  <a:lnTo>
                    <a:pt x="820962" y="4857592"/>
                  </a:lnTo>
                  <a:lnTo>
                    <a:pt x="0" y="3429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39187-BDBD-3245-89DC-D8637D15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EDCF-8865-CD49-9FB8-BB81F3288D31}" type="slidenum">
              <a:rPr lang="en-PL" smtClean="0"/>
              <a:pPr/>
              <a:t>8</a:t>
            </a:fld>
            <a:endParaRPr lang="en-PL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5"/>
          </p:nvPr>
        </p:nvSpPr>
        <p:spPr>
          <a:xfrm>
            <a:off x="560229" y="235869"/>
            <a:ext cx="7586244" cy="504825"/>
          </a:xfrm>
        </p:spPr>
        <p:txBody>
          <a:bodyPr/>
          <a:lstStyle/>
          <a:p>
            <a:r>
              <a:rPr lang="pl-PL" dirty="0" err="1"/>
              <a:t>Local</a:t>
            </a:r>
            <a:r>
              <a:rPr lang="pl-PL" dirty="0"/>
              <a:t> </a:t>
            </a:r>
            <a:r>
              <a:rPr lang="pl-PL" dirty="0" err="1"/>
              <a:t>content</a:t>
            </a:r>
            <a:r>
              <a:rPr lang="pl-PL" dirty="0"/>
              <a:t> w budowie polskich elektrowni jądrowych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3A6AAD43-56EF-B4C5-34F1-55C74602E053}"/>
              </a:ext>
            </a:extLst>
          </p:cNvPr>
          <p:cNvSpPr txBox="1">
            <a:spLocks/>
          </p:cNvSpPr>
          <p:nvPr/>
        </p:nvSpPr>
        <p:spPr>
          <a:xfrm>
            <a:off x="576238" y="1513045"/>
            <a:ext cx="7817263" cy="4796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A8D275"/>
              </a:buClr>
              <a:buSzPct val="150000"/>
            </a:pPr>
            <a:r>
              <a:rPr lang="pl-PL" sz="1700" baseline="30000" dirty="0" err="1">
                <a:solidFill>
                  <a:srgbClr val="000000"/>
                </a:solidFill>
                <a:latin typeface="+mn-lt"/>
              </a:rPr>
              <a:t>Local</a:t>
            </a:r>
            <a:r>
              <a:rPr lang="pl-PL" sz="1700" baseline="30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pl-PL" sz="1700" baseline="30000" dirty="0" err="1">
                <a:solidFill>
                  <a:srgbClr val="000000"/>
                </a:solidFill>
                <a:latin typeface="+mn-lt"/>
              </a:rPr>
              <a:t>content</a:t>
            </a:r>
            <a:r>
              <a:rPr lang="pl-PL" sz="1700" baseline="30000" dirty="0">
                <a:solidFill>
                  <a:srgbClr val="000000"/>
                </a:solidFill>
                <a:latin typeface="+mn-lt"/>
              </a:rPr>
              <a:t> w budowie pierwszej polskiej elektrowni jądrowej (Lubiatowo-Kopalino) to strategiczny udział krajowych firm, usług i materiałów, celujący w 40-50% wartości kontraktów. Obejmuje budownictwo, certyfikację, infrastrukturę i know-how, a zaangażowanie rodzimych przedsiębiorców ma stymulować rozwój gospodarczy, szczególnie na Pomorzu, poprzez współpracę z wykonawcami, takimi jak </a:t>
            </a:r>
            <a:r>
              <a:rPr lang="pl-PL" sz="1700" baseline="30000" dirty="0" err="1">
                <a:solidFill>
                  <a:srgbClr val="000000"/>
                </a:solidFill>
                <a:latin typeface="+mn-lt"/>
              </a:rPr>
              <a:t>Westinghouse-Bechtel</a:t>
            </a:r>
            <a:r>
              <a:rPr lang="pl-PL" sz="1700" baseline="30000" dirty="0">
                <a:solidFill>
                  <a:srgbClr val="000000"/>
                </a:solidFill>
                <a:latin typeface="+mn-lt"/>
              </a:rPr>
              <a:t>. </a:t>
            </a:r>
          </a:p>
          <a:p>
            <a:pPr marL="285750" indent="-28575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700" b="1" baseline="30000" dirty="0">
                <a:solidFill>
                  <a:srgbClr val="000000"/>
                </a:solidFill>
                <a:latin typeface="+mn-lt"/>
              </a:rPr>
              <a:t>Cel:</a:t>
            </a:r>
            <a:r>
              <a:rPr lang="pl-PL" sz="1700" baseline="30000" dirty="0">
                <a:solidFill>
                  <a:srgbClr val="000000"/>
                </a:solidFill>
                <a:latin typeface="+mn-lt"/>
              </a:rPr>
              <a:t> Osiągnięcie poziomu 40-50% krajowego udziału w łańcuchu dostaw, co określane jest jako „absolutne minimum” dla rozwoju krajowego przemysłu.</a:t>
            </a:r>
          </a:p>
          <a:p>
            <a:pPr marL="285750" indent="-28575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700" b="1" baseline="30000" dirty="0">
                <a:solidFill>
                  <a:srgbClr val="000000"/>
                </a:solidFill>
                <a:latin typeface="+mn-lt"/>
              </a:rPr>
              <a:t>Obszary zaangażowania: </a:t>
            </a:r>
            <a:r>
              <a:rPr lang="pl-PL" sz="1700" baseline="30000" dirty="0">
                <a:solidFill>
                  <a:srgbClr val="000000"/>
                </a:solidFill>
                <a:latin typeface="+mn-lt"/>
              </a:rPr>
              <a:t>Ponad 70% polskich firm deklaruje gotowość do udziału, oferując usługi </a:t>
            </a:r>
            <a:br>
              <a:rPr lang="pl-PL" sz="1700" baseline="30000" dirty="0">
                <a:solidFill>
                  <a:srgbClr val="000000"/>
                </a:solidFill>
                <a:latin typeface="+mn-lt"/>
              </a:rPr>
            </a:br>
            <a:r>
              <a:rPr lang="pl-PL" sz="1700" baseline="30000" dirty="0">
                <a:solidFill>
                  <a:srgbClr val="000000"/>
                </a:solidFill>
                <a:latin typeface="+mn-lt"/>
              </a:rPr>
              <a:t>w zakresie inżynierii, budownictwa, produkcji komponentów, a także usług hotelarskich i logistycznych.</a:t>
            </a:r>
          </a:p>
          <a:p>
            <a:pPr marL="285750" indent="-28575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700" b="1" baseline="30000" dirty="0">
                <a:solidFill>
                  <a:srgbClr val="000000"/>
                </a:solidFill>
                <a:latin typeface="+mn-lt"/>
              </a:rPr>
              <a:t>Strategia: </a:t>
            </a:r>
            <a:r>
              <a:rPr lang="pl-PL" sz="1700" baseline="30000" dirty="0">
                <a:solidFill>
                  <a:srgbClr val="000000"/>
                </a:solidFill>
                <a:latin typeface="+mn-lt"/>
              </a:rPr>
              <a:t>Spółka Polskie Elektrownie Jądrowe (PEJ) aktywnie wspiera polskie firmy poprzez organizację konferencji i sieciowanie, co ma na celu ułatwienie wejścia w rygorystyczne wymogi sektora jądrowego.</a:t>
            </a:r>
          </a:p>
          <a:p>
            <a:pPr marL="285750" indent="-28575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700" b="1" baseline="30000" dirty="0">
                <a:solidFill>
                  <a:srgbClr val="000000"/>
                </a:solidFill>
                <a:latin typeface="+mn-lt"/>
              </a:rPr>
              <a:t>Pierwsze kontrakty: </a:t>
            </a:r>
            <a:r>
              <a:rPr lang="pl-PL" sz="1700" baseline="30000" dirty="0">
                <a:solidFill>
                  <a:srgbClr val="000000"/>
                </a:solidFill>
                <a:latin typeface="+mn-lt"/>
              </a:rPr>
              <a:t>Polskie firmy już angażowane są m.in. w prace przygotowawcze i badania geologiczne, co potwierdza realne włączanie się lokalnych podmiotów w projekt.</a:t>
            </a:r>
          </a:p>
          <a:p>
            <a:pPr marL="285750" indent="-285750">
              <a:lnSpc>
                <a:spcPct val="150000"/>
              </a:lnSpc>
              <a:buClr>
                <a:srgbClr val="A8D275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700" b="1" baseline="30000" dirty="0">
                <a:solidFill>
                  <a:srgbClr val="000000"/>
                </a:solidFill>
                <a:latin typeface="+mn-lt"/>
              </a:rPr>
              <a:t>Rozwój kompetencji: </a:t>
            </a:r>
            <a:r>
              <a:rPr lang="pl-PL" sz="1700" baseline="30000" dirty="0">
                <a:solidFill>
                  <a:srgbClr val="000000"/>
                </a:solidFill>
                <a:latin typeface="+mn-lt"/>
              </a:rPr>
              <a:t>Budowa elektrowni to szansa na zdobycie unikalnego know-how i certyfikacji, które zwiększą konkurencyjność polskich przedsiębiorstw.</a:t>
            </a:r>
          </a:p>
        </p:txBody>
      </p:sp>
    </p:spTree>
    <p:extLst>
      <p:ext uri="{BB962C8B-B14F-4D97-AF65-F5344CB8AC3E}">
        <p14:creationId xmlns:p14="http://schemas.microsoft.com/office/powerpoint/2010/main" val="2935659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DDC5FA-505E-A098-E192-AF88F2F9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EDCF-8865-CD49-9FB8-BB81F3288D31}" type="slidenum">
              <a:rPr lang="en-PL" smtClean="0"/>
              <a:pPr/>
              <a:t>9</a:t>
            </a:fld>
            <a:endParaRPr lang="en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9CCDCF9-885D-F67C-AEBF-05105DFB5B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0228" y="537799"/>
            <a:ext cx="6323651" cy="504825"/>
          </a:xfrm>
        </p:spPr>
        <p:txBody>
          <a:bodyPr/>
          <a:lstStyle/>
          <a:p>
            <a:r>
              <a:rPr lang="pl-PL" dirty="0"/>
              <a:t>Zaangażowanie polskich firm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CE89DB5-1A92-1F2D-3A03-0C9DBDF6D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906" y="1259456"/>
            <a:ext cx="5772860" cy="53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643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GE Zielona zmiana">
  <a:themeElements>
    <a:clrScheme name="Niestandardowy 9">
      <a:dk1>
        <a:srgbClr val="000000"/>
      </a:dk1>
      <a:lt1>
        <a:srgbClr val="FFFFFF"/>
      </a:lt1>
      <a:dk2>
        <a:srgbClr val="1A7466"/>
      </a:dk2>
      <a:lt2>
        <a:srgbClr val="E7E6E6"/>
      </a:lt2>
      <a:accent1>
        <a:srgbClr val="B2CF65"/>
      </a:accent1>
      <a:accent2>
        <a:srgbClr val="1A7466"/>
      </a:accent2>
      <a:accent3>
        <a:srgbClr val="1A7466"/>
      </a:accent3>
      <a:accent4>
        <a:srgbClr val="092D74"/>
      </a:accent4>
      <a:accent5>
        <a:srgbClr val="36A9E1"/>
      </a:accent5>
      <a:accent6>
        <a:srgbClr val="EF7F00"/>
      </a:accent6>
      <a:hlink>
        <a:srgbClr val="36A9E1"/>
      </a:hlink>
      <a:folHlink>
        <a:srgbClr val="7297CE"/>
      </a:folHlink>
    </a:clrScheme>
    <a:fontScheme name="Niestandardowy 1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2CC5AB4D-FC9A-4BCE-B9CA-B5DC9C729B4F}" vid="{E815CC66-D6DB-4F6E-AF24-37329A8AC4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PGE szablon prezentacji v.2 — Spółki</Template>
  <TotalTime>1056</TotalTime>
  <Words>1314</Words>
  <Application>Microsoft Office PowerPoint</Application>
  <PresentationFormat>Panoramiczny</PresentationFormat>
  <Paragraphs>74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Verdana</vt:lpstr>
      <vt:lpstr>Motyw PGE Zielona zmiana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PGE Systemy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Tułecki Adam [PGE GiEK S.A.]</dc:creator>
  <cp:lastModifiedBy>Tułecki Adam [PGE GiEK S.A.]</cp:lastModifiedBy>
  <cp:revision>40</cp:revision>
  <cp:lastPrinted>2024-07-09T11:16:00Z</cp:lastPrinted>
  <dcterms:created xsi:type="dcterms:W3CDTF">2024-09-09T05:34:00Z</dcterms:created>
  <dcterms:modified xsi:type="dcterms:W3CDTF">2026-01-27T07:55:15Z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b5d990-821a-4d41-b503-280f184b2126_Enabled">
    <vt:lpwstr>true</vt:lpwstr>
  </property>
  <property fmtid="{D5CDD505-2E9C-101B-9397-08002B2CF9AE}" pid="3" name="MSIP_Label_66b5d990-821a-4d41-b503-280f184b2126_SetDate">
    <vt:lpwstr>2026-01-20T11:27:07Z</vt:lpwstr>
  </property>
  <property fmtid="{D5CDD505-2E9C-101B-9397-08002B2CF9AE}" pid="4" name="MSIP_Label_66b5d990-821a-4d41-b503-280f184b2126_Method">
    <vt:lpwstr>Privileged</vt:lpwstr>
  </property>
  <property fmtid="{D5CDD505-2E9C-101B-9397-08002B2CF9AE}" pid="5" name="MSIP_Label_66b5d990-821a-4d41-b503-280f184b2126_Name">
    <vt:lpwstr>ALL-Publiczne</vt:lpwstr>
  </property>
  <property fmtid="{D5CDD505-2E9C-101B-9397-08002B2CF9AE}" pid="6" name="MSIP_Label_66b5d990-821a-4d41-b503-280f184b2126_SiteId">
    <vt:lpwstr>e9895a11-04dc-4848-aa12-7fca9faefb60</vt:lpwstr>
  </property>
  <property fmtid="{D5CDD505-2E9C-101B-9397-08002B2CF9AE}" pid="7" name="MSIP_Label_66b5d990-821a-4d41-b503-280f184b2126_ActionId">
    <vt:lpwstr>cc0bb2cb-0065-4716-87a1-c623bd08971f</vt:lpwstr>
  </property>
  <property fmtid="{D5CDD505-2E9C-101B-9397-08002B2CF9AE}" pid="8" name="MSIP_Label_66b5d990-821a-4d41-b503-280f184b2126_ContentBits">
    <vt:lpwstr>0</vt:lpwstr>
  </property>
</Properties>
</file>