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6" r:id="rId10"/>
    <p:sldId id="277" r:id="rId11"/>
    <p:sldId id="278" r:id="rId12"/>
    <p:sldId id="279" r:id="rId13"/>
    <p:sldId id="282" r:id="rId14"/>
    <p:sldId id="284" r:id="rId15"/>
    <p:sldId id="283" r:id="rId16"/>
    <p:sldId id="286" r:id="rId17"/>
    <p:sldId id="287" r:id="rId18"/>
    <p:sldId id="288" r:id="rId19"/>
    <p:sldId id="291" r:id="rId20"/>
    <p:sldId id="290" r:id="rId21"/>
    <p:sldId id="289" r:id="rId22"/>
  </p:sldIdLst>
  <p:sldSz cx="20105688" cy="11309350"/>
  <p:notesSz cx="9942513" cy="68103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97" autoAdjust="0"/>
  </p:normalViewPr>
  <p:slideViewPr>
    <p:cSldViewPr>
      <p:cViewPr varScale="1">
        <p:scale>
          <a:sx n="42" d="100"/>
          <a:sy n="42" d="100"/>
        </p:scale>
        <p:origin x="54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Kucharski" userId="e192a366540a1e1d" providerId="LiveId" clId="{34AAD51D-72B1-4E0B-998C-1BF4BBBE2401}"/>
    <pc:docChg chg="custSel modSld">
      <pc:chgData name="Damian Kucharski" userId="e192a366540a1e1d" providerId="LiveId" clId="{34AAD51D-72B1-4E0B-998C-1BF4BBBE2401}" dt="2025-03-17T12:43:06.175" v="68" actId="20577"/>
      <pc:docMkLst>
        <pc:docMk/>
      </pc:docMkLst>
      <pc:sldChg chg="modSp mod">
        <pc:chgData name="Damian Kucharski" userId="e192a366540a1e1d" providerId="LiveId" clId="{34AAD51D-72B1-4E0B-998C-1BF4BBBE2401}" dt="2025-03-17T12:43:06.175" v="68" actId="20577"/>
        <pc:sldMkLst>
          <pc:docMk/>
          <pc:sldMk cId="686655842" sldId="279"/>
        </pc:sldMkLst>
        <pc:spChg chg="mod">
          <ac:chgData name="Damian Kucharski" userId="e192a366540a1e1d" providerId="LiveId" clId="{34AAD51D-72B1-4E0B-998C-1BF4BBBE2401}" dt="2025-03-17T12:43:06.175" v="68" actId="20577"/>
          <ac:spMkLst>
            <pc:docMk/>
            <pc:sldMk cId="686655842" sldId="279"/>
            <ac:spMk id="15" creationId="{EA6F6F88-7A50-AAE2-B5D2-2E224BC6F0E3}"/>
          </ac:spMkLst>
        </pc:spChg>
      </pc:sldChg>
      <pc:sldChg chg="modSp mod">
        <pc:chgData name="Damian Kucharski" userId="e192a366540a1e1d" providerId="LiveId" clId="{34AAD51D-72B1-4E0B-998C-1BF4BBBE2401}" dt="2025-03-17T12:39:53.282" v="67" actId="207"/>
        <pc:sldMkLst>
          <pc:docMk/>
          <pc:sldMk cId="3078191262" sldId="290"/>
        </pc:sldMkLst>
        <pc:graphicFrameChg chg="mod modGraphic">
          <ac:chgData name="Damian Kucharski" userId="e192a366540a1e1d" providerId="LiveId" clId="{34AAD51D-72B1-4E0B-998C-1BF4BBBE2401}" dt="2025-03-17T12:39:53.282" v="67" actId="207"/>
          <ac:graphicFrameMkLst>
            <pc:docMk/>
            <pc:sldMk cId="3078191262" sldId="290"/>
            <ac:graphicFrameMk id="30" creationId="{20AE6899-EC73-F646-FFB5-E4729E6295A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Punkt FASD w 2025 roku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4294871794871801E-2"/>
          <c:y val="0.16316996381484311"/>
          <c:w val="0.80833333333333335"/>
          <c:h val="0.4880193825445339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200042638038976E-2"/>
          <c:y val="0.67299041055545916"/>
          <c:w val="0.97279995736196101"/>
          <c:h val="0.311980884253001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632" cy="341284"/>
          </a:xfrm>
          <a:prstGeom prst="rect">
            <a:avLst/>
          </a:prstGeom>
        </p:spPr>
        <p:txBody>
          <a:bodyPr vert="horz" lIns="48765" tIns="24382" rIns="48765" bIns="24382" rtlCol="0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31526" y="0"/>
            <a:ext cx="4308632" cy="341284"/>
          </a:xfrm>
          <a:prstGeom prst="rect">
            <a:avLst/>
          </a:prstGeom>
        </p:spPr>
        <p:txBody>
          <a:bodyPr vert="horz" lIns="48765" tIns="24382" rIns="48765" bIns="24382" rtlCol="0"/>
          <a:lstStyle>
            <a:lvl1pPr algn="r">
              <a:defRPr sz="600"/>
            </a:lvl1pPr>
          </a:lstStyle>
          <a:p>
            <a:fld id="{50B84E94-1D68-48B8-9B6B-CE7A391A9734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52488"/>
            <a:ext cx="4081463" cy="2297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765" tIns="24382" rIns="48765" bIns="2438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3938" y="3277087"/>
            <a:ext cx="7954638" cy="2682469"/>
          </a:xfrm>
          <a:prstGeom prst="rect">
            <a:avLst/>
          </a:prstGeom>
        </p:spPr>
        <p:txBody>
          <a:bodyPr vert="horz" lIns="48765" tIns="24382" rIns="48765" bIns="2438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469092"/>
            <a:ext cx="4308632" cy="341283"/>
          </a:xfrm>
          <a:prstGeom prst="rect">
            <a:avLst/>
          </a:prstGeom>
        </p:spPr>
        <p:txBody>
          <a:bodyPr vert="horz" lIns="48765" tIns="24382" rIns="48765" bIns="24382" rtlCol="0" anchor="b"/>
          <a:lstStyle>
            <a:lvl1pPr algn="l">
              <a:defRPr sz="6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31526" y="6469092"/>
            <a:ext cx="4308632" cy="341283"/>
          </a:xfrm>
          <a:prstGeom prst="rect">
            <a:avLst/>
          </a:prstGeom>
        </p:spPr>
        <p:txBody>
          <a:bodyPr vert="horz" lIns="48765" tIns="24382" rIns="48765" bIns="24382" rtlCol="0" anchor="b"/>
          <a:lstStyle>
            <a:lvl1pPr algn="r">
              <a:defRPr sz="600"/>
            </a:lvl1pPr>
          </a:lstStyle>
          <a:p>
            <a:fld id="{75999778-A1E6-490D-A918-33844536593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86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968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42B76-F4A2-D59B-FE48-2EB78F36A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914025C-5EF7-0BFD-98B5-E7C01F4C48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286EA39-6CE5-CEC6-9AD9-79A4DEBCDA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1BEBE30-C12E-F76F-8B21-56ABA70689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2319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85013-FD61-E01F-3037-B0EC36CB1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B6A70A6-3FAD-91EC-A42C-A7BB844093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7F371C7-0F67-8DD7-5370-56DEE7C865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43B943C-BB95-AD3D-6214-F42787547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57010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88D92-5BA6-84B5-9662-286B0A467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46D548BD-1523-67DE-B9DB-70245A59BD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BC21043-52B3-669E-4E96-A07C2B61A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60C06D4-589F-4051-B9B7-881C5F4A3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33928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FB595-74ED-6B3E-F695-CDA724E77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82C04EB-B034-3357-D2F2-2D67E2358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0FABB2E2-AEB9-24D2-DCC9-896F4BED4F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B5F8E67-20EF-0798-976A-61A630B185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868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CAA35-2399-3655-A76A-B9BABC289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EED48D9-0376-E40D-E273-05F4B83032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06D44BC-4FCB-D2E3-CC4E-05616506E4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C4A69AD-5D25-6B69-56CA-7ABA3BC6EA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8011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989BB-EE73-1875-15F0-30FC7FF7E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2ECBF54-69B6-EB53-8F11-9DAA42745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93761A68-2678-9F2D-8106-C9656E6AC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4B2124-1093-4873-EDAA-9DA4D5F620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57145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4CCB1-6F58-D6C7-D0F4-2A1A9151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F4781F8-E112-7C64-BA34-08944ACAC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A636C94-3C1C-1C44-7534-B1F7BD861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C1D4082-C5E3-0B6D-2733-C3769ED6C2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583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71340-CC43-DBC6-6D69-52BCC9C23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508DA9F-FD67-DBAE-6D0E-7A5903182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1FBCED1-D075-79CC-9ED5-FB5DC81A5F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6375907-475D-5918-DBC9-AD9874AE6C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20323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7650"/>
            <a:fld id="{7C2EDA18-3151-4DB3-B7B6-351494C49AA7}" type="slidenum">
              <a:rPr lang="pl-PL"/>
              <a:pPr defTabSz="48765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4584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38FB3-A62A-6A52-B53E-067EE9FE6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E73AC3A-73FE-0BFC-5E4C-5D961068EF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16FE2EC8-1EEF-9C1A-F837-7B55BF0153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C25939-007E-E688-C3FE-866CF285B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7552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4D060-6B88-EE97-9996-FB579D133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B732633A-E39A-B289-DB86-4C45E2C60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1548185-3F4A-2BC7-7557-717E4B26C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75B388B-0518-E242-9A21-C9DF7A66E9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011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777E-EE18-3BB5-27A3-505B73BDB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F2A3220-6DC0-EEF9-7BF3-4448C16B5D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B50E0B72-1629-AF95-BFD3-D453151828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F15E94-792E-6F5F-B548-E78CE8F523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1032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4304-F650-EE5A-037A-79B7A75E1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62890789-BAB4-02CE-96BB-D99F27E56D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49D6D204-51D2-1CB8-14B4-3CA295ED7E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2E5827B-12AC-EA09-5CBA-00BA2B1FED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7776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110BF-B5DF-EC22-614B-DDC014ABC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9068BEE9-C06F-FD8A-014D-30AD9491F4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AAE8A4E-9585-FA33-2325-75C8567AAB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714BF3-A46C-BBC1-164A-166D533F4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1446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32A30-1D29-B61A-E1E3-88BFEA45B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B00F9B3-9238-6F29-7B08-531973EF5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DBBF1E86-7131-B349-9817-F5C28DC3E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06DBBD0-BEF9-7C7F-16E3-71005FA021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9307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5158-3950-5D30-0F75-9AD04984D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0174289-F8A7-9982-AEAB-CBD989F68E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D0FFCCD-3A33-B0FC-EE12-668C243D0D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134FA98-573A-13EE-6A1D-7D2C7B88B2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4920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CF7FE-0981-BABB-C607-B7514389D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77699241-47B9-0BA6-4C23-C34672F3E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AC9567E8-B81A-5567-AB59-064CF6267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157F40-9DD2-5F23-CF0A-92EAB4F303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99778-A1E6-490D-A918-33844536593C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910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6" y="3505899"/>
            <a:ext cx="17089836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3" y="6333237"/>
            <a:ext cx="140739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84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79" y="2471428"/>
            <a:ext cx="5677348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85" y="2601151"/>
            <a:ext cx="1809511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554329" y="10528771"/>
            <a:ext cx="1726701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0"/>
              <a:t>NAZWA</a:t>
            </a:r>
            <a:r>
              <a:rPr lang="pl-PL" spc="-55"/>
              <a:t> </a:t>
            </a:r>
            <a:r>
              <a:rPr lang="pl-PL" spc="-40"/>
              <a:t>DEPARTAMENTU</a:t>
            </a:r>
            <a:endParaRPr lang="pl-PL" spc="-4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5036" y="10528771"/>
            <a:ext cx="1452360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pPr marL="12700">
              <a:spcBef>
                <a:spcPts val="185"/>
              </a:spcBef>
            </a:pPr>
            <a:r>
              <a:rPr lang="pl-PL" spc="-150"/>
              <a:t>TEMAT</a:t>
            </a:r>
            <a:r>
              <a:rPr lang="pl-PL" spc="-50"/>
              <a:t> </a:t>
            </a:r>
            <a:r>
              <a:rPr lang="pl-PL" spc="-170"/>
              <a:t>PREZENTACJI</a:t>
            </a:r>
            <a:endParaRPr lang="pl-PL" spc="-17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6097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31F5D108-3BEB-5C4D-8B1A-69CA0C7FB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681" y="1591706"/>
            <a:ext cx="18128557" cy="4977367"/>
          </a:xfrm>
        </p:spPr>
        <p:txBody>
          <a:bodyPr/>
          <a:lstStyle/>
          <a:p>
            <a:pPr>
              <a:lnSpc>
                <a:spcPct val="150000"/>
              </a:lnSpc>
            </a:pPr>
            <a:br>
              <a:rPr lang="pl-PL" sz="4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Raport z realizacji</a:t>
            </a:r>
            <a:br>
              <a:rPr lang="pl-PL" sz="4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Wojewódzkiego Programu Profilaktyki i Rozwiązywania Problemów Alkoholowych oraz Przeciwdziałania Narkomanii Województwa Łódzkiego 2025 za rok 2025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AF7B4623-5D74-2D68-8A3C-3D02A4964D74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38464" y="9769475"/>
            <a:ext cx="3978261" cy="769441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Łódź, </a:t>
            </a:r>
            <a:r>
              <a:rPr lang="pl-PL" altLang="pl-PL" sz="2800" b="1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alt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marca</a:t>
            </a:r>
            <a:r>
              <a:rPr kumimoji="0" lang="pl-PL" alt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 r.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pl-PL" dirty="0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5844045" y="10660023"/>
            <a:ext cx="34369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E1B5B40A-F879-4B04-815C-D833675E4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8B0A7420-DFB5-3DEB-5E6A-8FFA0BD17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2444" y="6873875"/>
            <a:ext cx="4534686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58D4B-472E-0690-B539-D0B18A101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16C637B-BFD9-A297-A851-9DF7471D3182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6623D15-5BA9-FD02-D357-74D843236525}"/>
              </a:ext>
            </a:extLst>
          </p:cNvPr>
          <p:cNvSpPr txBox="1"/>
          <p:nvPr/>
        </p:nvSpPr>
        <p:spPr>
          <a:xfrm>
            <a:off x="19139238" y="623272"/>
            <a:ext cx="192984" cy="25583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endParaRPr sz="1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C8B2639E-EC22-4243-6527-5390F2E40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299244" y="1477722"/>
            <a:ext cx="19032978" cy="94248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CF8E0638-8FA7-6073-2A3D-2BC1D9C393E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47596" y="1844674"/>
            <a:ext cx="19210496" cy="8348376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IV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Podnoszenie kompetencji osób pracujących z dziećmi i młodzieżą w zakresie problematyki uzależnień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Konferencje, Szkolenia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1: Liczba przeszkolonych osób pracujących z dziećmi i młodzieżą w zakresie problematyki uzależnień </a:t>
            </a:r>
            <a:br>
              <a:rPr lang="pl-PL" sz="2400" b="1" kern="1200" dirty="0">
                <a:solidFill>
                  <a:srgbClr val="C0000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746, 2025 – 637, wartość docelowa – 600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2: Liczba zrealizowanych szkoleń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185, 2025 – 41, wartość docelowa – 120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V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Organizowanie szkoleń z zakresu nabywania i poszerzania wiedzy i umiejętności na temat FASD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Konferencje, Szkolenia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Wskaźnik  nr 1: Liczba przeszkolonych osób z zakresu nabywania i poszerzania wiedzy i umiejętności na temat FASD</a:t>
            </a:r>
          </a:p>
          <a:p>
            <a:pPr lvl="0"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412, 2025 – 178, wartość docelowa – 120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Wskaźnik nr 2: Liczba zrealizowanych szkoleń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11, 2025 – 3, wartość docelowa – 8</a:t>
            </a:r>
            <a:endParaRPr lang="pl-PL" sz="2400" kern="12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A4384B3C-9B26-51FD-D09A-A8BAFCACF69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82848" y="10686078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60260F7A-1965-7E6E-2E35-3B88FF8701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917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AB1D6-3264-4FFA-4A73-45D83BE10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DBC7D0E2-5A62-D5DF-10A2-04EC3D9011AF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DBE54A3-708A-1188-35B8-588DD691A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200" y="1409451"/>
            <a:ext cx="18187301" cy="492443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3FE28FAA-DEB1-465C-9FF2-480AAD95E991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06818" y="2877623"/>
            <a:ext cx="18428970" cy="4905189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VI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Budowanie sieci międzyinstytucjonalnych i międzysektorowych połączeń mających na celu koordynację współpracy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Wizyta studyjna ROPS Rzeszów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1:  Liczba osób uczestniczących w interdyscyplinarnych i międzysektorowych spotkaniach, szkoleniach 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i inicjatywach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163, 2025 – 15, wartość docelowa – 160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2. Liczba interdyscyplinarnych i międzysektorowych spotkań, szkoleń i inicjatyw z udziałem przedstawicieli poszczególnych służb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10, 2025 – 1, wartość docelowa – 8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B031E1D5-03B6-7800-F1E2-F8F30C8EE67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072645" y="10660023"/>
            <a:ext cx="32083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0C05B15E-A6B2-A3AA-E16F-AB4B111DD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833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906BB-653E-FD64-3F64-7EA465B80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841B5A3-8B34-152F-24F1-D361760339E3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771442FE-6F82-F942-764F-126900E65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434" y="1579254"/>
            <a:ext cx="17089836" cy="984885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operacyjny 3 – 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Ograniczanie skali zjawiska używania alkoholu i nielegalnych substancji psychoaktywnych </a:t>
            </a:r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EA6F6F88-7A50-AAE2-B5D2-2E224BC6F0E3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81846" y="2742092"/>
            <a:ext cx="18818210" cy="7868244"/>
          </a:xfrm>
        </p:spPr>
        <p:txBody>
          <a:bodyPr/>
          <a:lstStyle/>
          <a:p>
            <a:pPr lvl="0"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Działania I</a:t>
            </a:r>
          </a:p>
          <a:p>
            <a:pPr lvl="0"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Upowszechnienie oraz wspieranie realizacji programów profilaktyki uniwersalnej, selektywnej, wskazującej, w tym m.in. rekomendowanych w ramach systemu rekomendacji programów profilaktycznych i promocji zdrowia psychicznego oraz programów profilaktycznych w zakresie problemów uzależnień wśród osób dorosłych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Punkty </a:t>
            </a: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Informacyjno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– konsultacyjne – 1 (PŁ,UM,UŁ)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Regionalny Interwencyjny Telefon Zaufania Dla Dzieci i Młodzieży  (766 611 611) - 1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Wojewódzki Zjazd Liderów Młodzieżowych - 1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Programy Profilaktyczne ( Realizowane przez Samorząd Województwa Łódzkiego w ramach współpracy z NGO) - 3</a:t>
            </a:r>
          </a:p>
          <a:p>
            <a:pPr>
              <a:lnSpc>
                <a:spcPct val="130000"/>
              </a:lnSpc>
              <a:buNone/>
            </a:pPr>
            <a:endParaRPr lang="pl-PL" sz="2400" b="1" kern="1200" dirty="0">
              <a:solidFill>
                <a:schemeClr val="accent3">
                  <a:lumMod val="50000"/>
                </a:schemeClr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1. Liczba programów profilaktycznych uniwersalnej, selektywnej, wskazującej, które upowszechniono lub wsparto ich realizację 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26, 2025 – 6, wartość docelowa – 16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2. Liczba osób objętych  programami profilaktyki uniwersalnej, selektywnej, wskazującej, które upowszechniono lub wsparto ich realizację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11 345, 2025 – 1749, wartość docelowa – 1000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000" b="1" kern="12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F5203822-EBBB-1646-2ED5-05C4C334306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660023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7836130B-6184-4ED9-6D76-E1A78D23CC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55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A9BB8-DCEF-F3E0-6035-981806E6F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426775BE-577D-A29D-54C5-1DB11578F701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AA425A9D-C81A-87CA-5F30-D5EF0BF50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402" y="1873570"/>
            <a:ext cx="17089836" cy="47306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C24A8A3F-9951-AA74-0F3C-5D39B01C9AD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12004" y="2316725"/>
            <a:ext cx="19354800" cy="8625631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Poszerzanie i podnoszenie jakości oferty pomocy psychologicznej, socjoterapeutycznej i  opiekuńczo – wychowawczej dla dzieci z rodzin z problemem uzależnienia oraz dla rodzin tych dzieci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Programy Profilaktyczne (Realizowane przez Samorząd Województwa Łódzkiego w ramach współpracy z NGO)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Wskaźnik; Liczba osób objętych oddziaływaniami psychologicznymi, socjoterapeutycznymi i opiekuńczo – wychowawczymi 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84, 2025 – 183, wartość docelowa – 251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br>
              <a:rPr lang="pl-PL" sz="2400" b="1" kern="1200" dirty="0">
                <a:solidFill>
                  <a:srgbClr val="C0000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Poszerzenie oferty i rozszerzanie wsparcia dla dzieci i młodzieży, u których zdiagnozowano FASD (spektrum płodowych zaburzeń alkoholowych) oraz dla ich rodziców/opiekunów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Regionalny Punkt Diagnozy i Terapii FASD w Łodzi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Szkolenie </a:t>
            </a:r>
            <a:r>
              <a:rPr lang="pl-PL" sz="2400" dirty="0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psychoedukacyjne</a:t>
            </a:r>
            <a:endParaRPr lang="pl-PL" sz="24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Grupa wsparcia dla rodziców i opiekunów dzieci z FASD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Projekt pn. „FASD – niepełnosprawność ukryta – poznaj zanim ocenisz” </a:t>
            </a:r>
            <a:endParaRPr lang="pl-PL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sz="2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FC6C314-9B54-7BD4-3657-AEFFC779BA0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615445" y="10660023"/>
            <a:ext cx="3665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1CFE2534-5DA4-D674-1F21-0356EB24F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383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1F7F3-49E6-5D07-70B8-3942EE961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525B4EC-EF97-7868-3A5F-C04388EB276D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8D559FF5-1E1A-C707-DF3C-C6E763B19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649" y="2760344"/>
            <a:ext cx="17089836" cy="4247923"/>
          </a:xfrm>
        </p:spPr>
        <p:txBody>
          <a:bodyPr/>
          <a:lstStyle/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1: Liczba dzieci i młodzieży objętych procesem diagnostycznym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928, 2025 – 212, wartość docelowa – 800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2: Liczba spotkań </a:t>
            </a:r>
            <a:r>
              <a:rPr lang="pl-PL" sz="2400" b="1" kern="1200" dirty="0" err="1">
                <a:solidFill>
                  <a:srgbClr val="002060"/>
                </a:solidFill>
                <a:latin typeface="Arial"/>
                <a:cs typeface="Arial"/>
              </a:rPr>
              <a:t>psychoedukacyjnych</a:t>
            </a: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 dla rodziców/opiekunów dzieci objętych procesem diagnostycznym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29 , 2025 – 12, wartość docelowa – 8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3: Liczba przeprowadzonych szkoleń dla rodziców/opiekunów dzieci z FASD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13, 2025 – 2, wartość docelowa – 40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2: Liczba rodziców/opiekunów dzieci z FASD uczestniczących w szkoleniach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276, 2025 – 72, wartość docelowa – 160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endParaRPr lang="pl-PL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09E99B60-9A5B-083A-ECA2-7A1CE3F33949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 flipV="1">
            <a:off x="431649" y="168275"/>
            <a:ext cx="17559773" cy="273083"/>
          </a:xfrm>
        </p:spPr>
        <p:txBody>
          <a:bodyPr/>
          <a:lstStyle/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F198B34-3D63-A081-E3BB-12C085873DB9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4" y="10667296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B7D40B66-7B14-672A-759F-C77F314B26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pic>
        <p:nvPicPr>
          <p:cNvPr id="2" name="Obraz 1">
            <a:extLst>
              <a:ext uri="{FF2B5EF4-FFF2-40B4-BE49-F238E27FC236}">
                <a16:creationId xmlns:a16="http://schemas.microsoft.com/office/drawing/2014/main" id="{0D9ADE9B-A311-6849-7846-8ECBC245B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3644" y="7139090"/>
            <a:ext cx="4653872" cy="2166912"/>
          </a:xfrm>
          <a:prstGeom prst="rect">
            <a:avLst/>
          </a:prstGeom>
        </p:spPr>
      </p:pic>
      <p:graphicFrame>
        <p:nvGraphicFramePr>
          <p:cNvPr id="22" name="Wykres 21">
            <a:extLst>
              <a:ext uri="{FF2B5EF4-FFF2-40B4-BE49-F238E27FC236}">
                <a16:creationId xmlns:a16="http://schemas.microsoft.com/office/drawing/2014/main" id="{B85D1FD2-9240-D8F5-F9D2-4B1522DB46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3858621"/>
              </p:ext>
            </p:extLst>
          </p:nvPr>
        </p:nvGraphicFramePr>
        <p:xfrm>
          <a:off x="8526407" y="8389624"/>
          <a:ext cx="9465015" cy="59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83789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54C04-3F19-B9AF-F561-ECF66D124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9D64B0C-8D94-131C-88C4-2BD302E208DC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E23AE142-A68A-5614-9BD5-1C45F9B45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2626" y="1524421"/>
            <a:ext cx="17089836" cy="492443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8C41765C-0F67-842F-17C4-8047CAFDA4A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92626" y="2606675"/>
            <a:ext cx="18752372" cy="9142759"/>
          </a:xfrm>
        </p:spPr>
        <p:txBody>
          <a:bodyPr/>
          <a:lstStyle/>
          <a:p>
            <a:pPr lvl="0"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IV</a:t>
            </a:r>
          </a:p>
          <a:p>
            <a:pPr lvl="0"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Udzielanie specjalistycznej pomocy i wsparcia rodzicom, których dzieci zdiagnozowano pod kątem uzależnienia lub stwierdzono zagrożenie uzależnieniem </a:t>
            </a:r>
          </a:p>
          <a:p>
            <a:pPr marL="342900" lvl="0" indent="-342900">
              <a:lnSpc>
                <a:spcPct val="130000"/>
              </a:lnSpc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Edukacja dla rodziców dzieci i młodych dorosłych z problemem uzależnienia - 1</a:t>
            </a:r>
          </a:p>
          <a:p>
            <a:pPr marL="342900" lvl="0" indent="-342900">
              <a:lnSpc>
                <a:spcPct val="130000"/>
              </a:lnSpc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Telefon </a:t>
            </a:r>
            <a:r>
              <a:rPr kumimoji="0" lang="pl-PL" sz="24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wspraci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a Pomarańczowa Linia - 1</a:t>
            </a:r>
            <a:endParaRPr kumimoji="0" lang="pl-PL" sz="24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1. Liczba rodziców/opiekunów objętych specjalistyczną pomocą i wsparciem w roku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196, 2025 – 336, wartość docelowa – 400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V</a:t>
            </a: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Monitoring realizacji zadań i upowszechnienie standardów profilaktyki uzależnień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Regionalny plan rozwoju usług społecznych i </a:t>
            </a:r>
            <a:r>
              <a:rPr lang="pl-PL" sz="2400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deinstytucjonalizacji</a:t>
            </a:r>
            <a:r>
              <a:rPr lang="pl-PL" sz="24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dla województwa łódzkiego na lata 2023-2025</a:t>
            </a: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spcAft>
                <a:spcPts val="1200"/>
              </a:spcAft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3, 2025 – 1, wartość docelowa – 700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endParaRPr lang="pl-PL" sz="24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buClrTx/>
              <a:buSzTx/>
              <a:tabLst/>
              <a:defRPr/>
            </a:pP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0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6E5B7CBC-34D1-3834-73D3-D4C6D68518A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660023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88E3CD11-946B-13E0-AC5D-52EEC1271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673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B5F0A-4CF9-5DD5-7CB3-914924031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F5AD6B3B-2E53-6627-CB5D-678DB8EAFE3D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86BDD3F1-CD7F-38D1-DCF6-FC1CA5BCD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044" y="1596665"/>
            <a:ext cx="17089836" cy="984885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operacyjny 4 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Zwiększenie dostępności w zakresie rehabilitacji, reintegracji, leczenia i redukcji szkód dla osób uzależnionych i ich bliskich</a:t>
            </a: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693427FF-DF28-83A6-1DA3-5A283BE21587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51644" y="2225675"/>
            <a:ext cx="19431000" cy="9534148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Poszerzanie i udoskonalanie oferty leczenia uzależnienia od alkoholu i nielegalnych substancji psychoaktywnych, w tym o programy ograniczania picia alkoholu i przyjmowania nielegalnych substancji psychoaktywnych, inicjowanie programów redukcji szkód zdrowotnych i społecznych wśród osób używających szkodliwe substancje i uzależnionych od środków odurzających oraz popularyzowanie metod mających naukowo dowiedzioną skuteczność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Programy Profilaktyczne (Realizowane przez Samorząd Województwa Łódzkiego w ramach współpracy z NGO)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-  Liczba realizowanych programów  w zakresie  rehabilitacji, reintegracji, leczenia i redukcji szkód dla osób uzależnionych i ich bliskich 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6, 2025 – 1, wartość docelowa – 6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Wspieranie programów reintegracji społecznej i zawodowej osób uzależnionych od alkoholu i nielegalnych substancji psychotropowych, w tym wspieranie sieci hosteli i mieszkań readaptacyjnych dla osób w trakcie leczenia lub po jego zakończeniu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Programy Profilaktyczne (Realizowane przez Samorząd Województwa Łódzkiego w ramach współpracy z NGO)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Wskaźnik - Liczba realizowanych programów reintegracji społecznej i zawodowej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4, 2025 – 2, wartość docelowa – 6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2E971F63-A751-0EA2-F167-7A51032C790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072644" y="10653381"/>
            <a:ext cx="3513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A3A61AD4-7B3B-67A2-F632-6481BA4181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3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54A30-5D8B-809F-D29C-0CD30597C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2F3AE72D-F61D-5716-CD48-944F0A6D0A09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9519497D-5304-AF27-FB08-71D5CC5FF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898" y="1738483"/>
            <a:ext cx="17089836" cy="45719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5BD300BA-89A4-DDC4-383D-968447D413A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55245" y="2007873"/>
            <a:ext cx="17526000" cy="8573886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Podejmowanie działań mających na celu poszerzanie dostępu do leczenia ambulatoryjnego dla osób uzależnionych do alkoholu i nielegalnych środków psychoaktywnych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Programy Profilaktyczne (Realizowane przez Samorząd Województwa Łódzkiego w ramach współpracy z NGO)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 -  Liczba realizowanych programów kierowanych do osób korzystających z leczenia ambulatoryjnego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3, 2025 – 1, wartość docelowa – 6</a:t>
            </a:r>
          </a:p>
          <a:p>
            <a:pPr>
              <a:lnSpc>
                <a:spcPct val="130000"/>
              </a:lnSpc>
              <a:defRPr/>
            </a:pPr>
            <a:endParaRPr lang="pl-PL" sz="24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IV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Zwiększanie dostępności i podniesienie jakości pomocy dla członków rodzin z problemem uzależnienia od alkoholu i nielegalnych substancji psychoaktywnych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Programy Profilaktyczne (Realizowane przez Samorząd Województwa Łódzkiego w ramach współpracy z NGO)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-  Liczba członków rodzin z problemem uzależnienia od alkoholu i nielegalnych substancji psychoaktywnych objętych wsparciem </a:t>
            </a:r>
            <a:b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885, 2025 – 112, wartość docelowa – 400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b="1" kern="1200" dirty="0">
              <a:solidFill>
                <a:srgbClr val="FF000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B4DD2D67-ABD3-9178-5294-7A4ABB66507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660023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2B602BDA-8327-50E6-8F17-0D179E54AE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293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6D233-B81D-F521-17B4-24780CE12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0BD238C5-5CE8-66EF-C8CE-9F40209D57D7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08F662C3-6401-E8DF-CBE0-8000E4B9D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044" y="1608740"/>
            <a:ext cx="17089836" cy="492443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D0FBD55D-3D5E-603C-0D8A-E882F657F7CE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85962" y="2684095"/>
            <a:ext cx="17526000" cy="4098814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V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Zwiększanie dostępności i podniesienie jakości pomocy dla osób doznających przemocy w rodzinie, w szczególności z problemem uzależnienia alkoholu i substancji psychoaktywnych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Programy Profilaktyczne (Realizowane przez Samorząd Województwa Łódzkiego w ramach współpracy z NGO)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Wskaźnik -  Liczba osób doznających przemocy w rodzinie, w szczególności z problemem uzależnienia alkoholu i substancji psychoaktywnych objętych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218, 2025 – 62, wartość docelowa – 400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9C0DA1E6-BAB6-8EF5-C1E9-ECCF1F3125D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4823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BBB9EB6B-A406-E650-0EF2-BA73C430F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227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26D88-FC0F-A743-91BA-B9ECBB385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EA042ECE-5EE0-1BC1-C0D7-3E1C448D6BE7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45DCDB82-610C-C14E-E728-870F11E534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044" y="1608740"/>
            <a:ext cx="17089836" cy="492443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NOWE ZADANIA realizowane przez Regionalne Centrum Polityki Społecznej w Łodzi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93C243D1-D97B-4445-2E48-92F014AE76B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85962" y="2530475"/>
            <a:ext cx="17526000" cy="7096558"/>
          </a:xfrm>
        </p:spPr>
        <p:txBody>
          <a:bodyPr/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Badanie ESPAD – edycja 2024/2025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European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School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Survey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Project on Alkohol and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Other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Drugs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Projekt finansowany przez UE – środki EFS pn. „FASD – niepełnosprawność ukryta – poznaj zanim ocenisz”,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Indywidualne staże dla studentów psychologii, pedagogiki, socjologii w ośrodkach leczenia uzależnień,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Szkolenia dotyczące funkcjonowania dziecka z FASD dla koordynatorów rodzinnej pieczy zastępczej,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Działania edukacyjno-informacyjne dotyczące nowych uregulowań prawnych w zakresie ograniczania spożycia i sprzedaży alkoholu kierowane do sprzedawców napojów alkoholowych 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EF1615A-7B61-3CA5-368C-4298DE87F2D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48845" y="10548231"/>
            <a:ext cx="31321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3E9479E6-754F-B27A-7E22-E1C2A303F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8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20B25-06AF-CF3B-1AD0-6359AF822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E3C9BFD-4B67-3CA4-D61F-007C39EA8F1E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F9874E3A-B5FF-1495-DA74-210B76AD9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2" y="1763218"/>
            <a:ext cx="17089836" cy="615553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Uwarunkowania prawne i programowe 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C7BE6A7E-3B56-DCA4-E80A-44F32545F3C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43472" y="2829229"/>
            <a:ext cx="18887007" cy="6232668"/>
          </a:xfrm>
        </p:spPr>
        <p:txBody>
          <a:bodyPr/>
          <a:lstStyle/>
          <a:p>
            <a:pPr marL="457200" marR="0" lvl="0" indent="-4572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Ustawa z dnia 26 października 1982 r. o wychowaniu w trzeźwości  i przeciwdziałaniu</a:t>
            </a: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alkoholizmowi</a:t>
            </a:r>
          </a:p>
          <a:p>
            <a:pPr marL="457200" marR="0" lvl="0" indent="-4572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Ustawa z dnia 29 lipca 2005 r. o przeciwdziałaniu narkomanii </a:t>
            </a:r>
          </a:p>
          <a:p>
            <a:pPr marL="457200" indent="-457200"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800" kern="1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Ustawa z dnia 11 września 2015 r. o zdrowiu publicznym</a:t>
            </a:r>
          </a:p>
          <a:p>
            <a:pPr marL="457200" indent="-457200"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800" kern="1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Rozporządzenie Rady Ministrów z dnia 30 marca 2021 r.  w sprawie Narodowego Programu Zdrowia na lata 2021 </a:t>
            </a:r>
            <a:br>
              <a:rPr lang="pl-PL" sz="2800" kern="1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pl-PL" sz="2800" kern="1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– 2025</a:t>
            </a:r>
          </a:p>
          <a:p>
            <a:pPr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defRPr/>
            </a:pPr>
            <a:endParaRPr lang="pl-PL" sz="2800" kern="12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457200" indent="-457200"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Strategia Rozwoju Województwa Łódzkiego 2030</a:t>
            </a:r>
          </a:p>
          <a:p>
            <a:pPr marL="457200" marR="0" lvl="0" indent="-4572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80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Strategia Rozwoju Usług Społecznych – polityka publiczna na lata 2021 – 2030 (z perspektywą do 2035 r.) </a:t>
            </a:r>
          </a:p>
          <a:p>
            <a:pPr marL="457200" indent="-457200"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pl-PL" sz="2800" kern="1200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Strategia w zakresie Polityki Społecznej województwa łódzkiego 2030 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pl-PL" sz="28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897CBC70-D255-7C69-0365-ACD76EA0A69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844045" y="10660023"/>
            <a:ext cx="34369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4344584E-C883-7CB4-3B24-E4A48E839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2425" y="278613"/>
            <a:ext cx="5668486" cy="1044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C91556A1-C5B9-035F-7A00-751EB657AA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4696" y="314082"/>
            <a:ext cx="3408567" cy="227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18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4845A-6611-14A5-D0F9-64FC6C94A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98758C3E-8F5F-C6F5-6CBD-2F48C37778E5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60918088-37B1-D842-67ED-87828A2F3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471" y="1688869"/>
            <a:ext cx="17089836" cy="677108"/>
          </a:xfrm>
        </p:spPr>
        <p:txBody>
          <a:bodyPr/>
          <a:lstStyle/>
          <a:p>
            <a:r>
              <a:rPr lang="pl-PL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Realizacja celów Programu 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05E5DA5E-EF73-1876-3CFF-006329FC5EF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08466" y="10604778"/>
            <a:ext cx="33607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292C0C56-A3AB-4840-10E3-CD5B74C22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5EE64A69-31D1-5E3A-8E6F-E0F7CF9DE975}"/>
              </a:ext>
            </a:extLst>
          </p:cNvPr>
          <p:cNvSpPr txBox="1"/>
          <p:nvPr/>
        </p:nvSpPr>
        <p:spPr>
          <a:xfrm>
            <a:off x="596029" y="2754343"/>
            <a:ext cx="17741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/>
              <a:t>- </a:t>
            </a:r>
          </a:p>
        </p:txBody>
      </p:sp>
      <p:graphicFrame>
        <p:nvGraphicFramePr>
          <p:cNvPr id="30" name="Tabela 29">
            <a:extLst>
              <a:ext uri="{FF2B5EF4-FFF2-40B4-BE49-F238E27FC236}">
                <a16:creationId xmlns:a16="http://schemas.microsoft.com/office/drawing/2014/main" id="{20AE6899-EC73-F646-FFB5-E4729E629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533374"/>
              </p:ext>
            </p:extLst>
          </p:nvPr>
        </p:nvGraphicFramePr>
        <p:xfrm>
          <a:off x="1213644" y="2754344"/>
          <a:ext cx="14136581" cy="5227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9187">
                  <a:extLst>
                    <a:ext uri="{9D8B030D-6E8A-4147-A177-3AD203B41FA5}">
                      <a16:colId xmlns:a16="http://schemas.microsoft.com/office/drawing/2014/main" val="2113019968"/>
                    </a:ext>
                  </a:extLst>
                </a:gridCol>
                <a:gridCol w="3681309">
                  <a:extLst>
                    <a:ext uri="{9D8B030D-6E8A-4147-A177-3AD203B41FA5}">
                      <a16:colId xmlns:a16="http://schemas.microsoft.com/office/drawing/2014/main" val="1282618485"/>
                    </a:ext>
                  </a:extLst>
                </a:gridCol>
                <a:gridCol w="4176085">
                  <a:extLst>
                    <a:ext uri="{9D8B030D-6E8A-4147-A177-3AD203B41FA5}">
                      <a16:colId xmlns:a16="http://schemas.microsoft.com/office/drawing/2014/main" val="260242510"/>
                    </a:ext>
                  </a:extLst>
                </a:gridCol>
              </a:tblGrid>
              <a:tr h="556983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Rodzaj działania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rok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rok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460763"/>
                  </a:ext>
                </a:extLst>
              </a:tr>
              <a:tr h="10175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Liczba konferencji, szkoleń, </a:t>
                      </a:r>
                      <a:r>
                        <a:rPr lang="pl-PL" sz="2400" b="1" dirty="0" err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superwizji</a:t>
                      </a:r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l-P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293035"/>
                  </a:ext>
                </a:extLst>
              </a:tr>
              <a:tr h="9096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Liczba umów dotacyjnych </a:t>
                      </a:r>
                      <a:endParaRPr lang="pl-PL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l-P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372733"/>
                  </a:ext>
                </a:extLst>
              </a:tr>
              <a:tr h="13138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Liczba osób  objętych wsparciem przez organizacje pozarządowe i </a:t>
                      </a:r>
                      <a:r>
                        <a:rPr lang="pl-PL" sz="2400" b="1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samorząd województwa</a:t>
                      </a:r>
                      <a:endParaRPr lang="pl-PL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l-P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5 353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5 447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11186"/>
                  </a:ext>
                </a:extLst>
              </a:tr>
              <a:tr h="1047747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Łączna kwota wydatkowana na realizację Programu: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1 654 989,16 zł</a:t>
                      </a:r>
                    </a:p>
                    <a:p>
                      <a:pPr algn="r"/>
                      <a:endParaRPr lang="pl-PL" sz="2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pl-PL" sz="2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1.764 319,32 </a:t>
                      </a:r>
                      <a:r>
                        <a:rPr kumimoji="0" lang="pl-PL" sz="2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zł</a:t>
                      </a:r>
                    </a:p>
                    <a:p>
                      <a:pPr algn="r"/>
                      <a:endParaRPr lang="pl-PL" sz="24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892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191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9D03743C-C1FC-4B9D-BE6B-DA3CC303BE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3981" y="3302724"/>
            <a:ext cx="7427662" cy="1368000"/>
          </a:xfrm>
          <a:prstGeom prst="rect">
            <a:avLst/>
          </a:prstGeom>
        </p:spPr>
      </p:pic>
      <p:sp>
        <p:nvSpPr>
          <p:cNvPr id="3" name="object 11">
            <a:extLst>
              <a:ext uri="{FF2B5EF4-FFF2-40B4-BE49-F238E27FC236}">
                <a16:creationId xmlns:a16="http://schemas.microsoft.com/office/drawing/2014/main" id="{BD33C478-C026-49AB-A861-9F26E1C295F4}"/>
              </a:ext>
            </a:extLst>
          </p:cNvPr>
          <p:cNvSpPr txBox="1">
            <a:spLocks/>
          </p:cNvSpPr>
          <p:nvPr/>
        </p:nvSpPr>
        <p:spPr>
          <a:xfrm>
            <a:off x="5619685" y="5034248"/>
            <a:ext cx="8866318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Dziękuję 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3430F32-6DB2-44A0-B835-9F47ED9A1AB5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18">
            <a:extLst>
              <a:ext uri="{FF2B5EF4-FFF2-40B4-BE49-F238E27FC236}">
                <a16:creationId xmlns:a16="http://schemas.microsoft.com/office/drawing/2014/main" id="{879EA8D1-72C5-3176-9DCE-D8DE47AEC8A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190650" y="10528772"/>
            <a:ext cx="3082394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50" b="0" i="0" u="none" strike="noStrike" kern="0" cap="none" spc="-10" normalizeH="0" baseline="0" noProof="0" dirty="0">
                <a:ln>
                  <a:noFill/>
                </a:ln>
                <a:solidFill>
                  <a:srgbClr val="3C3B3A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kumimoji="0" sz="1150" b="0" i="0" u="none" strike="noStrike" kern="0" cap="none" spc="-40" normalizeH="0" baseline="0" noProof="0" dirty="0">
              <a:ln>
                <a:noFill/>
              </a:ln>
              <a:solidFill>
                <a:srgbClr val="3C3B3A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1C1D21C-0624-0770-1236-B12F9FD1B48A}"/>
              </a:ext>
            </a:extLst>
          </p:cNvPr>
          <p:cNvSpPr txBox="1"/>
          <p:nvPr/>
        </p:nvSpPr>
        <p:spPr>
          <a:xfrm>
            <a:off x="223044" y="5928212"/>
            <a:ext cx="19659600" cy="4594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Kamila Dudkiewicz </a:t>
            </a: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Dyrektor Regionalnego Centrum Polityki Społecznej </a:t>
            </a:r>
            <a:b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 Łodzi </a:t>
            </a:r>
            <a:b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pl-PL" altLang="pl-PL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Jednostka Organizacyjna Samorządu Województwa Łódzkiego </a:t>
            </a:r>
          </a:p>
          <a:p>
            <a:pPr marL="0" marR="0" lvl="0" indent="0" algn="ctr" defTabSz="91440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altLang="pl-PL" sz="4000" b="1" i="0" u="none" strike="noStrike" kern="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244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A8018-762C-C077-EB60-DDEA997D0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0C9D2E1E-3DCC-E891-77FB-B570BBD9CC09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8711C933-1221-502A-0E4F-3A4A6858D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044" y="1558081"/>
            <a:ext cx="17089836" cy="615553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Uwarunkowania prawne i programowe 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1402F558-F5BF-B208-E5FA-B0D9FC87BA6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72060" y="2875367"/>
            <a:ext cx="18897600" cy="7580537"/>
          </a:xfr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b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Cel strategiczny -  Narodowy Programu Zdrowia na lata 2021 - 2025 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C00000"/>
                </a:solidFill>
                <a:latin typeface="Arial"/>
                <a:cs typeface="Arial"/>
              </a:rPr>
              <a:t>Z</a:t>
            </a:r>
            <a:r>
              <a:rPr kumimoji="0" lang="pl-PL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większenie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liczby lat przeżytych w zdrowiu oraz zmniejszenie społecznych nierówności w zdrowiu</a:t>
            </a: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Cel główny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C00000"/>
                </a:solidFill>
                <a:latin typeface="Arial"/>
                <a:cs typeface="Arial"/>
              </a:rPr>
              <a:t>O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graniczenie negatywnych konsekwencji wynikających </a:t>
            </a:r>
            <a:r>
              <a:rPr lang="pl-PL" sz="2400" b="1" kern="1200" dirty="0">
                <a:solidFill>
                  <a:srgbClr val="C00000"/>
                </a:solidFill>
                <a:latin typeface="Arial"/>
                <a:cs typeface="Arial"/>
              </a:rPr>
              <a:t>z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używania alkoholu, nielegalnych substancji psychoaktywnych i wpływu uzależnień behawioralnych wśród mieszkańców województwa łódzkiego </a:t>
            </a: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kumimoji="0" lang="pl-PL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Żródł</a:t>
            </a: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o finansowania</a:t>
            </a: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- środki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finansowe z budżetu województwa łódzkiego, </a:t>
            </a:r>
          </a:p>
          <a:p>
            <a:pPr marR="0" lvl="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- ś</a:t>
            </a:r>
            <a:r>
              <a:rPr kumimoji="0" lang="pl-PL" sz="24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rodki</a:t>
            </a:r>
            <a:r>
              <a:rPr kumimoji="0" lang="pl-PL" sz="24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finansowe pochodzące z zezwoleń wydawanych przez Marszałka Województwa na hurtowy obrót napojami alkoholowymi o zawartości do 18% alkoholu.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pl-PL" dirty="0"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FFCF9F9-CCC2-073F-F432-A8D7B2E76DF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844044" y="10660027"/>
            <a:ext cx="3436987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D81A5E9F-870B-687C-B56D-BEB684562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50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C88FF-98E5-76FF-7EE4-FA463FC64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D5E1E412-05CD-6DBE-91D9-52AAAFEF2A4D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E9DE5974-5433-A965-284E-2211FACEE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843" y="1893753"/>
            <a:ext cx="19507201" cy="646331"/>
          </a:xfrm>
        </p:spPr>
        <p:txBody>
          <a:bodyPr/>
          <a:lstStyle/>
          <a:p>
            <a:r>
              <a:rPr lang="pl-PL" sz="4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Środki finansowe wydatkowane na realizację Programu w 2025 roku</a:t>
            </a: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ED53EC80-0F0C-C3E8-7F19-CC08C99196C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299244" y="2876203"/>
            <a:ext cx="19507200" cy="9765750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rofilaktyka i rozwiązywanie problemów alkoholowych  - 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1.264.730,02</a:t>
            </a:r>
            <a:r>
              <a:rPr lang="pl-PL" sz="32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zł </a:t>
            </a:r>
            <a:endParaRPr lang="pl-PL" sz="32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tym: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współpraca z organizacjami pozarządowymi </a:t>
            </a:r>
            <a:r>
              <a:rPr lang="pl-PL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300.000</a:t>
            </a:r>
            <a:r>
              <a:rPr lang="pl-PL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,00 zł </a:t>
            </a:r>
            <a:r>
              <a:rPr lang="pl-PL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podpisano umów – 9 z NGO)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pl-PL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rzeciwdziałani</a:t>
            </a: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narkomanii </a:t>
            </a: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349.589,90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zł</a:t>
            </a:r>
            <a:endParaRPr lang="pl-PL" sz="32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tym: współpraca z organizacjami pozarządowymi  - </a:t>
            </a:r>
            <a:r>
              <a:rPr lang="pl-PL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l-PL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</a:t>
            </a:r>
            <a:r>
              <a:rPr lang="pl-PL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.000,00 zł </a:t>
            </a:r>
            <a:r>
              <a:rPr lang="pl-PL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(podpisano umów - 5)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Uzależnienia behawioralne -  </a:t>
            </a: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150.000,00 zł</a:t>
            </a:r>
            <a:endParaRPr lang="pl-PL" sz="32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tym: współpraca z organizacjami pozarządowymi –</a:t>
            </a:r>
            <a:r>
              <a:rPr lang="pl-PL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60.000,00 zł </a:t>
            </a:r>
            <a:r>
              <a:rPr lang="pl-PL" sz="28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(podpisano umów - 2)</a:t>
            </a:r>
          </a:p>
          <a:p>
            <a:pPr>
              <a:lnSpc>
                <a:spcPct val="130000"/>
              </a:lnSpc>
              <a:spcAft>
                <a:spcPts val="800"/>
              </a:spcAft>
            </a:pPr>
            <a:endParaRPr lang="pl-PL" sz="28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pl-PL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Łączna wydatkowana kwota: </a:t>
            </a:r>
            <a:r>
              <a:rPr lang="pl-PL" sz="3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1.764 319,32 zł (1.654 989,16 zł)</a:t>
            </a:r>
            <a:endParaRPr lang="pl-PL" sz="36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680E612-0446-36B1-1529-AE6253B85F5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844045" y="10660023"/>
            <a:ext cx="34369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451514BB-D22E-4FBB-F8CB-DCE590CD5E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35B2BDB-433D-72C3-8F88-263B3157B3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2902" y="187965"/>
            <a:ext cx="3832444" cy="1616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455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63A5F-04E7-B877-1408-C35D3395B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6B764D57-6BB1-8E57-88F0-8AF26FCB60C9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B84F1570-37AB-B36B-B62D-2CDFB3347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644" y="1573516"/>
            <a:ext cx="18059400" cy="703233"/>
          </a:xfrm>
        </p:spPr>
        <p:txBody>
          <a:bodyPr/>
          <a:lstStyle/>
          <a:p>
            <a:r>
              <a:rPr lang="pl-PL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Podstawowe założenia Programu </a:t>
            </a:r>
            <a:br>
              <a:rPr lang="pl-PL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23F1D0CE-90E1-213B-051D-94E641E1B277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51644" y="2324570"/>
            <a:ext cx="19114770" cy="8551059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8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 główny Programu 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8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Ograniczenie negatywnych konsekwencji wynikających z używania alkoholu, nielegalnych substancji psychoaktywnych i wpływu uzależnień behawioralnych wśród mieszkańców województwa łódzkiego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 operacyjne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6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P</a:t>
            </a: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odniesienie świadomości społecznej w zakresie promocji zdrowia oraz prowadzenie edukacji zdrowotnej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</a:pP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Zwiększenie poziomu wiedzy, umiejętności i kompetencji kadr zajmujących się problematyką uzależnień 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</a:pPr>
            <a:b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Ograniczanie skali zjawiska używania alkoholu i nielegalnych substancji psychoaktywnych </a:t>
            </a:r>
          </a:p>
          <a:p>
            <a:pPr>
              <a:lnSpc>
                <a:spcPct val="130000"/>
              </a:lnSpc>
              <a:spcBef>
                <a:spcPts val="1200"/>
              </a:spcBef>
              <a:spcAft>
                <a:spcPts val="600"/>
              </a:spcAft>
              <a:buClr>
                <a:srgbClr val="C00000"/>
              </a:buClr>
            </a:pPr>
            <a:b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Zwiększenie dostępności w zakresie rehabilitacji, reintegracji, leczenia i redukcji szkód dla osób uzależnionych i ich bliskich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l-P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endParaRPr lang="pl-PL" dirty="0"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436F0153-D4FE-EB3E-D6D9-5B2FB781196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844045" y="10660023"/>
            <a:ext cx="34369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27897B43-551C-5779-63D9-D1AABC48FF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996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AC6D7-ADE4-16BC-1E3A-AB279A570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96158D56-2607-BBC2-9A8D-BA19A37D60F6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83E0324-7414-2126-9C6B-C60BD15E0D6D}"/>
              </a:ext>
            </a:extLst>
          </p:cNvPr>
          <p:cNvSpPr txBox="1"/>
          <p:nvPr/>
        </p:nvSpPr>
        <p:spPr>
          <a:xfrm>
            <a:off x="19139238" y="623272"/>
            <a:ext cx="192984" cy="25583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endParaRPr sz="15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8DD08447-098C-58AA-1074-00A94208C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158" y="1524421"/>
            <a:ext cx="19003379" cy="984885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operacyjny 1.  </a:t>
            </a:r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odniesienie świadomości społecznej w zakresie promocji zdrowia oraz prowadzenie edukacji zdrowotnej </a:t>
            </a:r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6BA05806-7134-EF84-3CB0-585A6479D257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16643" y="2759080"/>
            <a:ext cx="19272402" cy="8704691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</a:t>
            </a:r>
          </a:p>
          <a:p>
            <a:pPr>
              <a:lnSpc>
                <a:spcPct val="130000"/>
              </a:lnSpc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Prowadzenie działań informacyjno-edukacyjnych, w tym kampanii społecznych, dotyczących ryzyka szkód wynikających ze spożywania alkoholu, nielegalnych środków psychoaktywnych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Audycje radiowe i spoty telewizyjne - 5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Filmy </a:t>
            </a: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promocyjno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– edukacyjne - 1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Artykuły prasowe  - 6 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Zakup materiałów </a:t>
            </a: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informacyjno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– edukacyjnych dotyczących tematyki uzależnień  (ok. 1500 szt.) – 1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Wskaźnik:  lata 2021- 2024 – 19,  2025 – 13, wartość docelowa - 5</a:t>
            </a:r>
          </a:p>
          <a:p>
            <a:pPr>
              <a:lnSpc>
                <a:spcPct val="130000"/>
              </a:lnSpc>
            </a:pPr>
            <a:endParaRPr lang="pl-PL" sz="24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</a:t>
            </a: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Upowszechnianie wiedzy dotyczącej problematyki uzależnień behawioralnych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Audycje radiowe – 2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Szkolenia – 3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Zakup materiałów </a:t>
            </a: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informacyjno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– edukacyjnych – 2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Wskaźnik: lata 2021- 2024 – 11, 2025 – 7, wartość docelowa – 17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</a:pPr>
            <a:endParaRPr lang="pl-PL" sz="2400" kern="12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5617EE79-8977-F648-A4B0-7924C96DE5B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996445" y="10623835"/>
            <a:ext cx="3284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E600059C-D110-510C-653D-94F77AE45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5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87D92-1DBA-8F7F-FD2A-63249D265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4067407-A6EC-5BF8-79BA-629E84260B37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BA13E0DE-A5E3-2828-D696-3EBEC3D94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390764" y="1494576"/>
            <a:ext cx="18816537" cy="45719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FE567ABF-596B-AB5F-9BA8-399DA0596D6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19968" y="1557150"/>
            <a:ext cx="19685720" cy="13473625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III</a:t>
            </a:r>
            <a:endParaRPr lang="pl-PL" sz="2400" b="1" kern="12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Upowszechnianie informacji na temat dostępu do działań profilaktycznych, interwencyjnych, pomocowych i placówek leczenia dla osób zagrożonych uzależnieniem lub uzależnionych od alkoholu, nielegalnych środków psychoaktywnych oraz ich rodzin przez bieżącą aktualizację baz danych i ich udostępnianie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Zakup materiałów </a:t>
            </a: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informacyjno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– edukacyjnych dotyczących nadużywania alkoholu interaktywny projekt „Otwórz się na pomoc” Poradnik dla młodzieży o zdrowiu psychicznym – 1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Wskaźnik: lata 2021- 2024 – 3, 2025 – 1, wartość docelowa – 4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IV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Upowszechnianie informacji dotyczących zjawiska przemocy w rodzinie i możliwości przeciwdziałania przemocy w rodzinie, w szczególności z problemem uzależnienia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Zakup materiałów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informacyjno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– edukacyjnych dotyczących zjawiska przemocy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„Otwórz się na pomoc”,  Poradnik dla rodziców o przemocy fizycznej i psychicznej wobec dzieci głownie w rodzinie z problemem alkoholowym” – 1</a:t>
            </a: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Wskaźnik: lata 2021- 2024 – 5, 2025 – 1, wartość docelowa – 4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</a:t>
            </a:r>
            <a:r>
              <a:rPr lang="pl-PL" sz="2400" b="1" kern="1200" dirty="0" err="1">
                <a:solidFill>
                  <a:srgbClr val="002060"/>
                </a:solidFill>
                <a:latin typeface="Arial"/>
                <a:cs typeface="Arial"/>
              </a:rPr>
              <a:t>V</a:t>
            </a:r>
            <a:r>
              <a:rPr lang="pl-PL" sz="2400" b="1" i="1" kern="1200" dirty="0" err="1">
                <a:solidFill>
                  <a:srgbClr val="002060"/>
                </a:solidFill>
                <a:latin typeface="Arial"/>
                <a:cs typeface="Arial"/>
              </a:rPr>
              <a:t>odejmowanie</a:t>
            </a: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 działań zwiększających skuteczność przestrzegania prawa w zakresie produkcji, dystrybucji, reklamy, promocji oraz spożywania napojów alkoholowych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Zakup i dystrybucja materiałów edukacyjnych, 3 audycje radiowe, artykuł w prasie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Wskaźnik: lata 2021- 2024 – 0, 2025 – 5, wartość docelowa – 4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</a:pPr>
            <a:endParaRPr lang="pl-PL" sz="2200" kern="12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BD8F7E7B-D46B-E3BD-23CD-6CD3D25357E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41660DAA-DA1D-7C98-6731-76C6B9EA59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83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49C1C-061D-4E13-C482-3EBB5EE38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8F6191DF-B77B-0B93-1AAF-2033D568633B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2A1E67DD-32E0-18F2-1181-01FD77CC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644" y="1551139"/>
            <a:ext cx="18205980" cy="984885"/>
          </a:xfrm>
        </p:spPr>
        <p:txBody>
          <a:bodyPr/>
          <a:lstStyle/>
          <a:p>
            <a:r>
              <a:rPr lang="pl-PL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operacyjny 2 </a:t>
            </a:r>
            <a:r>
              <a:rPr lang="pl-PL" sz="32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Zwiększenie poziomu wiedzy, umiejętności i kompetencji kadr zajmujących się problematyką uzależnień </a:t>
            </a:r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CDC7CA26-C449-4E1A-8E36-74803C735622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299244" y="2486331"/>
            <a:ext cx="19354800" cy="10772949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</a:t>
            </a:r>
          </a:p>
          <a:p>
            <a:pPr>
              <a:lnSpc>
                <a:spcPct val="130000"/>
              </a:lnSpc>
              <a:spcAft>
                <a:spcPts val="1200"/>
              </a:spcAft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Wdrożenie systemu wsparcia dla osób pracujących bezpośrednio z osobami uzależnionymi w formie m.in. </a:t>
            </a:r>
            <a:r>
              <a:rPr lang="pl-PL" sz="2400" b="1" i="1" kern="1200" dirty="0" err="1">
                <a:solidFill>
                  <a:srgbClr val="002060"/>
                </a:solidFill>
                <a:latin typeface="Arial"/>
                <a:cs typeface="Arial"/>
              </a:rPr>
              <a:t>superwizji</a:t>
            </a: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,  doradztwa, grup wsparcia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pl-PL" sz="2400" kern="1200" dirty="0" err="1">
                <a:solidFill>
                  <a:srgbClr val="002060"/>
                </a:solidFill>
                <a:latin typeface="Arial"/>
                <a:cs typeface="Arial"/>
              </a:rPr>
              <a:t>Superwizja</a:t>
            </a: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 kliniczna pracy własnej pracowników leczenia uzależnień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1: Liczba przedstawicieli kadr zajmujących się tematyką uzależnień 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185, 2025 – 41, wartość docelowa – 120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2: Liczba zrealizowanych procesów doradztwa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21 , 2025 – 7, wartość docelowa – 25</a:t>
            </a:r>
          </a:p>
          <a:p>
            <a:pPr>
              <a:lnSpc>
                <a:spcPct val="130000"/>
              </a:lnSpc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</a:t>
            </a: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Rozwijanie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systemu kształcenia, doskonalenia zawodowego i odpowiedzialności zawodowej specjalistów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Szkolenie dla studentów psychologii, pedagogiki i socjologii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1: Liczba przeszkolonych przedstawicieli kadr zajmujących się tematyką uzależnień 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270, 2025 – 14, wartość docelowa – 150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2: Liczba zrealizowanych szkoleń dla specjalistów</a:t>
            </a:r>
          </a:p>
          <a:p>
            <a:pPr>
              <a:lnSpc>
                <a:spcPct val="130000"/>
              </a:lnSpc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8 , 2025 – 1, wartość docelowa – 8</a:t>
            </a:r>
          </a:p>
          <a:p>
            <a:pPr>
              <a:lnSpc>
                <a:spcPct val="130000"/>
              </a:lnSpc>
            </a:pPr>
            <a:endParaRPr lang="pl-PL" sz="20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endParaRPr lang="pl-PL" sz="20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endParaRPr lang="pl-PL" sz="24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endParaRPr lang="pl-PL" sz="2400" b="1" kern="12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</a:pPr>
            <a:endParaRPr lang="pl-PL" sz="2400" kern="12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48095AD2-95EC-FAA8-737A-BBEAB38B026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6072645" y="10547269"/>
            <a:ext cx="32083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562A316D-B0DB-7602-AC2B-F2F15BA8E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0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61550-465C-1400-9888-702EE4AF9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3B38A907-96D6-68B4-71FF-9C26FA283FF0}"/>
              </a:ext>
            </a:extLst>
          </p:cNvPr>
          <p:cNvSpPr/>
          <p:nvPr/>
        </p:nvSpPr>
        <p:spPr>
          <a:xfrm>
            <a:off x="838464" y="10482070"/>
            <a:ext cx="1842897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FDFAB437-8D53-98F0-4E6E-0C716A15C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356" y="1687314"/>
            <a:ext cx="17089836" cy="492443"/>
          </a:xfrm>
        </p:spPr>
        <p:txBody>
          <a:bodyPr/>
          <a:lstStyle/>
          <a:p>
            <a:endParaRPr lang="pl-PL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Podtytuł 14">
            <a:extLst>
              <a:ext uri="{FF2B5EF4-FFF2-40B4-BE49-F238E27FC236}">
                <a16:creationId xmlns:a16="http://schemas.microsoft.com/office/drawing/2014/main" id="{E871A718-B834-F55E-391B-FC1850ACFDF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461395" y="2786960"/>
            <a:ext cx="19155779" cy="6938053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Działanie III</a:t>
            </a:r>
          </a:p>
          <a:p>
            <a:pPr marL="0" marR="0" lvl="0" indent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Podnoszenie kompetencji pracowników instytucji działających w zakresie profilaktyki i rozwiązywania problemów wynikających </a:t>
            </a:r>
            <a:b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pl-PL" sz="2400" b="1" i="1" kern="1200" dirty="0">
                <a:solidFill>
                  <a:srgbClr val="002060"/>
                </a:solidFill>
                <a:latin typeface="Arial"/>
                <a:cs typeface="Arial"/>
              </a:rPr>
              <a:t>z używania alkoholu i nielegalnych substancji psychoaktywnych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Wojewódzkie Obchody Międzynarodowego Dnia Zapobiegania Narkomanii  - 1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pl-PL" sz="2400" kern="1200" dirty="0">
                <a:solidFill>
                  <a:srgbClr val="002060"/>
                </a:solidFill>
                <a:latin typeface="Arial"/>
                <a:cs typeface="Arial"/>
              </a:rPr>
              <a:t>Szkolenia – 3</a:t>
            </a:r>
          </a:p>
          <a:p>
            <a:pPr marL="342900" marR="0" lvl="0" indent="-34290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pl-PL" sz="2400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1: Liczba przeszkolonych pracowników instytucji działających w zakresie profilaktyki i rozwiązywania problemów wynikających z używania alkoholu i nielegalnych substancji psychoaktywnych</a:t>
            </a: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1516, 2025 – 221, wartość docelowa – 700</a:t>
            </a:r>
          </a:p>
          <a:p>
            <a:pPr>
              <a:lnSpc>
                <a:spcPct val="130000"/>
              </a:lnSpc>
              <a:defRPr/>
            </a:pPr>
            <a:endParaRPr lang="pl-PL" sz="2400" b="1" kern="1200" dirty="0">
              <a:solidFill>
                <a:srgbClr val="002060"/>
              </a:solidFill>
              <a:latin typeface="Arial"/>
              <a:cs typeface="Arial"/>
            </a:endParaRP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l-PL" sz="2400" b="1" kern="1200" dirty="0">
                <a:solidFill>
                  <a:srgbClr val="002060"/>
                </a:solidFill>
                <a:latin typeface="Arial"/>
                <a:cs typeface="Arial"/>
              </a:rPr>
              <a:t>Wskaźnik nr 2: Liczba zrealizowanych szkoleń dla pracowników</a:t>
            </a:r>
            <a:endParaRPr lang="pl-PL" sz="2400" b="1" kern="1200" dirty="0">
              <a:solidFill>
                <a:srgbClr val="C00000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  <a:defRPr/>
            </a:pPr>
            <a:r>
              <a:rPr lang="pl-PL" sz="2400" b="1" kern="1200" dirty="0">
                <a:solidFill>
                  <a:srgbClr val="00B050"/>
                </a:solidFill>
                <a:latin typeface="Arial"/>
                <a:cs typeface="Arial"/>
              </a:rPr>
              <a:t>lata 2021- 2024 – 25, 2025 – 3, wartość docelowa – 20</a:t>
            </a:r>
          </a:p>
          <a:p>
            <a:pPr marR="0" lvl="0" defTabSz="91440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l-PL" sz="2400" kern="12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600"/>
              </a:spcAft>
            </a:pPr>
            <a:endParaRPr lang="pl-PL" sz="2400" kern="1200" dirty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146D1A4D-FDF7-0003-E83F-7AA08CACE5F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5615445" y="10660023"/>
            <a:ext cx="3665586" cy="200696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spcBef>
                <a:spcPts val="185"/>
              </a:spcBef>
            </a:pPr>
            <a:r>
              <a:rPr lang="pl-PL" spc="-1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Regionalne Centrum Polityki Społecznej w Łodzi</a:t>
            </a:r>
            <a:endParaRPr spc="-4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36B22BAE-E014-7866-0E66-761723A662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5471" y="433721"/>
            <a:ext cx="5668486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342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2401</Words>
  <Application>Microsoft Office PowerPoint</Application>
  <PresentationFormat>Niestandardowy</PresentationFormat>
  <Paragraphs>268</Paragraphs>
  <Slides>21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Office Theme</vt:lpstr>
      <vt:lpstr> Raport z realizacji Wojewódzkiego Programu Profilaktyki i Rozwiązywania Problemów Alkoholowych oraz Przeciwdziałania Narkomanii Województwa Łódzkiego 2025 za rok 2025</vt:lpstr>
      <vt:lpstr>Uwarunkowania prawne i programowe </vt:lpstr>
      <vt:lpstr>Uwarunkowania prawne i programowe </vt:lpstr>
      <vt:lpstr>Środki finansowe wydatkowane na realizację Programu w 2025 roku</vt:lpstr>
      <vt:lpstr>Podstawowe założenia Programu  </vt:lpstr>
      <vt:lpstr>Cel operacyjny 1.  Podniesienie świadomości społecznej w zakresie promocji zdrowia oraz prowadzenie edukacji zdrowotnej </vt:lpstr>
      <vt:lpstr>Prezentacja programu PowerPoint</vt:lpstr>
      <vt:lpstr>Cel operacyjny 2 Zwiększenie poziomu wiedzy, umiejętności i kompetencji kadr zajmujących się problematyką uzależnień </vt:lpstr>
      <vt:lpstr>Prezentacja programu PowerPoint</vt:lpstr>
      <vt:lpstr>Prezentacja programu PowerPoint</vt:lpstr>
      <vt:lpstr>Prezentacja programu PowerPoint</vt:lpstr>
      <vt:lpstr>Cel operacyjny 3 – Ograniczanie skali zjawiska używania alkoholu i nielegalnych substancji psychoaktywnych </vt:lpstr>
      <vt:lpstr>Prezentacja programu PowerPoint</vt:lpstr>
      <vt:lpstr>Wskaźnik nr 1: Liczba dzieci i młodzieży objętych procesem diagnostycznym lata 2021- 2024 – 928, 2025 – 212, wartość docelowa – 800 Wskaźnik nr 2: Liczba spotkań psychoedukacyjnych dla rodziców/opiekunów dzieci objętych procesem diagnostycznym lata 2021- 2024 – 29 , 2025 – 12, wartość docelowa – 8 Wskaźnik nr 3: Liczba przeprowadzonych szkoleń dla rodziców/opiekunów dzieci z FASD lata 2021- 2024 – 13, 2025 – 2, wartość docelowa – 40 Wskaźnik nr 2: Liczba rodziców/opiekunów dzieci z FASD uczestniczących w szkoleniach lata 2021- 2024 – 276, 2025 – 72, wartość docelowa – 160  </vt:lpstr>
      <vt:lpstr>Prezentacja programu PowerPoint</vt:lpstr>
      <vt:lpstr>Cel operacyjny 4 Zwiększenie dostępności w zakresie rehabilitacji, reintegracji, leczenia i redukcji szkód dla osób uzależnionych i ich bliskich </vt:lpstr>
      <vt:lpstr>Prezentacja programu PowerPoint</vt:lpstr>
      <vt:lpstr>Prezentacja programu PowerPoint</vt:lpstr>
      <vt:lpstr>NOWE ZADANIA realizowane przez Regionalne Centrum Polityki Społecznej w Łodzi</vt:lpstr>
      <vt:lpstr> Realizacja celów Programu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 uzaleznienia Sejmik WŁ</dc:title>
  <dc:subject>raport, uzależnienia</dc:subject>
  <dc:creator>Damian Kucharski</dc:creator>
  <cp:lastModifiedBy>Kamila Dudkiewicz</cp:lastModifiedBy>
  <cp:revision>187</cp:revision>
  <cp:lastPrinted>2026-03-18T13:51:08Z</cp:lastPrinted>
  <dcterms:created xsi:type="dcterms:W3CDTF">2024-12-16T16:53:17Z</dcterms:created>
  <dcterms:modified xsi:type="dcterms:W3CDTF">2026-03-30T12:58:32Z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Creator">
    <vt:lpwstr>Adobe InDesign 20.0 (Windows)</vt:lpwstr>
  </property>
  <property fmtid="{D5CDD505-2E9C-101B-9397-08002B2CF9AE}" pid="4" name="LastSaved">
    <vt:filetime>2024-12-16T00:00:00Z</vt:filetime>
  </property>
  <property fmtid="{D5CDD505-2E9C-101B-9397-08002B2CF9AE}" pid="5" name="Producer">
    <vt:lpwstr>3-Heights(TM) PDF Security Shell 4.8.25.2 (http://www.pdf-tools.com)</vt:lpwstr>
  </property>
</Properties>
</file>