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6" r:id="rId2"/>
  </p:sldMasterIdLst>
  <p:notesMasterIdLst>
    <p:notesMasterId r:id="rId23"/>
  </p:notesMasterIdLst>
  <p:sldIdLst>
    <p:sldId id="353" r:id="rId3"/>
    <p:sldId id="414" r:id="rId4"/>
    <p:sldId id="256" r:id="rId5"/>
    <p:sldId id="413" r:id="rId6"/>
    <p:sldId id="415" r:id="rId7"/>
    <p:sldId id="422" r:id="rId8"/>
    <p:sldId id="430" r:id="rId9"/>
    <p:sldId id="431" r:id="rId10"/>
    <p:sldId id="432" r:id="rId11"/>
    <p:sldId id="433" r:id="rId12"/>
    <p:sldId id="434" r:id="rId13"/>
    <p:sldId id="392" r:id="rId14"/>
    <p:sldId id="435" r:id="rId15"/>
    <p:sldId id="418" r:id="rId16"/>
    <p:sldId id="436" r:id="rId17"/>
    <p:sldId id="437" r:id="rId18"/>
    <p:sldId id="438" r:id="rId19"/>
    <p:sldId id="423" r:id="rId20"/>
    <p:sldId id="439" r:id="rId21"/>
    <p:sldId id="410" r:id="rId22"/>
  </p:sldIdLst>
  <p:sldSz cx="12192000" cy="6858000"/>
  <p:notesSz cx="6792913" cy="99250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onika Sujka" initials="MS" lastIdx="1" clrIdx="0">
    <p:extLst>
      <p:ext uri="{19B8F6BF-5375-455C-9EA6-DF929625EA0E}">
        <p15:presenceInfo xmlns:p15="http://schemas.microsoft.com/office/powerpoint/2012/main" userId="S-1-5-21-3876571917-2764203739-1476313084-2137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6092"/>
    <a:srgbClr val="4C78B3"/>
    <a:srgbClr val="7997C3"/>
    <a:srgbClr val="9DD2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37" autoAdjust="0"/>
    <p:restoredTop sz="94425" autoAdjust="0"/>
  </p:normalViewPr>
  <p:slideViewPr>
    <p:cSldViewPr>
      <p:cViewPr varScale="1">
        <p:scale>
          <a:sx n="70" d="100"/>
          <a:sy n="70" d="100"/>
        </p:scale>
        <p:origin x="456" y="52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commentAuthors" Target="commentAuthor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A9EC099-792C-41A3-BE23-FC1D4D1B405C}" type="doc">
      <dgm:prSet loTypeId="urn:microsoft.com/office/officeart/2005/8/layout/vList2" loCatId="list" qsTypeId="urn:microsoft.com/office/officeart/2005/8/quickstyle/simple1" qsCatId="simple" csTypeId="urn:microsoft.com/office/officeart/2005/8/colors/accent1_4" csCatId="accent1" phldr="1"/>
      <dgm:spPr/>
      <dgm:t>
        <a:bodyPr/>
        <a:lstStyle/>
        <a:p>
          <a:endParaRPr lang="pl-PL"/>
        </a:p>
      </dgm:t>
    </dgm:pt>
    <dgm:pt modelId="{81808258-F9FF-4A48-A6E8-9ECE3F5AF7EE}">
      <dgm:prSet custT="1"/>
      <dgm:spPr/>
      <dgm:t>
        <a:bodyPr/>
        <a:lstStyle/>
        <a:p>
          <a:pPr algn="ctr"/>
          <a:r>
            <a:rPr lang="pl-PL" sz="3600" dirty="0">
              <a:latin typeface="Century Gothic" panose="020B0502020202020204" pitchFamily="34" charset="0"/>
            </a:rPr>
            <a:t> </a:t>
          </a:r>
          <a:r>
            <a:rPr lang="pl-PL" sz="3600" b="1" dirty="0">
              <a:latin typeface="Century Gothic" panose="020B0502020202020204" pitchFamily="34" charset="0"/>
            </a:rPr>
            <a:t>Wojewódzki Program </a:t>
          </a:r>
        </a:p>
        <a:p>
          <a:pPr algn="ctr"/>
          <a:r>
            <a:rPr lang="pl-PL" sz="3600" b="1" dirty="0">
              <a:latin typeface="Century Gothic" panose="020B0502020202020204" pitchFamily="34" charset="0"/>
            </a:rPr>
            <a:t>Przeciwdziałania Przemocy Domowej </a:t>
          </a:r>
        </a:p>
        <a:p>
          <a:pPr algn="ctr"/>
          <a:r>
            <a:rPr lang="pl-PL" sz="3600" b="1" dirty="0">
              <a:latin typeface="Century Gothic" panose="020B0502020202020204" pitchFamily="34" charset="0"/>
            </a:rPr>
            <a:t>na lata 2026-2030</a:t>
          </a:r>
        </a:p>
        <a:p>
          <a:pPr algn="ctr"/>
          <a:endParaRPr lang="pl-PL" sz="2800" b="1" dirty="0">
            <a:latin typeface="Century Gothic" panose="020B0502020202020204" pitchFamily="34" charset="0"/>
          </a:endParaRPr>
        </a:p>
        <a:p>
          <a:pPr algn="ctr"/>
          <a:r>
            <a:rPr lang="pl-PL" sz="2000" dirty="0">
              <a:latin typeface="Century Gothic" panose="020B0502020202020204" pitchFamily="34" charset="0"/>
            </a:rPr>
            <a:t>Posiedzenie Sejmiku Województwa Łódzkiego</a:t>
          </a:r>
        </a:p>
        <a:p>
          <a:pPr algn="ctr"/>
          <a:r>
            <a:rPr lang="pl-PL" sz="2000" dirty="0">
              <a:latin typeface="Century Gothic" panose="020B0502020202020204" pitchFamily="34" charset="0"/>
            </a:rPr>
            <a:t>Łódź, 31 marca 2026 r.</a:t>
          </a:r>
        </a:p>
      </dgm:t>
    </dgm:pt>
    <dgm:pt modelId="{CC2787CF-1541-40F9-AD72-141296DFC2D9}" type="parTrans" cxnId="{1F5A8854-2E05-4937-8071-61357AA5BE30}">
      <dgm:prSet/>
      <dgm:spPr/>
      <dgm:t>
        <a:bodyPr/>
        <a:lstStyle/>
        <a:p>
          <a:endParaRPr lang="pl-PL"/>
        </a:p>
      </dgm:t>
    </dgm:pt>
    <dgm:pt modelId="{0F5D4143-9F54-46CE-8C71-7ABA671C5A4C}" type="sibTrans" cxnId="{1F5A8854-2E05-4937-8071-61357AA5BE30}">
      <dgm:prSet/>
      <dgm:spPr/>
      <dgm:t>
        <a:bodyPr/>
        <a:lstStyle/>
        <a:p>
          <a:endParaRPr lang="pl-PL"/>
        </a:p>
      </dgm:t>
    </dgm:pt>
    <dgm:pt modelId="{63D35A86-0D99-4759-91CE-0C119DE77242}" type="pres">
      <dgm:prSet presAssocID="{CA9EC099-792C-41A3-BE23-FC1D4D1B405C}" presName="linear" presStyleCnt="0">
        <dgm:presLayoutVars>
          <dgm:animLvl val="lvl"/>
          <dgm:resizeHandles val="exact"/>
        </dgm:presLayoutVars>
      </dgm:prSet>
      <dgm:spPr/>
    </dgm:pt>
    <dgm:pt modelId="{2B9F53E5-52C1-4561-931F-430C52357768}" type="pres">
      <dgm:prSet presAssocID="{81808258-F9FF-4A48-A6E8-9ECE3F5AF7EE}" presName="parentText" presStyleLbl="node1" presStyleIdx="0" presStyleCnt="1" custScaleY="104325" custLinFactNeighborY="1062">
        <dgm:presLayoutVars>
          <dgm:chMax val="0"/>
          <dgm:bulletEnabled val="1"/>
        </dgm:presLayoutVars>
      </dgm:prSet>
      <dgm:spPr/>
    </dgm:pt>
  </dgm:ptLst>
  <dgm:cxnLst>
    <dgm:cxn modelId="{1F5A8854-2E05-4937-8071-61357AA5BE30}" srcId="{CA9EC099-792C-41A3-BE23-FC1D4D1B405C}" destId="{81808258-F9FF-4A48-A6E8-9ECE3F5AF7EE}" srcOrd="0" destOrd="0" parTransId="{CC2787CF-1541-40F9-AD72-141296DFC2D9}" sibTransId="{0F5D4143-9F54-46CE-8C71-7ABA671C5A4C}"/>
    <dgm:cxn modelId="{23644ABE-AAE6-4588-A478-9B9630A90E66}" type="presOf" srcId="{CA9EC099-792C-41A3-BE23-FC1D4D1B405C}" destId="{63D35A86-0D99-4759-91CE-0C119DE77242}" srcOrd="0" destOrd="0" presId="urn:microsoft.com/office/officeart/2005/8/layout/vList2"/>
    <dgm:cxn modelId="{48D871CE-10F8-4898-BA2C-FBE8DEF9EDF9}" type="presOf" srcId="{81808258-F9FF-4A48-A6E8-9ECE3F5AF7EE}" destId="{2B9F53E5-52C1-4561-931F-430C52357768}" srcOrd="0" destOrd="0" presId="urn:microsoft.com/office/officeart/2005/8/layout/vList2"/>
    <dgm:cxn modelId="{8F062124-74E9-4611-A04C-DC446B6B7E55}" type="presParOf" srcId="{63D35A86-0D99-4759-91CE-0C119DE77242}" destId="{2B9F53E5-52C1-4561-931F-430C5235776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7B73A49-BE63-461B-BC9C-EF4246385AC2}" type="doc">
      <dgm:prSet loTypeId="urn:microsoft.com/office/officeart/2005/8/layout/vList2" loCatId="list" qsTypeId="urn:microsoft.com/office/officeart/2005/8/quickstyle/simple1" qsCatId="simple" csTypeId="urn:microsoft.com/office/officeart/2005/8/colors/accent1_4" csCatId="accent1" phldr="1"/>
      <dgm:spPr/>
      <dgm:t>
        <a:bodyPr/>
        <a:lstStyle/>
        <a:p>
          <a:endParaRPr lang="pl-PL"/>
        </a:p>
      </dgm:t>
    </dgm:pt>
    <dgm:pt modelId="{F664200E-759C-4CAD-8F72-29207644267F}" type="pres">
      <dgm:prSet presAssocID="{27B73A49-BE63-461B-BC9C-EF4246385AC2}" presName="linear" presStyleCnt="0">
        <dgm:presLayoutVars>
          <dgm:animLvl val="lvl"/>
          <dgm:resizeHandles val="exact"/>
        </dgm:presLayoutVars>
      </dgm:prSet>
      <dgm:spPr/>
    </dgm:pt>
  </dgm:ptLst>
  <dgm:cxnLst>
    <dgm:cxn modelId="{6A87D599-9EC4-453C-B5C9-40B831702442}" type="presOf" srcId="{27B73A49-BE63-461B-BC9C-EF4246385AC2}" destId="{F664200E-759C-4CAD-8F72-29207644267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7B73A49-BE63-461B-BC9C-EF4246385AC2}" type="doc">
      <dgm:prSet loTypeId="urn:microsoft.com/office/officeart/2005/8/layout/vList2" loCatId="list" qsTypeId="urn:microsoft.com/office/officeart/2005/8/quickstyle/simple1" qsCatId="simple" csTypeId="urn:microsoft.com/office/officeart/2005/8/colors/accent1_4" csCatId="accent1" phldr="1"/>
      <dgm:spPr/>
      <dgm:t>
        <a:bodyPr/>
        <a:lstStyle/>
        <a:p>
          <a:endParaRPr lang="pl-PL"/>
        </a:p>
      </dgm:t>
    </dgm:pt>
    <dgm:pt modelId="{F664200E-759C-4CAD-8F72-29207644267F}" type="pres">
      <dgm:prSet presAssocID="{27B73A49-BE63-461B-BC9C-EF4246385AC2}" presName="linear" presStyleCnt="0">
        <dgm:presLayoutVars>
          <dgm:animLvl val="lvl"/>
          <dgm:resizeHandles val="exact"/>
        </dgm:presLayoutVars>
      </dgm:prSet>
      <dgm:spPr/>
    </dgm:pt>
  </dgm:ptLst>
  <dgm:cxnLst>
    <dgm:cxn modelId="{6A87D599-9EC4-453C-B5C9-40B831702442}" type="presOf" srcId="{27B73A49-BE63-461B-BC9C-EF4246385AC2}" destId="{F664200E-759C-4CAD-8F72-29207644267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7B73A49-BE63-461B-BC9C-EF4246385AC2}" type="doc">
      <dgm:prSet loTypeId="urn:microsoft.com/office/officeart/2005/8/layout/vList2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pl-PL"/>
        </a:p>
      </dgm:t>
    </dgm:pt>
    <dgm:pt modelId="{3D3F5A84-EB39-4F38-8833-C55BB9717448}">
      <dgm:prSet custT="1"/>
      <dgm:spPr/>
      <dgm:t>
        <a:bodyPr/>
        <a:lstStyle/>
        <a:p>
          <a:pPr>
            <a:lnSpc>
              <a:spcPct val="100000"/>
            </a:lnSpc>
            <a:spcAft>
              <a:spcPts val="1200"/>
            </a:spcAft>
          </a:pPr>
          <a:r>
            <a:rPr lang="pl-PL" sz="2400" b="1" dirty="0">
              <a:latin typeface="Montserrat" panose="00000500000000000000" pitchFamily="2" charset="-18"/>
            </a:rPr>
            <a:t>Cel główny</a:t>
          </a:r>
        </a:p>
        <a:p>
          <a:pPr>
            <a:lnSpc>
              <a:spcPct val="100000"/>
            </a:lnSpc>
            <a:spcAft>
              <a:spcPts val="1200"/>
            </a:spcAft>
          </a:pPr>
          <a:endParaRPr lang="pl-PL" sz="2400" b="1" dirty="0">
            <a:latin typeface="Montserrat" panose="00000500000000000000" pitchFamily="2" charset="-18"/>
          </a:endParaRPr>
        </a:p>
        <a:p>
          <a:pPr>
            <a:lnSpc>
              <a:spcPct val="110000"/>
            </a:lnSpc>
            <a:spcAft>
              <a:spcPts val="1200"/>
            </a:spcAft>
          </a:pPr>
          <a:r>
            <a:rPr lang="pl-PL" sz="2800" b="0" dirty="0"/>
            <a:t>Zwiększenie skuteczności przeciwdziałania przemocy domowej </a:t>
          </a:r>
          <a:br>
            <a:rPr lang="pl-PL" sz="2800" b="0" dirty="0"/>
          </a:br>
          <a:r>
            <a:rPr lang="pl-PL" sz="2800" b="0" dirty="0"/>
            <a:t>oraz zmniejszenie skali tego zjawiska w województwie łódzkim </a:t>
          </a:r>
          <a:endParaRPr lang="pl-PL" sz="2800" b="0" dirty="0">
            <a:solidFill>
              <a:schemeClr val="tx1"/>
            </a:solidFill>
            <a:latin typeface="Montserrat" panose="00000500000000000000" pitchFamily="2" charset="-18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F168A72A-0F75-45CD-AFA9-6ACA63E92D1B}" type="parTrans" cxnId="{F89AA2C1-EFE0-4047-BEA8-A920D2F7A981}">
      <dgm:prSet/>
      <dgm:spPr/>
      <dgm:t>
        <a:bodyPr/>
        <a:lstStyle/>
        <a:p>
          <a:endParaRPr lang="pl-PL">
            <a:latin typeface="Montserrat" panose="00000500000000000000" pitchFamily="2" charset="-18"/>
          </a:endParaRPr>
        </a:p>
      </dgm:t>
    </dgm:pt>
    <dgm:pt modelId="{C955B00B-C142-470B-AAD2-6D34FFCAA86C}" type="sibTrans" cxnId="{F89AA2C1-EFE0-4047-BEA8-A920D2F7A981}">
      <dgm:prSet/>
      <dgm:spPr/>
      <dgm:t>
        <a:bodyPr/>
        <a:lstStyle/>
        <a:p>
          <a:endParaRPr lang="pl-PL">
            <a:latin typeface="Montserrat" panose="00000500000000000000" pitchFamily="2" charset="-18"/>
          </a:endParaRPr>
        </a:p>
      </dgm:t>
    </dgm:pt>
    <dgm:pt modelId="{F664200E-759C-4CAD-8F72-29207644267F}" type="pres">
      <dgm:prSet presAssocID="{27B73A49-BE63-461B-BC9C-EF4246385AC2}" presName="linear" presStyleCnt="0">
        <dgm:presLayoutVars>
          <dgm:animLvl val="lvl"/>
          <dgm:resizeHandles val="exact"/>
        </dgm:presLayoutVars>
      </dgm:prSet>
      <dgm:spPr/>
    </dgm:pt>
    <dgm:pt modelId="{5BD85A08-7F1D-4683-B0F4-F9E2EFDE5BBF}" type="pres">
      <dgm:prSet presAssocID="{3D3F5A84-EB39-4F38-8833-C55BB9717448}" presName="parentText" presStyleLbl="node1" presStyleIdx="0" presStyleCnt="1" custScaleY="377045" custLinFactY="-9361" custLinFactNeighborX="-193" custLinFactNeighborY="-100000">
        <dgm:presLayoutVars>
          <dgm:chMax val="0"/>
          <dgm:bulletEnabled val="1"/>
        </dgm:presLayoutVars>
      </dgm:prSet>
      <dgm:spPr/>
    </dgm:pt>
  </dgm:ptLst>
  <dgm:cxnLst>
    <dgm:cxn modelId="{824CFD30-FF48-4D97-B5DA-21A009654B85}" type="presOf" srcId="{3D3F5A84-EB39-4F38-8833-C55BB9717448}" destId="{5BD85A08-7F1D-4683-B0F4-F9E2EFDE5BBF}" srcOrd="0" destOrd="0" presId="urn:microsoft.com/office/officeart/2005/8/layout/vList2"/>
    <dgm:cxn modelId="{6A87D599-9EC4-453C-B5C9-40B831702442}" type="presOf" srcId="{27B73A49-BE63-461B-BC9C-EF4246385AC2}" destId="{F664200E-759C-4CAD-8F72-29207644267F}" srcOrd="0" destOrd="0" presId="urn:microsoft.com/office/officeart/2005/8/layout/vList2"/>
    <dgm:cxn modelId="{F89AA2C1-EFE0-4047-BEA8-A920D2F7A981}" srcId="{27B73A49-BE63-461B-BC9C-EF4246385AC2}" destId="{3D3F5A84-EB39-4F38-8833-C55BB9717448}" srcOrd="0" destOrd="0" parTransId="{F168A72A-0F75-45CD-AFA9-6ACA63E92D1B}" sibTransId="{C955B00B-C142-470B-AAD2-6D34FFCAA86C}"/>
    <dgm:cxn modelId="{C55B91D7-A31E-4749-ACF0-E8B4677E0F15}" type="presParOf" srcId="{F664200E-759C-4CAD-8F72-29207644267F}" destId="{5BD85A08-7F1D-4683-B0F4-F9E2EFDE5BB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7B73A49-BE63-461B-BC9C-EF4246385AC2}" type="doc">
      <dgm:prSet loTypeId="urn:microsoft.com/office/officeart/2005/8/layout/vList2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pl-PL"/>
        </a:p>
      </dgm:t>
    </dgm:pt>
    <dgm:pt modelId="{3D3F5A84-EB39-4F38-8833-C55BB9717448}">
      <dgm:prSet custT="1"/>
      <dgm:spPr/>
      <dgm:t>
        <a:bodyPr/>
        <a:lstStyle/>
        <a:p>
          <a:pPr>
            <a:lnSpc>
              <a:spcPct val="100000"/>
            </a:lnSpc>
            <a:spcAft>
              <a:spcPts val="1200"/>
            </a:spcAft>
          </a:pPr>
          <a:r>
            <a:rPr lang="pl-PL" sz="2400" b="1" dirty="0">
              <a:solidFill>
                <a:srgbClr val="376092"/>
              </a:solidFill>
              <a:latin typeface="Montserrat" panose="00000500000000000000" pitchFamily="2" charset="-18"/>
            </a:rPr>
            <a:t>Cele szczegółowe</a:t>
          </a:r>
        </a:p>
        <a:p>
          <a:pPr>
            <a:lnSpc>
              <a:spcPct val="100000"/>
            </a:lnSpc>
            <a:spcAft>
              <a:spcPts val="1200"/>
            </a:spcAft>
          </a:pPr>
          <a:r>
            <a:rPr lang="pl-PL" sz="1600" b="0" dirty="0">
              <a:solidFill>
                <a:srgbClr val="376092"/>
              </a:solidFill>
              <a:latin typeface="Montserrat" panose="00000500000000000000" pitchFamily="2" charset="-18"/>
            </a:rPr>
            <a:t> Zintensyfikowanie </a:t>
          </a:r>
          <a:r>
            <a:rPr lang="pl-PL" sz="1600" b="1" dirty="0">
              <a:solidFill>
                <a:srgbClr val="376092"/>
              </a:solidFill>
              <a:latin typeface="Montserrat" panose="00000500000000000000" pitchFamily="2" charset="-18"/>
            </a:rPr>
            <a:t>działań profilaktycznych </a:t>
          </a:r>
          <a:r>
            <a:rPr lang="pl-PL" sz="1600" b="0" dirty="0">
              <a:solidFill>
                <a:srgbClr val="376092"/>
              </a:solidFill>
              <a:latin typeface="Montserrat" panose="00000500000000000000" pitchFamily="2" charset="-18"/>
            </a:rPr>
            <a:t>w zakresie przeciwdziałania przemocy domowej</a:t>
          </a:r>
          <a:br>
            <a:rPr lang="pl-PL" sz="1600" b="0" dirty="0">
              <a:solidFill>
                <a:srgbClr val="376092"/>
              </a:solidFill>
              <a:latin typeface="Montserrat" panose="00000500000000000000" pitchFamily="2" charset="-18"/>
            </a:rPr>
          </a:br>
          <a:endParaRPr lang="pl-PL" sz="1600" b="0" dirty="0">
            <a:solidFill>
              <a:srgbClr val="376092"/>
            </a:solidFill>
            <a:latin typeface="Montserrat" panose="00000500000000000000" pitchFamily="2" charset="-18"/>
          </a:endParaRPr>
        </a:p>
        <a:p>
          <a:pPr>
            <a:lnSpc>
              <a:spcPct val="100000"/>
            </a:lnSpc>
            <a:spcAft>
              <a:spcPts val="1200"/>
            </a:spcAft>
          </a:pPr>
          <a:r>
            <a:rPr lang="pl-PL" sz="1600" b="0" dirty="0">
              <a:solidFill>
                <a:srgbClr val="376092"/>
              </a:solidFill>
              <a:latin typeface="Montserrat" panose="00000500000000000000" pitchFamily="2" charset="-18"/>
            </a:rPr>
            <a:t> Zwiększenie dostępności i skuteczności </a:t>
          </a:r>
          <a:r>
            <a:rPr lang="pl-PL" sz="1600" b="1" dirty="0">
              <a:solidFill>
                <a:srgbClr val="376092"/>
              </a:solidFill>
              <a:latin typeface="Montserrat" panose="00000500000000000000" pitchFamily="2" charset="-18"/>
            </a:rPr>
            <a:t>ochrony oraz wsparcia osób doznających przemocy</a:t>
          </a:r>
          <a:br>
            <a:rPr lang="pl-PL" sz="1600" b="1" dirty="0">
              <a:solidFill>
                <a:srgbClr val="376092"/>
              </a:solidFill>
              <a:latin typeface="Montserrat" panose="00000500000000000000" pitchFamily="2" charset="-18"/>
            </a:rPr>
          </a:br>
          <a:endParaRPr lang="pl-PL" sz="1600" b="1" dirty="0">
            <a:solidFill>
              <a:srgbClr val="376092"/>
            </a:solidFill>
            <a:latin typeface="Montserrat" panose="00000500000000000000" pitchFamily="2" charset="-18"/>
          </a:endParaRPr>
        </a:p>
        <a:p>
          <a:pPr>
            <a:lnSpc>
              <a:spcPct val="100000"/>
            </a:lnSpc>
            <a:spcAft>
              <a:spcPts val="1200"/>
            </a:spcAft>
          </a:pPr>
          <a:r>
            <a:rPr lang="pl-PL" sz="1600" b="0" dirty="0">
              <a:solidFill>
                <a:srgbClr val="376092"/>
              </a:solidFill>
              <a:latin typeface="Montserrat" panose="00000500000000000000" pitchFamily="2" charset="-18"/>
            </a:rPr>
            <a:t> Zwiększenie skuteczności </a:t>
          </a:r>
          <a:r>
            <a:rPr lang="pl-PL" sz="1600" b="1" dirty="0">
              <a:solidFill>
                <a:srgbClr val="376092"/>
              </a:solidFill>
              <a:latin typeface="Montserrat" panose="00000500000000000000" pitchFamily="2" charset="-18"/>
            </a:rPr>
            <a:t>oddziaływań wobec osób stosujących przemoc domową</a:t>
          </a:r>
          <a:br>
            <a:rPr lang="pl-PL" sz="1600" b="1" dirty="0">
              <a:solidFill>
                <a:srgbClr val="376092"/>
              </a:solidFill>
              <a:latin typeface="Montserrat" panose="00000500000000000000" pitchFamily="2" charset="-18"/>
            </a:rPr>
          </a:br>
          <a:endParaRPr lang="pl-PL" sz="1600" b="1" dirty="0">
            <a:solidFill>
              <a:srgbClr val="376092"/>
            </a:solidFill>
            <a:latin typeface="Montserrat" panose="00000500000000000000" pitchFamily="2" charset="-18"/>
          </a:endParaRPr>
        </a:p>
        <a:p>
          <a:pPr>
            <a:lnSpc>
              <a:spcPct val="100000"/>
            </a:lnSpc>
            <a:spcAft>
              <a:spcPts val="1200"/>
            </a:spcAft>
          </a:pPr>
          <a:r>
            <a:rPr lang="pl-PL" sz="1600" b="0" dirty="0">
              <a:solidFill>
                <a:srgbClr val="376092"/>
              </a:solidFill>
              <a:latin typeface="Montserrat" panose="00000500000000000000" pitchFamily="2" charset="-18"/>
            </a:rPr>
            <a:t> Zwiększenie poziomu </a:t>
          </a:r>
          <a:r>
            <a:rPr lang="pl-PL" sz="1600" b="1" dirty="0">
              <a:solidFill>
                <a:srgbClr val="376092"/>
              </a:solidFill>
              <a:latin typeface="Montserrat" panose="00000500000000000000" pitchFamily="2" charset="-18"/>
            </a:rPr>
            <a:t>kompetencji przedstawicieli instytucji i podmiotów realizujących           zadania z zakresu przeciwdziałania przemocy domowej </a:t>
          </a:r>
          <a:r>
            <a:rPr lang="pl-PL" sz="1600" b="0" dirty="0">
              <a:solidFill>
                <a:srgbClr val="376092"/>
              </a:solidFill>
              <a:latin typeface="Montserrat" panose="00000500000000000000" pitchFamily="2" charset="-18"/>
            </a:rPr>
            <a:t>w celu podniesienia jakości i  dostępności świadczonych usług.</a:t>
          </a:r>
        </a:p>
        <a:p>
          <a:pPr>
            <a:lnSpc>
              <a:spcPct val="100000"/>
            </a:lnSpc>
            <a:spcAft>
              <a:spcPts val="1200"/>
            </a:spcAft>
          </a:pPr>
          <a:endParaRPr lang="pl-PL" sz="2400" b="1" dirty="0">
            <a:latin typeface="Montserrat" panose="00000500000000000000" pitchFamily="2" charset="-18"/>
          </a:endParaRPr>
        </a:p>
      </dgm:t>
    </dgm:pt>
    <dgm:pt modelId="{F168A72A-0F75-45CD-AFA9-6ACA63E92D1B}" type="parTrans" cxnId="{F89AA2C1-EFE0-4047-BEA8-A920D2F7A981}">
      <dgm:prSet/>
      <dgm:spPr/>
      <dgm:t>
        <a:bodyPr/>
        <a:lstStyle/>
        <a:p>
          <a:endParaRPr lang="pl-PL">
            <a:latin typeface="Montserrat" panose="00000500000000000000" pitchFamily="2" charset="-18"/>
          </a:endParaRPr>
        </a:p>
      </dgm:t>
    </dgm:pt>
    <dgm:pt modelId="{C955B00B-C142-470B-AAD2-6D34FFCAA86C}" type="sibTrans" cxnId="{F89AA2C1-EFE0-4047-BEA8-A920D2F7A981}">
      <dgm:prSet/>
      <dgm:spPr/>
      <dgm:t>
        <a:bodyPr/>
        <a:lstStyle/>
        <a:p>
          <a:endParaRPr lang="pl-PL">
            <a:latin typeface="Montserrat" panose="00000500000000000000" pitchFamily="2" charset="-18"/>
          </a:endParaRPr>
        </a:p>
      </dgm:t>
    </dgm:pt>
    <dgm:pt modelId="{F664200E-759C-4CAD-8F72-29207644267F}" type="pres">
      <dgm:prSet presAssocID="{27B73A49-BE63-461B-BC9C-EF4246385AC2}" presName="linear" presStyleCnt="0">
        <dgm:presLayoutVars>
          <dgm:animLvl val="lvl"/>
          <dgm:resizeHandles val="exact"/>
        </dgm:presLayoutVars>
      </dgm:prSet>
      <dgm:spPr/>
    </dgm:pt>
    <dgm:pt modelId="{5BD85A08-7F1D-4683-B0F4-F9E2EFDE5BBF}" type="pres">
      <dgm:prSet presAssocID="{3D3F5A84-EB39-4F38-8833-C55BB9717448}" presName="parentText" presStyleLbl="node1" presStyleIdx="0" presStyleCnt="1" custScaleY="377414" custLinFactNeighborY="22461">
        <dgm:presLayoutVars>
          <dgm:chMax val="0"/>
          <dgm:bulletEnabled val="1"/>
        </dgm:presLayoutVars>
      </dgm:prSet>
      <dgm:spPr/>
    </dgm:pt>
  </dgm:ptLst>
  <dgm:cxnLst>
    <dgm:cxn modelId="{824CFD30-FF48-4D97-B5DA-21A009654B85}" type="presOf" srcId="{3D3F5A84-EB39-4F38-8833-C55BB9717448}" destId="{5BD85A08-7F1D-4683-B0F4-F9E2EFDE5BBF}" srcOrd="0" destOrd="0" presId="urn:microsoft.com/office/officeart/2005/8/layout/vList2"/>
    <dgm:cxn modelId="{6A87D599-9EC4-453C-B5C9-40B831702442}" type="presOf" srcId="{27B73A49-BE63-461B-BC9C-EF4246385AC2}" destId="{F664200E-759C-4CAD-8F72-29207644267F}" srcOrd="0" destOrd="0" presId="urn:microsoft.com/office/officeart/2005/8/layout/vList2"/>
    <dgm:cxn modelId="{F89AA2C1-EFE0-4047-BEA8-A920D2F7A981}" srcId="{27B73A49-BE63-461B-BC9C-EF4246385AC2}" destId="{3D3F5A84-EB39-4F38-8833-C55BB9717448}" srcOrd="0" destOrd="0" parTransId="{F168A72A-0F75-45CD-AFA9-6ACA63E92D1B}" sibTransId="{C955B00B-C142-470B-AAD2-6D34FFCAA86C}"/>
    <dgm:cxn modelId="{C55B91D7-A31E-4749-ACF0-E8B4677E0F15}" type="presParOf" srcId="{F664200E-759C-4CAD-8F72-29207644267F}" destId="{5BD85A08-7F1D-4683-B0F4-F9E2EFDE5BB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A9EC099-792C-41A3-BE23-FC1D4D1B405C}" type="doc">
      <dgm:prSet loTypeId="urn:microsoft.com/office/officeart/2005/8/layout/vList2" loCatId="list" qsTypeId="urn:microsoft.com/office/officeart/2005/8/quickstyle/simple1" qsCatId="simple" csTypeId="urn:microsoft.com/office/officeart/2005/8/colors/accent1_4" csCatId="accent1" phldr="1"/>
      <dgm:spPr/>
      <dgm:t>
        <a:bodyPr/>
        <a:lstStyle/>
        <a:p>
          <a:endParaRPr lang="pl-PL"/>
        </a:p>
      </dgm:t>
    </dgm:pt>
    <dgm:pt modelId="{81808258-F9FF-4A48-A6E8-9ECE3F5AF7EE}">
      <dgm:prSet custT="1"/>
      <dgm:spPr/>
      <dgm:t>
        <a:bodyPr/>
        <a:lstStyle/>
        <a:p>
          <a:pPr algn="ctr"/>
          <a:r>
            <a:rPr lang="pl-PL" sz="3600" dirty="0">
              <a:latin typeface="Century Gothic" panose="020B0502020202020204" pitchFamily="34" charset="0"/>
            </a:rPr>
            <a:t> </a:t>
          </a:r>
          <a:r>
            <a:rPr lang="pl-PL" sz="3600" b="1" dirty="0">
              <a:latin typeface="Century Gothic" panose="020B0502020202020204" pitchFamily="34" charset="0"/>
            </a:rPr>
            <a:t>Dziękuję za uwagę</a:t>
          </a:r>
        </a:p>
        <a:p>
          <a:pPr algn="ctr"/>
          <a:r>
            <a:rPr lang="pl-PL" sz="1600" dirty="0">
              <a:latin typeface="Century Gothic" panose="020B0502020202020204" pitchFamily="34" charset="0"/>
            </a:rPr>
            <a:t>Kamila Dudkiewicz</a:t>
          </a:r>
        </a:p>
        <a:p>
          <a:pPr algn="ctr"/>
          <a:r>
            <a:rPr lang="pl-PL" sz="1600" dirty="0">
              <a:latin typeface="Century Gothic" panose="020B0502020202020204" pitchFamily="34" charset="0"/>
            </a:rPr>
            <a:t>Dyrektor</a:t>
          </a:r>
        </a:p>
        <a:p>
          <a:pPr algn="ctr"/>
          <a:r>
            <a:rPr lang="pl-PL" sz="1600" dirty="0">
              <a:latin typeface="Century Gothic" panose="020B0502020202020204" pitchFamily="34" charset="0"/>
            </a:rPr>
            <a:t>Regionalne Centrum Polityki Społecznej w Łodzi</a:t>
          </a:r>
        </a:p>
        <a:p>
          <a:pPr algn="ctr"/>
          <a:r>
            <a:rPr lang="pl-PL" sz="1600" dirty="0">
              <a:latin typeface="Century Gothic" panose="020B0502020202020204" pitchFamily="34" charset="0"/>
            </a:rPr>
            <a:t>info@rcpslodz.pl, tel. 0-42 203 48 00</a:t>
          </a:r>
          <a:endParaRPr lang="pl-PL" sz="1600" dirty="0"/>
        </a:p>
      </dgm:t>
    </dgm:pt>
    <dgm:pt modelId="{CC2787CF-1541-40F9-AD72-141296DFC2D9}" type="parTrans" cxnId="{1F5A8854-2E05-4937-8071-61357AA5BE30}">
      <dgm:prSet/>
      <dgm:spPr/>
      <dgm:t>
        <a:bodyPr/>
        <a:lstStyle/>
        <a:p>
          <a:endParaRPr lang="pl-PL"/>
        </a:p>
      </dgm:t>
    </dgm:pt>
    <dgm:pt modelId="{0F5D4143-9F54-46CE-8C71-7ABA671C5A4C}" type="sibTrans" cxnId="{1F5A8854-2E05-4937-8071-61357AA5BE30}">
      <dgm:prSet/>
      <dgm:spPr/>
      <dgm:t>
        <a:bodyPr/>
        <a:lstStyle/>
        <a:p>
          <a:endParaRPr lang="pl-PL"/>
        </a:p>
      </dgm:t>
    </dgm:pt>
    <dgm:pt modelId="{63D35A86-0D99-4759-91CE-0C119DE77242}" type="pres">
      <dgm:prSet presAssocID="{CA9EC099-792C-41A3-BE23-FC1D4D1B405C}" presName="linear" presStyleCnt="0">
        <dgm:presLayoutVars>
          <dgm:animLvl val="lvl"/>
          <dgm:resizeHandles val="exact"/>
        </dgm:presLayoutVars>
      </dgm:prSet>
      <dgm:spPr/>
    </dgm:pt>
    <dgm:pt modelId="{2B9F53E5-52C1-4561-931F-430C52357768}" type="pres">
      <dgm:prSet presAssocID="{81808258-F9FF-4A48-A6E8-9ECE3F5AF7EE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1F5A8854-2E05-4937-8071-61357AA5BE30}" srcId="{CA9EC099-792C-41A3-BE23-FC1D4D1B405C}" destId="{81808258-F9FF-4A48-A6E8-9ECE3F5AF7EE}" srcOrd="0" destOrd="0" parTransId="{CC2787CF-1541-40F9-AD72-141296DFC2D9}" sibTransId="{0F5D4143-9F54-46CE-8C71-7ABA671C5A4C}"/>
    <dgm:cxn modelId="{23644ABE-AAE6-4588-A478-9B9630A90E66}" type="presOf" srcId="{CA9EC099-792C-41A3-BE23-FC1D4D1B405C}" destId="{63D35A86-0D99-4759-91CE-0C119DE77242}" srcOrd="0" destOrd="0" presId="urn:microsoft.com/office/officeart/2005/8/layout/vList2"/>
    <dgm:cxn modelId="{48D871CE-10F8-4898-BA2C-FBE8DEF9EDF9}" type="presOf" srcId="{81808258-F9FF-4A48-A6E8-9ECE3F5AF7EE}" destId="{2B9F53E5-52C1-4561-931F-430C52357768}" srcOrd="0" destOrd="0" presId="urn:microsoft.com/office/officeart/2005/8/layout/vList2"/>
    <dgm:cxn modelId="{8F062124-74E9-4611-A04C-DC446B6B7E55}" type="presParOf" srcId="{63D35A86-0D99-4759-91CE-0C119DE77242}" destId="{2B9F53E5-52C1-4561-931F-430C5235776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9F53E5-52C1-4561-931F-430C52357768}">
      <dsp:nvSpPr>
        <dsp:cNvPr id="0" name=""/>
        <dsp:cNvSpPr/>
      </dsp:nvSpPr>
      <dsp:spPr>
        <a:xfrm>
          <a:off x="0" y="188217"/>
          <a:ext cx="11087100" cy="4204975"/>
        </a:xfrm>
        <a:prstGeom prst="roundRect">
          <a:avLst/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3600" kern="1200" dirty="0">
              <a:latin typeface="Century Gothic" panose="020B0502020202020204" pitchFamily="34" charset="0"/>
            </a:rPr>
            <a:t> </a:t>
          </a:r>
          <a:r>
            <a:rPr lang="pl-PL" sz="3600" b="1" kern="1200" dirty="0">
              <a:latin typeface="Century Gothic" panose="020B0502020202020204" pitchFamily="34" charset="0"/>
            </a:rPr>
            <a:t>Wojewódzki Program </a:t>
          </a:r>
        </a:p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3600" b="1" kern="1200" dirty="0">
              <a:latin typeface="Century Gothic" panose="020B0502020202020204" pitchFamily="34" charset="0"/>
            </a:rPr>
            <a:t>Przeciwdziałania Przemocy Domowej </a:t>
          </a:r>
        </a:p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3600" b="1" kern="1200" dirty="0">
              <a:latin typeface="Century Gothic" panose="020B0502020202020204" pitchFamily="34" charset="0"/>
            </a:rPr>
            <a:t>na lata 2026-2030</a:t>
          </a:r>
        </a:p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2800" b="1" kern="1200" dirty="0">
            <a:latin typeface="Century Gothic" panose="020B0502020202020204" pitchFamily="34" charset="0"/>
          </a:endParaRPr>
        </a:p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 dirty="0">
              <a:latin typeface="Century Gothic" panose="020B0502020202020204" pitchFamily="34" charset="0"/>
            </a:rPr>
            <a:t>Posiedzenie Sejmiku Województwa Łódzkiego</a:t>
          </a:r>
        </a:p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 dirty="0">
              <a:latin typeface="Century Gothic" panose="020B0502020202020204" pitchFamily="34" charset="0"/>
            </a:rPr>
            <a:t>Łódź, 31 marca 2026 r.</a:t>
          </a:r>
        </a:p>
      </dsp:txBody>
      <dsp:txXfrm>
        <a:off x="205270" y="393487"/>
        <a:ext cx="10676560" cy="379443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D85A08-7F1D-4683-B0F4-F9E2EFDE5BBF}">
      <dsp:nvSpPr>
        <dsp:cNvPr id="0" name=""/>
        <dsp:cNvSpPr/>
      </dsp:nvSpPr>
      <dsp:spPr>
        <a:xfrm>
          <a:off x="0" y="0"/>
          <a:ext cx="10426927" cy="3425651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ts val="1200"/>
            </a:spcAft>
            <a:buNone/>
          </a:pPr>
          <a:r>
            <a:rPr lang="pl-PL" sz="2400" b="1" kern="1200" dirty="0">
              <a:latin typeface="Montserrat" panose="00000500000000000000" pitchFamily="2" charset="-18"/>
            </a:rPr>
            <a:t>Cel główny</a:t>
          </a:r>
        </a:p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ts val="1200"/>
            </a:spcAft>
            <a:buNone/>
          </a:pPr>
          <a:endParaRPr lang="pl-PL" sz="2400" b="1" kern="1200" dirty="0">
            <a:latin typeface="Montserrat" panose="00000500000000000000" pitchFamily="2" charset="-18"/>
          </a:endParaRPr>
        </a:p>
        <a:p>
          <a:pPr marL="0" lvl="0" indent="0" algn="l" defTabSz="1066800">
            <a:lnSpc>
              <a:spcPct val="110000"/>
            </a:lnSpc>
            <a:spcBef>
              <a:spcPct val="0"/>
            </a:spcBef>
            <a:spcAft>
              <a:spcPts val="1200"/>
            </a:spcAft>
            <a:buNone/>
          </a:pPr>
          <a:r>
            <a:rPr lang="pl-PL" sz="2800" b="0" kern="1200" dirty="0"/>
            <a:t>Zwiększenie skuteczności przeciwdziałania przemocy domowej </a:t>
          </a:r>
          <a:br>
            <a:rPr lang="pl-PL" sz="2800" b="0" kern="1200" dirty="0"/>
          </a:br>
          <a:r>
            <a:rPr lang="pl-PL" sz="2800" b="0" kern="1200" dirty="0"/>
            <a:t>oraz zmniejszenie skali tego zjawiska w województwie łódzkim </a:t>
          </a:r>
          <a:endParaRPr lang="pl-PL" sz="2800" b="0" kern="1200" dirty="0">
            <a:solidFill>
              <a:schemeClr val="tx1"/>
            </a:solidFill>
            <a:latin typeface="Montserrat" panose="00000500000000000000" pitchFamily="2" charset="-18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167226" y="167226"/>
        <a:ext cx="10092475" cy="309119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D85A08-7F1D-4683-B0F4-F9E2EFDE5BBF}">
      <dsp:nvSpPr>
        <dsp:cNvPr id="0" name=""/>
        <dsp:cNvSpPr/>
      </dsp:nvSpPr>
      <dsp:spPr>
        <a:xfrm>
          <a:off x="0" y="4092"/>
          <a:ext cx="10780206" cy="418690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ts val="1200"/>
            </a:spcAft>
            <a:buNone/>
          </a:pPr>
          <a:r>
            <a:rPr lang="pl-PL" sz="2400" b="1" kern="1200" dirty="0">
              <a:solidFill>
                <a:srgbClr val="376092"/>
              </a:solidFill>
              <a:latin typeface="Montserrat" panose="00000500000000000000" pitchFamily="2" charset="-18"/>
            </a:rPr>
            <a:t>Cele szczegółowe</a:t>
          </a:r>
        </a:p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ts val="1200"/>
            </a:spcAft>
            <a:buNone/>
          </a:pPr>
          <a:r>
            <a:rPr lang="pl-PL" sz="1600" b="0" kern="1200" dirty="0">
              <a:solidFill>
                <a:srgbClr val="376092"/>
              </a:solidFill>
              <a:latin typeface="Montserrat" panose="00000500000000000000" pitchFamily="2" charset="-18"/>
            </a:rPr>
            <a:t> Zintensyfikowanie </a:t>
          </a:r>
          <a:r>
            <a:rPr lang="pl-PL" sz="1600" b="1" kern="1200" dirty="0">
              <a:solidFill>
                <a:srgbClr val="376092"/>
              </a:solidFill>
              <a:latin typeface="Montserrat" panose="00000500000000000000" pitchFamily="2" charset="-18"/>
            </a:rPr>
            <a:t>działań profilaktycznych </a:t>
          </a:r>
          <a:r>
            <a:rPr lang="pl-PL" sz="1600" b="0" kern="1200" dirty="0">
              <a:solidFill>
                <a:srgbClr val="376092"/>
              </a:solidFill>
              <a:latin typeface="Montserrat" panose="00000500000000000000" pitchFamily="2" charset="-18"/>
            </a:rPr>
            <a:t>w zakresie przeciwdziałania przemocy domowej</a:t>
          </a:r>
          <a:br>
            <a:rPr lang="pl-PL" sz="1600" b="0" kern="1200" dirty="0">
              <a:solidFill>
                <a:srgbClr val="376092"/>
              </a:solidFill>
              <a:latin typeface="Montserrat" panose="00000500000000000000" pitchFamily="2" charset="-18"/>
            </a:rPr>
          </a:br>
          <a:endParaRPr lang="pl-PL" sz="1600" b="0" kern="1200" dirty="0">
            <a:solidFill>
              <a:srgbClr val="376092"/>
            </a:solidFill>
            <a:latin typeface="Montserrat" panose="00000500000000000000" pitchFamily="2" charset="-18"/>
          </a:endParaRPr>
        </a:p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ts val="1200"/>
            </a:spcAft>
            <a:buNone/>
          </a:pPr>
          <a:r>
            <a:rPr lang="pl-PL" sz="1600" b="0" kern="1200" dirty="0">
              <a:solidFill>
                <a:srgbClr val="376092"/>
              </a:solidFill>
              <a:latin typeface="Montserrat" panose="00000500000000000000" pitchFamily="2" charset="-18"/>
            </a:rPr>
            <a:t> Zwiększenie dostępności i skuteczności </a:t>
          </a:r>
          <a:r>
            <a:rPr lang="pl-PL" sz="1600" b="1" kern="1200" dirty="0">
              <a:solidFill>
                <a:srgbClr val="376092"/>
              </a:solidFill>
              <a:latin typeface="Montserrat" panose="00000500000000000000" pitchFamily="2" charset="-18"/>
            </a:rPr>
            <a:t>ochrony oraz wsparcia osób doznających przemocy</a:t>
          </a:r>
          <a:br>
            <a:rPr lang="pl-PL" sz="1600" b="1" kern="1200" dirty="0">
              <a:solidFill>
                <a:srgbClr val="376092"/>
              </a:solidFill>
              <a:latin typeface="Montserrat" panose="00000500000000000000" pitchFamily="2" charset="-18"/>
            </a:rPr>
          </a:br>
          <a:endParaRPr lang="pl-PL" sz="1600" b="1" kern="1200" dirty="0">
            <a:solidFill>
              <a:srgbClr val="376092"/>
            </a:solidFill>
            <a:latin typeface="Montserrat" panose="00000500000000000000" pitchFamily="2" charset="-18"/>
          </a:endParaRPr>
        </a:p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ts val="1200"/>
            </a:spcAft>
            <a:buNone/>
          </a:pPr>
          <a:r>
            <a:rPr lang="pl-PL" sz="1600" b="0" kern="1200" dirty="0">
              <a:solidFill>
                <a:srgbClr val="376092"/>
              </a:solidFill>
              <a:latin typeface="Montserrat" panose="00000500000000000000" pitchFamily="2" charset="-18"/>
            </a:rPr>
            <a:t> Zwiększenie skuteczności </a:t>
          </a:r>
          <a:r>
            <a:rPr lang="pl-PL" sz="1600" b="1" kern="1200" dirty="0">
              <a:solidFill>
                <a:srgbClr val="376092"/>
              </a:solidFill>
              <a:latin typeface="Montserrat" panose="00000500000000000000" pitchFamily="2" charset="-18"/>
            </a:rPr>
            <a:t>oddziaływań wobec osób stosujących przemoc domową</a:t>
          </a:r>
          <a:br>
            <a:rPr lang="pl-PL" sz="1600" b="1" kern="1200" dirty="0">
              <a:solidFill>
                <a:srgbClr val="376092"/>
              </a:solidFill>
              <a:latin typeface="Montserrat" panose="00000500000000000000" pitchFamily="2" charset="-18"/>
            </a:rPr>
          </a:br>
          <a:endParaRPr lang="pl-PL" sz="1600" b="1" kern="1200" dirty="0">
            <a:solidFill>
              <a:srgbClr val="376092"/>
            </a:solidFill>
            <a:latin typeface="Montserrat" panose="00000500000000000000" pitchFamily="2" charset="-18"/>
          </a:endParaRPr>
        </a:p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ts val="1200"/>
            </a:spcAft>
            <a:buNone/>
          </a:pPr>
          <a:r>
            <a:rPr lang="pl-PL" sz="1600" b="0" kern="1200" dirty="0">
              <a:solidFill>
                <a:srgbClr val="376092"/>
              </a:solidFill>
              <a:latin typeface="Montserrat" panose="00000500000000000000" pitchFamily="2" charset="-18"/>
            </a:rPr>
            <a:t> Zwiększenie poziomu </a:t>
          </a:r>
          <a:r>
            <a:rPr lang="pl-PL" sz="1600" b="1" kern="1200" dirty="0">
              <a:solidFill>
                <a:srgbClr val="376092"/>
              </a:solidFill>
              <a:latin typeface="Montserrat" panose="00000500000000000000" pitchFamily="2" charset="-18"/>
            </a:rPr>
            <a:t>kompetencji przedstawicieli instytucji i podmiotów realizujących           zadania z zakresu przeciwdziałania przemocy domowej </a:t>
          </a:r>
          <a:r>
            <a:rPr lang="pl-PL" sz="1600" b="0" kern="1200" dirty="0">
              <a:solidFill>
                <a:srgbClr val="376092"/>
              </a:solidFill>
              <a:latin typeface="Montserrat" panose="00000500000000000000" pitchFamily="2" charset="-18"/>
            </a:rPr>
            <a:t>w celu podniesienia jakości i  dostępności świadczonych usług.</a:t>
          </a:r>
        </a:p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ts val="1200"/>
            </a:spcAft>
            <a:buNone/>
          </a:pPr>
          <a:endParaRPr lang="pl-PL" sz="2400" b="1" kern="1200" dirty="0">
            <a:latin typeface="Montserrat" panose="00000500000000000000" pitchFamily="2" charset="-18"/>
          </a:endParaRPr>
        </a:p>
      </dsp:txBody>
      <dsp:txXfrm>
        <a:off x="204388" y="208480"/>
        <a:ext cx="10371430" cy="377813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9F53E5-52C1-4561-931F-430C52357768}">
      <dsp:nvSpPr>
        <dsp:cNvPr id="0" name=""/>
        <dsp:cNvSpPr/>
      </dsp:nvSpPr>
      <dsp:spPr>
        <a:xfrm>
          <a:off x="0" y="1050112"/>
          <a:ext cx="11506200" cy="2395575"/>
        </a:xfrm>
        <a:prstGeom prst="roundRect">
          <a:avLst/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3600" kern="1200" dirty="0">
              <a:latin typeface="Century Gothic" panose="020B0502020202020204" pitchFamily="34" charset="0"/>
            </a:rPr>
            <a:t> </a:t>
          </a:r>
          <a:r>
            <a:rPr lang="pl-PL" sz="3600" b="1" kern="1200" dirty="0">
              <a:latin typeface="Century Gothic" panose="020B0502020202020204" pitchFamily="34" charset="0"/>
            </a:rPr>
            <a:t>Dziękuję za uwagę</a:t>
          </a:r>
        </a:p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>
              <a:latin typeface="Century Gothic" panose="020B0502020202020204" pitchFamily="34" charset="0"/>
            </a:rPr>
            <a:t>Kamila Dudkiewicz</a:t>
          </a:r>
        </a:p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>
              <a:latin typeface="Century Gothic" panose="020B0502020202020204" pitchFamily="34" charset="0"/>
            </a:rPr>
            <a:t>Dyrektor</a:t>
          </a:r>
        </a:p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>
              <a:latin typeface="Century Gothic" panose="020B0502020202020204" pitchFamily="34" charset="0"/>
            </a:rPr>
            <a:t>Regionalne Centrum Polityki Społecznej w Łodzi</a:t>
          </a:r>
        </a:p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>
              <a:latin typeface="Century Gothic" panose="020B0502020202020204" pitchFamily="34" charset="0"/>
            </a:rPr>
            <a:t>info@rcpslodz.pl, tel. 0-42 203 48 00</a:t>
          </a:r>
          <a:endParaRPr lang="pl-PL" sz="1600" kern="1200" dirty="0"/>
        </a:p>
      </dsp:txBody>
      <dsp:txXfrm>
        <a:off x="116942" y="1167054"/>
        <a:ext cx="11272316" cy="216169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4336" cy="496810"/>
          </a:xfrm>
          <a:prstGeom prst="rect">
            <a:avLst/>
          </a:prstGeom>
        </p:spPr>
        <p:txBody>
          <a:bodyPr vert="horz" lIns="91403" tIns="45702" rIns="91403" bIns="45702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6991" y="2"/>
            <a:ext cx="2944336" cy="496810"/>
          </a:xfrm>
          <a:prstGeom prst="rect">
            <a:avLst/>
          </a:prstGeom>
        </p:spPr>
        <p:txBody>
          <a:bodyPr vert="horz" lIns="91403" tIns="45702" rIns="91403" bIns="45702" rtlCol="0"/>
          <a:lstStyle>
            <a:lvl1pPr algn="r">
              <a:defRPr sz="1200"/>
            </a:lvl1pPr>
          </a:lstStyle>
          <a:p>
            <a:fld id="{4264DDA6-D79F-4DB8-B2D5-C04F3E25BA5C}" type="datetimeFigureOut">
              <a:rPr lang="pl-PL" smtClean="0"/>
              <a:t>29.03.2026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1537" cy="3348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03" tIns="45702" rIns="91403" bIns="45702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8976" y="4776026"/>
            <a:ext cx="5434965" cy="3907801"/>
          </a:xfrm>
          <a:prstGeom prst="rect">
            <a:avLst/>
          </a:prstGeom>
        </p:spPr>
        <p:txBody>
          <a:bodyPr vert="horz" lIns="91403" tIns="45702" rIns="91403" bIns="45702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242"/>
            <a:ext cx="2944336" cy="496810"/>
          </a:xfrm>
          <a:prstGeom prst="rect">
            <a:avLst/>
          </a:prstGeom>
        </p:spPr>
        <p:txBody>
          <a:bodyPr vert="horz" lIns="91403" tIns="45702" rIns="91403" bIns="45702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6991" y="9428242"/>
            <a:ext cx="2944336" cy="496810"/>
          </a:xfrm>
          <a:prstGeom prst="rect">
            <a:avLst/>
          </a:prstGeom>
        </p:spPr>
        <p:txBody>
          <a:bodyPr vert="horz" lIns="91403" tIns="45702" rIns="91403" bIns="45702" rtlCol="0" anchor="b"/>
          <a:lstStyle>
            <a:lvl1pPr algn="r">
              <a:defRPr sz="1200"/>
            </a:lvl1pPr>
          </a:lstStyle>
          <a:p>
            <a:fld id="{6D6FF1B2-5BE4-458A-9E93-FD535CC0BD6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76744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544672-4BAF-D61C-AD60-C47357BBFA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8CAAE37E-C268-FA06-596C-3D7BCFA0A72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79390DB9-F956-7407-38B4-418E98273D0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293342DE-0046-0258-A4EE-FA9033BAACA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6FF1B2-5BE4-458A-9E93-FD535CC0BD60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284121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7A7459-9FBC-54B3-DBAA-999B3E4A71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9A844586-AC88-A560-1EC4-E105F094330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E9299EFD-7863-0168-181D-D961CED5631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ED6CC893-4534-7C54-F963-57B44826413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6FF1B2-5BE4-458A-9E93-FD535CC0BD60}" type="slidenum">
              <a:rPr lang="pl-PL" smtClean="0"/>
              <a:t>11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9703859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6FF1B2-5BE4-458A-9E93-FD535CC0BD60}" type="slidenum">
              <a:rPr lang="pl-PL" smtClean="0"/>
              <a:t>14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9848071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EA56B7-A655-09D3-B14E-E2FE74253B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1879C500-BB6D-55F5-BE03-F8E116DCAF3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73554CC5-35EA-99AC-7054-E7C46743F11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D925D8E6-12D1-AC46-6377-1AEABFF5127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6FF1B2-5BE4-458A-9E93-FD535CC0BD60}" type="slidenum">
              <a:rPr lang="pl-PL" smtClean="0"/>
              <a:t>15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8947342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905956-3A64-B98F-30C0-C425807093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E6C2CD36-7464-D925-77E6-3548DB5721A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C0ED14A3-051D-00A5-7E34-359ABEA7EE5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AAD80849-052B-873A-9B11-5E372B345F2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6FF1B2-5BE4-458A-9E93-FD535CC0BD60}" type="slidenum">
              <a:rPr lang="pl-PL" smtClean="0"/>
              <a:t>16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5156203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7551CE-D736-C39E-B462-7D0346FBA6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51E46781-B6AF-90C0-6BFF-0C1750C61DC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ABDF4866-0FAD-F207-3D3F-9EFACFF316E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0F2568C6-F53A-EBE8-713A-89AC3EBA415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6FF1B2-5BE4-458A-9E93-FD535CC0BD60}" type="slidenum">
              <a:rPr lang="pl-PL" smtClean="0"/>
              <a:t>17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6903331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C59CDB-0535-6FD5-9F96-A5225273E0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BC4B1786-7C95-314D-0F1D-C72EE5FE880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85E463C0-2D6C-B8C4-E36E-9A0778A23C0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876911EB-1ABD-A222-405A-42F08A0F686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6FF1B2-5BE4-458A-9E93-FD535CC0BD60}" type="slidenum">
              <a:rPr lang="pl-PL" smtClean="0"/>
              <a:t>18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5406803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6CC137-9CBF-0201-E149-97E315F904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6C26BA0C-F91C-856D-3EE2-0CC9B47A696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7F3788B2-CD9B-2C7F-DB22-9158795A0A3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7591C515-21AE-37F2-D0F5-5B70F84417E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6FF1B2-5BE4-458A-9E93-FD535CC0BD60}" type="slidenum">
              <a:rPr lang="pl-PL" smtClean="0"/>
              <a:t>19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7553247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6FF1B2-5BE4-458A-9E93-FD535CC0BD60}" type="slidenum">
              <a:rPr lang="pl-PL" smtClean="0"/>
              <a:t>20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43271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B6E1DB-4BC5-4042-BE2F-182F2E61622C}" type="slidenum">
              <a:rPr kumimoji="0" lang="pl-P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490448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2D1020-5924-C9E5-D2C5-DBFEA3BF93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941747EB-FEA9-B10B-6A32-4E10863F4E5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5B2FE7FB-5986-BD71-F6AB-76C29B10207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13D83B27-7179-DDEE-420B-F960D427C04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6FF1B2-5BE4-458A-9E93-FD535CC0BD60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344340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3894DE-029C-7508-83CF-568D874749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C6D175DF-2CBA-D3B4-CB59-A1FF949AE42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517BF48E-C58B-54E1-E8BD-2B2312A9F3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A951FE86-F4FC-5989-5C34-4DBDCA04C12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6FF1B2-5BE4-458A-9E93-FD535CC0BD60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079562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5ED042-386F-2A9B-B311-7CD9558913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F08FBF04-3331-A8A0-678E-49D39806B53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67D69A86-1026-A85C-6A09-45E2F3FE7A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C284D4BB-B031-B705-C530-3F08F4E9559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6FF1B2-5BE4-458A-9E93-FD535CC0BD60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683146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613E78-A1CE-AC64-C6F3-8314E409A0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910A18C7-94FC-E1C7-5511-573431B967D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49671F53-B9BA-2BCB-DDA9-4249A048B0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9E3C67FD-2CE1-3D4D-A25C-03FF4B2AF39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6FF1B2-5BE4-458A-9E93-FD535CC0BD60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607854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5588BD-2CF2-7AE9-4640-1129D861FA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76FE9F72-736E-BFBE-CF8D-ADC80A6105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88F2AC81-3C73-2AB7-C729-2DDBBBAA512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F4CECB94-1C6B-9122-54F8-287CC137336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6FF1B2-5BE4-458A-9E93-FD535CC0BD60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752108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E82022-0DB7-F42C-C755-345CE24417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803C6D77-4209-F77D-0390-AB6C6F53CE1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79FDE1AA-5741-9EDC-FFD1-DDCEA7473DC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A311B9BA-FFB7-0AE7-0835-552BB5FCB48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6FF1B2-5BE4-458A-9E93-FD535CC0BD60}" type="slidenum">
              <a:rPr lang="pl-PL" smtClean="0"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29218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F61522-051B-647F-1385-4DBB107512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9F488DB0-581C-2C86-5F3C-CFAA51371CF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BB278735-7FD2-5A41-6273-FF03FFA89EA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C812490C-5681-E251-F64A-614630F0812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6FF1B2-5BE4-458A-9E93-FD535CC0BD60}" type="slidenum">
              <a:rPr lang="pl-PL" smtClean="0"/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947868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rgbClr val="004BA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rgbClr val="203C6D"/>
                </a:solidFill>
                <a:latin typeface="Segoe UI"/>
                <a:cs typeface="Segoe U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394E0FB-10BC-F2CC-AB84-286F9BECC2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FA21A8FB-7AF1-94C0-820D-4E796CBBAE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A116A91F-264F-4279-AEC1-AB00B5FADA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3C1C6EB2-8BE8-2A8A-E8FA-D8F958ACE1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7254192A-7DB0-8F29-030D-C2EA42BAE1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80B9E956-1FD4-4F25-6DFA-41EC1E05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B781D-68E9-44E5-A5F9-A06E3C89FCC9}" type="datetimeFigureOut">
              <a:rPr lang="pl-PL" smtClean="0"/>
              <a:t>29.03.2026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07EE6F21-5425-37F4-139C-9409511D4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576398AA-A23A-D849-6DC1-F70D6B218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1C505-1BD7-435E-B522-51BF891577D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52298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324E4D0-DC08-A948-7FA4-4E04ABB132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47ACD299-C557-9155-D7BF-73A05F5702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B781D-68E9-44E5-A5F9-A06E3C89FCC9}" type="datetimeFigureOut">
              <a:rPr lang="pl-PL" smtClean="0"/>
              <a:t>29.03.2026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213C14AE-175E-BC65-D520-89EE90350D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CF2E802B-1FCB-83EE-5207-D5DAAD8C8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1C505-1BD7-435E-B522-51BF891577D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268312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5076E32A-540E-CA6E-6E64-323441454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B781D-68E9-44E5-A5F9-A06E3C89FCC9}" type="datetimeFigureOut">
              <a:rPr lang="pl-PL" smtClean="0"/>
              <a:t>29.03.2026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4D7D93D9-A052-7CE9-8881-7C1B0921D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205EDBCD-39E3-C17A-8EAA-12A63A861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1C505-1BD7-435E-B522-51BF891577D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405218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9D7815D-93A6-CE78-2D90-E04BAF03A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CDDE47E-7E10-BD1D-7A04-3ABF7075F0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E8EDC810-C483-0E9E-4379-1AEB5FEA35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C775E22C-DA0A-FB5C-1EE9-9E18AEF0C9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B781D-68E9-44E5-A5F9-A06E3C89FCC9}" type="datetimeFigureOut">
              <a:rPr lang="pl-PL" smtClean="0"/>
              <a:t>29.03.2026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7C347651-29E2-5713-FF9A-1C622B799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5F96D3A3-8D08-C69C-C39E-E5F70B5261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1C505-1BD7-435E-B522-51BF891577D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958000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58F4D56-679C-BDF5-BAF8-9550ABD03F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ED66C838-7411-CED1-B319-AA918607EE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7CEC9F80-2C0C-0EFF-D8F3-968F013AAF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F0426208-3A29-1EDF-7A02-C7A3F95D9D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B781D-68E9-44E5-A5F9-A06E3C89FCC9}" type="datetimeFigureOut">
              <a:rPr lang="pl-PL" smtClean="0"/>
              <a:t>29.03.2026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DF3D8C78-9536-850A-3172-C67402DD7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9DB1DD6B-DD2A-83BD-A244-1B3FD599F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1C505-1BD7-435E-B522-51BF891577D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59487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810A34D-30CD-8FD8-2CE7-E4FEFBB497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FA4192B6-1104-28F2-41E6-7E9CF84F04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2FB500CA-A1C7-85B2-3136-A8EAFB1B04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B781D-68E9-44E5-A5F9-A06E3C89FCC9}" type="datetimeFigureOut">
              <a:rPr lang="pl-PL" smtClean="0"/>
              <a:t>29.03.2026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FF94A73B-6FF5-1C54-0E45-EFB8BC5A0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98D2DE2-BAAC-04BF-0F40-301ED17A95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1C505-1BD7-435E-B522-51BF891577D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719989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5056788D-C81A-E784-4E26-B50A4F0896F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2B91D626-0909-6A17-95E5-85E6C724DD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7109B70-EF6A-ACA8-E253-13155202D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B781D-68E9-44E5-A5F9-A06E3C89FCC9}" type="datetimeFigureOut">
              <a:rPr lang="pl-PL" smtClean="0"/>
              <a:t>29.03.2026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F5B5A965-CAE8-F53B-DFE7-75D465C25D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D615EB7-E975-CC61-6F85-AC4970744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1C505-1BD7-435E-B522-51BF891577D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08569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004BA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rgbClr val="203C6D"/>
                </a:solidFill>
                <a:latin typeface="Segoe UI"/>
                <a:cs typeface="Segoe U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004BA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004BA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1749551"/>
            <a:ext cx="12192000" cy="3888104"/>
          </a:xfrm>
          <a:custGeom>
            <a:avLst/>
            <a:gdLst/>
            <a:ahLst/>
            <a:cxnLst/>
            <a:rect l="l" t="t" r="r" b="b"/>
            <a:pathLst>
              <a:path w="12192000" h="3888104">
                <a:moveTo>
                  <a:pt x="12192000" y="0"/>
                </a:moveTo>
                <a:lnTo>
                  <a:pt x="0" y="0"/>
                </a:lnTo>
                <a:lnTo>
                  <a:pt x="0" y="3887724"/>
                </a:lnTo>
                <a:lnTo>
                  <a:pt x="12192000" y="3887724"/>
                </a:lnTo>
                <a:lnTo>
                  <a:pt x="12192000" y="0"/>
                </a:lnTo>
                <a:close/>
              </a:path>
            </a:pathLst>
          </a:custGeom>
          <a:solidFill>
            <a:srgbClr val="9DD2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05FD1B6-EA63-A815-0E6B-0112D155E2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FE17B0AF-51B1-E43D-86D2-7758A824B4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661CB9D-CE1F-8B35-9FA6-4667B4B54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B781D-68E9-44E5-A5F9-A06E3C89FCC9}" type="datetimeFigureOut">
              <a:rPr lang="pl-PL" smtClean="0"/>
              <a:t>29.03.2026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72110003-2943-1E9D-C9FB-45212F5494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7BF0217-D6DD-C7B4-A0DC-E3529DBFB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1C505-1BD7-435E-B522-51BF891577D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31638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45270A1-CB6D-9AAE-5F0E-8705D94D97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9C6CBE1-E0FC-FAF1-CA20-85FE2AE2C1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60FCAE89-7177-5505-193B-715CEEAD9F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B781D-68E9-44E5-A5F9-A06E3C89FCC9}" type="datetimeFigureOut">
              <a:rPr lang="pl-PL" smtClean="0"/>
              <a:t>29.03.2026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FFE481AF-0637-2801-4800-147DA58A5B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ED5F6E6-ACD9-F992-2BAA-194B44B6C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1C505-1BD7-435E-B522-51BF891577D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497398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883344B-072C-D6DB-F132-DE5ACADA88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79FE067B-9481-4AF6-8B92-12445938C1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3ABE8C40-D268-BE45-BEE5-BBEAFA38D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B781D-68E9-44E5-A5F9-A06E3C89FCC9}" type="datetimeFigureOut">
              <a:rPr lang="pl-PL" smtClean="0"/>
              <a:t>29.03.2026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4F6D6402-26D3-800D-D853-32582363D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785BBA31-F6DD-54D9-76B8-C58F4691EC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1C505-1BD7-435E-B522-51BF891577D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08990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4668DE9-9C7F-5E5A-89CC-55A8A8E77F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E259136-2F68-C0C8-BD87-B41678D46D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884C26D7-DF6E-0C93-219B-C73B4004FC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3FB4A782-37DA-0036-D37E-1D06619482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B781D-68E9-44E5-A5F9-A06E3C89FCC9}" type="datetimeFigureOut">
              <a:rPr lang="pl-PL" smtClean="0"/>
              <a:t>29.03.2026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C161488A-FF9F-90FD-00B7-DE5B5983C5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C6C86138-0973-2821-4F39-EF5E57F55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1C505-1BD7-435E-B522-51BF891577D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13503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63242" y="1090625"/>
            <a:ext cx="5690870" cy="5746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rgbClr val="004BA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16939" y="2447035"/>
            <a:ext cx="7908925" cy="29063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rgbClr val="203C6D"/>
                </a:solidFill>
                <a:latin typeface="Segoe UI"/>
                <a:cs typeface="Segoe U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B6F98934-8CE7-2D1D-10E4-8845F6600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F3002F90-E1A5-911C-2105-4AFC799A24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6AC60DC0-E35F-91ED-4002-45D5A896A0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C3B781D-68E9-44E5-A5F9-A06E3C89FCC9}" type="datetimeFigureOut">
              <a:rPr lang="pl-PL" smtClean="0"/>
              <a:t>29.03.2026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E8EAF98B-0F53-C937-17BF-2BCE3C792B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5B00D4DA-3A46-D2BA-9C2A-933182F64A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AB1C505-1BD7-435E-B522-51BF891577D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51939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2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2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10" Type="http://schemas.openxmlformats.org/officeDocument/2006/relationships/image" Target="../media/image4.png"/><Relationship Id="rId4" Type="http://schemas.openxmlformats.org/officeDocument/2006/relationships/diagramLayout" Target="../diagrams/layout3.xml"/><Relationship Id="rId9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62DF4976-E89A-4104-B681-9E0A20AB174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87800298"/>
              </p:ext>
            </p:extLst>
          </p:nvPr>
        </p:nvGraphicFramePr>
        <p:xfrm>
          <a:off x="552450" y="1809750"/>
          <a:ext cx="110871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" name="Obraz 1">
            <a:extLst>
              <a:ext uri="{FF2B5EF4-FFF2-40B4-BE49-F238E27FC236}">
                <a16:creationId xmlns:a16="http://schemas.microsoft.com/office/drawing/2014/main" id="{73543292-DF22-9F3F-97D7-A3CA201FF2E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61757" y="561975"/>
            <a:ext cx="5668486" cy="10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64119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C9BB16-8724-0BFA-177D-B6BDD1ED73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: zaokrąglone rogi 2">
            <a:extLst>
              <a:ext uri="{FF2B5EF4-FFF2-40B4-BE49-F238E27FC236}">
                <a16:creationId xmlns:a16="http://schemas.microsoft.com/office/drawing/2014/main" id="{57D76782-981E-6145-E5EC-455D1BF2E227}"/>
              </a:ext>
            </a:extLst>
          </p:cNvPr>
          <p:cNvSpPr/>
          <p:nvPr/>
        </p:nvSpPr>
        <p:spPr>
          <a:xfrm>
            <a:off x="685800" y="533400"/>
            <a:ext cx="10668000" cy="822632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pl-PL" sz="3200" b="1" dirty="0">
                <a:solidFill>
                  <a:schemeClr val="lt1"/>
                </a:solidFill>
                <a:latin typeface="Century Gothic" panose="020B0502020202020204" pitchFamily="34" charset="0"/>
              </a:rPr>
              <a:t>Skala przemocy domowej w województwie łódzkim</a:t>
            </a:r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CED0CFAF-B934-C377-7B89-32B4AA77C71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633362" y="6379372"/>
            <a:ext cx="2391886" cy="440528"/>
          </a:xfrm>
          <a:prstGeom prst="rect">
            <a:avLst/>
          </a:prstGeom>
        </p:spPr>
      </p:pic>
      <p:sp>
        <p:nvSpPr>
          <p:cNvPr id="6" name="Tytuł 5">
            <a:extLst>
              <a:ext uri="{FF2B5EF4-FFF2-40B4-BE49-F238E27FC236}">
                <a16:creationId xmlns:a16="http://schemas.microsoft.com/office/drawing/2014/main" id="{4247AD92-4D96-A319-66B8-2CB1A461F7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" y="1447800"/>
            <a:ext cx="11796648" cy="1015663"/>
          </a:xfrm>
        </p:spPr>
        <p:txBody>
          <a:bodyPr/>
          <a:lstStyle/>
          <a:p>
            <a:pPr algn="ctr"/>
            <a:r>
              <a:rPr lang="pl-PL" sz="2200" dirty="0">
                <a:solidFill>
                  <a:srgbClr val="376092"/>
                </a:solidFill>
              </a:rPr>
              <a:t>Liczba zabezpieczonych dzieci w trybie art. 12a </a:t>
            </a:r>
            <a:br>
              <a:rPr lang="pl-PL" sz="2200" dirty="0">
                <a:solidFill>
                  <a:srgbClr val="376092"/>
                </a:solidFill>
              </a:rPr>
            </a:br>
            <a:r>
              <a:rPr lang="pl-PL" sz="2200" dirty="0">
                <a:solidFill>
                  <a:srgbClr val="376092"/>
                </a:solidFill>
              </a:rPr>
              <a:t>ustawy o przeciwdziałania przemocy domowej w latach 2021 – 2024 według płci </a:t>
            </a:r>
            <a:br>
              <a:rPr lang="pl-PL" sz="2200" dirty="0">
                <a:solidFill>
                  <a:srgbClr val="376092"/>
                </a:solidFill>
              </a:rPr>
            </a:br>
            <a:r>
              <a:rPr lang="pl-PL" sz="2200" dirty="0">
                <a:solidFill>
                  <a:srgbClr val="376092"/>
                </a:solidFill>
              </a:rPr>
              <a:t>(dane Łódzkiego Urzędu Wojewódzkiego)</a:t>
            </a:r>
          </a:p>
        </p:txBody>
      </p:sp>
      <p:sp>
        <p:nvSpPr>
          <p:cNvPr id="7" name="Podtytuł 6">
            <a:extLst>
              <a:ext uri="{FF2B5EF4-FFF2-40B4-BE49-F238E27FC236}">
                <a16:creationId xmlns:a16="http://schemas.microsoft.com/office/drawing/2014/main" id="{25ACE30C-61B4-B354-77FA-CA9AADB6FCE4}"/>
              </a:ext>
            </a:extLst>
          </p:cNvPr>
          <p:cNvSpPr>
            <a:spLocks noGrp="1"/>
          </p:cNvSpPr>
          <p:nvPr>
            <p:ph type="subTitle" idx="4"/>
          </p:nvPr>
        </p:nvSpPr>
        <p:spPr>
          <a:xfrm>
            <a:off x="990600" y="2667000"/>
            <a:ext cx="9448800" cy="3124200"/>
          </a:xfrm>
        </p:spPr>
        <p:txBody>
          <a:bodyPr/>
          <a:lstStyle/>
          <a:p>
            <a:endParaRPr lang="pl-PL" dirty="0"/>
          </a:p>
        </p:txBody>
      </p:sp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1A9910CC-F9E1-A609-B646-071F0A55FA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0110822"/>
              </p:ext>
            </p:extLst>
          </p:nvPr>
        </p:nvGraphicFramePr>
        <p:xfrm>
          <a:off x="1752600" y="2819400"/>
          <a:ext cx="8839199" cy="2590800"/>
        </p:xfrm>
        <a:graphic>
          <a:graphicData uri="http://schemas.openxmlformats.org/drawingml/2006/table">
            <a:tbl>
              <a:tblPr firstRow="1" firstCol="1" bandRow="1"/>
              <a:tblGrid>
                <a:gridCol w="2825063">
                  <a:extLst>
                    <a:ext uri="{9D8B030D-6E8A-4147-A177-3AD203B41FA5}">
                      <a16:colId xmlns:a16="http://schemas.microsoft.com/office/drawing/2014/main" val="1661795087"/>
                    </a:ext>
                  </a:extLst>
                </a:gridCol>
                <a:gridCol w="1503534">
                  <a:extLst>
                    <a:ext uri="{9D8B030D-6E8A-4147-A177-3AD203B41FA5}">
                      <a16:colId xmlns:a16="http://schemas.microsoft.com/office/drawing/2014/main" val="364111421"/>
                    </a:ext>
                  </a:extLst>
                </a:gridCol>
                <a:gridCol w="1503534">
                  <a:extLst>
                    <a:ext uri="{9D8B030D-6E8A-4147-A177-3AD203B41FA5}">
                      <a16:colId xmlns:a16="http://schemas.microsoft.com/office/drawing/2014/main" val="1264433154"/>
                    </a:ext>
                  </a:extLst>
                </a:gridCol>
                <a:gridCol w="1503534">
                  <a:extLst>
                    <a:ext uri="{9D8B030D-6E8A-4147-A177-3AD203B41FA5}">
                      <a16:colId xmlns:a16="http://schemas.microsoft.com/office/drawing/2014/main" val="3331633616"/>
                    </a:ext>
                  </a:extLst>
                </a:gridCol>
                <a:gridCol w="1503534">
                  <a:extLst>
                    <a:ext uri="{9D8B030D-6E8A-4147-A177-3AD203B41FA5}">
                      <a16:colId xmlns:a16="http://schemas.microsoft.com/office/drawing/2014/main" val="4166087430"/>
                    </a:ext>
                  </a:extLst>
                </a:gridCol>
              </a:tblGrid>
              <a:tr h="6477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180340" algn="l"/>
                        </a:tabLst>
                      </a:pPr>
                      <a:r>
                        <a:rPr lang="pl-PL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Płeć</a:t>
                      </a:r>
                      <a:endParaRPr lang="pl-PL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180340" algn="l"/>
                        </a:tabLst>
                      </a:pPr>
                      <a:r>
                        <a:rPr lang="pl-PL" sz="2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2021 r.</a:t>
                      </a:r>
                      <a:endParaRPr lang="pl-PL" sz="24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180340" algn="l"/>
                        </a:tabLst>
                      </a:pPr>
                      <a:r>
                        <a:rPr lang="pl-PL" sz="2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2022 r.</a:t>
                      </a:r>
                      <a:endParaRPr lang="pl-PL" sz="24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180340" algn="l"/>
                        </a:tabLst>
                      </a:pPr>
                      <a:r>
                        <a:rPr lang="pl-PL" sz="2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2023 r.</a:t>
                      </a:r>
                      <a:endParaRPr lang="pl-PL" sz="24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180340" algn="l"/>
                        </a:tabLst>
                      </a:pPr>
                      <a:r>
                        <a:rPr lang="pl-PL" sz="2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2024 r.</a:t>
                      </a:r>
                      <a:endParaRPr lang="pl-PL" sz="24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7712083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180340" algn="l"/>
                        </a:tabLst>
                      </a:pPr>
                      <a:r>
                        <a:rPr lang="pl-PL" sz="2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Chłopcy </a:t>
                      </a:r>
                      <a:endParaRPr lang="pl-PL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180340" algn="l"/>
                        </a:tabLst>
                      </a:pPr>
                      <a:r>
                        <a:rPr lang="pl-PL" sz="2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51</a:t>
                      </a:r>
                      <a:endParaRPr lang="pl-PL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180340" algn="l"/>
                        </a:tabLst>
                      </a:pPr>
                      <a:r>
                        <a:rPr lang="pl-PL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43</a:t>
                      </a:r>
                      <a:endParaRPr lang="pl-PL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180340" algn="l"/>
                        </a:tabLst>
                      </a:pPr>
                      <a:r>
                        <a:rPr lang="pl-PL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43</a:t>
                      </a:r>
                      <a:endParaRPr lang="pl-PL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180340" algn="l"/>
                        </a:tabLst>
                      </a:pPr>
                      <a:r>
                        <a:rPr lang="pl-PL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58</a:t>
                      </a:r>
                      <a:endParaRPr lang="pl-PL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21961315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180340" algn="l"/>
                        </a:tabLst>
                      </a:pPr>
                      <a:r>
                        <a:rPr lang="pl-PL" sz="2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Dziewczęta</a:t>
                      </a:r>
                      <a:endParaRPr lang="pl-PL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180340" algn="l"/>
                        </a:tabLst>
                      </a:pPr>
                      <a:r>
                        <a:rPr lang="pl-PL" sz="2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45</a:t>
                      </a:r>
                      <a:endParaRPr lang="pl-PL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180340" algn="l"/>
                        </a:tabLst>
                      </a:pPr>
                      <a:r>
                        <a:rPr lang="pl-PL" sz="2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31</a:t>
                      </a:r>
                      <a:endParaRPr lang="pl-PL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180340" algn="l"/>
                        </a:tabLst>
                      </a:pPr>
                      <a:r>
                        <a:rPr lang="pl-PL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42</a:t>
                      </a:r>
                      <a:endParaRPr lang="pl-PL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180340" algn="l"/>
                        </a:tabLst>
                      </a:pPr>
                      <a:r>
                        <a:rPr lang="pl-PL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64</a:t>
                      </a:r>
                      <a:endParaRPr lang="pl-PL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9059178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180340" algn="l"/>
                        </a:tabLst>
                      </a:pPr>
                      <a:r>
                        <a:rPr lang="pl-PL" sz="2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łącznie</a:t>
                      </a:r>
                      <a:endParaRPr lang="pl-PL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180340" algn="l"/>
                        </a:tabLst>
                      </a:pPr>
                      <a:r>
                        <a:rPr lang="pl-PL" sz="2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96</a:t>
                      </a:r>
                      <a:endParaRPr lang="pl-PL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180340" algn="l"/>
                        </a:tabLst>
                      </a:pPr>
                      <a:r>
                        <a:rPr lang="pl-PL" sz="2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74</a:t>
                      </a:r>
                      <a:endParaRPr lang="pl-PL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180340" algn="l"/>
                        </a:tabLst>
                      </a:pPr>
                      <a:r>
                        <a:rPr lang="pl-PL" sz="2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85</a:t>
                      </a:r>
                      <a:endParaRPr lang="pl-PL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180340" algn="l"/>
                        </a:tabLst>
                      </a:pPr>
                      <a:r>
                        <a:rPr lang="pl-PL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122</a:t>
                      </a:r>
                      <a:endParaRPr lang="pl-PL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27156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84668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33D28D-462A-9F16-998C-3C11F4A5EA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: zaokrąglone rogi 2">
            <a:extLst>
              <a:ext uri="{FF2B5EF4-FFF2-40B4-BE49-F238E27FC236}">
                <a16:creationId xmlns:a16="http://schemas.microsoft.com/office/drawing/2014/main" id="{B1B3AF6A-F8A7-78A5-712B-0AF78EEB1AB7}"/>
              </a:ext>
            </a:extLst>
          </p:cNvPr>
          <p:cNvSpPr/>
          <p:nvPr/>
        </p:nvSpPr>
        <p:spPr>
          <a:xfrm>
            <a:off x="685800" y="533400"/>
            <a:ext cx="10668000" cy="822632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pl-PL" sz="3200" b="1" dirty="0">
                <a:solidFill>
                  <a:schemeClr val="lt1"/>
                </a:solidFill>
                <a:latin typeface="Century Gothic" panose="020B0502020202020204" pitchFamily="34" charset="0"/>
              </a:rPr>
              <a:t>Skala przemocy domowej w województwie łódzkim</a:t>
            </a:r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26DBF397-2256-B4E7-95CC-DB1FA9DB16E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633362" y="6379372"/>
            <a:ext cx="2391886" cy="440528"/>
          </a:xfrm>
          <a:prstGeom prst="rect">
            <a:avLst/>
          </a:prstGeom>
        </p:spPr>
      </p:pic>
      <p:sp>
        <p:nvSpPr>
          <p:cNvPr id="6" name="Tytuł 5">
            <a:extLst>
              <a:ext uri="{FF2B5EF4-FFF2-40B4-BE49-F238E27FC236}">
                <a16:creationId xmlns:a16="http://schemas.microsoft.com/office/drawing/2014/main" id="{15A842D7-0380-E363-F005-42B3AA4030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" y="1447800"/>
            <a:ext cx="11796648" cy="1015663"/>
          </a:xfrm>
        </p:spPr>
        <p:txBody>
          <a:bodyPr/>
          <a:lstStyle/>
          <a:p>
            <a:pPr algn="ctr"/>
            <a:r>
              <a:rPr lang="pl-PL" sz="2200" dirty="0"/>
              <a:t>Miejsce zabezpieczenia dzieci w trybie art. 12a </a:t>
            </a:r>
            <a:br>
              <a:rPr lang="pl-PL" sz="2200" dirty="0"/>
            </a:br>
            <a:r>
              <a:rPr lang="pl-PL" sz="2200" dirty="0"/>
              <a:t>ustawy o przeciwdziałaniu przemocy domowej w latach 2021 – 2024</a:t>
            </a:r>
            <a:br>
              <a:rPr lang="pl-PL" sz="2200" dirty="0"/>
            </a:br>
            <a:r>
              <a:rPr lang="pl-PL" sz="2200" dirty="0"/>
              <a:t>(dane Łódzkiego Urzędu Wojewódzkiego)</a:t>
            </a:r>
          </a:p>
        </p:txBody>
      </p:sp>
      <p:sp>
        <p:nvSpPr>
          <p:cNvPr id="7" name="Podtytuł 6">
            <a:extLst>
              <a:ext uri="{FF2B5EF4-FFF2-40B4-BE49-F238E27FC236}">
                <a16:creationId xmlns:a16="http://schemas.microsoft.com/office/drawing/2014/main" id="{AED94143-9B8F-19BD-9F56-B8E0CC8B39F9}"/>
              </a:ext>
            </a:extLst>
          </p:cNvPr>
          <p:cNvSpPr>
            <a:spLocks noGrp="1"/>
          </p:cNvSpPr>
          <p:nvPr>
            <p:ph type="subTitle" idx="4"/>
          </p:nvPr>
        </p:nvSpPr>
        <p:spPr>
          <a:xfrm>
            <a:off x="990600" y="2667000"/>
            <a:ext cx="9448800" cy="3657600"/>
          </a:xfrm>
        </p:spPr>
        <p:txBody>
          <a:bodyPr/>
          <a:lstStyle/>
          <a:p>
            <a:endParaRPr lang="pl-PL" dirty="0"/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229EB2EF-1591-1A54-0D8E-4780F17A55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0782164"/>
              </p:ext>
            </p:extLst>
          </p:nvPr>
        </p:nvGraphicFramePr>
        <p:xfrm>
          <a:off x="1371600" y="2895600"/>
          <a:ext cx="9067802" cy="3276599"/>
        </p:xfrm>
        <a:graphic>
          <a:graphicData uri="http://schemas.openxmlformats.org/drawingml/2006/table">
            <a:tbl>
              <a:tblPr firstRow="1" firstCol="1" bandRow="1"/>
              <a:tblGrid>
                <a:gridCol w="4228810">
                  <a:extLst>
                    <a:ext uri="{9D8B030D-6E8A-4147-A177-3AD203B41FA5}">
                      <a16:colId xmlns:a16="http://schemas.microsoft.com/office/drawing/2014/main" val="4070105144"/>
                    </a:ext>
                  </a:extLst>
                </a:gridCol>
                <a:gridCol w="1209748">
                  <a:extLst>
                    <a:ext uri="{9D8B030D-6E8A-4147-A177-3AD203B41FA5}">
                      <a16:colId xmlns:a16="http://schemas.microsoft.com/office/drawing/2014/main" val="3092730269"/>
                    </a:ext>
                  </a:extLst>
                </a:gridCol>
                <a:gridCol w="1209748">
                  <a:extLst>
                    <a:ext uri="{9D8B030D-6E8A-4147-A177-3AD203B41FA5}">
                      <a16:colId xmlns:a16="http://schemas.microsoft.com/office/drawing/2014/main" val="699217337"/>
                    </a:ext>
                  </a:extLst>
                </a:gridCol>
                <a:gridCol w="1209748">
                  <a:extLst>
                    <a:ext uri="{9D8B030D-6E8A-4147-A177-3AD203B41FA5}">
                      <a16:colId xmlns:a16="http://schemas.microsoft.com/office/drawing/2014/main" val="4104934313"/>
                    </a:ext>
                  </a:extLst>
                </a:gridCol>
                <a:gridCol w="1209748">
                  <a:extLst>
                    <a:ext uri="{9D8B030D-6E8A-4147-A177-3AD203B41FA5}">
                      <a16:colId xmlns:a16="http://schemas.microsoft.com/office/drawing/2014/main" val="1784357852"/>
                    </a:ext>
                  </a:extLst>
                </a:gridCol>
              </a:tblGrid>
              <a:tr h="58422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180340" algn="l"/>
                        </a:tabLst>
                      </a:pPr>
                      <a:r>
                        <a:rPr lang="pl-PL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Miejsce</a:t>
                      </a:r>
                      <a:endParaRPr lang="pl-PL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180340" algn="l"/>
                        </a:tabLst>
                      </a:pPr>
                      <a:r>
                        <a:rPr lang="pl-PL" sz="20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2021 r.</a:t>
                      </a:r>
                      <a:endParaRPr lang="pl-PL" sz="2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180340" algn="l"/>
                        </a:tabLst>
                      </a:pPr>
                      <a:r>
                        <a:rPr lang="pl-PL" sz="20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2022 r.</a:t>
                      </a:r>
                      <a:endParaRPr lang="pl-PL" sz="2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180340" algn="l"/>
                        </a:tabLst>
                      </a:pPr>
                      <a:r>
                        <a:rPr lang="pl-PL" sz="20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2023 r.</a:t>
                      </a:r>
                      <a:endParaRPr lang="pl-PL" sz="2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180340" algn="l"/>
                        </a:tabLst>
                      </a:pPr>
                      <a:r>
                        <a:rPr lang="pl-PL" sz="20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2024 r.</a:t>
                      </a:r>
                      <a:endParaRPr lang="pl-PL" sz="2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64566832"/>
                  </a:ext>
                </a:extLst>
              </a:tr>
              <a:tr h="58422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180340" algn="l"/>
                        </a:tabLst>
                      </a:pPr>
                      <a:r>
                        <a:rPr lang="pl-PL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Osoba najbliższa</a:t>
                      </a:r>
                      <a:endParaRPr lang="pl-PL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180340" algn="l"/>
                        </a:tabLst>
                      </a:pPr>
                      <a:r>
                        <a:rPr lang="pl-PL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14</a:t>
                      </a:r>
                      <a:endParaRPr lang="pl-PL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180340" algn="l"/>
                        </a:tabLst>
                      </a:pPr>
                      <a:r>
                        <a:rPr lang="pl-PL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16</a:t>
                      </a:r>
                      <a:endParaRPr lang="pl-PL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180340" algn="l"/>
                        </a:tabLst>
                      </a:pPr>
                      <a:r>
                        <a:rPr lang="pl-PL" sz="2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21</a:t>
                      </a:r>
                      <a:endParaRPr lang="pl-PL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180340" algn="l"/>
                        </a:tabLst>
                      </a:pPr>
                      <a:r>
                        <a:rPr lang="pl-PL" sz="2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33</a:t>
                      </a:r>
                      <a:endParaRPr lang="pl-PL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43588115"/>
                  </a:ext>
                </a:extLst>
              </a:tr>
              <a:tr h="58422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180340" algn="l"/>
                        </a:tabLst>
                      </a:pPr>
                      <a:r>
                        <a:rPr lang="pl-PL" sz="2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Rodzina zastępcza</a:t>
                      </a:r>
                      <a:endParaRPr lang="pl-PL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180340" algn="l"/>
                        </a:tabLst>
                      </a:pPr>
                      <a:r>
                        <a:rPr lang="pl-PL" sz="2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38</a:t>
                      </a:r>
                      <a:endParaRPr lang="pl-PL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180340" algn="l"/>
                        </a:tabLst>
                      </a:pPr>
                      <a:r>
                        <a:rPr lang="pl-PL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22</a:t>
                      </a:r>
                      <a:endParaRPr lang="pl-PL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180340" algn="l"/>
                        </a:tabLst>
                      </a:pPr>
                      <a:r>
                        <a:rPr lang="pl-PL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27</a:t>
                      </a:r>
                      <a:endParaRPr lang="pl-PL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180340" algn="l"/>
                        </a:tabLst>
                      </a:pPr>
                      <a:r>
                        <a:rPr lang="pl-PL" sz="2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66</a:t>
                      </a:r>
                      <a:endParaRPr lang="pl-PL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8859256"/>
                  </a:ext>
                </a:extLst>
              </a:tr>
              <a:tr h="93969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180340" algn="l"/>
                        </a:tabLst>
                      </a:pPr>
                      <a:r>
                        <a:rPr lang="pl-PL" sz="2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Placówka opiekuńczo-wychowawcza</a:t>
                      </a:r>
                      <a:endParaRPr lang="pl-PL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180340" algn="l"/>
                        </a:tabLst>
                      </a:pPr>
                      <a:r>
                        <a:rPr lang="pl-PL" sz="2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44</a:t>
                      </a:r>
                      <a:endParaRPr lang="pl-PL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180340" algn="l"/>
                        </a:tabLst>
                      </a:pPr>
                      <a:r>
                        <a:rPr lang="pl-PL" sz="2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36</a:t>
                      </a:r>
                      <a:endParaRPr lang="pl-PL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180340" algn="l"/>
                        </a:tabLst>
                      </a:pPr>
                      <a:r>
                        <a:rPr lang="pl-PL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37</a:t>
                      </a:r>
                      <a:endParaRPr lang="pl-PL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180340" algn="l"/>
                        </a:tabLst>
                      </a:pPr>
                      <a:r>
                        <a:rPr lang="pl-PL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46</a:t>
                      </a:r>
                      <a:endParaRPr lang="pl-PL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8933636"/>
                  </a:ext>
                </a:extLst>
              </a:tr>
              <a:tr h="58422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180340" algn="l"/>
                        </a:tabLst>
                      </a:pPr>
                      <a:r>
                        <a:rPr lang="pl-PL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łącznie</a:t>
                      </a:r>
                      <a:endParaRPr lang="pl-PL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180340" algn="l"/>
                        </a:tabLst>
                      </a:pPr>
                      <a:r>
                        <a:rPr lang="pl-PL" sz="2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96</a:t>
                      </a:r>
                      <a:endParaRPr lang="pl-PL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180340" algn="l"/>
                        </a:tabLst>
                      </a:pPr>
                      <a:r>
                        <a:rPr lang="pl-PL" sz="2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74</a:t>
                      </a:r>
                      <a:endParaRPr lang="pl-PL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180340" algn="l"/>
                        </a:tabLst>
                      </a:pPr>
                      <a:r>
                        <a:rPr lang="pl-PL" sz="2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85</a:t>
                      </a:r>
                      <a:endParaRPr lang="pl-PL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180340" algn="l"/>
                        </a:tabLst>
                      </a:pPr>
                      <a:r>
                        <a:rPr lang="pl-PL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145</a:t>
                      </a:r>
                      <a:endParaRPr lang="pl-PL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18023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55194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A5FAB7-EB0E-54C2-BE5F-6C15B6D90C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Diagram 13">
            <a:extLst>
              <a:ext uri="{FF2B5EF4-FFF2-40B4-BE49-F238E27FC236}">
                <a16:creationId xmlns:a16="http://schemas.microsoft.com/office/drawing/2014/main" id="{7344A5D4-45F3-89AB-4346-0FBFD978E2C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76419944"/>
              </p:ext>
            </p:extLst>
          </p:nvPr>
        </p:nvGraphicFramePr>
        <p:xfrm>
          <a:off x="705897" y="1981200"/>
          <a:ext cx="10426927" cy="3429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Prostokąt: zaokrąglone rogi 2">
            <a:extLst>
              <a:ext uri="{FF2B5EF4-FFF2-40B4-BE49-F238E27FC236}">
                <a16:creationId xmlns:a16="http://schemas.microsoft.com/office/drawing/2014/main" id="{2F515DD4-006A-5BB3-AFA1-2AF0EA004D7F}"/>
              </a:ext>
            </a:extLst>
          </p:cNvPr>
          <p:cNvSpPr/>
          <p:nvPr/>
        </p:nvSpPr>
        <p:spPr>
          <a:xfrm>
            <a:off x="533400" y="533401"/>
            <a:ext cx="10972800" cy="838200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400" b="1" dirty="0">
                <a:solidFill>
                  <a:schemeClr val="lt1"/>
                </a:solidFill>
                <a:latin typeface="Century Gothic" panose="020B0502020202020204" pitchFamily="34" charset="0"/>
              </a:rPr>
              <a:t>Program Przeciwdziałania </a:t>
            </a:r>
            <a:r>
              <a:rPr lang="pl-PL" sz="2400" b="1" dirty="0">
                <a:latin typeface="Century Gothic" panose="020B0502020202020204" pitchFamily="34" charset="0"/>
              </a:rPr>
              <a:t>P</a:t>
            </a:r>
            <a:r>
              <a:rPr lang="pl-PL" sz="2400" b="1" dirty="0">
                <a:solidFill>
                  <a:schemeClr val="lt1"/>
                </a:solidFill>
                <a:latin typeface="Century Gothic" panose="020B0502020202020204" pitchFamily="34" charset="0"/>
              </a:rPr>
              <a:t>rzemocy </a:t>
            </a:r>
            <a:r>
              <a:rPr lang="pl-PL" sz="2400" b="1" dirty="0">
                <a:latin typeface="Century Gothic" panose="020B0502020202020204" pitchFamily="34" charset="0"/>
              </a:rPr>
              <a:t>D</a:t>
            </a:r>
            <a:r>
              <a:rPr lang="pl-PL" sz="2400" b="1" dirty="0">
                <a:solidFill>
                  <a:schemeClr val="lt1"/>
                </a:solidFill>
                <a:latin typeface="Century Gothic" panose="020B0502020202020204" pitchFamily="34" charset="0"/>
              </a:rPr>
              <a:t>omowej Województwa Łódzkiego  na lata 2026-2030</a:t>
            </a:r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1D9ADFD1-3455-6F66-3B3B-D40580ABF277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633362" y="6379372"/>
            <a:ext cx="2391886" cy="440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3654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4" grpId="0">
        <p:bldAsOne/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0FAF59-F8AA-3BFB-9413-C64BD4B06C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Diagram 13">
            <a:extLst>
              <a:ext uri="{FF2B5EF4-FFF2-40B4-BE49-F238E27FC236}">
                <a16:creationId xmlns:a16="http://schemas.microsoft.com/office/drawing/2014/main" id="{9B9F98ED-F70E-367D-5E08-645A6C41D38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8374070"/>
              </p:ext>
            </p:extLst>
          </p:nvPr>
        </p:nvGraphicFramePr>
        <p:xfrm>
          <a:off x="705897" y="1752600"/>
          <a:ext cx="10780206" cy="419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Prostokąt: zaokrąglone rogi 2">
            <a:extLst>
              <a:ext uri="{FF2B5EF4-FFF2-40B4-BE49-F238E27FC236}">
                <a16:creationId xmlns:a16="http://schemas.microsoft.com/office/drawing/2014/main" id="{3E9FB651-6961-BEC7-29CB-477FA568C687}"/>
              </a:ext>
            </a:extLst>
          </p:cNvPr>
          <p:cNvSpPr/>
          <p:nvPr/>
        </p:nvSpPr>
        <p:spPr>
          <a:xfrm>
            <a:off x="533400" y="533401"/>
            <a:ext cx="10972800" cy="838200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400" b="1" dirty="0">
                <a:solidFill>
                  <a:schemeClr val="lt1"/>
                </a:solidFill>
                <a:latin typeface="Century Gothic" panose="020B0502020202020204" pitchFamily="34" charset="0"/>
              </a:rPr>
              <a:t>Program Przeciwdziałania </a:t>
            </a:r>
            <a:r>
              <a:rPr lang="pl-PL" sz="2400" b="1" dirty="0">
                <a:latin typeface="Century Gothic" panose="020B0502020202020204" pitchFamily="34" charset="0"/>
              </a:rPr>
              <a:t>P</a:t>
            </a:r>
            <a:r>
              <a:rPr lang="pl-PL" sz="2400" b="1" dirty="0">
                <a:solidFill>
                  <a:schemeClr val="lt1"/>
                </a:solidFill>
                <a:latin typeface="Century Gothic" panose="020B0502020202020204" pitchFamily="34" charset="0"/>
              </a:rPr>
              <a:t>rzemocy </a:t>
            </a:r>
            <a:r>
              <a:rPr lang="pl-PL" sz="2400" b="1" dirty="0">
                <a:latin typeface="Century Gothic" panose="020B0502020202020204" pitchFamily="34" charset="0"/>
              </a:rPr>
              <a:t>D</a:t>
            </a:r>
            <a:r>
              <a:rPr lang="pl-PL" sz="2400" b="1" dirty="0">
                <a:solidFill>
                  <a:schemeClr val="lt1"/>
                </a:solidFill>
                <a:latin typeface="Century Gothic" panose="020B0502020202020204" pitchFamily="34" charset="0"/>
              </a:rPr>
              <a:t>omowej Województwa Łódzkiego  na lata 2026-2030</a:t>
            </a:r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5299E3AD-4391-E96B-00D3-EED42863AD86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633362" y="6379372"/>
            <a:ext cx="2391886" cy="440528"/>
          </a:xfrm>
          <a:prstGeom prst="rect">
            <a:avLst/>
          </a:prstGeom>
        </p:spPr>
      </p:pic>
      <p:sp>
        <p:nvSpPr>
          <p:cNvPr id="4" name="Strzałka: w prawo 3">
            <a:extLst>
              <a:ext uri="{FF2B5EF4-FFF2-40B4-BE49-F238E27FC236}">
                <a16:creationId xmlns:a16="http://schemas.microsoft.com/office/drawing/2014/main" id="{F5B374D2-C6C6-4303-5FB5-6542D71A7808}"/>
              </a:ext>
            </a:extLst>
          </p:cNvPr>
          <p:cNvSpPr/>
          <p:nvPr/>
        </p:nvSpPr>
        <p:spPr>
          <a:xfrm flipV="1">
            <a:off x="696213" y="2597370"/>
            <a:ext cx="220972" cy="76200"/>
          </a:xfrm>
          <a:prstGeom prst="rightArrow">
            <a:avLst>
              <a:gd name="adj1" fmla="val 50000"/>
              <a:gd name="adj2" fmla="val 51715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Strzałka: w prawo 4">
            <a:extLst>
              <a:ext uri="{FF2B5EF4-FFF2-40B4-BE49-F238E27FC236}">
                <a16:creationId xmlns:a16="http://schemas.microsoft.com/office/drawing/2014/main" id="{E3D880B2-CFB9-A331-D115-6F6550BF7DC5}"/>
              </a:ext>
            </a:extLst>
          </p:cNvPr>
          <p:cNvSpPr/>
          <p:nvPr/>
        </p:nvSpPr>
        <p:spPr>
          <a:xfrm flipV="1">
            <a:off x="696213" y="3265863"/>
            <a:ext cx="220972" cy="76200"/>
          </a:xfrm>
          <a:prstGeom prst="rightArrow">
            <a:avLst>
              <a:gd name="adj1" fmla="val 50000"/>
              <a:gd name="adj2" fmla="val 51715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Strzałka: w prawo 5">
            <a:extLst>
              <a:ext uri="{FF2B5EF4-FFF2-40B4-BE49-F238E27FC236}">
                <a16:creationId xmlns:a16="http://schemas.microsoft.com/office/drawing/2014/main" id="{8240AFE8-3350-D236-B63D-47387E4838AB}"/>
              </a:ext>
            </a:extLst>
          </p:cNvPr>
          <p:cNvSpPr/>
          <p:nvPr/>
        </p:nvSpPr>
        <p:spPr>
          <a:xfrm flipV="1">
            <a:off x="696213" y="3896256"/>
            <a:ext cx="220972" cy="76200"/>
          </a:xfrm>
          <a:prstGeom prst="rightArrow">
            <a:avLst>
              <a:gd name="adj1" fmla="val 50000"/>
              <a:gd name="adj2" fmla="val 51715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Strzałka: w prawo 6">
            <a:extLst>
              <a:ext uri="{FF2B5EF4-FFF2-40B4-BE49-F238E27FC236}">
                <a16:creationId xmlns:a16="http://schemas.microsoft.com/office/drawing/2014/main" id="{1A177A20-9E23-D45B-550F-BB188FFF2066}"/>
              </a:ext>
            </a:extLst>
          </p:cNvPr>
          <p:cNvSpPr/>
          <p:nvPr/>
        </p:nvSpPr>
        <p:spPr>
          <a:xfrm flipV="1">
            <a:off x="714574" y="4530414"/>
            <a:ext cx="220972" cy="76200"/>
          </a:xfrm>
          <a:prstGeom prst="rightArrow">
            <a:avLst>
              <a:gd name="adj1" fmla="val 50000"/>
              <a:gd name="adj2" fmla="val 51715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85988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4" grpId="0">
        <p:bldAsOne/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DABD0C-BC77-6044-1B8F-ED89051C09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: zaokrąglone rogi 2">
            <a:extLst>
              <a:ext uri="{FF2B5EF4-FFF2-40B4-BE49-F238E27FC236}">
                <a16:creationId xmlns:a16="http://schemas.microsoft.com/office/drawing/2014/main" id="{64A822BB-A672-ABEF-EA2D-B723B8028338}"/>
              </a:ext>
            </a:extLst>
          </p:cNvPr>
          <p:cNvSpPr/>
          <p:nvPr/>
        </p:nvSpPr>
        <p:spPr>
          <a:xfrm>
            <a:off x="685800" y="313137"/>
            <a:ext cx="10668000" cy="1752600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pl-PL" sz="2800" b="1" dirty="0">
                <a:solidFill>
                  <a:schemeClr val="lt1"/>
                </a:solidFill>
                <a:latin typeface="Century Gothic" panose="020B0502020202020204" pitchFamily="34" charset="0"/>
              </a:rPr>
              <a:t>Cel szczegółowy I </a:t>
            </a:r>
            <a:br>
              <a:rPr lang="pl-PL" sz="3200" b="1" dirty="0">
                <a:solidFill>
                  <a:schemeClr val="lt1"/>
                </a:solidFill>
                <a:latin typeface="Century Gothic" panose="020B0502020202020204" pitchFamily="34" charset="0"/>
              </a:rPr>
            </a:br>
            <a:br>
              <a:rPr lang="pl-PL" sz="3200" b="1" dirty="0">
                <a:solidFill>
                  <a:schemeClr val="lt1"/>
                </a:solidFill>
                <a:latin typeface="Century Gothic" panose="020B0502020202020204" pitchFamily="34" charset="0"/>
              </a:rPr>
            </a:br>
            <a:r>
              <a:rPr lang="pl-PL" b="1" dirty="0">
                <a:solidFill>
                  <a:schemeClr val="lt1"/>
                </a:solidFill>
                <a:latin typeface="Century Gothic" panose="020B0502020202020204" pitchFamily="34" charset="0"/>
              </a:rPr>
              <a:t>Zintensyfikowanie działań profilaktycznych w zakresie przeciwdziałania przemocy domowej</a:t>
            </a:r>
          </a:p>
          <a:p>
            <a:pPr algn="l"/>
            <a:endParaRPr lang="pl-PL" sz="3200" b="1" dirty="0">
              <a:solidFill>
                <a:schemeClr val="lt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56B0D0BB-93D1-C579-1155-84E84D9CA88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700657" y="6104335"/>
            <a:ext cx="2391886" cy="440528"/>
          </a:xfrm>
          <a:prstGeom prst="rect">
            <a:avLst/>
          </a:prstGeom>
        </p:spPr>
      </p:pic>
      <p:pic>
        <p:nvPicPr>
          <p:cNvPr id="5" name="Obraz 4">
            <a:extLst>
              <a:ext uri="{FF2B5EF4-FFF2-40B4-BE49-F238E27FC236}">
                <a16:creationId xmlns:a16="http://schemas.microsoft.com/office/drawing/2014/main" id="{E8F6B7F6-B097-805C-E917-E2EDA309AAC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95400" y="2065736"/>
            <a:ext cx="8458200" cy="4777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0091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614ACD-90D8-AD8C-A520-70FED4D359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: zaokrąglone rogi 2">
            <a:extLst>
              <a:ext uri="{FF2B5EF4-FFF2-40B4-BE49-F238E27FC236}">
                <a16:creationId xmlns:a16="http://schemas.microsoft.com/office/drawing/2014/main" id="{E37C0968-57D2-01AA-1E8F-93C46983B772}"/>
              </a:ext>
            </a:extLst>
          </p:cNvPr>
          <p:cNvSpPr/>
          <p:nvPr/>
        </p:nvSpPr>
        <p:spPr>
          <a:xfrm>
            <a:off x="685800" y="228600"/>
            <a:ext cx="10668000" cy="2209800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pl-PL" sz="2800" b="1" dirty="0">
                <a:solidFill>
                  <a:schemeClr val="lt1"/>
                </a:solidFill>
                <a:latin typeface="Century Gothic" panose="020B0502020202020204" pitchFamily="34" charset="0"/>
              </a:rPr>
              <a:t>Cel szczegółowy II </a:t>
            </a:r>
            <a:br>
              <a:rPr lang="pl-PL" sz="3200" b="1" dirty="0">
                <a:solidFill>
                  <a:schemeClr val="lt1"/>
                </a:solidFill>
                <a:latin typeface="Century Gothic" panose="020B0502020202020204" pitchFamily="34" charset="0"/>
              </a:rPr>
            </a:br>
            <a:endParaRPr lang="pl-PL" sz="3200" b="1" dirty="0">
              <a:solidFill>
                <a:schemeClr val="lt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pl-PL" sz="1800" b="1" dirty="0">
                <a:latin typeface="Montserrat" panose="00000500000000000000" pitchFamily="2" charset="-18"/>
              </a:rPr>
              <a:t>Zwiększenie dostępności i skuteczności ochrony oraz wsparcia osób doznających przemocy domowej</a:t>
            </a:r>
            <a:endParaRPr lang="pl-PL" b="1" dirty="0"/>
          </a:p>
          <a:p>
            <a:pPr algn="l"/>
            <a:endParaRPr lang="pl-PL" b="1" dirty="0">
              <a:solidFill>
                <a:schemeClr val="lt1"/>
              </a:solidFill>
              <a:latin typeface="Century Gothic" panose="020B0502020202020204" pitchFamily="34" charset="0"/>
            </a:endParaRPr>
          </a:p>
          <a:p>
            <a:pPr algn="l"/>
            <a:endParaRPr lang="pl-PL" sz="3200" b="1" dirty="0">
              <a:solidFill>
                <a:schemeClr val="lt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AB458FF0-0276-D4E3-E15E-BDA7642BE07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753600" y="6096000"/>
            <a:ext cx="2391886" cy="440528"/>
          </a:xfrm>
          <a:prstGeom prst="rect">
            <a:avLst/>
          </a:prstGeom>
        </p:spPr>
      </p:pic>
      <p:pic>
        <p:nvPicPr>
          <p:cNvPr id="4" name="Obraz 3">
            <a:extLst>
              <a:ext uri="{FF2B5EF4-FFF2-40B4-BE49-F238E27FC236}">
                <a16:creationId xmlns:a16="http://schemas.microsoft.com/office/drawing/2014/main" id="{C683CF77-5B98-E0C7-2C4F-0FFC48774F2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28800" y="2432957"/>
            <a:ext cx="7919357" cy="441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79413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9A9AA4-9AFA-72E1-D449-33516C9C7C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: zaokrąglone rogi 2">
            <a:extLst>
              <a:ext uri="{FF2B5EF4-FFF2-40B4-BE49-F238E27FC236}">
                <a16:creationId xmlns:a16="http://schemas.microsoft.com/office/drawing/2014/main" id="{D6C0248A-3E31-0333-0B1D-86F4AD210636}"/>
              </a:ext>
            </a:extLst>
          </p:cNvPr>
          <p:cNvSpPr/>
          <p:nvPr/>
        </p:nvSpPr>
        <p:spPr>
          <a:xfrm>
            <a:off x="685800" y="313137"/>
            <a:ext cx="10668000" cy="1752600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pl-PL" sz="2800" b="1" dirty="0">
                <a:solidFill>
                  <a:schemeClr val="lt1"/>
                </a:solidFill>
                <a:latin typeface="Century Gothic" panose="020B0502020202020204" pitchFamily="34" charset="0"/>
              </a:rPr>
              <a:t>Cel szczegółowy III </a:t>
            </a:r>
            <a:br>
              <a:rPr lang="pl-PL" sz="3200" b="1" dirty="0">
                <a:solidFill>
                  <a:schemeClr val="lt1"/>
                </a:solidFill>
                <a:latin typeface="Century Gothic" panose="020B0502020202020204" pitchFamily="34" charset="0"/>
              </a:rPr>
            </a:br>
            <a:br>
              <a:rPr lang="pl-PL" sz="3200" b="1" dirty="0">
                <a:solidFill>
                  <a:schemeClr val="lt1"/>
                </a:solidFill>
                <a:latin typeface="Century Gothic" panose="020B0502020202020204" pitchFamily="34" charset="0"/>
              </a:rPr>
            </a:br>
            <a:r>
              <a:rPr lang="pl-PL" b="1" dirty="0">
                <a:latin typeface="Montserrat" panose="00000500000000000000" pitchFamily="2" charset="-18"/>
              </a:rPr>
              <a:t>Zwiększenie skuteczności oddziaływań wobec osób stosujących przemoc domową </a:t>
            </a:r>
          </a:p>
          <a:p>
            <a:pPr algn="l"/>
            <a:endParaRPr lang="pl-PL" sz="3200" b="1" dirty="0">
              <a:solidFill>
                <a:schemeClr val="lt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6830BA88-A012-8A0F-46B8-073330BDAF2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700657" y="6104335"/>
            <a:ext cx="2391886" cy="440528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208C7FE6-DDF6-62CE-836B-FD0A7C890C3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000" y="2062966"/>
            <a:ext cx="8077200" cy="4795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42367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FF41EB-49B1-88EA-4DD2-9F0CAEB780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: zaokrąglone rogi 2">
            <a:extLst>
              <a:ext uri="{FF2B5EF4-FFF2-40B4-BE49-F238E27FC236}">
                <a16:creationId xmlns:a16="http://schemas.microsoft.com/office/drawing/2014/main" id="{E8C2602A-4CDC-D2F5-53CC-C426AA934C91}"/>
              </a:ext>
            </a:extLst>
          </p:cNvPr>
          <p:cNvSpPr/>
          <p:nvPr/>
        </p:nvSpPr>
        <p:spPr>
          <a:xfrm>
            <a:off x="685800" y="228600"/>
            <a:ext cx="10668000" cy="1896663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pl-PL" sz="2800" b="1" dirty="0">
                <a:solidFill>
                  <a:schemeClr val="lt1"/>
                </a:solidFill>
                <a:latin typeface="Century Gothic" panose="020B0502020202020204" pitchFamily="34" charset="0"/>
              </a:rPr>
              <a:t>Cel szczegółowy I</a:t>
            </a:r>
            <a:r>
              <a:rPr lang="pl-PL" sz="2800" b="1" dirty="0">
                <a:latin typeface="Century Gothic" panose="020B0502020202020204" pitchFamily="34" charset="0"/>
              </a:rPr>
              <a:t>V</a:t>
            </a:r>
            <a:br>
              <a:rPr lang="pl-PL" sz="3200" b="1" dirty="0">
                <a:solidFill>
                  <a:schemeClr val="lt1"/>
                </a:solidFill>
                <a:latin typeface="Century Gothic" panose="020B0502020202020204" pitchFamily="34" charset="0"/>
              </a:rPr>
            </a:br>
            <a:br>
              <a:rPr lang="pl-PL" sz="3200" b="1" dirty="0">
                <a:solidFill>
                  <a:schemeClr val="lt1"/>
                </a:solidFill>
                <a:latin typeface="Century Gothic" panose="020B0502020202020204" pitchFamily="34" charset="0"/>
              </a:rPr>
            </a:br>
            <a:r>
              <a:rPr lang="pl-PL" b="1" dirty="0">
                <a:latin typeface="Montserrat" panose="00000500000000000000" pitchFamily="2" charset="-18"/>
              </a:rPr>
              <a:t>Zwiększenie poziomu kompetencji przedstawicieli instytucji i podmiotów realizujących zadania z zakresu przeciwdziałania przemocy domowej w celu podniesienia jakości i  dostępności świadczonych usług </a:t>
            </a:r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45F2DED7-3FC9-7081-AA8D-687F8BB7F3F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700657" y="6104335"/>
            <a:ext cx="2391886" cy="440528"/>
          </a:xfrm>
          <a:prstGeom prst="rect">
            <a:avLst/>
          </a:prstGeom>
        </p:spPr>
      </p:pic>
      <p:pic>
        <p:nvPicPr>
          <p:cNvPr id="4" name="Obraz 3">
            <a:extLst>
              <a:ext uri="{FF2B5EF4-FFF2-40B4-BE49-F238E27FC236}">
                <a16:creationId xmlns:a16="http://schemas.microsoft.com/office/drawing/2014/main" id="{6E5C357A-6651-79F4-4B9D-CFDE61BC3A8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52600" y="2125263"/>
            <a:ext cx="7848600" cy="4732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08511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B60C6C-94C1-8B9C-A27B-3ADE9247D8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: zaokrąglone rogi 2">
            <a:extLst>
              <a:ext uri="{FF2B5EF4-FFF2-40B4-BE49-F238E27FC236}">
                <a16:creationId xmlns:a16="http://schemas.microsoft.com/office/drawing/2014/main" id="{8765026E-974D-38A6-3EA0-981F7CC920D6}"/>
              </a:ext>
            </a:extLst>
          </p:cNvPr>
          <p:cNvSpPr/>
          <p:nvPr/>
        </p:nvSpPr>
        <p:spPr>
          <a:xfrm>
            <a:off x="685800" y="533400"/>
            <a:ext cx="10668000" cy="822632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pl-PL" sz="3200" b="1" dirty="0">
                <a:solidFill>
                  <a:schemeClr val="lt1"/>
                </a:solidFill>
                <a:latin typeface="Century Gothic" panose="020B0502020202020204" pitchFamily="34" charset="0"/>
              </a:rPr>
              <a:t>Zakładane efekty realizacji Programu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89F657AA-3D28-56BF-1A08-962CEC347EE3}"/>
              </a:ext>
            </a:extLst>
          </p:cNvPr>
          <p:cNvSpPr txBox="1"/>
          <p:nvPr/>
        </p:nvSpPr>
        <p:spPr>
          <a:xfrm>
            <a:off x="702129" y="1840103"/>
            <a:ext cx="10668000" cy="50553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>
              <a:lnSpc>
                <a:spcPct val="120000"/>
              </a:lnSpc>
              <a:spcAft>
                <a:spcPts val="1800"/>
              </a:spcAft>
              <a:buClr>
                <a:schemeClr val="accent1">
                  <a:lumMod val="75000"/>
                </a:schemeClr>
              </a:buClr>
              <a:buSzPct val="150000"/>
              <a:buFont typeface="Arial" panose="020B0604020202020204" pitchFamily="34" charset="0"/>
              <a:buChar char="•"/>
            </a:pPr>
            <a:r>
              <a:rPr lang="pl-PL" sz="2000" dirty="0"/>
              <a:t>zwiększenie </a:t>
            </a:r>
            <a:r>
              <a:rPr lang="pl-PL" sz="2000" b="1" dirty="0"/>
              <a:t>dostępności specjalistycznej pomocy </a:t>
            </a:r>
            <a:r>
              <a:rPr lang="pl-PL" sz="2000" dirty="0"/>
              <a:t>dla osób doznających przemocy domowej</a:t>
            </a:r>
            <a:r>
              <a:rPr lang="pl-PL" sz="2000" dirty="0">
                <a:latin typeface="Montserrat" panose="00000500000000000000" pitchFamily="2" charset="-18"/>
                <a:ea typeface="Tahoma" panose="020B0604030504040204" pitchFamily="34" charset="0"/>
                <a:cs typeface="Tahoma" panose="020B0604030504040204" pitchFamily="34" charset="0"/>
              </a:rPr>
              <a:t>;</a:t>
            </a:r>
          </a:p>
          <a:p>
            <a:pPr marL="285750" indent="-285750" algn="l">
              <a:lnSpc>
                <a:spcPct val="120000"/>
              </a:lnSpc>
              <a:spcAft>
                <a:spcPts val="1200"/>
              </a:spcAft>
              <a:buClr>
                <a:schemeClr val="accent1">
                  <a:lumMod val="75000"/>
                </a:schemeClr>
              </a:buClr>
              <a:buSzPct val="150000"/>
              <a:buFont typeface="Arial" panose="020B0604020202020204" pitchFamily="34" charset="0"/>
              <a:buChar char="•"/>
            </a:pPr>
            <a:r>
              <a:rPr lang="pl-PL" sz="2000" dirty="0"/>
              <a:t>zwiększenie </a:t>
            </a:r>
            <a:r>
              <a:rPr lang="pl-PL" sz="2000" b="1" dirty="0"/>
              <a:t>skuteczności oddziaływań interwencyjnych, korekcyjno-edukacyjnych i  psychologiczno-terapeutycznych </a:t>
            </a:r>
            <a:r>
              <a:rPr lang="pl-PL" sz="2000" dirty="0"/>
              <a:t>wobec osób stosujących przemoc domową</a:t>
            </a:r>
            <a:r>
              <a:rPr lang="pl-PL" sz="2000" dirty="0">
                <a:latin typeface="Montserrat" panose="00000500000000000000" pitchFamily="2" charset="-18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  <a:p>
            <a:pPr marL="285750" indent="-285750" algn="l">
              <a:lnSpc>
                <a:spcPct val="120000"/>
              </a:lnSpc>
              <a:spcAft>
                <a:spcPts val="1200"/>
              </a:spcAft>
              <a:buClr>
                <a:schemeClr val="accent1">
                  <a:lumMod val="75000"/>
                </a:schemeClr>
              </a:buClr>
              <a:buSzPct val="150000"/>
              <a:buFont typeface="Arial" panose="020B0604020202020204" pitchFamily="34" charset="0"/>
              <a:buChar char="•"/>
            </a:pPr>
            <a:r>
              <a:rPr lang="pl-PL" sz="2000" b="1" dirty="0"/>
              <a:t>zwiększenie wiedzy i podniesienie świadomości społecznej </a:t>
            </a:r>
            <a:r>
              <a:rPr lang="pl-PL" sz="2000" dirty="0"/>
              <a:t>w obszarze przeciwdziałania przemocy domowej;</a:t>
            </a:r>
          </a:p>
          <a:p>
            <a:pPr marL="285750" indent="-285750" algn="l">
              <a:lnSpc>
                <a:spcPct val="120000"/>
              </a:lnSpc>
              <a:spcAft>
                <a:spcPts val="1200"/>
              </a:spcAft>
              <a:buClr>
                <a:schemeClr val="accent1">
                  <a:lumMod val="75000"/>
                </a:schemeClr>
              </a:buClr>
              <a:buSzPct val="150000"/>
              <a:buFont typeface="Arial" panose="020B0604020202020204" pitchFamily="34" charset="0"/>
              <a:buChar char="•"/>
            </a:pPr>
            <a:r>
              <a:rPr lang="pl-PL" sz="2000" b="1" dirty="0"/>
              <a:t>upowszechnienie informacji na temat instytucji oferujących profesjonalną pomoc </a:t>
            </a:r>
            <a:r>
              <a:rPr lang="pl-PL" sz="2000" dirty="0"/>
              <a:t>osobom i rodzinom uwikłanym w przemoc domową;</a:t>
            </a:r>
          </a:p>
          <a:p>
            <a:pPr marL="285750" indent="-285750" algn="l">
              <a:lnSpc>
                <a:spcPct val="120000"/>
              </a:lnSpc>
              <a:spcAft>
                <a:spcPts val="1200"/>
              </a:spcAft>
              <a:buClr>
                <a:schemeClr val="accent1">
                  <a:lumMod val="75000"/>
                </a:schemeClr>
              </a:buClr>
              <a:buSzPct val="150000"/>
              <a:buFont typeface="Arial" panose="020B0604020202020204" pitchFamily="34" charset="0"/>
              <a:buChar char="•"/>
            </a:pPr>
            <a:endParaRPr lang="pl-PL" sz="1800" dirty="0"/>
          </a:p>
          <a:p>
            <a:pPr marL="285750" indent="-285750" algn="l">
              <a:lnSpc>
                <a:spcPct val="120000"/>
              </a:lnSpc>
              <a:spcAft>
                <a:spcPts val="1200"/>
              </a:spcAft>
              <a:buClr>
                <a:schemeClr val="accent1">
                  <a:lumMod val="75000"/>
                </a:schemeClr>
              </a:buClr>
              <a:buSzPct val="150000"/>
              <a:buFont typeface="Arial" panose="020B0604020202020204" pitchFamily="34" charset="0"/>
              <a:buChar char="•"/>
            </a:pPr>
            <a:endParaRPr lang="pl-PL" sz="2000" dirty="0">
              <a:latin typeface="Montserrat" panose="00000500000000000000" pitchFamily="2" charset="-18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 algn="l">
              <a:lnSpc>
                <a:spcPct val="120000"/>
              </a:lnSpc>
              <a:spcAft>
                <a:spcPts val="1200"/>
              </a:spcAft>
              <a:buClr>
                <a:schemeClr val="accent1">
                  <a:lumMod val="75000"/>
                </a:schemeClr>
              </a:buClr>
              <a:buSzPct val="150000"/>
              <a:buFont typeface="Arial" panose="020B0604020202020204" pitchFamily="34" charset="0"/>
              <a:buChar char="•"/>
            </a:pPr>
            <a:endParaRPr lang="pl-PL" dirty="0">
              <a:latin typeface="Montserrat" panose="00000500000000000000" pitchFamily="2" charset="-18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0AFB754B-2A49-0A56-5E17-0C8949918E7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633362" y="6379372"/>
            <a:ext cx="2391886" cy="440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1217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F37C33-3C13-DF1A-A254-1A844F2705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: zaokrąglone rogi 2">
            <a:extLst>
              <a:ext uri="{FF2B5EF4-FFF2-40B4-BE49-F238E27FC236}">
                <a16:creationId xmlns:a16="http://schemas.microsoft.com/office/drawing/2014/main" id="{F9309DF7-35E2-067B-9373-743BA061BE96}"/>
              </a:ext>
            </a:extLst>
          </p:cNvPr>
          <p:cNvSpPr/>
          <p:nvPr/>
        </p:nvSpPr>
        <p:spPr>
          <a:xfrm>
            <a:off x="685800" y="533400"/>
            <a:ext cx="10668000" cy="822632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pl-PL" sz="3200" b="1" dirty="0">
                <a:solidFill>
                  <a:schemeClr val="lt1"/>
                </a:solidFill>
                <a:latin typeface="Century Gothic" panose="020B0502020202020204" pitchFamily="34" charset="0"/>
              </a:rPr>
              <a:t>Zakładane efekty realizacji Programu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8FAAAACC-4683-7654-4F4B-20B9177CC20E}"/>
              </a:ext>
            </a:extLst>
          </p:cNvPr>
          <p:cNvSpPr txBox="1"/>
          <p:nvPr/>
        </p:nvSpPr>
        <p:spPr>
          <a:xfrm>
            <a:off x="669471" y="1974050"/>
            <a:ext cx="10668000" cy="4978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>
              <a:lnSpc>
                <a:spcPct val="120000"/>
              </a:lnSpc>
              <a:spcAft>
                <a:spcPts val="1200"/>
              </a:spcAft>
              <a:buClr>
                <a:schemeClr val="accent1">
                  <a:lumMod val="75000"/>
                </a:schemeClr>
              </a:buClr>
              <a:buSzPct val="150000"/>
              <a:buFont typeface="Arial" panose="020B0604020202020204" pitchFamily="34" charset="0"/>
              <a:buChar char="•"/>
            </a:pPr>
            <a:r>
              <a:rPr lang="pl-PL" sz="2000" b="1" dirty="0"/>
              <a:t>wzmocnienie współpracy </a:t>
            </a:r>
            <a:r>
              <a:rPr lang="pl-PL" sz="2000" dirty="0"/>
              <a:t>pomiędzy osobami, służbami, instytucjami realizującymi zadania z zakresu przeciwdziałania przemocy domowej;</a:t>
            </a:r>
          </a:p>
          <a:p>
            <a:pPr marL="285750" indent="-285750" algn="l">
              <a:lnSpc>
                <a:spcPct val="120000"/>
              </a:lnSpc>
              <a:spcAft>
                <a:spcPts val="1200"/>
              </a:spcAft>
              <a:buClr>
                <a:schemeClr val="accent1">
                  <a:lumMod val="75000"/>
                </a:schemeClr>
              </a:buClr>
              <a:buSzPct val="150000"/>
              <a:buFont typeface="Arial" panose="020B0604020202020204" pitchFamily="34" charset="0"/>
              <a:buChar char="•"/>
            </a:pPr>
            <a:r>
              <a:rPr lang="pl-PL" sz="2000" b="1" dirty="0"/>
              <a:t>podniesienie kwalifikacji i wzrost kompetencji osób zajmujących się świadczeniem usług </a:t>
            </a:r>
            <a:r>
              <a:rPr lang="pl-PL" sz="2000" dirty="0"/>
              <a:t>dla osób i rodzin zagrożonych i doznających przemocy oraz osób ją stosujących;</a:t>
            </a:r>
          </a:p>
          <a:p>
            <a:pPr marL="285750" indent="-285750" algn="l">
              <a:lnSpc>
                <a:spcPct val="120000"/>
              </a:lnSpc>
              <a:spcAft>
                <a:spcPts val="1200"/>
              </a:spcAft>
              <a:buClr>
                <a:schemeClr val="accent1">
                  <a:lumMod val="75000"/>
                </a:schemeClr>
              </a:buClr>
              <a:buSzPct val="150000"/>
              <a:buFont typeface="Arial" panose="020B0604020202020204" pitchFamily="34" charset="0"/>
              <a:buChar char="•"/>
            </a:pPr>
            <a:r>
              <a:rPr lang="pl-PL" sz="2000" b="1" dirty="0"/>
              <a:t>przeciwdziałanie wypaleniu zawodowemu </a:t>
            </a:r>
            <a:r>
              <a:rPr lang="pl-PL" sz="2000" dirty="0"/>
              <a:t>osób pracujących w obszarze przeciwdziałania przemocy domowej poprzez udzielanie wsparcia w postaci </a:t>
            </a:r>
            <a:r>
              <a:rPr lang="pl-PL" sz="2000" dirty="0" err="1"/>
              <a:t>superwizji</a:t>
            </a:r>
            <a:r>
              <a:rPr lang="pl-PL" sz="2000" dirty="0"/>
              <a:t>;</a:t>
            </a:r>
          </a:p>
          <a:p>
            <a:pPr marL="285750" indent="-285750" algn="l">
              <a:lnSpc>
                <a:spcPct val="120000"/>
              </a:lnSpc>
              <a:spcAft>
                <a:spcPts val="1200"/>
              </a:spcAft>
              <a:buClr>
                <a:schemeClr val="accent1">
                  <a:lumMod val="75000"/>
                </a:schemeClr>
              </a:buClr>
              <a:buSzPct val="150000"/>
              <a:buFont typeface="Arial" panose="020B0604020202020204" pitchFamily="34" charset="0"/>
              <a:buChar char="•"/>
            </a:pPr>
            <a:r>
              <a:rPr lang="pl-PL" sz="2000" b="1" dirty="0"/>
              <a:t>wsparcie organizacji pozarządowych </a:t>
            </a:r>
            <a:r>
              <a:rPr lang="pl-PL" sz="2000" dirty="0"/>
              <a:t>realizujących działania w obszarze przeciwdziałania przemocy.</a:t>
            </a:r>
          </a:p>
          <a:p>
            <a:pPr marL="285750" indent="-285750" algn="l">
              <a:lnSpc>
                <a:spcPct val="120000"/>
              </a:lnSpc>
              <a:spcAft>
                <a:spcPts val="1200"/>
              </a:spcAft>
              <a:buClr>
                <a:schemeClr val="accent1">
                  <a:lumMod val="75000"/>
                </a:schemeClr>
              </a:buClr>
              <a:buSzPct val="150000"/>
              <a:buFont typeface="Arial" panose="020B0604020202020204" pitchFamily="34" charset="0"/>
              <a:buChar char="•"/>
            </a:pPr>
            <a:endParaRPr lang="pl-PL" sz="1800" dirty="0"/>
          </a:p>
          <a:p>
            <a:pPr algn="l">
              <a:lnSpc>
                <a:spcPct val="120000"/>
              </a:lnSpc>
              <a:spcAft>
                <a:spcPts val="1200"/>
              </a:spcAft>
              <a:buClr>
                <a:schemeClr val="accent1">
                  <a:lumMod val="75000"/>
                </a:schemeClr>
              </a:buClr>
              <a:buSzPct val="150000"/>
            </a:pPr>
            <a:endParaRPr lang="pl-PL" sz="2000" dirty="0">
              <a:latin typeface="Montserrat" panose="00000500000000000000" pitchFamily="2" charset="-18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 algn="l">
              <a:lnSpc>
                <a:spcPct val="120000"/>
              </a:lnSpc>
              <a:spcAft>
                <a:spcPts val="1200"/>
              </a:spcAft>
              <a:buClr>
                <a:schemeClr val="accent1">
                  <a:lumMod val="75000"/>
                </a:schemeClr>
              </a:buClr>
              <a:buSzPct val="150000"/>
              <a:buFont typeface="Arial" panose="020B0604020202020204" pitchFamily="34" charset="0"/>
              <a:buChar char="•"/>
            </a:pPr>
            <a:endParaRPr lang="pl-PL" dirty="0">
              <a:latin typeface="Montserrat" panose="00000500000000000000" pitchFamily="2" charset="-18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3BC01627-58F8-2DA0-5CE9-2952D60D96B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633362" y="6379372"/>
            <a:ext cx="2391886" cy="440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91094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4FE1E6-75E3-E0B8-6760-9672FA0EC7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Diagram 13">
            <a:extLst>
              <a:ext uri="{FF2B5EF4-FFF2-40B4-BE49-F238E27FC236}">
                <a16:creationId xmlns:a16="http://schemas.microsoft.com/office/drawing/2014/main" id="{5EBE3B02-4803-D5F6-1122-2C41743D6A8C}"/>
              </a:ext>
            </a:extLst>
          </p:cNvPr>
          <p:cNvGraphicFramePr/>
          <p:nvPr/>
        </p:nvGraphicFramePr>
        <p:xfrm>
          <a:off x="568363" y="762000"/>
          <a:ext cx="5832437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Prostokąt: zaokrąglone rogi 2">
            <a:extLst>
              <a:ext uri="{FF2B5EF4-FFF2-40B4-BE49-F238E27FC236}">
                <a16:creationId xmlns:a16="http://schemas.microsoft.com/office/drawing/2014/main" id="{38D9BEAB-8B40-825F-9D69-11623E81CE61}"/>
              </a:ext>
            </a:extLst>
          </p:cNvPr>
          <p:cNvSpPr/>
          <p:nvPr/>
        </p:nvSpPr>
        <p:spPr>
          <a:xfrm>
            <a:off x="685800" y="533400"/>
            <a:ext cx="10668000" cy="822632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pl-PL" sz="2400" b="1" dirty="0">
                <a:solidFill>
                  <a:schemeClr val="lt1"/>
                </a:solidFill>
                <a:latin typeface="Century Gothic" panose="020B0502020202020204" pitchFamily="34" charset="0"/>
              </a:rPr>
              <a:t>Ramy prawne i strategiczne – poziom europejski, krajowy i regionalny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C14743EE-FEB9-CE0B-DE34-56097BED64F3}"/>
              </a:ext>
            </a:extLst>
          </p:cNvPr>
          <p:cNvSpPr txBox="1"/>
          <p:nvPr/>
        </p:nvSpPr>
        <p:spPr>
          <a:xfrm>
            <a:off x="685800" y="1770421"/>
            <a:ext cx="10820400" cy="4373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>
              <a:lnSpc>
                <a:spcPct val="110000"/>
              </a:lnSpc>
              <a:spcAft>
                <a:spcPts val="1200"/>
              </a:spcAft>
              <a:buClr>
                <a:schemeClr val="accent1">
                  <a:lumMod val="75000"/>
                </a:schemeClr>
              </a:buClr>
              <a:buSzPct val="150000"/>
              <a:buFont typeface="Arial" panose="020B0604020202020204" pitchFamily="34" charset="0"/>
              <a:buChar char="•"/>
            </a:pPr>
            <a:r>
              <a:rPr lang="pl-PL" dirty="0">
                <a:latin typeface="Montserrat" panose="00000500000000000000" pitchFamily="2" charset="-18"/>
                <a:ea typeface="Tahoma" panose="020B0604030504040204" pitchFamily="34" charset="0"/>
                <a:cs typeface="Tahoma" panose="020B0604030504040204" pitchFamily="34" charset="0"/>
              </a:rPr>
              <a:t>Konwencja Rady Europy z dn. 11 maja 2011 o zapobieganiu i zwalczaniu przemocy wobec kobiet i przemocy domowej;</a:t>
            </a:r>
          </a:p>
          <a:p>
            <a:pPr algn="l">
              <a:lnSpc>
                <a:spcPct val="110000"/>
              </a:lnSpc>
              <a:spcAft>
                <a:spcPts val="1200"/>
              </a:spcAft>
              <a:buClr>
                <a:schemeClr val="accent1">
                  <a:lumMod val="75000"/>
                </a:schemeClr>
              </a:buClr>
              <a:buSzPct val="150000"/>
            </a:pPr>
            <a:r>
              <a:rPr lang="pl-PL" dirty="0">
                <a:latin typeface="Montserrat" panose="00000500000000000000" pitchFamily="2" charset="-18"/>
                <a:ea typeface="Tahoma" panose="020B0604030504040204" pitchFamily="34" charset="0"/>
                <a:cs typeface="Tahoma" panose="020B0604030504040204" pitchFamily="34" charset="0"/>
              </a:rPr>
              <a:t>     </a:t>
            </a:r>
            <a:r>
              <a:rPr lang="pl-PL" b="1" dirty="0">
                <a:latin typeface="Montserrat" panose="00000500000000000000" pitchFamily="2" charset="-18"/>
                <a:ea typeface="Tahoma" panose="020B0604030504040204" pitchFamily="34" charset="0"/>
                <a:cs typeface="Tahoma" panose="020B0604030504040204" pitchFamily="34" charset="0"/>
              </a:rPr>
              <a:t>Krajowe dokumenty strategiczne</a:t>
            </a:r>
            <a:r>
              <a:rPr lang="pl-PL" dirty="0">
                <a:latin typeface="Montserrat" panose="00000500000000000000" pitchFamily="2" charset="-18"/>
                <a:ea typeface="Tahoma" panose="020B0604030504040204" pitchFamily="34" charset="0"/>
                <a:cs typeface="Tahoma" panose="020B0604030504040204" pitchFamily="34" charset="0"/>
              </a:rPr>
              <a:t>, w szczególności: </a:t>
            </a:r>
          </a:p>
          <a:p>
            <a:pPr marL="285750" indent="-285750" algn="l">
              <a:lnSpc>
                <a:spcPct val="110000"/>
              </a:lnSpc>
              <a:spcAft>
                <a:spcPts val="1200"/>
              </a:spcAft>
              <a:buClr>
                <a:schemeClr val="accent1">
                  <a:lumMod val="75000"/>
                </a:schemeClr>
              </a:buClr>
              <a:buSzPct val="150000"/>
              <a:buFont typeface="Arial" panose="020B0604020202020204" pitchFamily="34" charset="0"/>
              <a:buChar char="•"/>
            </a:pPr>
            <a:r>
              <a:rPr lang="pl-PL" dirty="0">
                <a:latin typeface="Montserrat" panose="00000500000000000000" pitchFamily="2" charset="-18"/>
                <a:ea typeface="Tahoma" panose="020B0604030504040204" pitchFamily="34" charset="0"/>
                <a:cs typeface="Tahoma" panose="020B0604030504040204" pitchFamily="34" charset="0"/>
              </a:rPr>
              <a:t>Ustawa z dnia 29 lipca 2005 r. o przeciwdziałaniu przemocy domowej;</a:t>
            </a:r>
          </a:p>
          <a:p>
            <a:pPr marL="285750" indent="-285750" algn="l">
              <a:lnSpc>
                <a:spcPct val="110000"/>
              </a:lnSpc>
              <a:spcAft>
                <a:spcPts val="1200"/>
              </a:spcAft>
              <a:buClr>
                <a:schemeClr val="accent1">
                  <a:lumMod val="75000"/>
                </a:schemeClr>
              </a:buClr>
              <a:buSzPct val="150000"/>
              <a:buFont typeface="Arial" panose="020B0604020202020204" pitchFamily="34" charset="0"/>
              <a:buChar char="•"/>
            </a:pPr>
            <a:r>
              <a:rPr lang="pl-PL" dirty="0">
                <a:latin typeface="Montserrat" panose="00000500000000000000" pitchFamily="2" charset="-18"/>
                <a:ea typeface="Tahoma" panose="020B0604030504040204" pitchFamily="34" charset="0"/>
                <a:cs typeface="Tahoma" panose="020B0604030504040204" pitchFamily="34" charset="0"/>
              </a:rPr>
              <a:t>Ustawa z dnia 26 października 1982 r. o wychowaniu w trzeźwości i przeciwdziałaniu alkoholizmowi;</a:t>
            </a:r>
          </a:p>
          <a:p>
            <a:pPr marL="285750" indent="-285750" algn="l">
              <a:lnSpc>
                <a:spcPct val="110000"/>
              </a:lnSpc>
              <a:spcAft>
                <a:spcPts val="1200"/>
              </a:spcAft>
              <a:buClr>
                <a:schemeClr val="accent1">
                  <a:lumMod val="75000"/>
                </a:schemeClr>
              </a:buClr>
              <a:buSzPct val="150000"/>
              <a:buFont typeface="Arial" panose="020B0604020202020204" pitchFamily="34" charset="0"/>
              <a:buChar char="•"/>
            </a:pPr>
            <a:r>
              <a:rPr lang="pl-PL" dirty="0">
                <a:latin typeface="Montserrat" panose="00000500000000000000" pitchFamily="2" charset="-18"/>
                <a:ea typeface="Tahoma" panose="020B0604030504040204" pitchFamily="34" charset="0"/>
                <a:cs typeface="Tahoma" panose="020B0604030504040204" pitchFamily="34" charset="0"/>
              </a:rPr>
              <a:t>Rządowy Program Przeciwdziałania Przemocy Domowej na lata 2024-2030 </a:t>
            </a:r>
            <a:br>
              <a:rPr lang="pl-PL" dirty="0">
                <a:latin typeface="Montserrat" panose="00000500000000000000" pitchFamily="2" charset="-18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pl-PL" dirty="0">
                <a:latin typeface="Montserrat" panose="00000500000000000000" pitchFamily="2" charset="-18"/>
                <a:ea typeface="Tahoma" panose="020B0604030504040204" pitchFamily="34" charset="0"/>
                <a:cs typeface="Tahoma" panose="020B0604030504040204" pitchFamily="34" charset="0"/>
              </a:rPr>
              <a:t>(Uchwała Nr 205 Rady Ministrów z dn. 9.11.2023 r.);</a:t>
            </a:r>
          </a:p>
          <a:p>
            <a:pPr marL="285750" indent="-285750" algn="l">
              <a:lnSpc>
                <a:spcPct val="110000"/>
              </a:lnSpc>
              <a:spcAft>
                <a:spcPts val="1200"/>
              </a:spcAft>
              <a:buClr>
                <a:schemeClr val="accent1">
                  <a:lumMod val="75000"/>
                </a:schemeClr>
              </a:buClr>
              <a:buSzPct val="150000"/>
              <a:buFont typeface="Arial" panose="020B0604020202020204" pitchFamily="34" charset="0"/>
              <a:buChar char="•"/>
            </a:pPr>
            <a:r>
              <a:rPr lang="pl-PL" b="1" dirty="0">
                <a:latin typeface="Montserrat" panose="00000500000000000000" pitchFamily="2" charset="-18"/>
                <a:ea typeface="Tahoma" panose="020B0604030504040204" pitchFamily="34" charset="0"/>
                <a:cs typeface="Tahoma" panose="020B0604030504040204" pitchFamily="34" charset="0"/>
              </a:rPr>
              <a:t>Regionalne dokumenty strategiczne</a:t>
            </a:r>
            <a:r>
              <a:rPr lang="pl-PL" dirty="0">
                <a:latin typeface="Montserrat" panose="00000500000000000000" pitchFamily="2" charset="-18"/>
                <a:ea typeface="Tahoma" panose="020B0604030504040204" pitchFamily="34" charset="0"/>
                <a:cs typeface="Tahoma" panose="020B0604030504040204" pitchFamily="34" charset="0"/>
              </a:rPr>
              <a:t>: Strategia Rozwoju Województwa Łódzkiego 2030, Strategia w zakresie polityki społecznej województwa łódzkiego do 2030. </a:t>
            </a:r>
            <a:br>
              <a:rPr lang="pl-PL" dirty="0">
                <a:latin typeface="Montserrat" panose="00000500000000000000" pitchFamily="2" charset="-18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pl-PL" sz="2000" dirty="0">
              <a:latin typeface="Century Gothic" panose="020B0502020202020204" pitchFamily="34" charset="0"/>
            </a:endParaRPr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A65FA972-6825-868D-2C87-972B8EB553FC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633362" y="6379372"/>
            <a:ext cx="2391886" cy="440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903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4" grpId="0">
        <p:bldAsOne/>
      </p:bldGraphic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30A80F-CCF2-C17F-3D96-15AEC99E2E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7E7B9BCB-F643-9919-6DA1-06AC63569DA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36775"/>
              </p:ext>
            </p:extLst>
          </p:nvPr>
        </p:nvGraphicFramePr>
        <p:xfrm>
          <a:off x="342900" y="1524000"/>
          <a:ext cx="115062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7" name="Obraz 6">
            <a:extLst>
              <a:ext uri="{FF2B5EF4-FFF2-40B4-BE49-F238E27FC236}">
                <a16:creationId xmlns:a16="http://schemas.microsoft.com/office/drawing/2014/main" id="{04BBE7CE-5223-B9B1-ABD7-47DB0ACF1CA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17957" y="914400"/>
            <a:ext cx="7427662" cy="136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74430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Łącznik prosty 5">
            <a:extLst>
              <a:ext uri="{FF2B5EF4-FFF2-40B4-BE49-F238E27FC236}">
                <a16:creationId xmlns:a16="http://schemas.microsoft.com/office/drawing/2014/main" id="{8639C68A-E31F-880F-9D66-F386B3EF758B}"/>
              </a:ext>
            </a:extLst>
          </p:cNvPr>
          <p:cNvCxnSpPr>
            <a:cxnSpLocks/>
          </p:cNvCxnSpPr>
          <p:nvPr/>
        </p:nvCxnSpPr>
        <p:spPr>
          <a:xfrm>
            <a:off x="2562726" y="4355922"/>
            <a:ext cx="849830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Nawias klamrowy otwierający 21">
            <a:extLst>
              <a:ext uri="{FF2B5EF4-FFF2-40B4-BE49-F238E27FC236}">
                <a16:creationId xmlns:a16="http://schemas.microsoft.com/office/drawing/2014/main" id="{1F02D5C3-C625-5BE9-5E3E-7E52484B9A7C}"/>
              </a:ext>
            </a:extLst>
          </p:cNvPr>
          <p:cNvSpPr/>
          <p:nvPr/>
        </p:nvSpPr>
        <p:spPr>
          <a:xfrm rot="5400000">
            <a:off x="5174862" y="-2008172"/>
            <a:ext cx="1517752" cy="8925791"/>
          </a:xfrm>
          <a:prstGeom prst="leftBrace">
            <a:avLst/>
          </a:prstGeom>
          <a:ln cmpd="dbl">
            <a:solidFill>
              <a:schemeClr val="tx2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Prostokąt 3">
            <a:extLst>
              <a:ext uri="{FF2B5EF4-FFF2-40B4-BE49-F238E27FC236}">
                <a16:creationId xmlns:a16="http://schemas.microsoft.com/office/drawing/2014/main" id="{9A4CE313-C0F5-2517-8B56-1C6B0094629E}"/>
              </a:ext>
            </a:extLst>
          </p:cNvPr>
          <p:cNvSpPr/>
          <p:nvPr/>
        </p:nvSpPr>
        <p:spPr>
          <a:xfrm>
            <a:off x="617614" y="3252544"/>
            <a:ext cx="1945112" cy="2723140"/>
          </a:xfrm>
          <a:prstGeom prst="rect">
            <a:avLst/>
          </a:prstGeom>
          <a:solidFill>
            <a:srgbClr val="BDD6EE"/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Opracowanie </a:t>
            </a:r>
            <a:br>
              <a:rPr kumimoji="0" lang="pl-PL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pl-PL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 realizacja wojewódzkiego programu przeciwdziałania przemocy domowej</a:t>
            </a:r>
          </a:p>
        </p:txBody>
      </p:sp>
      <p:sp>
        <p:nvSpPr>
          <p:cNvPr id="9" name="Prostokąt 8">
            <a:extLst>
              <a:ext uri="{FF2B5EF4-FFF2-40B4-BE49-F238E27FC236}">
                <a16:creationId xmlns:a16="http://schemas.microsoft.com/office/drawing/2014/main" id="{7293E601-E140-2548-06D8-3F9EB5CB1AFA}"/>
              </a:ext>
            </a:extLst>
          </p:cNvPr>
          <p:cNvSpPr/>
          <p:nvPr/>
        </p:nvSpPr>
        <p:spPr>
          <a:xfrm>
            <a:off x="5799222" y="3252543"/>
            <a:ext cx="2501978" cy="2723139"/>
          </a:xfrm>
          <a:prstGeom prst="rect">
            <a:avLst/>
          </a:prstGeom>
          <a:solidFill>
            <a:srgbClr val="BDD6EE"/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Opracowywanie </a:t>
            </a:r>
            <a:br>
              <a:rPr kumimoji="0" lang="pl-PL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pl-PL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ramowych programów:</a:t>
            </a:r>
            <a:br>
              <a:rPr kumimoji="0" lang="pl-PL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kumimoji="0" lang="pl-PL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pl-PL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 ochrony osób doznających przemocy domowej</a:t>
            </a:r>
            <a:br>
              <a:rPr kumimoji="0" lang="pl-PL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kumimoji="0" lang="pl-PL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pl-PL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 korekcyjno-edukacyjnych dla stosujących przemoc domową</a:t>
            </a:r>
            <a:br>
              <a:rPr kumimoji="0" lang="pl-PL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kumimoji="0" lang="pl-PL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pl-PL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 psychologiczno-terapeutycznych dla osób stosujących przemoc domową</a:t>
            </a:r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3A545B9E-38D3-130A-4058-B5292DBB12B7}"/>
              </a:ext>
            </a:extLst>
          </p:cNvPr>
          <p:cNvSpPr/>
          <p:nvPr/>
        </p:nvSpPr>
        <p:spPr>
          <a:xfrm>
            <a:off x="8947424" y="3252544"/>
            <a:ext cx="2329016" cy="2723138"/>
          </a:xfrm>
          <a:prstGeom prst="rect">
            <a:avLst/>
          </a:prstGeom>
          <a:solidFill>
            <a:srgbClr val="BDD6EE"/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Organizowanie szkoleń dla osób realizujących zadania związane </a:t>
            </a:r>
            <a:br>
              <a:rPr kumimoji="0" lang="pl-PL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pl-PL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z przeciwdziałaniem przemocy</a:t>
            </a:r>
            <a:endParaRPr kumimoji="0" lang="pl-PL" sz="15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7" name="Prostokąt 26">
            <a:extLst>
              <a:ext uri="{FF2B5EF4-FFF2-40B4-BE49-F238E27FC236}">
                <a16:creationId xmlns:a16="http://schemas.microsoft.com/office/drawing/2014/main" id="{C51FDAE8-BBE4-D9E6-9952-52C0A41D4DD9}"/>
              </a:ext>
            </a:extLst>
          </p:cNvPr>
          <p:cNvSpPr/>
          <p:nvPr/>
        </p:nvSpPr>
        <p:spPr>
          <a:xfrm>
            <a:off x="1371600" y="600465"/>
            <a:ext cx="9349558" cy="1142322"/>
          </a:xfrm>
          <a:prstGeom prst="rect">
            <a:avLst/>
          </a:prstGeom>
          <a:solidFill>
            <a:srgbClr val="BDD6EE"/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Zadania własne samorządu województwa</a:t>
            </a:r>
            <a:br>
              <a:rPr kumimoji="0" lang="pl-PL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pl-PL" sz="240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art. 6 ust.6 pkt 1</a:t>
            </a:r>
            <a:br>
              <a:rPr kumimoji="0" lang="pl-PL" sz="240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pl-PL" sz="240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ustawy o przeciwdziałaniu przemocy domowej </a:t>
            </a:r>
          </a:p>
        </p:txBody>
      </p:sp>
      <p:sp>
        <p:nvSpPr>
          <p:cNvPr id="8" name="Prostokąt 7">
            <a:extLst>
              <a:ext uri="{FF2B5EF4-FFF2-40B4-BE49-F238E27FC236}">
                <a16:creationId xmlns:a16="http://schemas.microsoft.com/office/drawing/2014/main" id="{34FF7208-8206-C961-6F08-2ECBD3E16304}"/>
              </a:ext>
            </a:extLst>
          </p:cNvPr>
          <p:cNvSpPr/>
          <p:nvPr/>
        </p:nvSpPr>
        <p:spPr>
          <a:xfrm>
            <a:off x="3187772" y="3252543"/>
            <a:ext cx="1945112" cy="2723140"/>
          </a:xfrm>
          <a:prstGeom prst="rect">
            <a:avLst/>
          </a:prstGeom>
          <a:solidFill>
            <a:srgbClr val="BDD6EE"/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Inspirowanie </a:t>
            </a:r>
            <a:br>
              <a:rPr kumimoji="0" lang="pl-PL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pl-PL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 promowanie nowych rozwiązań </a:t>
            </a:r>
            <a:br>
              <a:rPr kumimoji="0" lang="pl-PL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pl-PL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 zakresie przeciwdziałania przemocy domowej</a:t>
            </a:r>
          </a:p>
        </p:txBody>
      </p:sp>
    </p:spTree>
    <p:extLst>
      <p:ext uri="{BB962C8B-B14F-4D97-AF65-F5344CB8AC3E}">
        <p14:creationId xmlns:p14="http://schemas.microsoft.com/office/powerpoint/2010/main" val="3897716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336573-32DB-5672-17BE-DF2B76864D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Diagram 13">
            <a:extLst>
              <a:ext uri="{FF2B5EF4-FFF2-40B4-BE49-F238E27FC236}">
                <a16:creationId xmlns:a16="http://schemas.microsoft.com/office/drawing/2014/main" id="{1BF9C0AA-2394-2DEB-CDDD-7F3F89269DA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2099349"/>
              </p:ext>
            </p:extLst>
          </p:nvPr>
        </p:nvGraphicFramePr>
        <p:xfrm>
          <a:off x="568363" y="762000"/>
          <a:ext cx="5832437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Prostokąt: zaokrąglone rogi 2">
            <a:extLst>
              <a:ext uri="{FF2B5EF4-FFF2-40B4-BE49-F238E27FC236}">
                <a16:creationId xmlns:a16="http://schemas.microsoft.com/office/drawing/2014/main" id="{1F1E76A2-23AC-8454-ACD3-360FDDB91F43}"/>
              </a:ext>
            </a:extLst>
          </p:cNvPr>
          <p:cNvSpPr/>
          <p:nvPr/>
        </p:nvSpPr>
        <p:spPr>
          <a:xfrm>
            <a:off x="685800" y="533400"/>
            <a:ext cx="10668000" cy="822632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pl-PL" sz="2400" b="1" dirty="0">
                <a:solidFill>
                  <a:schemeClr val="lt1"/>
                </a:solidFill>
                <a:latin typeface="Century Gothic" panose="020B0502020202020204" pitchFamily="34" charset="0"/>
              </a:rPr>
              <a:t>Zmiany prawne dotyczące przemocy domowej – lata 2023/2024</a:t>
            </a:r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2FEB7A37-FF2F-3278-0EA2-ED1432022D58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633362" y="6379372"/>
            <a:ext cx="2391886" cy="440528"/>
          </a:xfrm>
          <a:prstGeom prst="rect">
            <a:avLst/>
          </a:prstGeom>
        </p:spPr>
      </p:pic>
      <p:sp>
        <p:nvSpPr>
          <p:cNvPr id="8" name="Strzałka: w prawo 7">
            <a:extLst>
              <a:ext uri="{FF2B5EF4-FFF2-40B4-BE49-F238E27FC236}">
                <a16:creationId xmlns:a16="http://schemas.microsoft.com/office/drawing/2014/main" id="{4F1ACAED-FF1C-0974-183C-286767E702D1}"/>
              </a:ext>
            </a:extLst>
          </p:cNvPr>
          <p:cNvSpPr/>
          <p:nvPr/>
        </p:nvSpPr>
        <p:spPr>
          <a:xfrm>
            <a:off x="705853" y="1744724"/>
            <a:ext cx="685800" cy="368210"/>
          </a:xfrm>
          <a:prstGeom prst="rightArrow">
            <a:avLst/>
          </a:prstGeom>
          <a:solidFill>
            <a:srgbClr val="37609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pole tekstowe 8">
            <a:extLst>
              <a:ext uri="{FF2B5EF4-FFF2-40B4-BE49-F238E27FC236}">
                <a16:creationId xmlns:a16="http://schemas.microsoft.com/office/drawing/2014/main" id="{5696D78F-8582-35FD-C029-4DF0DE299F04}"/>
              </a:ext>
            </a:extLst>
          </p:cNvPr>
          <p:cNvSpPr txBox="1"/>
          <p:nvPr/>
        </p:nvSpPr>
        <p:spPr>
          <a:xfrm>
            <a:off x="1676400" y="1750836"/>
            <a:ext cx="10113550" cy="4441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  <a:spcAft>
                <a:spcPts val="1200"/>
              </a:spcAft>
              <a:buClr>
                <a:schemeClr val="accent1">
                  <a:lumMod val="75000"/>
                </a:schemeClr>
              </a:buClr>
              <a:buSzPct val="150000"/>
            </a:pPr>
            <a:r>
              <a:rPr lang="pl-PL" dirty="0">
                <a:latin typeface="Montserrat" panose="00000500000000000000" pitchFamily="2" charset="-18"/>
              </a:rPr>
              <a:t>Definicja pojęcia (przemoc domowa, jej rodzaje, nazewnictwo).</a:t>
            </a:r>
          </a:p>
          <a:p>
            <a:pPr>
              <a:lnSpc>
                <a:spcPct val="110000"/>
              </a:lnSpc>
              <a:spcAft>
                <a:spcPts val="1200"/>
              </a:spcAft>
              <a:buClr>
                <a:schemeClr val="accent1">
                  <a:lumMod val="75000"/>
                </a:schemeClr>
              </a:buClr>
              <a:buSzPct val="150000"/>
            </a:pPr>
            <a:r>
              <a:rPr lang="pl-PL" dirty="0">
                <a:latin typeface="Montserrat" panose="00000500000000000000" pitchFamily="2" charset="-18"/>
              </a:rPr>
              <a:t>Zmiany w procedurze „Niebieskiej Karty”.</a:t>
            </a:r>
          </a:p>
          <a:p>
            <a:pPr>
              <a:lnSpc>
                <a:spcPct val="110000"/>
              </a:lnSpc>
              <a:spcAft>
                <a:spcPts val="1200"/>
              </a:spcAft>
              <a:buClr>
                <a:schemeClr val="accent1">
                  <a:lumMod val="75000"/>
                </a:schemeClr>
              </a:buClr>
              <a:buSzPct val="150000"/>
            </a:pPr>
            <a:r>
              <a:rPr lang="pl-PL" dirty="0">
                <a:latin typeface="Montserrat" panose="00000500000000000000" pitchFamily="2" charset="-18"/>
              </a:rPr>
              <a:t>Nowe uprawnienia Zespołów Interdyscyplinarnych, Policji.</a:t>
            </a:r>
          </a:p>
          <a:p>
            <a:pPr>
              <a:lnSpc>
                <a:spcPct val="110000"/>
              </a:lnSpc>
              <a:spcAft>
                <a:spcPts val="1200"/>
              </a:spcAft>
              <a:buClr>
                <a:schemeClr val="accent1">
                  <a:lumMod val="75000"/>
                </a:schemeClr>
              </a:buClr>
              <a:buSzPct val="150000"/>
            </a:pPr>
            <a:r>
              <a:rPr lang="pl-PL" dirty="0">
                <a:latin typeface="Montserrat" panose="00000500000000000000" pitchFamily="2" charset="-18"/>
              </a:rPr>
              <a:t>Obligatoryjny udział stosujących przemoc w programach korekcyjno-edukacyjnych.</a:t>
            </a:r>
          </a:p>
          <a:p>
            <a:pPr>
              <a:lnSpc>
                <a:spcPct val="110000"/>
              </a:lnSpc>
              <a:spcAft>
                <a:spcPts val="1200"/>
              </a:spcAft>
              <a:buClr>
                <a:schemeClr val="accent1">
                  <a:lumMod val="75000"/>
                </a:schemeClr>
              </a:buClr>
              <a:buSzPct val="150000"/>
            </a:pPr>
            <a:r>
              <a:rPr lang="pl-PL" dirty="0">
                <a:latin typeface="Montserrat" panose="00000500000000000000" pitchFamily="2" charset="-18"/>
              </a:rPr>
              <a:t>Szczególna rola świadka przemocy domowej.</a:t>
            </a:r>
          </a:p>
          <a:p>
            <a:pPr>
              <a:lnSpc>
                <a:spcPct val="110000"/>
              </a:lnSpc>
              <a:spcAft>
                <a:spcPts val="1200"/>
              </a:spcAft>
              <a:buClr>
                <a:schemeClr val="accent1">
                  <a:lumMod val="75000"/>
                </a:schemeClr>
              </a:buClr>
              <a:buSzPct val="150000"/>
            </a:pPr>
            <a:r>
              <a:rPr lang="pl-PL" dirty="0">
                <a:latin typeface="Montserrat" panose="00000500000000000000" pitchFamily="2" charset="-18"/>
              </a:rPr>
              <a:t>Szczególna ochrona dzieci („ustawa Kamilka”, standardy ochrony małoletnich). </a:t>
            </a:r>
          </a:p>
          <a:p>
            <a:pPr>
              <a:lnSpc>
                <a:spcPct val="110000"/>
              </a:lnSpc>
              <a:spcAft>
                <a:spcPts val="1200"/>
              </a:spcAft>
              <a:buClr>
                <a:schemeClr val="accent1">
                  <a:lumMod val="75000"/>
                </a:schemeClr>
              </a:buClr>
              <a:buSzPct val="150000"/>
            </a:pPr>
            <a:r>
              <a:rPr lang="pl-PL" dirty="0">
                <a:latin typeface="Montserrat" panose="00000500000000000000" pitchFamily="2" charset="-18"/>
              </a:rPr>
              <a:t>Podmiotowość dziecka – wysłuchanie przed Sądem.</a:t>
            </a:r>
          </a:p>
          <a:p>
            <a:pPr>
              <a:lnSpc>
                <a:spcPct val="110000"/>
              </a:lnSpc>
              <a:spcAft>
                <a:spcPts val="1200"/>
              </a:spcAft>
              <a:buClr>
                <a:schemeClr val="accent1">
                  <a:lumMod val="75000"/>
                </a:schemeClr>
              </a:buClr>
              <a:buSzPct val="150000"/>
            </a:pPr>
            <a:r>
              <a:rPr lang="pl-PL" dirty="0">
                <a:latin typeface="Montserrat" panose="00000500000000000000" pitchFamily="2" charset="-18"/>
              </a:rPr>
              <a:t>Procedura tzw. </a:t>
            </a:r>
            <a:r>
              <a:rPr lang="pl-PL" dirty="0" err="1">
                <a:latin typeface="Montserrat" panose="00000500000000000000" pitchFamily="2" charset="-18"/>
              </a:rPr>
              <a:t>Serious</a:t>
            </a:r>
            <a:r>
              <a:rPr lang="pl-PL" dirty="0">
                <a:latin typeface="Montserrat" panose="00000500000000000000" pitchFamily="2" charset="-18"/>
              </a:rPr>
              <a:t> Case </a:t>
            </a:r>
            <a:r>
              <a:rPr lang="pl-PL" dirty="0" err="1">
                <a:latin typeface="Montserrat" panose="00000500000000000000" pitchFamily="2" charset="-18"/>
              </a:rPr>
              <a:t>Review</a:t>
            </a:r>
            <a:r>
              <a:rPr lang="pl-PL" dirty="0">
                <a:latin typeface="Montserrat" panose="00000500000000000000" pitchFamily="2" charset="-18"/>
              </a:rPr>
              <a:t>.</a:t>
            </a:r>
          </a:p>
          <a:p>
            <a:pPr>
              <a:lnSpc>
                <a:spcPct val="110000"/>
              </a:lnSpc>
              <a:spcAft>
                <a:spcPts val="1200"/>
              </a:spcAft>
              <a:buClr>
                <a:schemeClr val="accent1">
                  <a:lumMod val="75000"/>
                </a:schemeClr>
              </a:buClr>
              <a:buSzPct val="150000"/>
            </a:pPr>
            <a:r>
              <a:rPr lang="pl-PL" dirty="0">
                <a:latin typeface="Montserrat" panose="00000500000000000000" pitchFamily="2" charset="-18"/>
              </a:rPr>
              <a:t>Dziecko-świadek przemocy jako osoba doznająca przemocy.</a:t>
            </a:r>
          </a:p>
          <a:p>
            <a:pPr>
              <a:lnSpc>
                <a:spcPct val="110000"/>
              </a:lnSpc>
              <a:spcAft>
                <a:spcPts val="1200"/>
              </a:spcAft>
              <a:buClr>
                <a:schemeClr val="accent1">
                  <a:lumMod val="75000"/>
                </a:schemeClr>
              </a:buClr>
              <a:buSzPct val="150000"/>
            </a:pPr>
            <a:endParaRPr lang="pl-PL" sz="1400" dirty="0">
              <a:latin typeface="Montserrat" panose="00000500000000000000" pitchFamily="2" charset="-18"/>
            </a:endParaRPr>
          </a:p>
        </p:txBody>
      </p:sp>
      <p:sp>
        <p:nvSpPr>
          <p:cNvPr id="10" name="Strzałka: w prawo 9">
            <a:extLst>
              <a:ext uri="{FF2B5EF4-FFF2-40B4-BE49-F238E27FC236}">
                <a16:creationId xmlns:a16="http://schemas.microsoft.com/office/drawing/2014/main" id="{5115F7BA-C934-C3E5-0723-CA8771AF26FE}"/>
              </a:ext>
            </a:extLst>
          </p:cNvPr>
          <p:cNvSpPr/>
          <p:nvPr/>
        </p:nvSpPr>
        <p:spPr>
          <a:xfrm>
            <a:off x="705853" y="2182697"/>
            <a:ext cx="685800" cy="368210"/>
          </a:xfrm>
          <a:prstGeom prst="rightArrow">
            <a:avLst/>
          </a:prstGeom>
          <a:solidFill>
            <a:srgbClr val="37609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Strzałka: w prawo 10">
            <a:extLst>
              <a:ext uri="{FF2B5EF4-FFF2-40B4-BE49-F238E27FC236}">
                <a16:creationId xmlns:a16="http://schemas.microsoft.com/office/drawing/2014/main" id="{104EFFCE-FEF6-0D50-4888-B9961327B14C}"/>
              </a:ext>
            </a:extLst>
          </p:cNvPr>
          <p:cNvSpPr/>
          <p:nvPr/>
        </p:nvSpPr>
        <p:spPr>
          <a:xfrm>
            <a:off x="705853" y="2631960"/>
            <a:ext cx="685800" cy="368210"/>
          </a:xfrm>
          <a:prstGeom prst="rightArrow">
            <a:avLst/>
          </a:prstGeom>
          <a:solidFill>
            <a:srgbClr val="37609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Strzałka: w prawo 11">
            <a:extLst>
              <a:ext uri="{FF2B5EF4-FFF2-40B4-BE49-F238E27FC236}">
                <a16:creationId xmlns:a16="http://schemas.microsoft.com/office/drawing/2014/main" id="{D87C03E1-025E-4C21-36F4-B4249783B448}"/>
              </a:ext>
            </a:extLst>
          </p:cNvPr>
          <p:cNvSpPr/>
          <p:nvPr/>
        </p:nvSpPr>
        <p:spPr>
          <a:xfrm>
            <a:off x="701842" y="3115196"/>
            <a:ext cx="685800" cy="368210"/>
          </a:xfrm>
          <a:prstGeom prst="rightArrow">
            <a:avLst/>
          </a:prstGeom>
          <a:solidFill>
            <a:srgbClr val="37609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" name="Strzałka: w prawo 12">
            <a:extLst>
              <a:ext uri="{FF2B5EF4-FFF2-40B4-BE49-F238E27FC236}">
                <a16:creationId xmlns:a16="http://schemas.microsoft.com/office/drawing/2014/main" id="{B84A397E-BBC9-7CD4-8041-ADC02E7A2F9D}"/>
              </a:ext>
            </a:extLst>
          </p:cNvPr>
          <p:cNvSpPr/>
          <p:nvPr/>
        </p:nvSpPr>
        <p:spPr>
          <a:xfrm>
            <a:off x="701842" y="3568325"/>
            <a:ext cx="685800" cy="368210"/>
          </a:xfrm>
          <a:prstGeom prst="rightArrow">
            <a:avLst/>
          </a:prstGeom>
          <a:solidFill>
            <a:srgbClr val="37609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75E1D55D-E29C-5D23-1D3A-414ED81AB95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04831" y="4041730"/>
            <a:ext cx="682811" cy="365792"/>
          </a:xfrm>
          <a:prstGeom prst="rect">
            <a:avLst/>
          </a:prstGeom>
        </p:spPr>
      </p:pic>
      <p:pic>
        <p:nvPicPr>
          <p:cNvPr id="7" name="Obraz 6">
            <a:extLst>
              <a:ext uri="{FF2B5EF4-FFF2-40B4-BE49-F238E27FC236}">
                <a16:creationId xmlns:a16="http://schemas.microsoft.com/office/drawing/2014/main" id="{709F9F54-0963-0BDB-9331-BCBBD186B04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05341" y="4518892"/>
            <a:ext cx="682811" cy="371888"/>
          </a:xfrm>
          <a:prstGeom prst="rect">
            <a:avLst/>
          </a:prstGeom>
        </p:spPr>
      </p:pic>
      <p:pic>
        <p:nvPicPr>
          <p:cNvPr id="16" name="Obraz 15">
            <a:extLst>
              <a:ext uri="{FF2B5EF4-FFF2-40B4-BE49-F238E27FC236}">
                <a16:creationId xmlns:a16="http://schemas.microsoft.com/office/drawing/2014/main" id="{CC90A545-92A9-3E64-7C1F-25582B0C194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01842" y="4953448"/>
            <a:ext cx="682811" cy="371888"/>
          </a:xfrm>
          <a:prstGeom prst="rect">
            <a:avLst/>
          </a:prstGeom>
        </p:spPr>
      </p:pic>
      <p:pic>
        <p:nvPicPr>
          <p:cNvPr id="18" name="Obraz 17">
            <a:extLst>
              <a:ext uri="{FF2B5EF4-FFF2-40B4-BE49-F238E27FC236}">
                <a16:creationId xmlns:a16="http://schemas.microsoft.com/office/drawing/2014/main" id="{A603A798-1BEF-ADD6-9639-C9F671A4C56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01842" y="5428002"/>
            <a:ext cx="682811" cy="371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1189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4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EE8E07-CCA5-AF87-A4EE-CBEEEEAEC4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: zaokrąglone rogi 2">
            <a:extLst>
              <a:ext uri="{FF2B5EF4-FFF2-40B4-BE49-F238E27FC236}">
                <a16:creationId xmlns:a16="http://schemas.microsoft.com/office/drawing/2014/main" id="{945B69BD-13BD-8BFF-916B-FFDAA007E6FD}"/>
              </a:ext>
            </a:extLst>
          </p:cNvPr>
          <p:cNvSpPr/>
          <p:nvPr/>
        </p:nvSpPr>
        <p:spPr>
          <a:xfrm>
            <a:off x="685800" y="533399"/>
            <a:ext cx="10668000" cy="1447801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3200" b="1" dirty="0">
                <a:solidFill>
                  <a:schemeClr val="lt1"/>
                </a:solidFill>
                <a:latin typeface="Century Gothic" panose="020B0502020202020204" pitchFamily="34" charset="0"/>
              </a:rPr>
              <a:t>Definicja przemocy domowej </a:t>
            </a:r>
            <a:br>
              <a:rPr lang="pl-PL" sz="3200" b="1" dirty="0">
                <a:solidFill>
                  <a:schemeClr val="lt1"/>
                </a:solidFill>
                <a:latin typeface="Century Gothic" panose="020B0502020202020204" pitchFamily="34" charset="0"/>
              </a:rPr>
            </a:br>
            <a:r>
              <a:rPr lang="pl-PL" sz="3200" b="1" dirty="0">
                <a:solidFill>
                  <a:schemeClr val="lt1"/>
                </a:solidFill>
                <a:latin typeface="Century Gothic" panose="020B0502020202020204" pitchFamily="34" charset="0"/>
              </a:rPr>
              <a:t>– znamiona i symptomy</a:t>
            </a:r>
            <a:br>
              <a:rPr lang="pl-PL" sz="3200" b="1" dirty="0">
                <a:solidFill>
                  <a:schemeClr val="lt1"/>
                </a:solidFill>
                <a:latin typeface="Century Gothic" panose="020B0502020202020204" pitchFamily="34" charset="0"/>
              </a:rPr>
            </a:br>
            <a:r>
              <a:rPr lang="pl-PL" b="1" dirty="0">
                <a:solidFill>
                  <a:schemeClr val="lt1"/>
                </a:solidFill>
                <a:latin typeface="Century Gothic" panose="020B0502020202020204" pitchFamily="34" charset="0"/>
              </a:rPr>
              <a:t>Ustawa o przeciwdziałaniu przemocy domowej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1529A74C-B1B9-7ED5-66C7-1428715A0721}"/>
              </a:ext>
            </a:extLst>
          </p:cNvPr>
          <p:cNvSpPr txBox="1"/>
          <p:nvPr/>
        </p:nvSpPr>
        <p:spPr>
          <a:xfrm>
            <a:off x="457200" y="1786692"/>
            <a:ext cx="10668000" cy="47196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>
              <a:lnSpc>
                <a:spcPct val="120000"/>
              </a:lnSpc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50000"/>
              <a:buFont typeface="Arial" panose="020B0604020202020204" pitchFamily="34" charset="0"/>
              <a:buChar char="•"/>
            </a:pPr>
            <a:endParaRPr lang="pl-PL" dirty="0">
              <a:latin typeface="Montserrat" panose="00000500000000000000" pitchFamily="2" charset="-18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 algn="l">
              <a:lnSpc>
                <a:spcPct val="120000"/>
              </a:lnSpc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50000"/>
              <a:buFont typeface="Arial" panose="020B0604020202020204" pitchFamily="34" charset="0"/>
              <a:buChar char="•"/>
            </a:pPr>
            <a:r>
              <a:rPr lang="pl-PL" dirty="0">
                <a:latin typeface="Montserrat" panose="00000500000000000000" pitchFamily="2" charset="-18"/>
                <a:ea typeface="Tahoma" panose="020B0604030504040204" pitchFamily="34" charset="0"/>
                <a:cs typeface="Tahoma" panose="020B0604030504040204" pitchFamily="34" charset="0"/>
              </a:rPr>
              <a:t>umyślny czyn;</a:t>
            </a:r>
          </a:p>
          <a:p>
            <a:pPr marL="285750" indent="-285750" algn="l">
              <a:lnSpc>
                <a:spcPct val="120000"/>
              </a:lnSpc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50000"/>
              <a:buFont typeface="Arial" panose="020B0604020202020204" pitchFamily="34" charset="0"/>
              <a:buChar char="•"/>
            </a:pPr>
            <a:r>
              <a:rPr lang="pl-PL" dirty="0">
                <a:latin typeface="Montserrat" panose="00000500000000000000" pitchFamily="2" charset="-18"/>
                <a:ea typeface="Tahoma" panose="020B0604030504040204" pitchFamily="34" charset="0"/>
                <a:cs typeface="Tahoma" panose="020B0604030504040204" pitchFamily="34" charset="0"/>
              </a:rPr>
              <a:t>działanie lub zaniechanie;</a:t>
            </a:r>
          </a:p>
          <a:p>
            <a:pPr marL="285750" indent="-285750" algn="l">
              <a:lnSpc>
                <a:spcPct val="120000"/>
              </a:lnSpc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50000"/>
              <a:buFont typeface="Arial" panose="020B0604020202020204" pitchFamily="34" charset="0"/>
              <a:buChar char="•"/>
            </a:pPr>
            <a:r>
              <a:rPr lang="pl-PL" dirty="0">
                <a:latin typeface="Montserrat" panose="00000500000000000000" pitchFamily="2" charset="-18"/>
                <a:ea typeface="Tahoma" panose="020B0604030504040204" pitchFamily="34" charset="0"/>
                <a:cs typeface="Tahoma" panose="020B0604030504040204" pitchFamily="34" charset="0"/>
              </a:rPr>
              <a:t>jednorazowe lub powtarzające się;</a:t>
            </a:r>
          </a:p>
          <a:p>
            <a:pPr marL="285750" indent="-285750" algn="l">
              <a:lnSpc>
                <a:spcPct val="120000"/>
              </a:lnSpc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50000"/>
              <a:buFont typeface="Arial" panose="020B0604020202020204" pitchFamily="34" charset="0"/>
              <a:buChar char="•"/>
            </a:pPr>
            <a:r>
              <a:rPr lang="pl-PL" dirty="0">
                <a:latin typeface="Montserrat" panose="00000500000000000000" pitchFamily="2" charset="-18"/>
                <a:ea typeface="Tahoma" panose="020B0604030504040204" pitchFamily="34" charset="0"/>
                <a:cs typeface="Tahoma" panose="020B0604030504040204" pitchFamily="34" charset="0"/>
              </a:rPr>
              <a:t>przewaga fizyczna, psychiczna lub ekonomiczna;</a:t>
            </a:r>
          </a:p>
          <a:p>
            <a:pPr marL="285750" indent="-285750" algn="l">
              <a:lnSpc>
                <a:spcPct val="120000"/>
              </a:lnSpc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50000"/>
              <a:buFont typeface="Arial" panose="020B0604020202020204" pitchFamily="34" charset="0"/>
              <a:buChar char="•"/>
            </a:pPr>
            <a:r>
              <a:rPr lang="pl-PL" dirty="0">
                <a:latin typeface="Montserrat" panose="00000500000000000000" pitchFamily="2" charset="-18"/>
                <a:ea typeface="Tahoma" panose="020B0604030504040204" pitchFamily="34" charset="0"/>
                <a:cs typeface="Tahoma" panose="020B0604030504040204" pitchFamily="34" charset="0"/>
              </a:rPr>
              <a:t>naruszanie praw lub dóbr osoby doznającej przemocy.</a:t>
            </a:r>
          </a:p>
          <a:p>
            <a:pPr algn="l">
              <a:lnSpc>
                <a:spcPct val="120000"/>
              </a:lnSpc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50000"/>
            </a:pPr>
            <a:r>
              <a:rPr lang="pl-PL" b="1" dirty="0">
                <a:latin typeface="Montserrat" panose="00000500000000000000" pitchFamily="2" charset="-18"/>
                <a:ea typeface="Tahoma" panose="020B0604030504040204" pitchFamily="34" charset="0"/>
                <a:cs typeface="Tahoma" panose="020B0604030504040204" pitchFamily="34" charset="0"/>
              </a:rPr>
              <a:t>			</a:t>
            </a:r>
            <a:r>
              <a:rPr lang="pl-PL" b="1" dirty="0">
                <a:solidFill>
                  <a:srgbClr val="376092"/>
                </a:solidFill>
                <a:latin typeface="Montserrat" panose="00000500000000000000" pitchFamily="2" charset="-18"/>
                <a:ea typeface="Tahoma" panose="020B0604030504040204" pitchFamily="34" charset="0"/>
                <a:cs typeface="Tahoma" panose="020B0604030504040204" pitchFamily="34" charset="0"/>
              </a:rPr>
              <a:t>RODZAJE PRZMOCY DOMOWEJ</a:t>
            </a:r>
          </a:p>
          <a:p>
            <a:pPr marL="285750" indent="-285750" algn="l">
              <a:lnSpc>
                <a:spcPct val="120000"/>
              </a:lnSpc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50000"/>
              <a:buFont typeface="Arial" panose="020B0604020202020204" pitchFamily="34" charset="0"/>
              <a:buChar char="•"/>
            </a:pPr>
            <a:r>
              <a:rPr lang="pl-PL" sz="1600" dirty="0">
                <a:latin typeface="Montserrat" panose="00000500000000000000" pitchFamily="2" charset="-18"/>
                <a:ea typeface="Tahoma" panose="020B0604030504040204" pitchFamily="34" charset="0"/>
                <a:cs typeface="Tahoma" panose="020B0604030504040204" pitchFamily="34" charset="0"/>
              </a:rPr>
              <a:t>psychiczna</a:t>
            </a:r>
          </a:p>
          <a:p>
            <a:pPr marL="285750" indent="-285750" algn="l">
              <a:lnSpc>
                <a:spcPct val="120000"/>
              </a:lnSpc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50000"/>
              <a:buFont typeface="Arial" panose="020B0604020202020204" pitchFamily="34" charset="0"/>
              <a:buChar char="•"/>
            </a:pPr>
            <a:r>
              <a:rPr lang="pl-PL" sz="1600" dirty="0">
                <a:latin typeface="Montserrat" panose="00000500000000000000" pitchFamily="2" charset="-18"/>
                <a:ea typeface="Tahoma" panose="020B0604030504040204" pitchFamily="34" charset="0"/>
                <a:cs typeface="Tahoma" panose="020B0604030504040204" pitchFamily="34" charset="0"/>
              </a:rPr>
              <a:t>fizyczna</a:t>
            </a:r>
          </a:p>
          <a:p>
            <a:pPr marL="285750" indent="-285750" algn="l">
              <a:lnSpc>
                <a:spcPct val="120000"/>
              </a:lnSpc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50000"/>
              <a:buFont typeface="Arial" panose="020B0604020202020204" pitchFamily="34" charset="0"/>
              <a:buChar char="•"/>
            </a:pPr>
            <a:r>
              <a:rPr lang="pl-PL" sz="1600" dirty="0">
                <a:latin typeface="Montserrat" panose="00000500000000000000" pitchFamily="2" charset="-18"/>
                <a:ea typeface="Tahoma" panose="020B0604030504040204" pitchFamily="34" charset="0"/>
                <a:cs typeface="Tahoma" panose="020B0604030504040204" pitchFamily="34" charset="0"/>
              </a:rPr>
              <a:t>ekonomiczna</a:t>
            </a:r>
          </a:p>
          <a:p>
            <a:pPr marL="285750" indent="-285750" algn="l">
              <a:lnSpc>
                <a:spcPct val="120000"/>
              </a:lnSpc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50000"/>
              <a:buFont typeface="Arial" panose="020B0604020202020204" pitchFamily="34" charset="0"/>
              <a:buChar char="•"/>
            </a:pPr>
            <a:r>
              <a:rPr lang="pl-PL" sz="1600" dirty="0">
                <a:latin typeface="Montserrat" panose="00000500000000000000" pitchFamily="2" charset="-18"/>
                <a:ea typeface="Tahoma" panose="020B0604030504040204" pitchFamily="34" charset="0"/>
                <a:cs typeface="Tahoma" panose="020B0604030504040204" pitchFamily="34" charset="0"/>
              </a:rPr>
              <a:t>seksualna</a:t>
            </a:r>
          </a:p>
          <a:p>
            <a:pPr marL="285750" indent="-285750" algn="l">
              <a:lnSpc>
                <a:spcPct val="120000"/>
              </a:lnSpc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50000"/>
              <a:buFont typeface="Arial" panose="020B0604020202020204" pitchFamily="34" charset="0"/>
              <a:buChar char="•"/>
            </a:pPr>
            <a:r>
              <a:rPr lang="pl-PL" sz="1600" dirty="0">
                <a:latin typeface="Montserrat" panose="00000500000000000000" pitchFamily="2" charset="-18"/>
                <a:ea typeface="Tahoma" panose="020B0604030504040204" pitchFamily="34" charset="0"/>
                <a:cs typeface="Tahoma" panose="020B0604030504040204" pitchFamily="34" charset="0"/>
              </a:rPr>
              <a:t>zaniedbania</a:t>
            </a:r>
            <a:r>
              <a:rPr lang="pl-PL" sz="1400" dirty="0">
                <a:latin typeface="Montserrat" panose="00000500000000000000" pitchFamily="2" charset="-18"/>
                <a:ea typeface="Tahoma" panose="020B0604030504040204" pitchFamily="34" charset="0"/>
                <a:cs typeface="Tahoma" panose="020B0604030504040204" pitchFamily="34" charset="0"/>
              </a:rPr>
              <a:t>		</a:t>
            </a:r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BAA41484-348E-E4C4-249D-6EE93445F9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633362" y="6379372"/>
            <a:ext cx="2391886" cy="440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97040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6DD4A7-4FBF-E604-EBD6-4CCBFC1574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: zaokrąglone rogi 2">
            <a:extLst>
              <a:ext uri="{FF2B5EF4-FFF2-40B4-BE49-F238E27FC236}">
                <a16:creationId xmlns:a16="http://schemas.microsoft.com/office/drawing/2014/main" id="{8A252798-2D14-9BCC-9F2B-E5CA733D7ACE}"/>
              </a:ext>
            </a:extLst>
          </p:cNvPr>
          <p:cNvSpPr/>
          <p:nvPr/>
        </p:nvSpPr>
        <p:spPr>
          <a:xfrm>
            <a:off x="685800" y="533400"/>
            <a:ext cx="10668000" cy="822632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pl-PL" sz="3200" b="1" dirty="0">
                <a:solidFill>
                  <a:schemeClr val="lt1"/>
                </a:solidFill>
                <a:latin typeface="Century Gothic" panose="020B0502020202020204" pitchFamily="34" charset="0"/>
              </a:rPr>
              <a:t>Skala przemocy domowej w województwie łódzkim</a:t>
            </a:r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C7EB7A33-F712-0AC7-746E-3990EB32CA5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633362" y="6379372"/>
            <a:ext cx="2391886" cy="440528"/>
          </a:xfrm>
          <a:prstGeom prst="rect">
            <a:avLst/>
          </a:prstGeom>
        </p:spPr>
      </p:pic>
      <p:sp>
        <p:nvSpPr>
          <p:cNvPr id="6" name="Tytuł 5">
            <a:extLst>
              <a:ext uri="{FF2B5EF4-FFF2-40B4-BE49-F238E27FC236}">
                <a16:creationId xmlns:a16="http://schemas.microsoft.com/office/drawing/2014/main" id="{76F2AE2B-6906-F04C-8BBA-E8DBE38940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828800"/>
            <a:ext cx="10896600" cy="861774"/>
          </a:xfrm>
        </p:spPr>
        <p:txBody>
          <a:bodyPr/>
          <a:lstStyle/>
          <a:p>
            <a:pPr algn="ctr"/>
            <a:r>
              <a:rPr lang="pl-PL" sz="2800" dirty="0">
                <a:solidFill>
                  <a:srgbClr val="376092"/>
                </a:solidFill>
              </a:rPr>
              <a:t>Liczba interwencji domowych przeprowadzonych przez Policję</a:t>
            </a:r>
            <a:br>
              <a:rPr lang="pl-PL" sz="2800" dirty="0">
                <a:solidFill>
                  <a:srgbClr val="376092"/>
                </a:solidFill>
              </a:rPr>
            </a:br>
            <a:r>
              <a:rPr lang="pl-PL" sz="2800" dirty="0">
                <a:solidFill>
                  <a:srgbClr val="376092"/>
                </a:solidFill>
              </a:rPr>
              <a:t>w latach 2021 – 2024 (dane KWP w Łodzi)</a:t>
            </a:r>
          </a:p>
        </p:txBody>
      </p:sp>
      <p:sp>
        <p:nvSpPr>
          <p:cNvPr id="7" name="Podtytuł 6">
            <a:extLst>
              <a:ext uri="{FF2B5EF4-FFF2-40B4-BE49-F238E27FC236}">
                <a16:creationId xmlns:a16="http://schemas.microsoft.com/office/drawing/2014/main" id="{45AE3FEC-C729-52E9-230B-D5FAC1E2DBF6}"/>
              </a:ext>
            </a:extLst>
          </p:cNvPr>
          <p:cNvSpPr>
            <a:spLocks noGrp="1"/>
          </p:cNvSpPr>
          <p:nvPr>
            <p:ph type="subTitle" idx="4"/>
          </p:nvPr>
        </p:nvSpPr>
        <p:spPr>
          <a:xfrm>
            <a:off x="1524000" y="2987754"/>
            <a:ext cx="8458200" cy="2506980"/>
          </a:xfrm>
        </p:spPr>
        <p:txBody>
          <a:bodyPr/>
          <a:lstStyle/>
          <a:p>
            <a:endParaRPr lang="pl-PL" dirty="0"/>
          </a:p>
        </p:txBody>
      </p:sp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id="{B757F10E-FBEF-ECE9-F7E3-38371715A4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5675082"/>
              </p:ext>
            </p:extLst>
          </p:nvPr>
        </p:nvGraphicFramePr>
        <p:xfrm>
          <a:off x="1524000" y="3276600"/>
          <a:ext cx="8458200" cy="2591514"/>
        </p:xfrm>
        <a:graphic>
          <a:graphicData uri="http://schemas.openxmlformats.org/drawingml/2006/table">
            <a:tbl>
              <a:tblPr firstRow="1" firstCol="1" bandRow="1"/>
              <a:tblGrid>
                <a:gridCol w="2114550">
                  <a:extLst>
                    <a:ext uri="{9D8B030D-6E8A-4147-A177-3AD203B41FA5}">
                      <a16:colId xmlns:a16="http://schemas.microsoft.com/office/drawing/2014/main" val="3979859954"/>
                    </a:ext>
                  </a:extLst>
                </a:gridCol>
                <a:gridCol w="2076450">
                  <a:extLst>
                    <a:ext uri="{9D8B030D-6E8A-4147-A177-3AD203B41FA5}">
                      <a16:colId xmlns:a16="http://schemas.microsoft.com/office/drawing/2014/main" val="29021096"/>
                    </a:ext>
                  </a:extLst>
                </a:gridCol>
                <a:gridCol w="2152650">
                  <a:extLst>
                    <a:ext uri="{9D8B030D-6E8A-4147-A177-3AD203B41FA5}">
                      <a16:colId xmlns:a16="http://schemas.microsoft.com/office/drawing/2014/main" val="872037733"/>
                    </a:ext>
                  </a:extLst>
                </a:gridCol>
                <a:gridCol w="2114550">
                  <a:extLst>
                    <a:ext uri="{9D8B030D-6E8A-4147-A177-3AD203B41FA5}">
                      <a16:colId xmlns:a16="http://schemas.microsoft.com/office/drawing/2014/main" val="1514239840"/>
                    </a:ext>
                  </a:extLst>
                </a:gridCol>
              </a:tblGrid>
              <a:tr h="129575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180340" algn="l"/>
                        </a:tabLst>
                      </a:pPr>
                      <a:r>
                        <a:rPr lang="pl-PL" sz="2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2021 r.</a:t>
                      </a:r>
                      <a:endParaRPr lang="pl-PL" sz="24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180340" algn="l"/>
                        </a:tabLst>
                      </a:pPr>
                      <a:r>
                        <a:rPr lang="pl-PL" sz="2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2022 r.</a:t>
                      </a:r>
                      <a:endParaRPr lang="pl-PL" sz="24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180340" algn="l"/>
                        </a:tabLst>
                      </a:pPr>
                      <a:r>
                        <a:rPr lang="pl-PL" sz="2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2023 r.</a:t>
                      </a:r>
                      <a:endParaRPr lang="pl-PL" sz="24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180340" algn="l"/>
                        </a:tabLst>
                      </a:pPr>
                      <a:r>
                        <a:rPr lang="pl-PL" sz="24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2024 r.</a:t>
                      </a:r>
                      <a:endParaRPr lang="pl-PL" sz="24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4731499"/>
                  </a:ext>
                </a:extLst>
              </a:tr>
              <a:tr h="129575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180340" algn="l"/>
                        </a:tabLst>
                      </a:pPr>
                      <a:r>
                        <a:rPr lang="pl-PL" sz="24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25203</a:t>
                      </a:r>
                      <a:endParaRPr lang="pl-PL" sz="24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180340" algn="l"/>
                        </a:tabLst>
                      </a:pPr>
                      <a:r>
                        <a:rPr lang="pl-PL" sz="24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22793</a:t>
                      </a:r>
                      <a:endParaRPr lang="pl-PL" sz="24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180340" algn="l"/>
                        </a:tabLst>
                      </a:pPr>
                      <a:r>
                        <a:rPr lang="pl-PL" sz="2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22227</a:t>
                      </a:r>
                      <a:endParaRPr lang="pl-PL" sz="24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180340" algn="l"/>
                        </a:tabLst>
                      </a:pPr>
                      <a:r>
                        <a:rPr lang="pl-PL" sz="2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18714</a:t>
                      </a:r>
                      <a:endParaRPr lang="pl-PL" sz="24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78855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80380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A15398-48E6-AE2A-E2A2-06BCFD31FC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: zaokrąglone rogi 2">
            <a:extLst>
              <a:ext uri="{FF2B5EF4-FFF2-40B4-BE49-F238E27FC236}">
                <a16:creationId xmlns:a16="http://schemas.microsoft.com/office/drawing/2014/main" id="{EA275CAE-1EBF-C5CC-2451-0D118BB1B17F}"/>
              </a:ext>
            </a:extLst>
          </p:cNvPr>
          <p:cNvSpPr/>
          <p:nvPr/>
        </p:nvSpPr>
        <p:spPr>
          <a:xfrm>
            <a:off x="685800" y="533400"/>
            <a:ext cx="10668000" cy="822632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pl-PL" sz="3200" b="1" dirty="0">
                <a:solidFill>
                  <a:schemeClr val="lt1"/>
                </a:solidFill>
                <a:latin typeface="Century Gothic" panose="020B0502020202020204" pitchFamily="34" charset="0"/>
              </a:rPr>
              <a:t>Skala przemocy domowej w województwie łódzkim</a:t>
            </a:r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B5E9A42B-F15D-1E4A-C7A1-121A31224C7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633362" y="6379372"/>
            <a:ext cx="2391886" cy="440528"/>
          </a:xfrm>
          <a:prstGeom prst="rect">
            <a:avLst/>
          </a:prstGeom>
        </p:spPr>
      </p:pic>
      <p:sp>
        <p:nvSpPr>
          <p:cNvPr id="6" name="Tytuł 5">
            <a:extLst>
              <a:ext uri="{FF2B5EF4-FFF2-40B4-BE49-F238E27FC236}">
                <a16:creationId xmlns:a16="http://schemas.microsoft.com/office/drawing/2014/main" id="{04E14EFC-9A84-F31E-930B-EEEAD2F725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1828800"/>
            <a:ext cx="11568048" cy="1107996"/>
          </a:xfrm>
        </p:spPr>
        <p:txBody>
          <a:bodyPr/>
          <a:lstStyle/>
          <a:p>
            <a:pPr algn="ctr"/>
            <a:r>
              <a:rPr lang="pl-PL" sz="2400" dirty="0">
                <a:solidFill>
                  <a:srgbClr val="376092"/>
                </a:solidFill>
              </a:rPr>
              <a:t>Liczba procedur „Niebieskiej Karty” wszczętych podczas </a:t>
            </a:r>
            <a:br>
              <a:rPr lang="pl-PL" sz="2400" dirty="0">
                <a:solidFill>
                  <a:srgbClr val="376092"/>
                </a:solidFill>
              </a:rPr>
            </a:br>
            <a:r>
              <a:rPr lang="pl-PL" sz="2400" dirty="0">
                <a:solidFill>
                  <a:srgbClr val="376092"/>
                </a:solidFill>
              </a:rPr>
              <a:t>interwencji domowych w latach 2021 – 2024 </a:t>
            </a:r>
            <a:br>
              <a:rPr lang="pl-PL" sz="2400" dirty="0">
                <a:solidFill>
                  <a:srgbClr val="376092"/>
                </a:solidFill>
              </a:rPr>
            </a:br>
            <a:r>
              <a:rPr lang="pl-PL" sz="2400" dirty="0">
                <a:solidFill>
                  <a:srgbClr val="376092"/>
                </a:solidFill>
              </a:rPr>
              <a:t>(dane KWP w Łodzi)</a:t>
            </a:r>
          </a:p>
        </p:txBody>
      </p:sp>
      <p:sp>
        <p:nvSpPr>
          <p:cNvPr id="7" name="Podtytuł 6">
            <a:extLst>
              <a:ext uri="{FF2B5EF4-FFF2-40B4-BE49-F238E27FC236}">
                <a16:creationId xmlns:a16="http://schemas.microsoft.com/office/drawing/2014/main" id="{35C3C819-7B70-234A-0792-2BBD1B1BC208}"/>
              </a:ext>
            </a:extLst>
          </p:cNvPr>
          <p:cNvSpPr>
            <a:spLocks noGrp="1"/>
          </p:cNvSpPr>
          <p:nvPr>
            <p:ph type="subTitle" idx="4"/>
          </p:nvPr>
        </p:nvSpPr>
        <p:spPr>
          <a:xfrm>
            <a:off x="990600" y="3418642"/>
            <a:ext cx="9448800" cy="2372558"/>
          </a:xfrm>
        </p:spPr>
        <p:txBody>
          <a:bodyPr/>
          <a:lstStyle/>
          <a:p>
            <a:endParaRPr lang="pl-PL" dirty="0"/>
          </a:p>
        </p:txBody>
      </p:sp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id="{AD6D8CDA-2525-AF19-286E-7BF49580F2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8759263"/>
              </p:ext>
            </p:extLst>
          </p:nvPr>
        </p:nvGraphicFramePr>
        <p:xfrm>
          <a:off x="1524000" y="3429000"/>
          <a:ext cx="8458200" cy="2372558"/>
        </p:xfrm>
        <a:graphic>
          <a:graphicData uri="http://schemas.openxmlformats.org/drawingml/2006/table">
            <a:tbl>
              <a:tblPr firstRow="1" firstCol="1" bandRow="1"/>
              <a:tblGrid>
                <a:gridCol w="2114550">
                  <a:extLst>
                    <a:ext uri="{9D8B030D-6E8A-4147-A177-3AD203B41FA5}">
                      <a16:colId xmlns:a16="http://schemas.microsoft.com/office/drawing/2014/main" val="3979859954"/>
                    </a:ext>
                  </a:extLst>
                </a:gridCol>
                <a:gridCol w="2114550">
                  <a:extLst>
                    <a:ext uri="{9D8B030D-6E8A-4147-A177-3AD203B41FA5}">
                      <a16:colId xmlns:a16="http://schemas.microsoft.com/office/drawing/2014/main" val="29021096"/>
                    </a:ext>
                  </a:extLst>
                </a:gridCol>
                <a:gridCol w="2114550">
                  <a:extLst>
                    <a:ext uri="{9D8B030D-6E8A-4147-A177-3AD203B41FA5}">
                      <a16:colId xmlns:a16="http://schemas.microsoft.com/office/drawing/2014/main" val="872037733"/>
                    </a:ext>
                  </a:extLst>
                </a:gridCol>
                <a:gridCol w="2114550">
                  <a:extLst>
                    <a:ext uri="{9D8B030D-6E8A-4147-A177-3AD203B41FA5}">
                      <a16:colId xmlns:a16="http://schemas.microsoft.com/office/drawing/2014/main" val="1514239840"/>
                    </a:ext>
                  </a:extLst>
                </a:gridCol>
              </a:tblGrid>
              <a:tr h="118627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180340" algn="l"/>
                        </a:tabLst>
                      </a:pPr>
                      <a:r>
                        <a:rPr lang="pl-PL" sz="2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2021 r.</a:t>
                      </a:r>
                      <a:endParaRPr lang="pl-PL" sz="24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180340" algn="l"/>
                        </a:tabLst>
                      </a:pPr>
                      <a:r>
                        <a:rPr lang="pl-PL" sz="2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2022 r.</a:t>
                      </a:r>
                      <a:endParaRPr lang="pl-PL" sz="24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180340" algn="l"/>
                        </a:tabLst>
                      </a:pPr>
                      <a:r>
                        <a:rPr lang="pl-PL" sz="2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2023 r.</a:t>
                      </a:r>
                      <a:endParaRPr lang="pl-PL" sz="24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180340" algn="l"/>
                        </a:tabLst>
                      </a:pPr>
                      <a:r>
                        <a:rPr lang="pl-PL" sz="24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2024 r.</a:t>
                      </a:r>
                      <a:endParaRPr lang="pl-PL" sz="24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4731499"/>
                  </a:ext>
                </a:extLst>
              </a:tr>
              <a:tr h="118627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180340" algn="l"/>
                        </a:tabLst>
                      </a:pPr>
                      <a:r>
                        <a:rPr lang="pl-PL" sz="2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1951</a:t>
                      </a:r>
                      <a:endParaRPr lang="pl-PL" sz="24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180340" algn="l"/>
                        </a:tabLst>
                      </a:pPr>
                      <a:r>
                        <a:rPr lang="pl-PL" sz="2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1846</a:t>
                      </a:r>
                      <a:endParaRPr lang="pl-PL" sz="24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180340" algn="l"/>
                        </a:tabLst>
                      </a:pPr>
                      <a:r>
                        <a:rPr lang="pl-PL" sz="2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2205</a:t>
                      </a:r>
                      <a:endParaRPr lang="pl-PL" sz="24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180340" algn="l"/>
                        </a:tabLst>
                      </a:pPr>
                      <a:r>
                        <a:rPr lang="pl-PL" sz="2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2347</a:t>
                      </a:r>
                      <a:endParaRPr lang="pl-PL" sz="24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78855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9057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06FA68-C269-50A2-0B09-6E8DD0AB77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: zaokrąglone rogi 2">
            <a:extLst>
              <a:ext uri="{FF2B5EF4-FFF2-40B4-BE49-F238E27FC236}">
                <a16:creationId xmlns:a16="http://schemas.microsoft.com/office/drawing/2014/main" id="{9FC27DB0-21F6-BA8C-D097-59C18A737C2F}"/>
              </a:ext>
            </a:extLst>
          </p:cNvPr>
          <p:cNvSpPr/>
          <p:nvPr/>
        </p:nvSpPr>
        <p:spPr>
          <a:xfrm>
            <a:off x="685800" y="533400"/>
            <a:ext cx="10668000" cy="822632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pl-PL" sz="3200" b="1" dirty="0">
                <a:solidFill>
                  <a:schemeClr val="lt1"/>
                </a:solidFill>
                <a:latin typeface="Century Gothic" panose="020B0502020202020204" pitchFamily="34" charset="0"/>
              </a:rPr>
              <a:t>Skala przemocy domowej w województwie łódzkim</a:t>
            </a:r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4B477C4F-CFA5-CEE7-8EB3-09EF1FA22EB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633362" y="6379372"/>
            <a:ext cx="2391886" cy="440528"/>
          </a:xfrm>
          <a:prstGeom prst="rect">
            <a:avLst/>
          </a:prstGeom>
        </p:spPr>
      </p:pic>
      <p:sp>
        <p:nvSpPr>
          <p:cNvPr id="6" name="Tytuł 5">
            <a:extLst>
              <a:ext uri="{FF2B5EF4-FFF2-40B4-BE49-F238E27FC236}">
                <a16:creationId xmlns:a16="http://schemas.microsoft.com/office/drawing/2014/main" id="{25F75D85-DD68-B007-AF82-C46D0566FF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1828800"/>
            <a:ext cx="11568048" cy="738664"/>
          </a:xfrm>
        </p:spPr>
        <p:txBody>
          <a:bodyPr/>
          <a:lstStyle/>
          <a:p>
            <a:pPr algn="ctr"/>
            <a:r>
              <a:rPr lang="pl-PL" sz="2400" dirty="0">
                <a:solidFill>
                  <a:srgbClr val="376092"/>
                </a:solidFill>
              </a:rPr>
              <a:t>Liczba zatrzymanych osób podejrzewanych o stosowanie przemocy </a:t>
            </a:r>
            <a:br>
              <a:rPr lang="pl-PL" sz="2400" dirty="0">
                <a:solidFill>
                  <a:srgbClr val="376092"/>
                </a:solidFill>
              </a:rPr>
            </a:br>
            <a:r>
              <a:rPr lang="pl-PL" sz="2400" dirty="0">
                <a:solidFill>
                  <a:srgbClr val="376092"/>
                </a:solidFill>
              </a:rPr>
              <a:t>w latach 2021 – 2024 (dane KWP w Łodzi)</a:t>
            </a:r>
          </a:p>
        </p:txBody>
      </p:sp>
      <p:sp>
        <p:nvSpPr>
          <p:cNvPr id="7" name="Podtytuł 6">
            <a:extLst>
              <a:ext uri="{FF2B5EF4-FFF2-40B4-BE49-F238E27FC236}">
                <a16:creationId xmlns:a16="http://schemas.microsoft.com/office/drawing/2014/main" id="{1BA175DD-289E-99FE-9BC1-11D422EABA55}"/>
              </a:ext>
            </a:extLst>
          </p:cNvPr>
          <p:cNvSpPr>
            <a:spLocks noGrp="1"/>
          </p:cNvSpPr>
          <p:nvPr>
            <p:ph type="subTitle" idx="4"/>
          </p:nvPr>
        </p:nvSpPr>
        <p:spPr>
          <a:xfrm>
            <a:off x="990600" y="3418642"/>
            <a:ext cx="9448800" cy="2372558"/>
          </a:xfrm>
        </p:spPr>
        <p:txBody>
          <a:bodyPr/>
          <a:lstStyle/>
          <a:p>
            <a:endParaRPr lang="pl-PL" dirty="0"/>
          </a:p>
        </p:txBody>
      </p:sp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id="{C5B76920-B4EA-2802-A7B2-ECC18E1DCA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3742827"/>
              </p:ext>
            </p:extLst>
          </p:nvPr>
        </p:nvGraphicFramePr>
        <p:xfrm>
          <a:off x="1524000" y="3418642"/>
          <a:ext cx="8534400" cy="2372558"/>
        </p:xfrm>
        <a:graphic>
          <a:graphicData uri="http://schemas.openxmlformats.org/drawingml/2006/table">
            <a:tbl>
              <a:tblPr firstRow="1" firstCol="1" bandRow="1"/>
              <a:tblGrid>
                <a:gridCol w="2133600">
                  <a:extLst>
                    <a:ext uri="{9D8B030D-6E8A-4147-A177-3AD203B41FA5}">
                      <a16:colId xmlns:a16="http://schemas.microsoft.com/office/drawing/2014/main" val="3979859954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9021096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872037733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1514239840"/>
                    </a:ext>
                  </a:extLst>
                </a:gridCol>
              </a:tblGrid>
              <a:tr h="118627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180340" algn="l"/>
                        </a:tabLst>
                      </a:pPr>
                      <a:r>
                        <a:rPr lang="pl-PL" sz="2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2021 r.</a:t>
                      </a:r>
                      <a:endParaRPr lang="pl-PL" sz="24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180340" algn="l"/>
                        </a:tabLst>
                      </a:pPr>
                      <a:r>
                        <a:rPr lang="pl-PL" sz="2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2022 r.</a:t>
                      </a:r>
                      <a:endParaRPr lang="pl-PL" sz="24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180340" algn="l"/>
                        </a:tabLst>
                      </a:pPr>
                      <a:r>
                        <a:rPr lang="pl-PL" sz="2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2023 r.</a:t>
                      </a:r>
                      <a:endParaRPr lang="pl-PL" sz="24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180340" algn="l"/>
                        </a:tabLst>
                      </a:pPr>
                      <a:r>
                        <a:rPr lang="pl-PL" sz="2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2024 r.</a:t>
                      </a:r>
                      <a:endParaRPr lang="pl-PL" sz="24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4731499"/>
                  </a:ext>
                </a:extLst>
              </a:tr>
              <a:tr h="118627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180340" algn="l"/>
                        </a:tabLst>
                      </a:pPr>
                      <a:r>
                        <a:rPr lang="pl-PL" sz="2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1278</a:t>
                      </a:r>
                      <a:endParaRPr lang="pl-PL" sz="24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180340" algn="l"/>
                        </a:tabLst>
                      </a:pPr>
                      <a:r>
                        <a:rPr lang="pl-PL" sz="2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1250</a:t>
                      </a:r>
                      <a:endParaRPr lang="pl-PL" sz="24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180340" algn="l"/>
                        </a:tabLst>
                      </a:pPr>
                      <a:r>
                        <a:rPr lang="pl-PL" sz="2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1402</a:t>
                      </a:r>
                      <a:endParaRPr lang="pl-PL" sz="24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180340" algn="l"/>
                        </a:tabLst>
                      </a:pPr>
                      <a:r>
                        <a:rPr lang="pl-PL" sz="2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1699</a:t>
                      </a:r>
                      <a:endParaRPr lang="pl-PL" sz="24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78855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60252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35DFCF-1794-EC16-FF40-5A89529294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: zaokrąglone rogi 2">
            <a:extLst>
              <a:ext uri="{FF2B5EF4-FFF2-40B4-BE49-F238E27FC236}">
                <a16:creationId xmlns:a16="http://schemas.microsoft.com/office/drawing/2014/main" id="{F866145F-C2A3-DC27-2F92-69A87F9E1759}"/>
              </a:ext>
            </a:extLst>
          </p:cNvPr>
          <p:cNvSpPr/>
          <p:nvPr/>
        </p:nvSpPr>
        <p:spPr>
          <a:xfrm>
            <a:off x="685800" y="533400"/>
            <a:ext cx="10668000" cy="822632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pl-PL" sz="3200" b="1" dirty="0">
                <a:solidFill>
                  <a:schemeClr val="lt1"/>
                </a:solidFill>
                <a:latin typeface="Century Gothic" panose="020B0502020202020204" pitchFamily="34" charset="0"/>
              </a:rPr>
              <a:t>Skala przemocy domowej w województwie łódzkim</a:t>
            </a:r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EB82F8A4-BF33-C664-6E05-62AB86E5D01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633362" y="6379372"/>
            <a:ext cx="2391886" cy="440528"/>
          </a:xfrm>
          <a:prstGeom prst="rect">
            <a:avLst/>
          </a:prstGeom>
        </p:spPr>
      </p:pic>
      <p:sp>
        <p:nvSpPr>
          <p:cNvPr id="6" name="Tytuł 5">
            <a:extLst>
              <a:ext uri="{FF2B5EF4-FFF2-40B4-BE49-F238E27FC236}">
                <a16:creationId xmlns:a16="http://schemas.microsoft.com/office/drawing/2014/main" id="{384999BB-4A23-D418-779B-295B567A7A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" y="1447800"/>
            <a:ext cx="11796648" cy="677108"/>
          </a:xfrm>
        </p:spPr>
        <p:txBody>
          <a:bodyPr/>
          <a:lstStyle/>
          <a:p>
            <a:pPr algn="ctr"/>
            <a:r>
              <a:rPr lang="pl-PL" sz="2200" dirty="0">
                <a:solidFill>
                  <a:srgbClr val="376092"/>
                </a:solidFill>
              </a:rPr>
              <a:t>Liczba zakazów i nakazów wydanych w trybie art. 15aa i art. 15aaa ustawy o Policji</a:t>
            </a:r>
            <a:br>
              <a:rPr lang="pl-PL" sz="2200" dirty="0">
                <a:solidFill>
                  <a:srgbClr val="376092"/>
                </a:solidFill>
              </a:rPr>
            </a:br>
            <a:r>
              <a:rPr lang="pl-PL" sz="2200" dirty="0">
                <a:solidFill>
                  <a:srgbClr val="376092"/>
                </a:solidFill>
              </a:rPr>
              <a:t>w latach 2021 – 2024 (dane KWP w Łodzi)</a:t>
            </a:r>
          </a:p>
        </p:txBody>
      </p:sp>
      <p:sp>
        <p:nvSpPr>
          <p:cNvPr id="7" name="Podtytuł 6">
            <a:extLst>
              <a:ext uri="{FF2B5EF4-FFF2-40B4-BE49-F238E27FC236}">
                <a16:creationId xmlns:a16="http://schemas.microsoft.com/office/drawing/2014/main" id="{9F737A60-6591-D70A-3344-997FE829913A}"/>
              </a:ext>
            </a:extLst>
          </p:cNvPr>
          <p:cNvSpPr>
            <a:spLocks noGrp="1"/>
          </p:cNvSpPr>
          <p:nvPr>
            <p:ph type="subTitle" idx="4"/>
          </p:nvPr>
        </p:nvSpPr>
        <p:spPr>
          <a:xfrm>
            <a:off x="990600" y="2286000"/>
            <a:ext cx="9448800" cy="3505200"/>
          </a:xfrm>
        </p:spPr>
        <p:txBody>
          <a:bodyPr/>
          <a:lstStyle/>
          <a:p>
            <a:endParaRPr lang="pl-PL" dirty="0"/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65C7FDEF-A3EA-7327-F078-643723E214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3435575"/>
              </p:ext>
            </p:extLst>
          </p:nvPr>
        </p:nvGraphicFramePr>
        <p:xfrm>
          <a:off x="990600" y="2438400"/>
          <a:ext cx="9448800" cy="3505200"/>
        </p:xfrm>
        <a:graphic>
          <a:graphicData uri="http://schemas.openxmlformats.org/drawingml/2006/table">
            <a:tbl>
              <a:tblPr firstRow="1" firstCol="1" bandRow="1"/>
              <a:tblGrid>
                <a:gridCol w="3743488">
                  <a:extLst>
                    <a:ext uri="{9D8B030D-6E8A-4147-A177-3AD203B41FA5}">
                      <a16:colId xmlns:a16="http://schemas.microsoft.com/office/drawing/2014/main" val="483271784"/>
                    </a:ext>
                  </a:extLst>
                </a:gridCol>
                <a:gridCol w="1426328">
                  <a:extLst>
                    <a:ext uri="{9D8B030D-6E8A-4147-A177-3AD203B41FA5}">
                      <a16:colId xmlns:a16="http://schemas.microsoft.com/office/drawing/2014/main" val="697420911"/>
                    </a:ext>
                  </a:extLst>
                </a:gridCol>
                <a:gridCol w="1426328">
                  <a:extLst>
                    <a:ext uri="{9D8B030D-6E8A-4147-A177-3AD203B41FA5}">
                      <a16:colId xmlns:a16="http://schemas.microsoft.com/office/drawing/2014/main" val="1053332095"/>
                    </a:ext>
                  </a:extLst>
                </a:gridCol>
                <a:gridCol w="1426328">
                  <a:extLst>
                    <a:ext uri="{9D8B030D-6E8A-4147-A177-3AD203B41FA5}">
                      <a16:colId xmlns:a16="http://schemas.microsoft.com/office/drawing/2014/main" val="1845448404"/>
                    </a:ext>
                  </a:extLst>
                </a:gridCol>
                <a:gridCol w="1426328">
                  <a:extLst>
                    <a:ext uri="{9D8B030D-6E8A-4147-A177-3AD203B41FA5}">
                      <a16:colId xmlns:a16="http://schemas.microsoft.com/office/drawing/2014/main" val="3930573271"/>
                    </a:ext>
                  </a:extLst>
                </a:gridCol>
              </a:tblGrid>
              <a:tr h="49086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180340" algn="l"/>
                        </a:tabLst>
                      </a:pPr>
                      <a:r>
                        <a:rPr lang="pl-PL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Liczba wydanych</a:t>
                      </a:r>
                      <a:endParaRPr lang="pl-PL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180340" algn="l"/>
                        </a:tabLst>
                      </a:pPr>
                      <a:r>
                        <a:rPr lang="pl-PL" sz="18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2021 r.</a:t>
                      </a:r>
                      <a:endParaRPr lang="pl-PL" sz="18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180340" algn="l"/>
                        </a:tabLst>
                      </a:pPr>
                      <a:r>
                        <a:rPr lang="pl-PL" sz="18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2022 r.</a:t>
                      </a:r>
                      <a:endParaRPr lang="pl-PL" sz="18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180340" algn="l"/>
                        </a:tabLst>
                      </a:pPr>
                      <a:r>
                        <a:rPr lang="pl-PL" sz="18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2023 r.</a:t>
                      </a:r>
                      <a:endParaRPr lang="pl-PL" sz="18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180340" algn="l"/>
                        </a:tabLst>
                      </a:pPr>
                      <a:r>
                        <a:rPr lang="pl-PL" sz="18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2024 r.</a:t>
                      </a:r>
                      <a:endParaRPr lang="pl-PL" sz="18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801309"/>
                  </a:ext>
                </a:extLst>
              </a:tr>
              <a:tr h="49086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180340" algn="l"/>
                        </a:tabLst>
                      </a:pPr>
                      <a:r>
                        <a:rPr lang="pl-PL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zakazów (art. 15aa) </a:t>
                      </a:r>
                      <a:endParaRPr lang="pl-PL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180340" algn="l"/>
                        </a:tabLst>
                      </a:pPr>
                      <a:r>
                        <a:rPr lang="pl-PL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16</a:t>
                      </a:r>
                      <a:endParaRPr lang="pl-PL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180340" algn="l"/>
                        </a:tabLst>
                      </a:pPr>
                      <a:r>
                        <a:rPr lang="pl-PL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37</a:t>
                      </a:r>
                      <a:endParaRPr lang="pl-PL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180340" algn="l"/>
                        </a:tabLst>
                      </a:pPr>
                      <a:r>
                        <a:rPr lang="pl-PL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28</a:t>
                      </a:r>
                      <a:endParaRPr lang="pl-PL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180340" algn="l"/>
                        </a:tabLst>
                      </a:pPr>
                      <a:r>
                        <a:rPr lang="pl-PL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x</a:t>
                      </a:r>
                      <a:endParaRPr lang="pl-PL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0153788"/>
                  </a:ext>
                </a:extLst>
              </a:tr>
              <a:tr h="49086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180340" algn="l"/>
                        </a:tabLst>
                      </a:pPr>
                      <a:r>
                        <a:rPr lang="pl-PL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nakazów (art. 15aa)</a:t>
                      </a:r>
                      <a:endParaRPr lang="pl-PL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180340" algn="l"/>
                        </a:tabLst>
                      </a:pPr>
                      <a:r>
                        <a:rPr lang="pl-PL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16</a:t>
                      </a:r>
                      <a:endParaRPr lang="pl-PL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180340" algn="l"/>
                        </a:tabLst>
                      </a:pPr>
                      <a:r>
                        <a:rPr lang="pl-PL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24</a:t>
                      </a:r>
                      <a:endParaRPr lang="pl-PL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180340" algn="l"/>
                        </a:tabLst>
                      </a:pPr>
                      <a:r>
                        <a:rPr lang="pl-PL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</a:t>
                      </a:r>
                      <a:endParaRPr lang="pl-PL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180340" algn="l"/>
                        </a:tabLst>
                      </a:pPr>
                      <a:r>
                        <a:rPr lang="pl-PL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x</a:t>
                      </a:r>
                      <a:endParaRPr lang="pl-PL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3282800"/>
                  </a:ext>
                </a:extLst>
              </a:tr>
              <a:tr h="105088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180340" algn="l"/>
                        </a:tabLst>
                      </a:pPr>
                      <a:r>
                        <a:rPr lang="pl-PL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nakazów i zakazów (art. 15aa)</a:t>
                      </a:r>
                      <a:endParaRPr lang="pl-PL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180340" algn="l"/>
                        </a:tabLst>
                      </a:pPr>
                      <a:r>
                        <a:rPr lang="pl-PL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177</a:t>
                      </a:r>
                      <a:endParaRPr lang="pl-PL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180340" algn="l"/>
                        </a:tabLst>
                      </a:pPr>
                      <a:r>
                        <a:rPr lang="pl-PL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315</a:t>
                      </a:r>
                      <a:endParaRPr lang="pl-PL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180340" algn="l"/>
                        </a:tabLst>
                      </a:pPr>
                      <a:r>
                        <a:rPr lang="pl-PL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590</a:t>
                      </a:r>
                      <a:endParaRPr lang="pl-PL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180340" algn="l"/>
                        </a:tabLst>
                      </a:pPr>
                      <a:r>
                        <a:rPr lang="pl-PL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997</a:t>
                      </a:r>
                      <a:endParaRPr lang="pl-PL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0106718"/>
                  </a:ext>
                </a:extLst>
              </a:tr>
              <a:tr h="49086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180340" algn="l"/>
                        </a:tabLst>
                      </a:pPr>
                      <a:r>
                        <a:rPr lang="pl-PL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zakazów (art. 15aaa)</a:t>
                      </a:r>
                      <a:endParaRPr lang="pl-PL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180340" algn="l"/>
                        </a:tabLst>
                      </a:pPr>
                      <a:r>
                        <a:rPr lang="pl-PL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x</a:t>
                      </a:r>
                      <a:endParaRPr lang="pl-PL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180340" algn="l"/>
                        </a:tabLst>
                      </a:pPr>
                      <a:r>
                        <a:rPr lang="pl-PL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x</a:t>
                      </a:r>
                      <a:endParaRPr lang="pl-PL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180340" algn="l"/>
                        </a:tabLst>
                      </a:pPr>
                      <a:r>
                        <a:rPr lang="pl-PL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301</a:t>
                      </a:r>
                      <a:endParaRPr lang="pl-PL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180340" algn="l"/>
                        </a:tabLst>
                      </a:pPr>
                      <a:r>
                        <a:rPr lang="pl-PL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1329</a:t>
                      </a:r>
                      <a:endParaRPr lang="pl-PL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72313980"/>
                  </a:ext>
                </a:extLst>
              </a:tr>
              <a:tr h="49086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180340" algn="l"/>
                        </a:tabLst>
                      </a:pPr>
                      <a:r>
                        <a:rPr lang="pl-PL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łącznie</a:t>
                      </a:r>
                      <a:endParaRPr lang="pl-PL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180340" algn="l"/>
                        </a:tabLst>
                      </a:pPr>
                      <a:r>
                        <a:rPr lang="pl-PL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209</a:t>
                      </a:r>
                      <a:endParaRPr lang="pl-PL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180340" algn="l"/>
                        </a:tabLst>
                      </a:pPr>
                      <a:r>
                        <a:rPr lang="pl-PL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376</a:t>
                      </a:r>
                      <a:endParaRPr lang="pl-PL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180340" algn="l"/>
                        </a:tabLst>
                      </a:pPr>
                      <a:r>
                        <a:rPr lang="pl-PL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927</a:t>
                      </a:r>
                      <a:endParaRPr lang="pl-PL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  <a:tabLst>
                          <a:tab pos="180340" algn="l"/>
                        </a:tabLst>
                      </a:pPr>
                      <a:r>
                        <a:rPr lang="pl-PL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2326</a:t>
                      </a:r>
                      <a:endParaRPr lang="pl-PL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203874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53525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6891</TotalTime>
  <Words>1024</Words>
  <Application>Microsoft Office PowerPoint</Application>
  <PresentationFormat>Panoramiczny</PresentationFormat>
  <Paragraphs>201</Paragraphs>
  <Slides>20</Slides>
  <Notes>17</Notes>
  <HiddenSlides>0</HiddenSlides>
  <MMClips>0</MMClips>
  <ScaleCrop>false</ScaleCrop>
  <HeadingPairs>
    <vt:vector size="6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2</vt:i4>
      </vt:variant>
      <vt:variant>
        <vt:lpstr>Tytuły slajdów</vt:lpstr>
      </vt:variant>
      <vt:variant>
        <vt:i4>20</vt:i4>
      </vt:variant>
    </vt:vector>
  </HeadingPairs>
  <TitlesOfParts>
    <vt:vector size="29" baseType="lpstr">
      <vt:lpstr>Aptos</vt:lpstr>
      <vt:lpstr>Aptos Display</vt:lpstr>
      <vt:lpstr>Arial</vt:lpstr>
      <vt:lpstr>Calibri</vt:lpstr>
      <vt:lpstr>Century Gothic</vt:lpstr>
      <vt:lpstr>Montserrat</vt:lpstr>
      <vt:lpstr>Segoe UI</vt:lpstr>
      <vt:lpstr>Office Theme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Liczba interwencji domowych przeprowadzonych przez Policję w latach 2021 – 2024 (dane KWP w Łodzi)</vt:lpstr>
      <vt:lpstr>Liczba procedur „Niebieskiej Karty” wszczętych podczas  interwencji domowych w latach 2021 – 2024  (dane KWP w Łodzi)</vt:lpstr>
      <vt:lpstr>Liczba zatrzymanych osób podejrzewanych o stosowanie przemocy  w latach 2021 – 2024 (dane KWP w Łodzi)</vt:lpstr>
      <vt:lpstr>Liczba zakazów i nakazów wydanych w trybie art. 15aa i art. 15aaa ustawy o Policji w latach 2021 – 2024 (dane KWP w Łodzi)</vt:lpstr>
      <vt:lpstr>Liczba zabezpieczonych dzieci w trybie art. 12a  ustawy o przeciwdziałania przemocy domowej w latach 2021 – 2024 według płci  (dane Łódzkiego Urzędu Wojewódzkiego)</vt:lpstr>
      <vt:lpstr>Miejsce zabezpieczenia dzieci w trybie art. 12a  ustawy o przeciwdziałaniu przemocy domowej w latach 2021 – 2024 (dane Łódzkiego Urzędu Wojewódzkiego)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Paulina Musiał</dc:creator>
  <cp:lastModifiedBy>Kamila Dudkiewicz</cp:lastModifiedBy>
  <cp:revision>420</cp:revision>
  <cp:lastPrinted>2024-11-22T13:59:44Z</cp:lastPrinted>
  <dcterms:created xsi:type="dcterms:W3CDTF">2023-11-22T09:14:44Z</dcterms:created>
  <dcterms:modified xsi:type="dcterms:W3CDTF">2026-03-29T16:29:16Z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2023-11-17T00:00:00Z</vt:filetime>
  </property>
  <property fmtid="{D5CDD505-2E9C-101B-9397-08002B2CF9AE}" pid="3" name="Creator">
    <vt:lpwstr>Microsoft® PowerPoint® 2019</vt:lpwstr>
  </property>
  <property fmtid="{D5CDD505-2E9C-101B-9397-08002B2CF9AE}" pid="4" name="LastSaved">
    <vt:filetime>2023-11-22T00:00:00Z</vt:filetime>
  </property>
  <property fmtid="{D5CDD505-2E9C-101B-9397-08002B2CF9AE}" pid="5" name="Producer">
    <vt:lpwstr>Microsoft® PowerPoint® 2019</vt:lpwstr>
  </property>
</Properties>
</file>