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Ex1.xml" ContentType="application/vnd.ms-office.chartex+xml"/>
  <Override PartName="/ppt/charts/style1.xml" ContentType="application/vnd.ms-office.chartstyle+xml"/>
  <Override PartName="/ppt/charts/colors1.xml" ContentType="application/vnd.ms-office.chartcolorstyle+xml"/>
  <Override PartName="/ppt/charts/chart1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2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bookmarkIdSeed="2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256" r:id="rId2"/>
    <p:sldId id="275" r:id="rId3"/>
    <p:sldId id="282" r:id="rId4"/>
    <p:sldId id="281" r:id="rId5"/>
    <p:sldId id="276" r:id="rId6"/>
    <p:sldId id="277" r:id="rId7"/>
    <p:sldId id="278" r:id="rId8"/>
    <p:sldId id="279" r:id="rId9"/>
    <p:sldId id="280" r:id="rId10"/>
    <p:sldId id="267" r:id="rId11"/>
  </p:sldIdLst>
  <p:sldSz cx="20105688" cy="11309350"/>
  <p:notesSz cx="9940925" cy="6808788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80" autoAdjust="0"/>
    <p:restoredTop sz="86410" autoAdjust="0"/>
  </p:normalViewPr>
  <p:slideViewPr>
    <p:cSldViewPr>
      <p:cViewPr varScale="1">
        <p:scale>
          <a:sx n="38" d="100"/>
          <a:sy n="38" d="100"/>
        </p:scale>
        <p:origin x="360" y="60"/>
      </p:cViewPr>
      <p:guideLst>
        <p:guide orient="horz" pos="288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Ex1.xml.rels><?xml version="1.0" encoding="UTF-8" standalone="yes"?>
<Relationships xmlns="http://schemas.openxmlformats.org/package/2006/relationships"><Relationship Id="rId3" Type="http://schemas.microsoft.com/office/2011/relationships/chartColorStyle" Target="colors1.xml"/><Relationship Id="rId2" Type="http://schemas.microsoft.com/office/2011/relationships/chartStyle" Target="style1.xml"/><Relationship Id="rId1" Type="http://schemas.openxmlformats.org/officeDocument/2006/relationships/oleObject" Target="file:///\\192.168.1.17\dba\Dla%20innych_RCPS\Pomoc%20i%20Integracja_Karta%20Seniora_sprawozdanie\Za%202025%20rok\sprawozdanie%20roczne%20%202023_2025,%20og&#243;&#322;em%20powiaty%20od%202018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autoTitleDeleted val="1"/>
    <c:plotArea>
      <c:layout>
        <c:manualLayout>
          <c:layoutTarget val="inner"/>
          <c:xMode val="edge"/>
          <c:yMode val="edge"/>
          <c:x val="0.32135587885289579"/>
          <c:y val="4.4688747239928342E-2"/>
          <c:w val="0.67864412536668206"/>
          <c:h val="0.9457794208256316"/>
        </c:manualLayout>
      </c:layout>
      <c:barChart>
        <c:barDir val="bar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tabele!$J$5:$J$12</c:f>
              <c:strCache>
                <c:ptCount val="8"/>
                <c:pt idx="0">
                  <c:v>inne</c:v>
                </c:pt>
                <c:pt idx="1">
                  <c:v>transport</c:v>
                </c:pt>
                <c:pt idx="2">
                  <c:v>opieka/prace domowe</c:v>
                </c:pt>
                <c:pt idx="3">
                  <c:v>wypoczynek/noclegi</c:v>
                </c:pt>
                <c:pt idx="4">
                  <c:v>gastronomia</c:v>
                </c:pt>
                <c:pt idx="5">
                  <c:v>sport
i rekreacja</c:v>
                </c:pt>
                <c:pt idx="6">
                  <c:v>kultura</c:v>
                </c:pt>
                <c:pt idx="7">
                  <c:v>zdrowie</c:v>
                </c:pt>
              </c:strCache>
            </c:strRef>
          </c:cat>
          <c:val>
            <c:numRef>
              <c:f>tabele!$M$5:$M$12</c:f>
              <c:numCache>
                <c:formatCode>0%</c:formatCode>
                <c:ptCount val="8"/>
                <c:pt idx="0">
                  <c:v>9.6774193548387094E-2</c:v>
                </c:pt>
                <c:pt idx="1">
                  <c:v>2.1505376344086023E-2</c:v>
                </c:pt>
                <c:pt idx="2">
                  <c:v>2.1505376344086023E-2</c:v>
                </c:pt>
                <c:pt idx="3">
                  <c:v>0.11827956989247312</c:v>
                </c:pt>
                <c:pt idx="4">
                  <c:v>0.11827956989247312</c:v>
                </c:pt>
                <c:pt idx="5">
                  <c:v>0.16129032258064516</c:v>
                </c:pt>
                <c:pt idx="6">
                  <c:v>0.19354838709677419</c:v>
                </c:pt>
                <c:pt idx="7">
                  <c:v>0.26881720430107525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A7C-4170-94AF-7756DE4C63D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525718120"/>
        <c:axId val="525718512"/>
      </c:barChart>
      <c:catAx>
        <c:axId val="52571812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pl-PL"/>
          </a:p>
        </c:txPr>
        <c:crossAx val="525718512"/>
        <c:crosses val="autoZero"/>
        <c:auto val="1"/>
        <c:lblAlgn val="ctr"/>
        <c:lblOffset val="100"/>
        <c:noMultiLvlLbl val="0"/>
      </c:catAx>
      <c:valAx>
        <c:axId val="525718512"/>
        <c:scaling>
          <c:orientation val="minMax"/>
        </c:scaling>
        <c:delete val="1"/>
        <c:axPos val="b"/>
        <c:numFmt formatCode="0%" sourceLinked="1"/>
        <c:majorTickMark val="none"/>
        <c:minorTickMark val="none"/>
        <c:tickLblPos val="nextTo"/>
        <c:crossAx val="52571812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400">
          <a:solidFill>
            <a:schemeClr val="tx1"/>
          </a:solidFill>
          <a:latin typeface="Arial" panose="020B0604020202020204" pitchFamily="34" charset="0"/>
          <a:cs typeface="Arial" panose="020B0604020202020204" pitchFamily="34" charset="0"/>
        </a:defRPr>
      </a:pPr>
      <a:endParaRPr lang="pl-PL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autoTitleDeleted val="1"/>
    <c:plotArea>
      <c:layout>
        <c:manualLayout>
          <c:layoutTarget val="inner"/>
          <c:xMode val="edge"/>
          <c:yMode val="edge"/>
          <c:x val="0.4079913846249893"/>
          <c:y val="0"/>
          <c:w val="0.59200863479021648"/>
          <c:h val="0.8917322834645669"/>
        </c:manualLayout>
      </c:layout>
      <c:barChart>
        <c:barDir val="bar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tabele!$Q$5:$Q$10</c:f>
              <c:strCache>
                <c:ptCount val="6"/>
                <c:pt idx="0">
                  <c:v>artykuły zoologiczne</c:v>
                </c:pt>
                <c:pt idx="1">
                  <c:v>edukacja - książki</c:v>
                </c:pt>
                <c:pt idx="2">
                  <c:v>odzież</c:v>
                </c:pt>
                <c:pt idx="3">
                  <c:v>artykuły lokalne
i pamiątki</c:v>
                </c:pt>
                <c:pt idx="4">
                  <c:v>zdrowie i pielęgnacja</c:v>
                </c:pt>
                <c:pt idx="5">
                  <c:v>artykuły spożywcze</c:v>
                </c:pt>
              </c:strCache>
            </c:strRef>
          </c:cat>
          <c:val>
            <c:numRef>
              <c:f>tabele!$T$5:$T$10</c:f>
              <c:numCache>
                <c:formatCode>0%</c:formatCode>
                <c:ptCount val="6"/>
                <c:pt idx="0">
                  <c:v>1.3698630136986301E-2</c:v>
                </c:pt>
                <c:pt idx="1">
                  <c:v>1.3698630136986301E-2</c:v>
                </c:pt>
                <c:pt idx="2">
                  <c:v>1.3698630136986301E-2</c:v>
                </c:pt>
                <c:pt idx="3">
                  <c:v>4.1095890410958902E-2</c:v>
                </c:pt>
                <c:pt idx="4">
                  <c:v>0.28767123287671231</c:v>
                </c:pt>
                <c:pt idx="5">
                  <c:v>0.63013698630136983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013-4A11-9C31-DBBBDC5CFA9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525719296"/>
        <c:axId val="525724392"/>
      </c:barChart>
      <c:catAx>
        <c:axId val="525719296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pl-PL"/>
          </a:p>
        </c:txPr>
        <c:crossAx val="525724392"/>
        <c:crosses val="autoZero"/>
        <c:auto val="1"/>
        <c:lblAlgn val="ctr"/>
        <c:lblOffset val="100"/>
        <c:noMultiLvlLbl val="0"/>
      </c:catAx>
      <c:valAx>
        <c:axId val="525724392"/>
        <c:scaling>
          <c:orientation val="minMax"/>
        </c:scaling>
        <c:delete val="1"/>
        <c:axPos val="b"/>
        <c:numFmt formatCode="0%" sourceLinked="1"/>
        <c:majorTickMark val="none"/>
        <c:minorTickMark val="none"/>
        <c:tickLblPos val="nextTo"/>
        <c:crossAx val="52571929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400">
          <a:solidFill>
            <a:schemeClr val="tx1"/>
          </a:solidFill>
          <a:latin typeface="Arial" panose="020B0604020202020204" pitchFamily="34" charset="0"/>
          <a:cs typeface="Arial" panose="020B0604020202020204" pitchFamily="34" charset="0"/>
        </a:defRPr>
      </a:pPr>
      <a:endParaRPr lang="pl-PL"/>
    </a:p>
  </c:txPr>
  <c:externalData r:id="rId3">
    <c:autoUpdate val="0"/>
  </c:externalData>
</c:chartSpace>
</file>

<file path=ppt/charts/chartEx1.xml><?xml version="1.0" encoding="utf-8"?>
<cx:chartSpace xmlns:a="http://schemas.openxmlformats.org/drawingml/2006/main" xmlns:r="http://schemas.openxmlformats.org/officeDocument/2006/relationships" xmlns:cx="http://schemas.microsoft.com/office/drawing/2014/chartex">
  <cx:chartData>
    <cx:externalData r:id="rId1" cx:autoUpdate="0"/>
    <cx:data id="0">
      <cx:strDim type="cat">
        <cx:f>Arkusz2!$A$4:$A$27</cx:f>
        <cx:nf>Arkusz2!$A$3</cx:nf>
        <cx:lvl ptCount="24" name="powiat">
          <cx:pt idx="0">Łódź</cx:pt>
          <cx:pt idx="1">zgierski</cx:pt>
          <cx:pt idx="2">łódzki wschodni</cx:pt>
          <cx:pt idx="3">pabianicki</cx:pt>
          <cx:pt idx="4">kutnowski</cx:pt>
          <cx:pt idx="5">zduńskowolski</cx:pt>
          <cx:pt idx="6">sieradzki</cx:pt>
          <cx:pt idx="7">bełchatowski</cx:pt>
          <cx:pt idx="8">łowicki</cx:pt>
          <cx:pt idx="9">łaski</cx:pt>
          <cx:pt idx="10">piotrkowski</cx:pt>
          <cx:pt idx="11">łęczycki</cx:pt>
          <cx:pt idx="12">tomaszowski</cx:pt>
          <cx:pt idx="13">powiat brzeziński</cx:pt>
          <cx:pt idx="14">poddębicki</cx:pt>
          <cx:pt idx="15">Skierniewice</cx:pt>
          <cx:pt idx="16">Piotrków Trybunalski</cx:pt>
          <cx:pt idx="17">wieluński</cx:pt>
          <cx:pt idx="18">opoczyński</cx:pt>
          <cx:pt idx="19">pajęczański</cx:pt>
          <cx:pt idx="20">skierniewicki</cx:pt>
          <cx:pt idx="21">radomszczański</cx:pt>
          <cx:pt idx="22">wieruszowski</cx:pt>
          <cx:pt idx="23">rawski</cx:pt>
        </cx:lvl>
      </cx:strDim>
      <cx:numDim type="colorVal">
        <cx:f>Arkusz2!$B$4:$B$27</cx:f>
        <cx:nf>Arkusz2!$B$3</cx:nf>
        <cx:lvl ptCount="24" formatCode="0" name="Liczba&#10;wniosków">
          <cx:pt idx="0">15636</cx:pt>
          <cx:pt idx="1">4231</cx:pt>
          <cx:pt idx="2">2116</cx:pt>
          <cx:pt idx="3">1884</cx:pt>
          <cx:pt idx="4">1207</cx:pt>
          <cx:pt idx="5">1204</cx:pt>
          <cx:pt idx="6">1200</cx:pt>
          <cx:pt idx="7">1149</cx:pt>
          <cx:pt idx="8">1106</cx:pt>
          <cx:pt idx="9">997</cx:pt>
          <cx:pt idx="10">883</cx:pt>
          <cx:pt idx="11">849</cx:pt>
          <cx:pt idx="12">845</cx:pt>
          <cx:pt idx="13">840</cx:pt>
          <cx:pt idx="14">828</cx:pt>
          <cx:pt idx="15">809</cx:pt>
          <cx:pt idx="16">730</cx:pt>
          <cx:pt idx="17">619</cx:pt>
          <cx:pt idx="18">614</cx:pt>
          <cx:pt idx="19">569</cx:pt>
          <cx:pt idx="20">513</cx:pt>
          <cx:pt idx="21">472</cx:pt>
          <cx:pt idx="22">426</cx:pt>
          <cx:pt idx="23">243</cx:pt>
        </cx:lvl>
      </cx:numDim>
    </cx:data>
  </cx:chartData>
  <cx:chart>
    <cx:plotArea>
      <cx:plotAreaRegion>
        <cx:series layoutId="regionMap" uniqueId="{D844ADD4-69A8-432D-92CD-A284591620F9}">
          <cx:tx>
            <cx:txData>
              <cx:f>Arkusz2!$B$3</cx:f>
              <cx:v>Liczba
wniosków</cx:v>
            </cx:txData>
          </cx:tx>
          <cx:dataLabels>
            <cx:txPr>
              <a:bodyPr vertOverflow="overflow" horzOverflow="overflow" wrap="square" lIns="0" tIns="0" rIns="0" bIns="0"/>
              <a:lstStyle/>
              <a:p>
                <a:pPr algn="ctr" rtl="0">
                  <a:defRPr sz="900" b="1" i="0">
                    <a:solidFill>
                      <a:schemeClr val="tx1"/>
                    </a:solidFill>
                    <a:latin typeface="Arial" panose="020B0604020202020204" pitchFamily="34" charset="0"/>
                    <a:ea typeface="Arial" panose="020B0604020202020204" pitchFamily="34" charset="0"/>
                    <a:cs typeface="Arial" panose="020B0604020202020204" pitchFamily="34" charset="0"/>
                  </a:defRPr>
                </a:pPr>
                <a:endParaRPr lang="pl-PL" sz="900"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cx:txPr>
            <cx:dataLabel idx="0">
              <cx:txPr>
                <a:bodyPr vertOverflow="overflow" horzOverflow="overflow" wrap="square" lIns="0" tIns="0" rIns="0" bIns="0"/>
                <a:lstStyle/>
                <a:p>
                  <a:pPr algn="ctr" rtl="0">
                    <a:defRPr sz="1200">
                      <a:solidFill>
                        <a:schemeClr val="bg1"/>
                      </a:solidFill>
                    </a:defRPr>
                  </a:pPr>
                  <a:r>
                    <a:rPr lang="pl-PL" sz="1200" b="1">
                      <a:solidFill>
                        <a:schemeClr val="bg1"/>
                      </a:solidFill>
                    </a:rPr>
                    <a:t>15636</a:t>
                  </a:r>
                </a:p>
              </cx:txPr>
            </cx:dataLabel>
            <cx:dataLabel idx="1">
              <cx:txPr>
                <a:bodyPr vertOverflow="overflow" horzOverflow="overflow" wrap="square" lIns="0" tIns="0" rIns="0" bIns="0"/>
                <a:lstStyle/>
                <a:p>
                  <a:pPr algn="ctr" rtl="0">
                    <a:defRPr sz="1200"/>
                  </a:pPr>
                  <a:r>
                    <a:rPr lang="pl-PL" sz="1200" b="1">
                      <a:solidFill>
                        <a:sysClr val="windowText" lastClr="000000"/>
                      </a:solidFill>
                    </a:rPr>
                    <a:t>4231</a:t>
                  </a:r>
                </a:p>
              </cx:txPr>
            </cx:dataLabel>
            <cx:dataLabel idx="2">
              <cx:txPr>
                <a:bodyPr vertOverflow="overflow" horzOverflow="overflow" wrap="square" lIns="0" tIns="0" rIns="0" bIns="0"/>
                <a:lstStyle/>
                <a:p>
                  <a:pPr algn="ctr" rtl="0">
                    <a:defRPr sz="1150"/>
                  </a:pPr>
                  <a:r>
                    <a:rPr lang="pl-PL" sz="1150" b="1">
                      <a:solidFill>
                        <a:sysClr val="windowText" lastClr="000000"/>
                      </a:solidFill>
                    </a:rPr>
                    <a:t>2116</a:t>
                  </a:r>
                </a:p>
              </cx:txPr>
            </cx:dataLabel>
            <cx:dataLabel idx="3">
              <cx:txPr>
                <a:bodyPr vertOverflow="overflow" horzOverflow="overflow" wrap="square" lIns="0" tIns="0" rIns="0" bIns="0"/>
                <a:lstStyle/>
                <a:p>
                  <a:pPr algn="ctr" rtl="0">
                    <a:defRPr sz="1150"/>
                  </a:pPr>
                  <a:r>
                    <a:rPr lang="pl-PL" sz="1150" b="1">
                      <a:solidFill>
                        <a:sysClr val="windowText" lastClr="000000"/>
                      </a:solidFill>
                    </a:rPr>
                    <a:t>1884</a:t>
                  </a:r>
                </a:p>
              </cx:txPr>
            </cx:dataLabel>
            <cx:dataLabel idx="4">
              <cx:txPr>
                <a:bodyPr vertOverflow="overflow" horzOverflow="overflow" wrap="square" lIns="0" tIns="0" rIns="0" bIns="0"/>
                <a:lstStyle/>
                <a:p>
                  <a:pPr algn="ctr" rtl="0">
                    <a:defRPr sz="1200"/>
                  </a:pPr>
                  <a:r>
                    <a:rPr lang="pl-PL" sz="1200" b="1">
                      <a:solidFill>
                        <a:sysClr val="windowText" lastClr="000000"/>
                      </a:solidFill>
                    </a:rPr>
                    <a:t>1207</a:t>
                  </a:r>
                </a:p>
              </cx:txPr>
            </cx:dataLabel>
            <cx:dataLabel idx="5">
              <cx:txPr>
                <a:bodyPr vertOverflow="overflow" horzOverflow="overflow" wrap="square" lIns="0" tIns="0" rIns="0" bIns="0"/>
                <a:lstStyle/>
                <a:p>
                  <a:pPr algn="ctr" rtl="0">
                    <a:defRPr sz="1200"/>
                  </a:pPr>
                  <a:r>
                    <a:rPr lang="pl-PL" sz="1200" b="1">
                      <a:solidFill>
                        <a:sysClr val="windowText" lastClr="000000"/>
                      </a:solidFill>
                    </a:rPr>
                    <a:t>1204</a:t>
                  </a:r>
                </a:p>
              </cx:txPr>
            </cx:dataLabel>
            <cx:dataLabel idx="6">
              <cx:txPr>
                <a:bodyPr vertOverflow="overflow" horzOverflow="overflow" wrap="square" lIns="0" tIns="0" rIns="0" bIns="0"/>
                <a:lstStyle/>
                <a:p>
                  <a:pPr algn="ctr" rtl="0">
                    <a:defRPr sz="1200"/>
                  </a:pPr>
                  <a:r>
                    <a:rPr lang="pl-PL" sz="1200" b="1">
                      <a:solidFill>
                        <a:sysClr val="windowText" lastClr="000000"/>
                      </a:solidFill>
                    </a:rPr>
                    <a:t>1200</a:t>
                  </a:r>
                </a:p>
              </cx:txPr>
            </cx:dataLabel>
            <cx:dataLabel idx="7">
              <cx:txPr>
                <a:bodyPr vertOverflow="overflow" horzOverflow="overflow" wrap="square" lIns="0" tIns="0" rIns="0" bIns="0"/>
                <a:lstStyle/>
                <a:p>
                  <a:pPr algn="ctr" rtl="0">
                    <a:defRPr sz="1200"/>
                  </a:pPr>
                  <a:r>
                    <a:rPr lang="pl-PL" sz="1200" b="1">
                      <a:solidFill>
                        <a:sysClr val="windowText" lastClr="000000"/>
                      </a:solidFill>
                    </a:rPr>
                    <a:t>1149</a:t>
                  </a:r>
                </a:p>
              </cx:txPr>
            </cx:dataLabel>
            <cx:dataLabel idx="8">
              <cx:txPr>
                <a:bodyPr vertOverflow="overflow" horzOverflow="overflow" wrap="square" lIns="0" tIns="0" rIns="0" bIns="0"/>
                <a:lstStyle/>
                <a:p>
                  <a:pPr algn="ctr" rtl="0">
                    <a:defRPr sz="1200"/>
                  </a:pPr>
                  <a:r>
                    <a:rPr lang="pl-PL" sz="1200" b="1">
                      <a:solidFill>
                        <a:sysClr val="windowText" lastClr="000000"/>
                      </a:solidFill>
                    </a:rPr>
                    <a:t>1106</a:t>
                  </a:r>
                </a:p>
              </cx:txPr>
            </cx:dataLabel>
            <cx:dataLabel idx="9">
              <cx:txPr>
                <a:bodyPr vertOverflow="overflow" horzOverflow="overflow" wrap="square" lIns="0" tIns="0" rIns="0" bIns="0"/>
                <a:lstStyle/>
                <a:p>
                  <a:pPr algn="ctr" rtl="0">
                    <a:defRPr sz="1200"/>
                  </a:pPr>
                  <a:r>
                    <a:rPr lang="pl-PL" sz="1200" b="1">
                      <a:solidFill>
                        <a:sysClr val="windowText" lastClr="000000"/>
                      </a:solidFill>
                    </a:rPr>
                    <a:t>997</a:t>
                  </a:r>
                </a:p>
              </cx:txPr>
            </cx:dataLabel>
            <cx:dataLabel idx="10">
              <cx:txPr>
                <a:bodyPr vertOverflow="overflow" horzOverflow="overflow" wrap="square" lIns="0" tIns="0" rIns="0" bIns="0"/>
                <a:lstStyle/>
                <a:p>
                  <a:pPr algn="ctr" rtl="0">
                    <a:defRPr sz="1200"/>
                  </a:pPr>
                  <a:r>
                    <a:rPr lang="pl-PL" sz="1200" b="1">
                      <a:solidFill>
                        <a:sysClr val="windowText" lastClr="000000"/>
                      </a:solidFill>
                    </a:rPr>
                    <a:t>883</a:t>
                  </a:r>
                </a:p>
              </cx:txPr>
            </cx:dataLabel>
            <cx:dataLabel idx="11">
              <cx:txPr>
                <a:bodyPr vertOverflow="overflow" horzOverflow="overflow" wrap="square" lIns="0" tIns="0" rIns="0" bIns="0"/>
                <a:lstStyle/>
                <a:p>
                  <a:pPr algn="ctr" rtl="0">
                    <a:defRPr sz="1200"/>
                  </a:pPr>
                  <a:r>
                    <a:rPr lang="pl-PL" sz="1200" b="1">
                      <a:solidFill>
                        <a:sysClr val="windowText" lastClr="000000"/>
                      </a:solidFill>
                    </a:rPr>
                    <a:t>849</a:t>
                  </a:r>
                </a:p>
              </cx:txPr>
            </cx:dataLabel>
            <cx:dataLabel idx="12">
              <cx:txPr>
                <a:bodyPr vertOverflow="overflow" horzOverflow="overflow" wrap="square" lIns="0" tIns="0" rIns="0" bIns="0"/>
                <a:lstStyle/>
                <a:p>
                  <a:pPr algn="ctr" rtl="0">
                    <a:defRPr sz="1200"/>
                  </a:pPr>
                  <a:r>
                    <a:rPr lang="pl-PL" sz="1200" b="1">
                      <a:solidFill>
                        <a:sysClr val="windowText" lastClr="000000"/>
                      </a:solidFill>
                    </a:rPr>
                    <a:t>845</a:t>
                  </a:r>
                </a:p>
              </cx:txPr>
            </cx:dataLabel>
            <cx:dataLabel idx="13">
              <cx:txPr>
                <a:bodyPr vertOverflow="overflow" horzOverflow="overflow" wrap="square" lIns="0" tIns="0" rIns="0" bIns="0"/>
                <a:lstStyle/>
                <a:p>
                  <a:pPr algn="ctr" rtl="0">
                    <a:defRPr sz="1200"/>
                  </a:pPr>
                  <a:r>
                    <a:rPr lang="pl-PL" sz="1200" b="1">
                      <a:solidFill>
                        <a:sysClr val="windowText" lastClr="000000"/>
                      </a:solidFill>
                    </a:rPr>
                    <a:t>840</a:t>
                  </a:r>
                </a:p>
              </cx:txPr>
            </cx:dataLabel>
            <cx:dataLabel idx="14">
              <cx:txPr>
                <a:bodyPr vertOverflow="overflow" horzOverflow="overflow" wrap="square" lIns="0" tIns="0" rIns="0" bIns="0"/>
                <a:lstStyle/>
                <a:p>
                  <a:pPr algn="ctr" rtl="0">
                    <a:defRPr sz="1200"/>
                  </a:pPr>
                  <a:r>
                    <a:rPr lang="pl-PL" sz="1200" b="1">
                      <a:solidFill>
                        <a:sysClr val="windowText" lastClr="000000"/>
                      </a:solidFill>
                    </a:rPr>
                    <a:t>828</a:t>
                  </a:r>
                </a:p>
              </cx:txPr>
            </cx:dataLabel>
            <cx:dataLabel idx="16">
              <cx:txPr>
                <a:bodyPr vertOverflow="overflow" horzOverflow="overflow" wrap="square" lIns="0" tIns="0" rIns="0" bIns="0"/>
                <a:lstStyle/>
                <a:p>
                  <a:pPr algn="ctr" rtl="0">
                    <a:defRPr sz="900"/>
                  </a:pPr>
                  <a:r>
                    <a:rPr lang="pl-PL" sz="900" b="1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730</a:t>
                  </a:r>
                </a:p>
              </cx:txPr>
            </cx:dataLabel>
            <cx:dataLabel idx="17">
              <cx:txPr>
                <a:bodyPr vertOverflow="overflow" horzOverflow="overflow" wrap="square" lIns="0" tIns="0" rIns="0" bIns="0"/>
                <a:lstStyle/>
                <a:p>
                  <a:pPr algn="ctr" rtl="0">
                    <a:defRPr sz="1200"/>
                  </a:pPr>
                  <a:r>
                    <a:rPr lang="pl-PL" sz="1200" b="1">
                      <a:solidFill>
                        <a:sysClr val="windowText" lastClr="000000"/>
                      </a:solidFill>
                    </a:rPr>
                    <a:t>619</a:t>
                  </a:r>
                </a:p>
              </cx:txPr>
            </cx:dataLabel>
            <cx:dataLabel idx="18">
              <cx:txPr>
                <a:bodyPr vertOverflow="overflow" horzOverflow="overflow" wrap="square" lIns="0" tIns="0" rIns="0" bIns="0"/>
                <a:lstStyle/>
                <a:p>
                  <a:pPr algn="ctr" rtl="0">
                    <a:defRPr sz="1200"/>
                  </a:pPr>
                  <a:r>
                    <a:rPr lang="pl-PL" sz="1200" b="1">
                      <a:solidFill>
                        <a:sysClr val="windowText" lastClr="000000"/>
                      </a:solidFill>
                    </a:rPr>
                    <a:t>614</a:t>
                  </a:r>
                </a:p>
              </cx:txPr>
            </cx:dataLabel>
            <cx:dataLabel idx="19">
              <cx:txPr>
                <a:bodyPr vertOverflow="overflow" horzOverflow="overflow" wrap="square" lIns="0" tIns="0" rIns="0" bIns="0"/>
                <a:lstStyle/>
                <a:p>
                  <a:pPr algn="ctr" rtl="0">
                    <a:defRPr sz="1200"/>
                  </a:pPr>
                  <a:r>
                    <a:rPr lang="pl-PL" sz="1200" b="1">
                      <a:solidFill>
                        <a:sysClr val="windowText" lastClr="000000"/>
                      </a:solidFill>
                    </a:rPr>
                    <a:t>569</a:t>
                  </a:r>
                </a:p>
              </cx:txPr>
            </cx:dataLabel>
            <cx:dataLabel idx="20">
              <cx:txPr>
                <a:bodyPr vertOverflow="overflow" horzOverflow="overflow" wrap="square" lIns="0" tIns="0" rIns="0" bIns="0"/>
                <a:lstStyle/>
                <a:p>
                  <a:pPr algn="ctr" rtl="0">
                    <a:defRPr sz="1200"/>
                  </a:pPr>
                  <a:r>
                    <a:rPr lang="pl-PL" sz="1200" b="1">
                      <a:solidFill>
                        <a:sysClr val="windowText" lastClr="000000"/>
                      </a:solidFill>
                    </a:rPr>
                    <a:t>513</a:t>
                  </a:r>
                </a:p>
              </cx:txPr>
            </cx:dataLabel>
            <cx:dataLabel idx="21">
              <cx:txPr>
                <a:bodyPr vertOverflow="overflow" horzOverflow="overflow" wrap="square" lIns="0" tIns="0" rIns="0" bIns="0"/>
                <a:lstStyle/>
                <a:p>
                  <a:pPr algn="ctr" rtl="0">
                    <a:defRPr sz="1200"/>
                  </a:pPr>
                  <a:r>
                    <a:rPr lang="pl-PL" sz="1200" b="1">
                      <a:solidFill>
                        <a:sysClr val="windowText" lastClr="000000"/>
                      </a:solidFill>
                    </a:rPr>
                    <a:t>472</a:t>
                  </a:r>
                </a:p>
              </cx:txPr>
            </cx:dataLabel>
            <cx:dataLabel idx="22">
              <cx:txPr>
                <a:bodyPr vertOverflow="overflow" horzOverflow="overflow" wrap="square" lIns="0" tIns="0" rIns="0" bIns="0"/>
                <a:lstStyle/>
                <a:p>
                  <a:pPr algn="ctr" rtl="0">
                    <a:defRPr sz="1200"/>
                  </a:pPr>
                  <a:r>
                    <a:rPr lang="pl-PL" sz="1200" b="1">
                      <a:solidFill>
                        <a:sysClr val="windowText" lastClr="000000"/>
                      </a:solidFill>
                    </a:rPr>
                    <a:t>426</a:t>
                  </a:r>
                </a:p>
              </cx:txPr>
            </cx:dataLabel>
            <cx:dataLabel idx="23">
              <cx:txPr>
                <a:bodyPr vertOverflow="overflow" horzOverflow="overflow" wrap="square" lIns="0" tIns="0" rIns="0" bIns="0"/>
                <a:lstStyle/>
                <a:p>
                  <a:pPr algn="ctr" rtl="0">
                    <a:defRPr sz="1200"/>
                  </a:pPr>
                  <a:r>
                    <a:rPr lang="pl-PL" sz="1200" b="1">
                      <a:solidFill>
                        <a:sysClr val="windowText" lastClr="000000"/>
                      </a:solidFill>
                    </a:rPr>
                    <a:t>243</a:t>
                  </a:r>
                </a:p>
              </cx:txPr>
            </cx:dataLabel>
          </cx:dataLabels>
          <cx:dataId val="0"/>
          <cx:layoutPr>
            <cx:geography cultureLanguage="pl-PL" cultureRegion="PL" attribution="Obsługiwane przez usługę Bing">
              <cx:geoCache provider="{E9337A44-BEBE-4D9F-B70C-5C5E7DAFC167}">
                <cx:binary>5HzLctw6su2vODy+9MaLJNDRuwcgWS+V3rIle8KQJRkEH+D7Ac664/zE+Y4zu9Nz9n/dLMuyLVnW
1r7hjriKWwPZKhZQIBYzc+XKhP5+Nf3tKr+5bF5NRW7av11Nv79Ouq7622+/tVfJTXHZvin0VVO2
5afuzVVZ/FZ++qSvbn67bi5HbdRvBGH221Vy2XQ30+t//B1mUzfltry67HRpjvubxp7ctH3etU9c
e/TSq8vrQptQt12jrzry++tZ6ZumzfTrVzem0509s9XN76/vf+r1q98eTvbDF7/KYW1dfw2DXfyG
ux7iRGBx+3r9Ki+N+nIZizcMuYRgwdDnF7777oPLAoYflaO+7F59eM7CPi/r8vq6uWlbuLXP/z4y
w73b+f31Nnz9wz788K1XZW+63T4r2PLdnHmbXb5+pdsyuL0SlLubPdp+3p3f7kP0j78/eAP268E7
36H4cHP/7NIPi//jn//9X9d//O+7ffw1GPoe9ykV/AfwXE8ITG6xQw/Ae85KHgft68hngPX1sy8K
pH8BSHOmX43gAspr84tNziPMx76PfmJyLqWEYeI/ZXKft3W3wvPnrPBxGL/Y0SNTPQPXnw9+SUBX
lx/1pdFXv9qpeh5Yo0e+IOw/tEvqUhcRAu/fevJ73vToeWt6EtPv53g+mN+Pekkofrz5418Qgbty
/OXRkXoeeFaX/cRUqSeYx/gXUyWP4imfvbonIX0wzfNRfTDwJQGb9Z355aCSN4Ri32XkC6biR+v0
EXzgGyN6xEj3nrWyJwH9borng/ndoJcEJHDlX26aPoRRQTG9DZP0HooEvSEAIEWEPWqTJ3++niex
uxv/fODuRrwk1Obr/o//aLNy3BHqX82BEOEepV8ipHcPPczfCAok6I4gCTDRR2zww/OX9ySYD+d5
PqgPR74kcFtIJi93JPdub39NKuIKRpgrvkD3ICPhb3zqc8hW+Nd4+giup89a2ZOQfjfF89H8btBL
ArKsyqvZ7gz1F0MJUBEA8wtW96HcOVhwvj7zn1QGDp+5tifBvDfJ8+G8N+wlAfrHv0BWufq1aJI3
GIHdQVZ539OKN4IxMEnBn842n7GiJzH84593MzwfwG9jXhZ6l7/cEl0BZJV5j1oiaHSYUsAQu085
1T/++afL+hMAb8f/FfhuR7wk8LoS9N75l6cc+I1LsSeAr96+fvClCHGGBXqcrJ49c1FP4ndvkueD
eG/YS0Ky0mXXAHX95bZIIO2grsBf/eV9vZwTAoq6uL36UHL9IpodPXNtTwJ6b5LnA3pv2EsC9Hbh
//1f46uzxn7szeWvz0kYFEI8hr1b8EDNuQ+tJzzseeKbF77HXT9j+leW9xN0H5/nOQA/PvIlYfzH
v/7nP4HL/nLug1xBuX+XT/5AgaCE5+3koLtM6J4c+8c/n7Wmn6B5WyD7fo7nIPnjqJeEYnW7/I/N
fDPrf0NeAlSVCRe7t2Z6X/gBNgTKHdRW0JPynXzm2p5E9d4kz4f13rCXhev19f/858dfnZpACVoQ
z2XsgcMFEcjFHJSEO9b0qHkelc9b1JNI3pvk+UjeG/aSkDzNQGIx+gbSzJu7Xf018o9wPe4K0H8+
v6Di/F0IBc0AM5BrKehDt6+77751uM9e1eNY3h/+DBTvD3hJ+I36Jv8szf5ixYcQxFxwn4+hB6Ks
CxeEJ56sdp0/b2mPQ/iFH38/xzNwfGTUSwKzukx3DOPy3xApMWgGHH9JVdCP/hWsFegsRNB7TPY2
fB89e1lPYvlgmufD+WDgS0K0/eZef62Kh98I5HMEzQU/0xEI5y5hUE55BNHv/N2fLOtJRB9M83xE
Hwx8SYhCpaQs2vnfY6XIAxmd4y8K7AMrhQ48xjyMviSlP1EUTv7C+p4E94eJng/vD0NfEsAQUZv+
36L8EWCxnoe+NOE9yFb4G+wCtpCAPmqxEAift6onMb0/y/MBvT/u/2U0f7K2e7eKb5tJb/3iI2T3
r3fOMp9gz7+jQ/e5LuShlHngqcF0P7/ArL93yedl+uqu8e4pCn7bUfxD2+yD4fdu9PY+f7Il/56e
2J/3y35tPg4vu8voc9vydy2zT1/9/FBDM/WDoV/28REIv+7x+vr31xjEOko9H9782hK9m+keDF+o
4z2V+xamB1PcXLbd768hg4GC6C65gY4wUPQZgD7e7K7sdAdQDyH1gR9YgNz/+pUpmy753GPt+5T4
PuHEx4wzUPnbsv9yCWR/qL4JKOFAZuTzrx3k0MRsVWm+7tCX31+Zvjgqtena319TD+oI1e3ndsv1
wclwBn2HiBEXqrOUAw+ori5PoE0dPo7/Fypj1JNk5sGcFTQ0JN/9UJ4KPE4X3TDKqSkWmnPZF7qN
NE3wcu7spzyp1cZx3a2xNg/6dEhkmtqLeEhRgCqUB3Htz/ulj8pgsJPaVmnZfui9Ea39JhmWTepU
jeTVdDjW7Xos45veQ0NkLQv1lCXLtOB6zdgYquQjTimLMkrUYlRe5JR6PdRltbBdGy8Lg/ZxV5Sy
S8UZH+aLZLRXRZpINNTB2KWXs+/t9cIGczdKS8mBn9JEKkc0khF9qrtY7NlpHqUaSBumrCuDrBS1
pLOw0jZZe9D68duiSS5KJaSncS+VcKVN0Plo51USu4sCoYsiccM6Z3Lu2042aRw6zbRvWHbRFeLt
MOp3KEUHlfAWZQsbYidnYevh3I3HaePRSQVpBYP5oKLSGRZe46cBUdVB0pl9y+csmLYTPx7K5lCQ
IiwaddIpc9y5+WnSmLVx+i2DMBW1rPEldfoznZLDuKexzFEhVeniBa1qE3Rd7G6duT43onACY+JN
63tneBz2/TyVft3TZd+irSL8cvC7d2njn8W06QKrayOVrrqgVG04dBYvRjIFavLeazRezya9aAxy
ZJWN59zNqpBnZM9XQweLaVGo9HlCpwOW+W7gW71tUrxKazpFude6QZF1iazr8lDxGz9Lt6Ua9ofC
WePJMmmyRO81VHcRadSF7vwwmRWWiamw9Aa0co0b0oSTo9gj0dj7S1TxKGvHUdImPyPCe28HezPa
vJKsUydt3wRDT/Uitjm80V3PyD1oinofm2rF5nZbEnTs2DKK56lc+D0OpsxrJfXQcZ+MRyV2jqBX
BU428FOV8s3UpmHZoUka7x1t6vPSdYys8HzASu9t3E5njWqaKO/iQtJen7VxMYaoahYmJe5+wdzt
XFizDze6yLgOMzr1UpdCxpkTTbaSTubPEaPsnQfgSmqmwyHBrlQFCloEVuo0ZkFzsDFrJUoLR6Ka
vyPzXMk8SbKoQ9VmUnYNGjcPC2+8xNg56EXRyMZSR2IHZYuu7hZV3cYfHNu7J07leh/jQS2420cj
coOm1X0gOntcJ+RTrCsVYpae1mUn59ZfxWk/BrZs/MASde3Ax0zhOwufVKEde/ia3j9SHIulaliY
E7daQ726CepytKGb614OICsE2IfbLfykgYeljN8bMvfLoXL1sszdg5J38yxx6heyjOs9odJkRU3+
1kzkvTeZi0Z1Z22qSFD7sZxEfta03jZrxIHu41qmxpPW7YPeMyxMUhIkbr30miRq68osspl7AS27
FfQD0hBP4DPmbgpwXsDKCjIvuipJZDVOMu1UtnB1dVawfkOn2krS1dvZNuumyyOTx4tyxNIhQiLt
Bta33Ur1eSDaRE6VLaVf0nIZ63I+HGd1UTpCLwxt9dpxmi2lGoUEj3SbO6aRc5kUJ6LDXdAXBuwn
batQVGLZe1wHzB0D1Jj9Gvy7zOeqCWZD3EWMaRIOc6KWg3CyhfXQui+tCKmOR+nMWE51euJSG5my
u0zatou8Io/aZqyDomuMTKssldqfXdkbNr2teIyCDOdZNJO2DpzGwXJOeh3pXF13VX7MimYTK/4R
TxOTuOzflm160A+0l62a9kzjbgzTN21DN0lLajm76dvvz9jcC2JXZWUbrZIvJ6G+/vqP/bvjVZ/P
3Xx7f3eW6ttvh9WNOe2am5tu/7J6+MkdAfn60W8HeHbx/utpngc04vZU1k84xpMX/xIBYS6E+z8l
IHdU8NXD4xzfaMjniW5pCJANwYEu7EI8NGkJBHH+Kw1hoJnDNZf6GD4ADOEbDeEeY7u3gYzseMj3
NMSF7iAPmqKhqkJ3893tyz0EgYt9+f17GgK18B9oCFBf6nJG4ewRFv7u+nc0hHm5qS28H9jc3/o4
307OtLFjvMjK6spM+wMuQ+PoY2/elGJap5V/0loF4YM1UgxBUjE5xkJEyD+z03TkIBalTlvKTA0h
Vm40G3OWZToa+uTQYf5Jqft1UtM5TMoMy2pGV3EnUJh6cyHT2QmK8VJ14OgGuqch2LSJI52RrNrS
D6YhCUz9vmXxSauPle2D2t1kZXrISBXMNZJ5t2mTdacE+OShkG0n9mfH3ThoCH2TL5ryQpvTQccy
KXJwmu2pO/EI+6e1V54X7bZLz1jhSzuBJy+9aGzQAmnneOBVyFgMAb1b6OFY60Z2NptDh+AWPlyn
EPk42dSWgA+q1pV7olUTuIm/2RF84TmFtLN9z3shgiQ1x1So91qAe3Kz5UC6aa/3isWQCLGZpyry
CwjJCt2MdDxWQgdk53aNWWYoH2VMs09savfIzjOPhUaz1PgwKfmhX6p0We6cOBCt+H2+c+xo5+JH
zDF4mU7q5NLH9oCP88bO2IZVJZog24UHp2ah40PAoL17NO1CCJCVsBpcHiKar2KIMJm6IE0WKsNW
8cizIBtmac0c1ind+BodtdWy86dFBSFKzcXSn9KQTEe1l86B6d09arqQdauW5dI4g8zwECZ4COY0
i3RWhsK2QeFdjuP1ANEvYx0EUSRJzuVsSv+jP3ruSUe9+EMPcZOweQ6aHfeC85hYr+u6uyRFDbcL
cdZAvEU952E3zOsqbzbZLiQDS4GwzuL9mndy8t4ZF0hmBeE7zYBxposSnzbWbCqd17DMNSHlJrPa
lyKP18ps/TI/IuWFN1b7FRwwAXc7AJKtJ2eicTQofJwlE9zMOZqSAMWb2bNLh9pN2+suSNUU9e5w
klVkDOZJZ4edI94xTL1IJKqOgILhoPFVJ+GckisZLcK5XOGmXmVZG9IqpOV1UZwMqj/3LX1XD3mU
qfRtQZNP3cjqoBvpokRkEVd0b4iLAB4yBLGHK38hVHJU92jpqSZk3mI2zprXJ00znJckBnyGoLLF
iUrdRVa0UTLMm0FNoWX71QhWQA8IGc/QSC/tnOzB4Zp1ITIGt6DOk76LGpKvshEFfpEvnBxi2AyZ
SwWED5zJxnTOJEXmbxvuHI31IQR36c2R8mbJYc1te5CaEaIgP2sGtHAcCo9xEozobU3el3MeMLXI
3GyRmyTKm/O+3daj3sejea+SgFgScWCAwAGWmUWbSS84Whv8NtYnnOD3w9gDtpAv5G27jYdk66TZ
GhdRm7oQSvm67PiSFEDoGrWvnSSc1b6NTyZ7OKlUimQMuvyoFsuc4aVQ9gj5QjJEOgknmo4SoArV
oMKs9gJCxaJU6mPbxIHj9AF21HJS1YkzT28BzyAft4RDyjPisLNkUfKsCEpH7cc2XdW9uRkdFoHf
PSDW8sBJXVZIl6nI8WrgyLjgUZnkYaWoZDrNZJ21JmBJOa5qPa/TPu1WvvHIia2SKhoYzNCa8wyN
B4ztmarfG3MauEgEEHqWA01lgSrYTgPG6m88o6LKrDozfewzHrUECKbX4CtXEQa5F+QFrTfbqB4P
q/St061xNhwXEz8vJhrlvLhhtI2GIj/VuD0phm4xYhQYV8vWHxXYt155Wm/NmCFZqRTiyHDQiSLy
wTwFAtrXq5u5v0x3e9/S5ZSjfV4ft3p471i87BG4q6zKZ3g6ltm8dTuqZZGVx207LEjfJ3BXeoVc
h0dVOkpT83DE6jRheI+MNBw7gG1QCtyoGzFWwOMyUrXGfIJMJr5wknJhrBt27bSEMHHQelXgs+yU
EPU2r3IT5J6VbFC5TEn/weXFgcvtXp+KaK62mtSBGvI08EoIXKymkkwY3JuzdLt437J8JZrKhsa1
fJ+mSyLSJnBq0YUZh2e4IM6qMj1Zqgx3B+7g20aWHXDaNlGlnOK9sviA0oZFqmUrVopAjYWcm9PE
HOmq2W+meZ9X6VEp+CW3KKimxgJvdrqgycu3busHtVALnHTeAc/aMy9NAzcjwYwTJxqmWpYcRQ11
N2DDZ0WLpK4IlZjBw61SH0i0atqww+yyEcMg+VQMkdNDdPO7PeG1NqIxX+qJGdkkfSKB6i50N0Fa
SdsVy+iyMg0oBmU7bCYLtHXM0lm2jp/IxO8gAllw+bUii4JN4KZBBjqopwJvhyQDpq4glMXdRQvP
d8ucbTcn+10DOoKjrntW70OiJ52ki4AkhXGenqncLIv8EG5s5fJaJomW6UgIPBY8zOLLkSMTjWN1
mhv6bpjQqsr6edE6nlR+etDNWssqYbJ36w+6q52gL8F1t+VxtstbssseOWeatMtadevJy6Nyio3E
udmbBxNVIz7wXX+pHX7sTsbIHkgGdpsxagcvAllgXZPuKG/IOSPOuyk/aJoLjQIxIHCAsMlJW73t
Ub7X+oTI/5+p+Z38+plQI4JdV0Af2M+J+QOF9TtR8Ovgr5qgB/3ZMB20B4LwBhreHRnnb5APTBgG
CB86XDyQIu/IOHlDBRXQKkp8DgeddnLhnSaI3gBxJj7U2X13x8XJXyHjENB/IOMCQ9sFBYIPR1WB
/98n46TyzJQL6wW67q/GHnxYL3QTCgQdltzwTLqlt3HGTPJukVR8f3KHLLAFu1SmRIvBw3t0BBHG
5wWD2DQ6H33tlSejC+nxXNTpMuWYSWQ9GORTO8vRHUlUtvH10DM3IrUnwP/TVkKdZC/rCQS7KeXb
0eRZwHMnO6mnDL4c6zaL+mnUERqndlP1QNaqnvb5YppAYeMsnoBt4XGdZ6kHfsyxC2TjfFPEfnlD
6NwGdE5wWKQDAcmEOyzQVEMg9YZOy4lX8QIOsjSr2Un8mz6OlVQtUuvEs8pKNx8mIzOko56QT9P8
aaw8utGiSYKaeH2IkqGLqmzne2tmP042DdOGfnDaVB90cXcwDoyusjxZV3VxWfbDzYBYtg952ipL
6nCaxQSuUlVRflXVH1uV7sWT04e551cB9BpHIyvWQ/xBxN5i4BOOHIZOwEnaJXWa/KBoqB+WrRhW
DqnVXmIhd6K4U3LI+2lvaEDTyHpv2FZJU7xLlPAumjh2T3o85hD3GycSJNNL01RihSGiBb2DPlUu
68EZOsoGMWraw7Q1ydsubR3ZcKVBICYnEFqYLAg+zg0hb63jvmN96qwamvF1NXtqWeruY9PrZM/M
KZJNUzfvjT+fIVDZllPN1BpE2HpJGhci/zSImznvTwsL8Rs0UBP2GXbCLmn3MO+9E1z1zV7psSlw
8dB84rOmsqlc4Hse9YGduEqvOXfqzdT4JECDngJfl+V+PrfFaoKotcjShG3v5NJ0ZuPBZ5U0sQON
/KZGSz+LzbrNMESoiSErVZ1BCgW8MozNrIEmJuPCwfM2ZrM45kXMjgybyUp3rQXRnNoAp2iM0tKh
eSi0i/ZRo9vQ030RpGM7S4+nYhH3w3hoHa1WhVZZVCdWHTedf+SCdISCxtghUtXgRI7f5lJPZSWL
Gdgn97EGObqOD3JEdDjw0geDhHBH4HQVHMCykyRx5kcDHcBaB1ut4iZ3ozwzHKQo3kb9UPFtLya+
P8wxj/LJq0igc2yA3eD2OBWu2aBONFGBWSVF59dh6SXiOsc9KNwleIOaeQJ2lzmSG1CzcFY0cDdc
r0bLzMZz42MXiGCUjqLbmsphC+xOOmJuTs/iAoh+PThqb6CYbWw3ZEvioGk1zX61b7wMzu0juk36
Sq0pb2soTmDTHlCFLSRohp/M8AgA1dT5spgcLyQqmfaymCYt5PsTloQ14Aq8SkBMHdB0OBWjdyLS
bNpCltG9G+tMfYqRUBGo8NaAQNjhhcp2yR7tp/RdjEFy43GTGunFBJJCqqpcyJ7NU6RS1NmoSVm6
Z0rD9pRvbKirwtsWcV6dwcOnBlkwkS/BrV77vMqvQbV01xhKf5vG4e5pFjdMZm6cXOcgpb/lNHOj
ctblJ1tzb9sm+l3X88MkEUEBeebHHim1Z/u+kr5BOhiwU68Vm8YNp64boiypmjAHaX/ZZ9WBwsyu
nZI6Nw4rhr1inP1WlsNcbKuqmeDRHLN3iTveJBXKZkmHxIa1M6GjSSG6jBkfwzkW1QeGW2DQRWJX
Kao/lixTMq/S48rJBJRMwJIbM70rNNeVpHy+qIapPJk4CBogjN4Unb0ocia2ZRVTmbU1OfRNH8vB
guJoecOPCUbzcV71bYj7CZ3WoiiO+cQgk21yxKMhTvXKydN8MYisWxS9dzGkuF6aGEHq4lf2BjWs
AHFk8Mp32puy49lvxsPWdsDDmrIPks+qiwaT9ct42GMVkHFU9+lHiLnthdNwsvUnmoMUPRWnCkoo
tnI6WcJ/irE4nRDoNFlbxABji4JU62HDW+JEM6rcw3ROuygXKN2fahMfaKfBETLUhefcskOTVnGQ
CkedTqMdj5lrkqVNnGplscFr5oNo1WYCghgHH5AV5WoC5wx2LA5bTxUJGLg3HwP7Viu3stRA7mht
mFt/OIlhe04QUqcFJsmqclO2NfHgbUQ+NKvUL8uVSC0/LkifLljemCgrTBs4ip2IFoxhdDxybmJQ
6oOaoyTQPVUngGIZtBDKzqZ6GJfDWJ05fXruEhfqAwMFUSThx3UGuWiFyCQbzXLwzLjswBWM7U61
r9cWKltnbgaV1YDX43twe+k6h+TtaMhi57JgkEbNXpJHykfXubbvNeXx0nMG/2MZt+a4nD4xxfP9
MZ38QHvNmc41lEt26UJibH01OpAwQk1jlj6pQZ4rs2Rhsni4INrgIOscvO1HYL1tn7iLeeLTCson
RPqdtlsnI+/6rmmWBTXecV825F2cC37k6qZaYqqZhBOOesk7DpvCqvx92orxmGeMyIYCOU+VdSOR
4Ww9OeZt4iaVzMb23CpXSVF7/tpPfF9C0S1/CxJIn0ktvPkktrENknkmMi5svLUZUJE+hzLahEm7
rfLcAzOBDth90Gj3WAdPdPwhLwooAuKkd2UJjvMdi7PxIE2UWQy9FbCaCcF2zFaOOAmh+JVsRKtM
LUWcsS1PwHH6E5+DCY3+2ZD02QecifGwS2oQ9BSeLkDKKkBMS5IoI8DePGcnIc7IibA7X1sMjptr
IjYDBLFQqRxKfio5qEYgC5XobtjIhgj6sW0gykIdZiCDUndCh4ktKMwwdgs7YfretcMHZSEsDRT0
JOUU8alyM8hxUs738y5FVdigwr4laaFqyM1GP4jz2S0gE7NQo609dO3onASmcbrzEtkpSnU5rIu4
1ou083UAD54O66RjrSx0Mx67Qo+B8eL0fPRrdU6L3A8tp+pTVsZj4NmqOBVD6q0bDpkwBG98gvk8
Rkr7UHdMKHfWUIZhoBvjREghBmdR9uydUQRlMvO8gzHJIeYqlnqrGnZRakXLBfWrLoPaMfX3TN5C
Pajyuzbk1vZSWOaHTVKNRNKxLKWXFG3oehMKBwekUdb0pZITFFqg5oIcJAuarZAAgRQEDxX0mdcv
k3JOwmqsxSqxUMwFR4hHOXrmBAye5KD9gEaTULMG7y5tJ7ygUu176uXpHu/7PTHCk1m2rglG45Yg
2aIKsr5MhH3rX0/YAdqACnTlt1SfETKLSGttAeK+lAV3WzmCegtSuNdtei911k5M5iVFPJcYz9m5
YtVmToaNKY8d0KFEMW04PIOz70/RgN1Lx0B9myXANRNhEiidQv3Lq1l6zLoMHcCfdnBTiefRRHxK
8sCt2IF1TbUoTAz0uwUZVrRDtgbOBamxN3XQjwDyZsZ5Dz8SdUw9EkOm0Jd43+mrAvKH1k9hj2O3
k3Ul0KLBzbyn/cpd96BeJv8Xme0LLSfBGaanstbPdaRvf13uW/Xo87iv1aNdAymDhJW7HP5OFRSC
vlaPIBeF/n04dIFc38OQK94lrLs/FCg44QL+HsAuqYVl3CWs+I3HPUzhAPIuycT+X0pYoVvmh4SV
uRw0ROpBUQo60tGDhDWD8gZBDniUSUMNIl7ynVpUD8NeDPKRv9ORIB0aZFX6l7MZ23BkMZZopztZ
5VF4/qBqA5JUDdKUAYkKulPk4Bgn8kC80tCO0Tb9GURk76ABeUsYHrQgdzleCvVxPQDPAK5uQBLL
QKI3Nd4HUraf2yPbnI5xLseOB6NDVvNOVxvRhzHeQ0VaSrPT3bq8nxuZ7NQ4DCFiCbVnZ8VNf64a
0Oz6smwCBiWVnZqX0N6GMwh8nVEHJQh+cQOl750C6IMUmOw0QQstDqjaxkUciRHtYZ0fZDsJcacl
JoWVxU5dhFaatxRp6L2tQJ3zD6Z0XEICFDaiWPTCv5i8MaI7vVJ5NfgMSP9HkDJH6uD/w96ZbEeO
I1n0h5p1QIIgyC0HnyV3zQptcDREkAQngDO47H/r/+pHZXVMVXWqct25yZMRUrhc7k6Y2Xv3GbfO
6EK1pEfM8ncuTo64qOctdU/9fPbocGcPC4Yleyx2PR4ksieRxS7jd3TKDkrciNHJMUbN24rF6OOq
mKbexWu1k8x96VxgTtux76A+ysbAg+Z7y+znpgutgMUrS9Fa+TFrzb2G746hVsW248bMIjIsS/VU
tcaKMgwvnQPDIxiHp3rE8EhG8phDjQNsEc3ulsxjhRMlkSVk7QzyxKacT67cFTw4Nws/Fpa4CZZi
I8CXCEvDLKnFTko78XPyMrgF+mxzwxvrtlkN+8nq4Dc4Q4ri7+5FKiDzm9Bq5kix5hEn7X2zPA25
KaB6lvvFWhJh+1eVVb3QIBk885zx7ttUe1vdqRsnLVanK2xHva28c06s53bqp2gQvNq4k//qBdXT
4tBT092ApEiZm4e9mNQmzRPU/2rntstlmmEw8Zbc4RDdB152kf05q2GDQC7wm9CFl7cU7l3d9+8L
tzfG8VKgDvvez0TYlLyGCVTGM+Asp7R26VLsXfqttUFhzNfwkuxp19Z+WIsmmsyxzZuoRk8YKBBJ
/aEpmndfTZu2c6CdHxurvRoyFeUuh5T7mC5HIw5E+tuyxlVmsWcYQrvAHTeCLpF03fOQem+Nc41B
7aZpptXhuIOVuGOGwwotOvtGo3vcefUUc31MmfPCWsxCy1WxPJq+3vD5/8+Zb68n9L9WKv/OMP6+
hPXH2f/577+f/T4WtjjYweP4Ngc+8NPZD7PexcFv4/uBMv44+p2/kXXPXWAz/o/8Iv4KiXce4DFX
HfPPaJX0U4v8lV90QCFw5nlI/qHW4En8DA60QvYL5joeTUPBQ+6lYQFwjeZgUkz5qgMSjrMqokwH
eiMmL85bcD9Vn9cb7Ztl2+Fak5kCF1TfuIG7RdP8zZ2GtxqX6DCKqzowSYdL14wNTayF3ZeyfYQh
vnegn0hc8znoxnBej4F6PRBol92NOCGqFPYzToxa5vJS41whxrnjKEElXaq4LIN61aNIyPj01K7n
VVkp7w4J1lhVnbt3TH+TChZ3dRCVOAjpeiIGOBrT9YwcSx8EGyjNCyaldMPqQm6F6IsCZzylYZ0F
r8UEMXA9oO3W63YjFJFNCfuq7Dw06AERETPQjXrYXYWjrv1yVjH3zLAtAOGFGGfKuIKDxkqf77KW
01hA3qqkeeBDF9wVbP7w6zFqWtFv/CwbtqmNUli1y3WulyKsbBL2nv3ezdWB3g0sRg86qnzLjDmJ
zj4si/iiZn+XBnpFD8bQLeZ4RskItRw2i7/cOxYO6UFGqY0pNGDbrCdnn6nIWsanteqNAke9CxDD
B8Lh+W2M19HaTL6/waz21Gu4wiKjDVylWh/UVNGIZDSNIbtDY5tmosPBFPzB46W5IRZQAz2y7jAY
0kYqKwgEGnxeLjbDWVe4hEYj0JOst++72vYeJd6uibpn5oog4hKIIFsEVKKqeat4CqHCHb8u3eyd
ZPq+tNW5EYDLKJjCmBm9dxpp38kSkFU1PBp3KXbCbu693NBorvhpUnWKFyuo42Ks34rUfWG0TcPW
tcWt5FOx0wR86ayBbHaTfZlNEy3jC/GB7TbDDUGJjZuZbixngG6aNoe88OprnVpXSqGPMVm/pdI7
2LkAKmNBMBlfXWa/1YWd8AUWZ1lCjwjGcEbVSx3YdyWtlxBPNcrT8pAFVTiQBfxaC5+KTBe+SNQQ
SZKx8zCAmzk45QMwSFcPSeXza9O4U+hWTr9PtdNCrgJdqd1811rLkw3UZuEkDpauC32rfbeBjJLA
PpWrHFMZn0QTG2NdO0+yfqzt+VbboEwrmI1ONx+njmgYeOqxkcO13wyboEID4gRlnHa6itpx7tCK
kItj9IOoliEcqHYiRT3Yq9CU4gKoCtC7pf8wSxX1KD5RZbdvS1fiWcy4vHr5NHAvocCfwnFq83AC
I5GMVrDj/oo7E/OlXvBJGjsHBWlI4PqjCaxOsvEfAXN+iFEsaMayI7qofT/gtbT03INoKO3NLItI
5ejcKjqCCm1NVJPgFbNsGlpz7R9n3381VXMgFlBFkntocwqnu5qgkZFcQv71syQnDvqFhUbVyAFT
pjqSpoFkCfc/9nVx5Is74v1NhxjQ69YqqxxqnXls9Ijfp4V0Uc7i1WNDccyHdAoz0Y07bdI3UdJX
x4V4VA1v2pkfsnJ0Q4vP7j6FArYPcoz9ufQwgQXTzuj0LRD161yOMmrq/lE0FNjlEtRhzTp4sDpo
L9ovWnDT3WM+LVEwOF+szM2i1PKBOX4IwXe2r16mzsL0ujSRkkOSUm+fzX27+f/sT6LU/eQxfmYX
HIq//Ld1/+elvf/0Eb5XfhfD2WooIiBAkUn6XvkRtEcKFKle7HOjKLsYyH6a+mBFBoQiocYwlf0y
9WExPJZUO8RBygUo158p/cxZowm/ln4cTf6qHODRoLisNuZPzGCVNbWNC4RH9mi+UfC/icjq6mMa
exqpQvc4kQ0Ng9S7dw0ku3F6AP0XC//S6jmphQxdVoDOuJncJazp1nEqEGrQwiyVWAVA/+xsj+Iu
l66G6glbTc/hPAU47QdgGrkCzH2m5WvDnYNsx2Ob3Vg9TwQvc+AJ3olVY6j7IhkLfd37gw/u+ptV
Bahdg3g0Hd/4HvykbgA36Bc7Z7i43a32rgp5l+KHtUAFbA9HLYrVjs3sMbXbu3mlCvzurSdBDBkO
oymwAw/4AQGGUJfntAdoDPJ9bIJ4wVVUA1pwpu7Kt+UHWzGIVl7h6LrqATk4/NmszMMSQCtpVw7C
VxW9BgLchuVKScw2eImedUm/EhTzylKUjXRCV5DxEMDfjSmQCx/ohVwZDIPn2q1Uhlz5DGGnZ1CB
C9rycnlM1ZUdNPsMLbunj145x+3ayft6ufE+m3uFNr9vxa1C2y/Q/rvpecQwUGAosDAcCAwJHMNC
2/vPgNRXY2pr6mPjH4P5UWK8AD4YQRC9KtKjxvDRFeOmGcv3eR4OQt0C0gg7jCouP8oKeZQZ/2Da
ueaganh+JHTrNHTTai9Mup8w+ViA39Q6CgG9EGGn9ibLso3BtLTk07u19mmYorJR4ePwEnhwUzFi
MXkp1bIHJHoHMFpcpa19QXgDQ1mdsIGqTbaOawzTPL0Ze3Zy/bMQUA7GMvTaaUwUKFZ7LsbQQ1c4
onV10ML2YgRQs5tHs6EaT3Ksb13WX7EB73vQoMuC0LcHbZMonJutLcBHEWgAkHntRwvnakXfLeFH
aY7jVuDclTh/Lb97bNcDWTvjkChabWGc+aBLyiuHj+dmdK4RmtnCRfJCRGEeWWZuCy+/6YbxcSrf
Fxz4Ng5+TuUJ6vyt+CwHrgM8l1FgjAY9tCmbbb5WDY9NxxQzeEvIfrIwyUtqnrogPYqyCQkDceTy
MSbBi3KvWDA+d7A9I8tDC1qCToQI/+hb02NrgHq2dfCl1u9OIVHm1PtCxSmr2M2UtSpeSGx1vI2m
rCjDxe9jXUAcwaBdA5JVon+io/hQUm0RLED7UWYxSCzrkxwdMu9pcNut588xr9wbiaceOJbcdkoC
YvRxidl3lWVdGzK+LTyrQyJWVVjQxLXt48DYgYDvAVELXNBAYREtPg/oqSNqqk3XqqspxR+gTfGo
h9NXmh3jJ0l9SP2sYdtOipu00rtUlNcO7roR9v1KzQEeDPL57DekjjPiXABScCgG0/Q0FM4+r8AP
1ZkMYR9tFeHHKTdRK/MvfZXH00ifijTbSMcLLYkukQcXXl5cXl0Xud6kqggVrlcnGE6IHT3LtHk1
fhXXZAp9LoHPQf2R47BrfegepkOcaf7KMmvfLB88GG97xs0GV8zZdX0S2pByZ+PxjZyrCoPFxc7g
Opbk1Dr03ipkHvNmW0l6o+oL8fZSfDBzk45QgunzstRxOXydzVeQN5Cm052BTkfTjSWeVXnd0+BQ
zrwGdmVBXIKFRExkUX2hXjOEFR+GeO58HFaur48IFmHsWg62mi+SkBioCIJHOtQceJwQe66+5YG5
2CpPQ020h0u2tCC2sOsKl3GztA9dWikcqn0snAEusqLn0pVw611cRdN10WTNltLiiilfISyWFwkf
Ebla2pvMtw+k289Zgca737flt4qwrfbeu/xlAJRVOlBEFOBYP2odsu2qY87olds8mbaLPPcMYwKD
1IHkr9BXHHEq5gd7gJs5njP0+K08DQZvWVl7G3CNh0BLK2oZLGiKT1UR6wbxpdKPW6B3ihaHCfRh
21RxF3RxCuA9tNhFEJhRWVK75G5oMWxNFjvyLGfI6gxwS4VePUsJG7sTSdbkwFmnLfq9eFLDxTQa
OROEVAqMi42jWCiCTe/pOGDNBnkY0h97q4RGisIicaxeA23s571u3JOCdipyjdgP2zt5AGgIaD29
d8tz3zyo9jUzuJoWDYAAff1TljUg7rPj0p394VBU+6xO5uLSW09qTOSSMKhR4qKynbad0OmyaCEv
QfFm+Wfq5YdF+29ekV/AdZTOgPFl2rsy3fAOzXUfMczdWZchEqPvSlKeiFCXvxpL3C7ohyAEieU/
aCx/Wof8e1/5+QB/7yv9v0H98df7INhYs8bwyH83E/y/UXSGJICqZBP7F/ptNRMgQyHBgtPA4fSX
KMram/o+Dk18GaGUP9NWumuO/ve20vlMygSMrYfY2nb+1FZi6ZuikMkZJBJkJN0M4iOFubmDxYHI
Ks4oTOOe1lHrChwduSdOedt/cUbkAHJ745FhS4YhocXwpXVcGS2LdQOkzNnwrDw5lYuzSEb5zC55
kSN+sBwCEB02DPRYV/5RUGQbrTS1Q0z4d9mgr63SUpELpswy3Ilz0aKRmayDEE7sj2rjLuTUzcio
wMy8lSR9pwz1jdgqPc2Qq0GiFf61L+okc4BjEFDtZYY8YWbTcKnyKlrS9soS7I0s8DU9M78taf+S
Tw0uacybi4qdYcbQVtYvjMkrKxBn5eKMIaw8ewuA/sADxWsm2ANojO3iIBrTbHSNYEMD9Kxxr5A9
UjipxbllmKFdEiCY61fPWWBQyTsXT56HrVAfqRBJlb4EvFUYJC0TNj0MvsH6psVyUrpZ++GMhb2r
9Ls7jDXc+64K0Roh8dfLi2qhI0m00mE+TNvWLdrYGkHOzKit3uTj0VrE/BykMENg92TT4aP5PozW
2UoHNFMznpsHlhlixEvPcO5ZaZUQY59cx9uSTD83eYr/72LO8kvJ6jJSMFcAcrVsFU3aUFgyO1Q1
NBYSNOiea4zyRTqpcJn6hBf6zZ9rVPpB7zymoYvYDykXz2zU9A3+ANsrOr12I+Z3B6pqYtBhxqVq
oTwV7QzZBhwP6EQ0fJSWmzL1XEDP7KKGPuo729ln3XhDbEciCYk+pMvUHjGfq2UWiSJyB+RlP0z0
TmZAZOAUJEBCtx7S0FNQHtFiDCFyiADsUGRH6X9lEoO70M3WG6D9YJHwxhRI8uHKRemZ52OagbZk
Rbxky03gvWYZrORl9FFzlj2KQTibqowQ3GaltKNPXkR7kF6EgvGzMiMNh5ykrbTGpTDioyhYcUAU
QYQ5FCFEJxGMIurJMeyhmttT1xMotH2CzGhYT+bwB2ICbjW20ZJiMBnfM2ZkotouHMq8hFbzVmia
bfBOoXs39dmo8q7p+jslvP3KoRg1X3GUnUYsV7wY73oNz6Zd8iUclYNQUZNZ8HTwGlQILiMACy6s
HugbeKsI2swFzErZoz8DBASiMj9yHQRxa4+J8PU32ZJk5Vim+saaMFf8gbKU8xckeyACKnAExME8
ZcriPMJiGgXyWXz+JijE3T9AF1snTem00SfsorT16C41UMBugkpWdGP4ib7kXnevQHW4dT+HiFBt
FE0f0n6MPnEYlpr7OfWK0MjmjvLi4RONgV15WprmhjiZF9YzrzDmOo+NwWcLrtpOldkz0DjMVAia
gvNjcZZP9qHGKTeKVEVDNjzXHvAnv5D3WV5EbAVptOgPBXEgJCFhP+Q+whCdvVFZjnGTNMsVXj0e
/kTWWE+z3caAJ6PRXa6dYbmldYAaT26cNYEgZZqganzp1XyzYjdWXnyTeOcdNT18kjdTVc6g3Uka
q8HcdtRD7M6Km4bw7ezjIlDesSumIyRsEDmWZzeADhBeFU27cyqcPdWUIUW+gPEp1bEdukvVWBfM
DOhopHhVPYWMlvI9Pk2Q+4e3T2qH+fwiMyiLdjvhczzayMNZULgqiWyY24KNQs3a0lYM8Grzlwb4
3DdKmrWpzTO4ll+0yuhNK9sJdrEu3pol2I0k9Y9968lQmNk8lFZeR2NtWZj9mmBPFsxxfQGIhNrn
qsNE0/g4BvoOqp0mG7cHeFuV45fKQ4Kv7Am4DWfA0exPjy6igJEG4ukRG3k2gZcBuxTjwKH44X30
X5WlLQ+vixcNLmxiAFu73rVAZUwuHqmXickxnAFnno9/9Ui/9EgO+U96pB8r6n9vkT7//R8t0rr3
EBYZuhkEc4NPa+07b8GgyIGr8HHE4chhP5Q3BARsCNzI9xLskKEOUgU/eAvwGa7vowsLuL8qeX8i
rQug4h9aJIAW7kpbUJ/YuJHgry3S5GYB2AUWRI2r5qgodfCFpJ3cZBZGQQzf9y64Tm/wt4HMu7AE
jgfrnT6bCbXdD4Y8Zozm18julQl+y3mXZStJMdrYVzEWVCWe7uet4VaCWZvtBdHBVSfLAngR1icg
l46NFcV066elhnFO9RBmASKQQ7X+0ME7WhTRd0/OXYSE7dlLLdAS5CZL5QW0UYe85HTx0nLjF4s5
jIMNQlo6pzajNlz7ynzwhrv7SWIUhKV3mOulRfCIVVE6NODjnAw2CvaPYPRP+tLEqeu+eSa37seO
CAyrMBvz0s1jB98YUwrYV0zBFa+r+7bEEoJFz0h8giJF3DIVNbJ+HNHiil8WG6mybKy2C80BRC5l
9TDZcr6Wc36fdxmORoSBLOohwugimNSqOkc1A32MdS3Ntu1drCUZ5yUurPYuVfOEPqiNBwWZyfOS
oS3PVt7pM83bMfHG9NtQWFj7QF9XTNmfWRnZXV8Cn1h9AbeF/TEFcG70QjFHF3MSGOQH4LTSpFMa
Yli37Oqi3gyFfnB4BenfQj2wYLn0vKl2mT984LnJowNQTfbjsS4qa2O5nYAf1c5Jk+sgaWH9RY0P
qN8pAApzkUbCAdUpwGhveMEzUDcIxU7ov4M6XRDR6qEzoCBs7dw7jTVCTktll7FEXAWoCfA02dQ7
29FNMiyj2iHt8O6NCIP1PeiTnlQx5NNTIeQzPiTxzHOwcnUCxDZkwr6d5nTr13UaBWy6Sk3X7uY+
uyh4Rj2+TikguhnuojN8Q8r3LYV8EtraQhJRs2ED1Vvsh2pKb6mECDb4iCEGdX8nFktGdESKBTAE
RtDlVfi0SareK0M/s/2QrbZfAP/PaF7skNB7rNsFpCMsQrtQe2c1DZsciyisujkjKGlJDtIc/qIj
ar3FGPLmrtajt5qQCIcH0Qhf0vL6CKFf/lhWy31rpUg1TjAXA+mHcrU1a3dY3DBbg9dIV3eH5dMA
7WZzg0A5fxiUamIIJbGU+on0EKKRJckSu/MeUPm72KRIGY+Wef+rPPxSHrAu/D8YoX+/P9TvReLz
Ub77M7hDC85zHwQe2qjVhfk+SKNw4As49XEzV3tF7374Mxy3JwTGYeMeLvjKL4O0i9QjUmaYzldT
509RefY/FglUiPXWTQyBNGx2+I3M+NFnmABXr+wHES9razEySFi58iPCOuDB6D1kk6MHQTPy0+v3
T7ZKuGv9/X2UhzsFcJHjVaBsrYg/j/JZi7NpSQsPsJKDsD4M0C79UNa+sr6Q9rbJsFzoSZkZ5oLE
hUx2mLcPuu52LXptDcF9ah96vw5p1cY+/IAAtq9aPvKpioyH0gEEBF10mZSjDtP+o57p2RrZCVJW
nNpe3CFH5o/BTTaay0yezFLf8QZ7Kfz8qbKCWyKdW1WAGQHzDUcbdLfl7Xw3u5AJORNu3zg5ZOB+
qLdZMCZOGVykAQyWa9i/WEijaVQrkpjaPsryCyhojZMrXIT1hgY+nnUQ8zkIdXcdjLAkaLC+7hCR
d3NQnIOigrWLTVmehZh2c+DCQ5NorvJJ7JCnOsu2ieeMIdUPZsGC5ws2Os1jibZZgPTuvmoP3i12
89QjfsWcXrXBR66m69ZGgw2jJvM2g0cTXZK7ojD7jqY3AyvBRdM318OOI3DXC9y3zkQ0Gx+drML8
5Gyk/9GgXpDpbXCwycp9dykU8G2d0Q/fgqBvzfcoBFOkFyEOQYEoml+1wG7wKmHvGABiWR6gNoBN
BnPnQFxu/D1ZnX7uY+avN1M/J72N9UTyzbUvPodY30+7pXzJJggTyCEGK65onjIQk2AjwdU058qd
tuUMet5KFb69JMjsYkGB7cRZ5qdoMurErfwuyguiD6xcbvzOzrcOi1kz3nJa7VLLPQhrQcAZmsqC
VgZKhPoy5hCNh36rehON8EMys5wRlNv7SCWFSgUpNpogd8bdbDOgi88yoO2kTEMWeOsykhdYR5GP
tSZeLjZZteymcUKvxJNBsUTPzrXXVxuoSCuFiFwFbEDKRaRF9VHwy5xPftQYAaWkyrfoV97sSWbw
pdxzJ1AVM8jjfKUUJyxHyLnYjJJtmy494LW49C3ZjizbktyENimwlUgEMah/sht4dzZQd3Ygsq9q
rXclbbJ4WH9Bw74SyaJxuSK2vMbKllWr9g92M21ni6VRAbv1SzPbgEs4XA3kl5aN7vkYGQaHTEwJ
UJgE2QFQnak/IFynGlir5cGxtYOnK5DOxiK1ctwwAvi99u7TZoRvN91PxANhAXKqBc4C6Qx4F1Ij
rFMwzqDPLKtSM0gqMdPx9JAz70sw4BLjw4nx/tbNLwb4DMJakHuWrtjUQx9TaEB0QGh9wXEGXSjt
2ZaXSK27eLEmIO8Y0ePZ6y4+lCQMUUjfQV8Sq8iE/X6XdpWdYLxhp8unFgU+GKu8GAQqXSGkB8VK
r9KVLset5bAiHFrrTJf00JLyBayktS/ZdEIQYcf7BkAwTzhBEsLx1DtZ1TG7J98MZk6vNqfe+oYF
K1tVkBNu2H70C+QC7C8zGi63Faep0TtmeZs6fXHBkPlYGRMADgKtHeZQ5RCMO/qjiOsAu0cGrDGr
q2PNhqM1dR+WL9ZnuxEdTRC4SIIca3smHfvSvyIyvcJKrBAkdIwNOUkDFVAvM1bVlPvRG6vYhUY4
6T7MVs1QURIaR8cL1MTSK54y3hxbA5djBtGVelupvlrQ1mrAJvaqfKTjuSrkDiGsJ7Tt8QTXUTM/
qXEUuMEhd+tIWXYZknRJJsff9VMXsQE5uKzcV3WtE1tCEBMOTC3Ci7iXPYKwbqQ6hqkaqzwCdOMt
WsUvqSCX3r58vmnY+JYhEoRCF5uaYJ8AAmXnml/66k7C2WtFdiy99KpBWIZicYoUESHqhrHqr/6o
/6U/4hwdxL9lV366m+3vrdHnA3xvjbhH0RoFDG0MuhlMqN8HaLKq+2S9WSi1nV/n538VsF/vhQfE
FQ+EW6bZ6Ln+1PxM0X791pcg288o+i/EIgh2jv7al0wlTNURTxta/JxdTZk1XiPs2m40weRHWHvw
08yDaAWFUTC1XuzTCCU4XeBjlctX2TmH5nMysVt5wdTV7nxMLXwdX0bMMWXu3ir0XE3fJIEGdYB5
p2irZwT4T1hkAXcQE5Gp7PHAvem9X4eleZ6apMD8RNZBKl9HKqv2ynhaxywH81ZtKQxefOEbsQ5j
ah3LesxntEKuSDhWvwnW4Q2rDLNI9Q0oVBw0o49RJG2nIJHr2JcyDIDNOgq6tZMjN9CMT7XOnrQm
JHJnpeL/i79isdOxp/P+X0ZgdWretCgdACiMYSRhMFqwFfPCC2fnekI/9AgidUZaP3KxHRa0hnXb
d5E/OcG2mxcYEBl+xz9isvZQYpvkjE2CXmcB71iQM+NFlVQKp2yXAhPKLawnQno2H0G3YOfJW+HM
9u4zRdsGjh2Lxo9MXe8sDa2uzkGW5D7yEJ+5WpaPWAloLWWs2wZLUQzKClXP7pq0zbG8MXVqN6p9
vME9Rv3B9W++x27zvFlLRM43JTHbYB6eCrOucUQG17NrWEeN3roTz/dYh3joRZn48GX7rilCx5rx
VpenjGLdYllCaPjPUrpQce1jquynuq6uArzzN1Ml0A26bz8Cuz1Ah71xapyA2PWHrZUwkD/ju70y
oR7FQ83HF7uiCi0osI15SCNntrDB086TXyO9jgG47HXKTbDyLEv6lF77vMR+UG2wLBTbkAq/+NrC
w02qcYnp5KHhUGLEFtcWOGhmBRuSZY/tmN7X9YJ1DV2BjIlGPq6Hy7OGgvupf+t86+ozF8yRKqhm
RM4GUAPf48Gd7CCYcKfYq/mgq9FO+gDgD1/hoo5mKThKkx7VhF9Xe2BngIEhax6AJqjIMMfBBOqo
wgals6kr5HH9vg5HjoCKnwL7rP0SZCioiARS1X0NagYeg3ZhHrlI5Lh62hVmQCgQdCRMRqP2uEv1
M7gtO1F2xT+Mo+pYO82DqZBQVi7BSqvp4haITtaEbloneLYKJDS4MUcOXuEvZvK3urMWh39bd8Kv
//Pf7xkWD/x8e8Af/jhWsoDG/Nz4jFWL8KEJzGrmUgcyLk7/72O5z7DtJUBcAjdGQfX5eSyHlovK
st4JB1vCYWL/JN5iOV6Aez1CDQZxid2Jf0K8BZ78D8UHPwfj+GqiYx0R+20odgXWlaZy8qIFCd84
0NkRS5vNgWb40+C4dxjirids/8JqoZe2UTnScePZSIlZ3W6xZc0mJ1StdYXTDfGGd86XjUCUPbfB
T5p82QYd2VIfq7OWdctr2k3PuhpgMPj5V2ILQGHSPHa2qrZehkASqokF1Lc5MBtddDOY/LEi2HQl
iCd3nsS+Aq/Cjs9axdmw7GZpXSzPdxH0HeDtpnuWORASfI2wLJLWoWZLH2KGeO1HzMDz+Ia559Ep
poPbViiJzRlrqLETqm4wyONyOjcGQqlXjcid4oBzK+rF2NrbXBE+nCUKeGgXhIPNMxK0M5a1EcvB
hYZJJOkIDKC+hnBat+lbJlvkwFgJwmz8piu5GwaJZXRYVwZ9l2IJwJgCqcFyi7IdVFzyoojzwHqY
EYaORh5AgsQ+aPj/G+GTHW9mWIV9+cZb/mpsMcWD1V2nE+LPJRZUxpnqN6lpvvLO3dSqux918JaD
zLZYBYZrHi49MnZhMfovqshgWmPmdFpAa1ODgbsvy329uLvWS6F7g4sVKx+7grI2RfJ7XuFZ4dLy
Y8F/EogB39o1ztFaKlsz+CfHAcxkmxKRxjaNtaahzqDuw3mkWH7jIqGXg+RBsviZrGhPvkI+hJoy
aesSybi6+Upb+ywFR7qvcV+xQjLfpNxRm4mhVmRNb0XcZdhGAUE0DsbqghqzLXXNwdBhl4lm9l7X
yAHUjS/+l70zSbLjyLLsXmpclqKm1g9q8vvev7vDO0xMvIFb3/c2S5HaRO4nc191FGSQQJApLA6r
JIYRQSIA+P+q+t6999xlP1jloeOLs08jv/9aM+FeyBPDkQOAC0jm7EzI/152T0JVW/ZpUjFXZxLP
bPfijuMha7hCpn4Qq1HT5r0Q9VMsUGeFycfeKM10k/XsEwjWJ/s8Nf1tOKcc6vEUEoYb9/D99ijn
763PjO64dbsdJ1YJepxtFZaaIbOLYY/JT3RunTh7q22qoXd3XIRnYDLzsej0ZTg5zoaYJwtuy/qS
zVoJ4ts61FW1T204ll20Lyxj54XdatKGfcDPITNTd8M9dNA79xOj4s6tR7kF2bIqNRNWB7NrkkHa
LuONhXcVVcF77kCqLMpAv7gC1rghiFiUc/lsWTnqhtu+zhX/YFWSRC9khXIq/Phq9ZEHdD3PWGnz
1ENMWFl6dl+2uBcziMbLKo/rjaw9B8OVpeMSgZtZzKxJIFJXw/PMs2hHkkpupAPYjOk8XEE3fp5z
4H7FPEYM5uz6ARJ9TnYfrexYe/XL/GuXaeQVXG3phvWzk7dnov35ahySiE37cNDgKWv5dJi6YRG7
yXOodffAEzbFOL/Ydvre2oZCGz5ndnyMdY0/nnFqfTKZSce+DKl5280VAfVuXfPgXsKTBSPFlk2X
/cIokn5tTtVzKJqliQ0tm5xvFao5robpmuDgnJLmmBXNS1Z5OKJlCp1gKHfYfvYhCjL6kJscotl7
0ly8noFfR+Bh86+VAZoI6UtJ1V2y4h+6BvAQ4yYZF6FlndvEfhStvqr77t7nE1gWfQRgIl1hvbit
JmcVD7xwh6ThbcPMLOaLVlsfWj5u4MmcoP5BfO3kphaATMgOwR5bYB1YV7yb1r4G7z2Q2tHOWFxE
hOD0biIMFdrjpsvmeA0s/sEeS1hOfn8TyOq1jetqlenG+fvF+WuVw68b2V/qB34kK/8IWv7/ndzM
ZfqXT4mfe7V/f0OQYf/hDaGuZ1IXTJyMMGpL//sbQkiilcTt0YG5wH98QzjouxbLbhbu341wP7wh
DP5pl3/HcpUM/LdW+zj1/vCGIHphSo5NpmHMfP80wM5F78ZWFtqwQDnnxjrfTurky6O53TbqNCRG
9V5wPOIRgvbqhpfUqMoV3At/O6nTVDpBt4DMk26MYHod29sID63B+dYE3RNfYjbZuunhY9Ax86pT
uonng8Ox7fklB6s6ycmgBxCRk/vcr3c6h/00+atMnf79XOQX1xuru84n+TDbrMs11K3+Npw6nQQb
vqRM3R9RDuqm5kppSDov6qq/lUP5beTGmbHKuNbWArUu64CprbOLZRqHGeOM9uB2pLRTDVGjOo7q
3uqb6GF2Od5D7lmdTe0y7fUnmrnOmsD0QWZgpU/j1iK3ZnL9BUXxDQ7JTnItWMm0ZuhO+a6+djA0
0xsjfrDxyhp4Zn28sxoe2govbY2nthv3ERCSgaU+h4dzVptJvT0OxsHHj9vhy2UcKpVNN8WvK/Dt
zsrAO+LkdbwBlNCw1QPqNXD65pM/rvQo85eusgFDODY3lrIG+8xWmSnuZb6G5rsgZQq6lkwLjuIK
ZzHoulWB07iHgiBxHk9Bc56TlUHhRoMvOcwLDe5QdEhwLAMe4yqxjhFO5hZHs8TYnDzYpB+mQzK+
lvWhxv3smDdjc8ZPh0X4iVfXufEODVbpHMt0U24SDNQtRmoxfJ3KD66Yba5/mlqHsThB0t17rXGo
MWJrQwk9GGd2O2oUPmDWdlM73+bDRU1Fuww7d6p83TJmGMbo3SrH9+C0D11YLZLZuYiw1lagtsjY
ffeJu+JqWJ+E+w81NvIQO/nMgWxMOsv9+RpLcdBkcl86aX2clBO9i0W3mvOm4yNVXM12Xk5mxubD
u8mUjz1M3UOVXnz/Oc43M1Z3D8v7KJQ49S3pvvVoLZP/HPKDtSFd+x+Ov2+nq0ysW63fBile+t6z
vvhJL06WeXCK20h57r02dDdSEVWUH9/CmN8phz4a8B1SlTd6cLW7bxFGfiv1dz3A3gacT2ORBiyw
/HM3rRIiAAlRAH8eThXRAJA3i1RFBWRBMvjaEiAIiGSQyFmkBAsQp58og1nBMnwZCR5UBBAmgggF
q/tYJRPkbOwD/wmOCPfqRhfi6qkcg0+gYVTJho6IA6UaLs6/9IIetGsJQaBUWNtE5SJsB8btruOq
1VVqYgzYsrZ1eSZeQYaZ/0C5Cn0Yzd4O+lPdRleeSyutpFkmny/QNM4m6ruBLCGUPjEjVHQIFiWT
SYaxk6/9HojmNhLA9xiDluyooAPBHlPaB2bHG6HUEGISb1Mbb/mWJItBKSaxcy0RUGpMkKSRVXoD
3AgSi4XUUiK5tEgvHhJMjxQTIMngPkRX5L9DqrFdWOg4WEel4QSIOS1HJFLfhvYPA6yP0kAsoutG
Ge89gHVOpR30mQdL1mwHpKISyUgo7Shgxc1LFTWJD73WpCB6+ztC445SnfRkvCW8XB0G2+A9ijQF
wAuzsjBWPaJVZ4diEQRhieuAdCbCVks4OUboihC8iuDZR/4ayCQFnOS98aIhjiXDzO/3dozfxgku
JQIanuFNgu2tUQOWae+lla3G7KkceKuyUTtIXmPLTGlyDuKcq1S6Uul1rlLuPCQ8ZkA+Kkh64dYy
bubyvUfsc8O3EunPaD4ahEAMtSuJMGgohVAqrZDMh7eQxht0W+Jdhn9t4HqyA7zvkRm9YJsjOmou
y5muuzTeh1vq5wxpMsNGXCJVms03v3yJkC9zZExQYTai5kj+xMugfiJ2mkr0RPwE93d2EUNnMztk
qX+0g4EUWfzWhjEZlF2tR5sJKdWqxH3dXFDgIYHxKKa2SCs9PjByWEj5GKUvI7Is2vO6xTAoYLtz
Ji+xSYO8cq6p06356m4Npe+GCL06gq9razfmZO2kOSIEm8vUiWsQ7+KOJNSdNgRPNtIx2HWIwk8B
gnLSOYSV0C356QcIzpybJ2fWb0zv3XJxzERA1+rJPkUstEIEa+I7KrXsIGPHEN0bZO2+fqjszwqt
u0TzDtC+Q3/a2WjhejNsGuOpqI6udpvjX9T2s/Te2YsuCoCgNuKGjshRaIiKiB6DfcyQQBqkEPX9
HKf7wrkOgh3pMeJQcpFOsD7xmUJKQQcrq6vpT9eqfSnjQ98wIuEI84B+p4gxIMXJypNsrpROU8Lg
oXag4oma7fWIkgIknSH2d40/riul9UhEm7qAD9WfrGl8o+MJfMxL3uFAzjVIOQoM4Zy7Ol8WVbib
OGQieJeO7M+BbixKUjxIeZyeNre6rPYOTnl36tzLoMzz3qjzJG8nH7EaVz3Z77cCm71LR8oiGGHL
FC9NQz0AQfqkLgguEb73vUOsTPpcAe2QLrLAaBdxN2wMLPxNl99gDjtFOMUEwZTA46UvH0T4NXC2
NSRH0d5qlsk2eE3Sdx8kx9G50wFoUgZ2SU0baNytQtbPkL0kj57pweucZR70+8p7RUFY9Y6z1os3
czy2ycfcfc3lwZxYLLOjt8oMQ/pj5O4Nq7sxJoBqyXXg06Y+KZrXLnNnWk7zS5qgpUpMSPqus1vE
dM43z1lZYbe0/PHJIHqoZO7+MwabLfjDGSUeeGaxQxkKAj0RGbJaEl/Qr3p9mFz3sQjkVreLL1EX
3XnlqSLE3tf1ntNkKS37pojmGxAOECeblpeUAfs/nVf1mGLOMoMrTgtUfPezZt5t+FksGpfOD5M5
dySSqmFrLZNWhQ93WhvtE46h3C32mWUcUjVLt5PxJXA6dYTw0ctoxlmUTN3Y4OZjV4cXUXYvPmwR
9kHBJVIjuq2GdVYSn70a3/81Af0k4lFN938xAV0j4hbJf7NK/f5L/GaDFTbBRg8lzzYc20Ot+03G
I1+pKNq4fiRqGvvS3x1Otulh9sGdarJRtdm//u6D1YVNbNPEmvRLov1vrFIZrP4wBv1Ynqd7/xQV
Mgu30SxfOvhgi7M5uwce8jek4i+Z258czXmuQn+FO+gMQn7RugPfoGxdwgjt8G0C/D2Ncb1LYpNC
tGSXjsFOHzOWaXN7MCKyyYhEuk4QsYqPk9vWO84WLJ+QEWGIk0GN7a+Fne8iLKaNMe1Air30lUYz
DIjisa213VCbAJLM8sGfcx6gWcF2II69g9DncjcH1pc8dPfEhukSgLUMmoZMtRRfyPx1m95Po2Ws
QH6scyl0waRRbXKpnVkHLgKEqq0p4luGQPbIQcfLjMiBQ2BqEdclsb/4o2QzaXgfEv+P3qbGevS9
hyYqbzMv2tZVx5HcH+xA7HUthiM+ncOKk6kwL5gW3UuPgQQjh30vBzLqZDRR5mW/d/TPNjL6VRHX
bEx4x1Pfwu2eIaZNTr7WAyy8nY2q0le4e4BkkI+aIkTU7CrN5g1fAPtuLq0a7oQNhOJp0or05Ke+
2NbTcGe04QXTA/pR7oCorNiY1c58sAKfeImdkCYZcXxNAQcjxmVNXnDREJlMuueI9dXSt0AL8ddG
dH44x017JgzwrYASt9Ai52rXF6+sHyy63ii483mElfo2TO0vUavvgqQ4RwWBe8tIxMr148eRccjX
ee4V/KZLLdxjHIFD4JmHgnqt2rMPjZiOfW90iyJLL4IirrACq45D5o1mjINV5reVE30I1d01h1y/
GE4qkKk1BBzV8dWrtq+JLwlLWWzIueoCY8yqVJXKOmroCSsoDLMpDmuL8K4GWOlM9rDI9Ab9rZ73
g2obG1TvWCZcspWhZ21Cv605WrEPi7g8s+Fb9jbNZaHwt2ZMl1mvWs181W8mVNNZpohJoH6Mk1Q9
aHFVnWLQ41Qa0pHWU5amqda0PBuKrR5zUbsgJQcSOrPqWGs8JhXeYgEvwoISNgMavKCUzaCcjQwE
r/5yONhR+SUP7O82Yv4LjLSD6naTquVNcP/weA8XuqQBrhbdTsCZYIjt803UkBmhLo4qRXJLrYlD
pVtSnslNziLTzbRLQ9WcHgPuQXVoVQddQxmdQyldQTkddnTcVkm3G1Sfkq+nG1Z34zG0kvZaJcNL
aLg8dp0W+nq9nPwa6wrS+dzQR9IwqTk8gtYCXyVUmIHXphdDC82a+zbLbx0qoDQwMjZNUlYLD54s
El6wRqwHoGxAN2+SFt3CTQwYa1LbSKNeRxRaGXLgi1SVKc8omR5z+q9807lzRf1qgZBfYOahmXLq
rzF5PUa/iS+SqPnquZ845VpMXD4Gaoq5qAo8gVyHSyXqB9PUhnU9z8l2DqavUpVQRIlFHL+3t+UA
0qBUzRUTX5ceknQ5YZSMu1vkbVx8Za8tZ4vNKvApPD41+avEZMHia85mjt1HiDPgDadP/o5oH4Wi
YWAkbyBrdD5Dpj7PW80n6OMgdLcyehiNmC0R7RooVdXCabJ04UDyoC5lU/XhPRlBfvbhPkP7sIx4
3ysxxC/LdIFPpFoAFj6JQPvaKOkEjf2K4Z/GUAacWFP9BdWXPjM2WZJ+UGJgBMYqNATdW1QFrPyk
vky1Naw0Ez0D2YYNAEw8hJwJf5WJsFOX9LlMSuuxZ+8BxFayGnuildieqvOINFR6Q7htlVrU5TmV
QAhI6Tx9WghKgVKW6Px8s0I9XbZKdbKV/iQa7Jez0qRA16JOKZ2qd2cUK6SrPg6Ls6HUrFjpWhVt
UrlSugqledVK/er1An8IgpiFMNbN3cFEKBsQzMrBXLkIaBWqOXm6VgOogLrGttFdkuzYjQhvVBmQ
votZCyDJNUqbY71+X9nhIyiZeCdrz12bZPEeoWwnB0NBKaVHDHJ0GbFzWsiIswd4b3nJhs4YQQ/z
PzyTBffAHmiunWQr6IZIIt6WdRlt6G8k9+lbnz7NsamPy9X1oovmGRSnWrG3cwOOES9Mj9EMekgr
NZrismk1FMwCmA8w0WVMJdKYTrNPgWYXPupJsGaGY1UBHy4iOj/Sbkk4lk+44dz6Lt6WvCSxGjDo
2z3QRr88yK449oNSsywucLPROBibj8xJPMjYHgTq4JW6ls+yEhyhYUtjljd+BI2NROT3EPb94C0I
/F3dlOYqHonOOjOxrRbe5BJA6uOUee3Wi8xxO9bQQ7wpWlRuzzyFl6RoqAJl18TF5HOKimxc5THQ
pzgbHtKUmEmhP7VkySCXBPeBkxjUbHSE0nztITTkscRJMLfVlqBnB9xLw94ZxD1Qr+mzapF1+gZn
0Lxq82kbWRPqHvPNiqBAgg8jyA6iLGmNGACDtVar04bkFStbTBvYl/wg5TTcDyO7EIiq+dbth93/
HHH24k23nWWVJndsqaIbCfUt0PIZsVMYakdoLokj32FCtI6d8zhnw52bTO9cnkwQgXdyezQQ3Uii
B3dOA3aWpbcuzRfh0ZiU+mX9kpTxCb/TJg6bj5hENmx1wm6efR509ODG2xYusRd9Nm9iR2wHVMtV
KAkEuVXVrXKs0ACXy6vBqXBrmxIrKdiZj7an7QBtrDx5nfXRagEwKl9DqAm3M827JEGhrLUjkRY4
cb4RfRrg4Jasz7Y6rXRQtSdka6o+CrwwwnWaIxWk/5JQfnZjSIMUw19KKNfX+D//431+/a//3STR
n2Gw+EV+c2Pgs7BwT6CnMESoDMBvSooaLRBKdCrZbdf5wQqo/xseQZx5fEhMNBZV0POPEUJQpClN
uFMMEEKJNH/LjWGrFMTPECvSeMqLYVsO8ANb0Qh+oA2EVmPYYTtbyw5+5WqMsfAZWVtTQml+slr/
ake80Lhv1//gfuci47UWaatEbw6OiQGoDE8/M8BLPT5DzloXltjP4sHHWiZqC+u6gsUB2i8oqVhO
OFfJraIX2uO0hb/3Us/5nee0vPS7s8cw4UU+soLL1NyC3jaCxMMAmPJvmM0A1MUeHqg6eMssGFGZ
nhsUzNa3bG1K5HN9emw1y7g3+tI66KwKtV7xYZoA4DLm6JM2DWpzGO1jr9zCKnHXYjTcJfcFTT1+
stOVNimVSmkPbDeVbhmE/lFTSmatNE2dtAhWzQXq9KpirEkLfcNKt9gnoj2lOsgV0gSTNV4GVjWa
nePW4n6xR3c1I6jiBEDLQGHtGoA3SK460isE9scIKTYUEZos4izvjGup1FpP6bYsfulAQMoNlaYb
eKi7MTJvkYjk0Jasm4vO+5YpPdiXlmJlNS/RWB1j9tgD0rHdEn3JEZMDbP6IXcshLZ7r0u/WGGd6
VtTFloYiuolRpCekab9Wsg1atRhINir1ep6tEx04azLYBJfzZxIWO7sv3ktk7zDvNxEyOFa554rf
flBMhxgUJa8+WlTRzbOIQISNlC6E+r9lid0qkR2x3UF0t50KtD4yPEn6loQlyrxQGj0f2WdbqfbY
aHgjKSU/H3S505W6P5QtQr+vNP/WFTr+D3wAkXQZE5U3wKBXeGWYvCZsGeM8yI7oLP6GT/ghd7CL
pJN/HkvxkTXzNS/ZrdbfRFpTqcOkpXqF61UUzJt68pad5EVpCpaYfhi+xdV8GczhLZUZHTpz+CTM
9GO0mhqatHHSUsiovduRjDf6L5JSjoVwVTeDC1Y7dM2zSz9iIQdq1fyNx02+zgGM2VV98BijQ0b4
ECDjLItbPQpvQV37SwPl0dCB5Felf8cGLUzbjcZKcLLam6qWa1FlZwH4YesnhXMvi5B1tludGFx5
B+NJv8vnwj4KIoRlnphrx8kOlQMPri+YfHukTViMBBKc6JP7FSycZ2+py8JnCIJxqJ+lTWX8II1n
tyFL603dC111fJTVFjUNn/o84dUbNsuk6m5r5qHcI/poV48VQIFG4wthYiJJzP1MB/BixuZLJry8
19xPslEXyoo2LkKewVSqAVsG0ENoyWfcJni75rl7qL0CwoNYF7r5heDpk1YSjC/4fk20k4f53mSZ
HFAxj8HhXArgp7J+ca2a9EIKL2tk9hZdfvrvOhZozgEHZGkmT7Zi809dC82sS0xO1o5Eh00/IqkG
kK6Cpyt7Yfe2rWGZy2b4Ztp9ucZpeSL+7uEyhT7h2Lm9FKk/s8ylmiHq24s/sO8tmMw93Scv6qKw
tunYk2/yv+QyxXnlPRlyXGnVvA7JTcwOuai8xmuabkye7ib2WSqEkIj0ayS6zVRW5zB5p5/43rL/
UfIQ0um+lQM9vG2JNmQk1a7X87emKcKDzWMZAfyX4odB5OekbA68eCl3zL9w+Pxa/wD5Kd16HRNV
Ite/1EDk/LbCkj9Llx1twrhl1IwPqhbi+036L3vG//of4HNw2ZtqS/iXb4v/+nf1tJje/+xh8f1X
+O1hAaCIPJkONdhh28jN/tvDwpUsLD20l18R17/tJuW/SToPMHh+d3ISjPz9YaHD1OQRACaWbMDf
fljIP1o0vocubUwa1PixEfz5YdHkpHqtxnXZ58h10OHd9l5FgqgEQXctYQCPxH2Y72Jy6No5Vphg
MZYH8GdoG7XcEGSTq6zobmfYwqL/OkAaTsb5ijWUvnjKnVaRwhFrRqjd2QpRDPH4awyzuCsxIA1Z
E6zY9J48FXPOVeBZU9HniAx0qsLQdeIAO1IY3Li+71Vgum5sYLoqRC1Tzd9bnkawWkWsQxW2NrLq
bSJ9nRWmu/FaD0u8R+OeSkMIvjIUvtb9UlNhCXwNHF+2zb3L+YkCEcMgiupNoAtiFnkent0Il7SW
iWOQ4ptuMFDPNuYH5aj2sVbTgSCAI+X7qsse5u/ua+XDztpMX0us2a7yaPdFwddZ+bYzVGSEUraO
qXJ1F8rfXY/Dl0I5vueCxJnr+dGyNmIAc8oZPiuPuC9yovnKN06vybhKlZd8VK5ydA6avWmSWtIs
ERyZxT5pVXRo5SUQXitrejUeYmVVTwS4TPEnxVYdOiVkpv7OrbEVhsAwHcrjXJB4dFzFeXbyxw7C
yZ2qvJrzRysZz99br4raOrkVJkRVfDV48hrPqD7S9l9YwJ++l2CRoyT81Yu7uWEFBGBcRWHjc5Un
kkUIaQ8t51oemzjeDiijjT0dsyqklS82jiD29nlLk1lVDda+TKaXIi4/+xBspa5DPwElEQ5au7P6
8s1mQRZkvArYQ+YJPcYMwisYN4/ZMLzZkaMvTFsuvKxmGV0gUGV4P8Cotqh0U+Ctg6CEmBmtHQzL
OGGOXs+TDr23nF+qCK+zTYTlT+q4NDe2kZZyZ1VhzAI41XwYPelOKE80t7ItOs6GR74lr4hjFuN6
sFwQBpF5jkZVg1BF2HRTF4ZnKh8yK3nSWRJhnQ13TKTQcRoczaPff0tnbvJYukR+QT1k+C1BV3K1
uZTADoF5783x6+g3GelJyHe5Bya9DUua3PgFyjq45r7xXLT2VQTibHTuR09g0Z/ZTyeyttdjpy0p
S38piYJwRNyLgP8ld2lW8rLbuTaOsSxei6x+oWf5JYvi99icb5N8wH0xUxxu0JfdEkHs4gZkAd6O
xgmMcxpa1boVwyb1QBMVmYExRVci4bhyYV/zOV4V32HYsf5iK6F5brRdr4DZdYfuxgtOgRgRJ9v4
qaGMpLaodh/rb37RvfEGsBE9Mn41aNxNnsb8pGcblxEppKzp5dJT/G4DkDedAtfcFvxVTHzySjOC
1Bo19yLGEe33F9I3j2A4qoukbUIHgbu0fR92+nyX5I8lIHHnpOc4g1O+lFmJBbYRxsnCpe6AHyew
2RA11GG/5osKQLndhrtZEcuDhDyioSjmo+KZA96/GPyhK1r72Fs63qlroJ9HHA95Xem8n6drZkBI
Z4O6wX28mIbsEGfopyVfx2AmXTSQR62qnnQXzS024PV/3eS/yowabALPkb9gA//yLgfb9W2O/rAl
+OkX+V1qBKisLm3JDsI0f5QaKcFlg4B70gPFIzA7/i41IjR+J+BgvJT/JDVyyYPi0XXC0uwW/obQ
CKjnD1sCXh4mrc6ucBhrDX5zP24JLNu3YLdz4nbueJdHE98qWE5zKQ5GzIiYH/UxZFp4EjY9p6Fx
S7kDGjZCe+LMuCht0104Q3k2imfcFFctO7mpv4+nyEH8KA6B3BdRWq2qidlMv5fxJkowu/lUlk4P
4HhQcjnz5J7qOZJqgb5MNea0uH8bhjt7rI9GOa2T7g7jcOd1a+55cMq4ziXgAKb+0GiPab+3epR3
+5walO8RbC7KbeiY8Epom5socwy2rcDFgs0n73MSehkug+A+ZS6xWfAT5mQcrzZj55zcHDdiYBED
C6zya1b7FJlZHd89isyWJRv2Req7La2k1jerK1T2ek5PRSjLOyEeixmr5KQvA0jBTWJtUcF4AZh+
vUpsa5+bTD9k6eEWZXsuwaPomGaD/D42dHpTR6ySySkVORtUt72aNupBjzPNMod7I5zIYwXVo2XB
eGYMTyhdJZe1c3JtKcOaiu/bMLY/vHreYVQa2DUuIvw00iZH3UPjy79RXE8GoNq0fsigJ/O7Tu58
turcPHm/rgrnxqFR4xLxM47D8Gmq6LmXUFnK73gWBWqJ0A1Eel9hjPX5TU7jy1hT31qEbJvlrB8M
iw6sstrJOXx02GE29bjJpCTV7PfJekhajBzsfUZwqwPF9enr7D+NI1lJEir+WGxsI8QpCT4Ze+IY
8PdhutYqrt+MMFzxl0Cf6nGw00NkP/EPhJQeDsWF4fR+wn8iWpjIdHJOFHRQb7AZcp0/JTBK/i7r
VSOFcqeex9F4QCnT5de8XxGvXNrswvL46gcnj47EpLn1wxsR8kvlJ2nfgRT0MaNFxkMpqQp8BX2L
vejdb4HcHJzslJtfpHEzmXcR5sJuy7O2nV5jikVGbU1ftfBfc5rnUuMQGk/UGiQ5Hz141Vb5YDtv
8bwtY4/0xN2kvZMzJMJ00JkILYiVU/alT81la92mQ7Cu3UszXjPt3UmP2nQe013jVMuqWtXN2xhR
Evge688GKqs7mOu6eciSfuGxEu9zbJ887fpzYTyK7DaOQlbJ/Bi5NvhkPJR1vRqDl5b2FojqVP8+
RvTVO89JdGPN+6h5iQnQF363jS1/WbS7xPrq8gyO9IkCk5vRuAwRfaiCZpBtrrpavnd5stlKGLjB
GNElATc0Dbx7afcPnSav7EqNVZZre+Bx7xmPJOaqdeoWtzXw4cXMtwlIF95mer/15q6O4vtC1hRd
J9+6Ds9SYj9ZcXvrIDLKL+VwU9vztB5rNklUF5qLKTTfa1kGqyx01iN0PfLGOFbXxmBhF84PXV9g
jEXqb23cBd4yCEyaf5vjgO5ndRfct0+DiQzVOcUaV6u8ixBKd9Uo9kZY0EVRDzlQwpiUUMARBK/P
0DMXKw9hNvxCa8BSeAxlw6Kxd/AYaOa67PJv0ksIqYAtcBOeFMALzY7Bh4NAg6zKy5M+mocpKO/C
PIJB0rF/9OldDN7gSm/Syl6mdbhSClRXDFdi2+1idryFG2DRM/Wtney69Fo6A52aeKC9m9G/ww8S
ahR5Qm7O0O/y1t1SnrevY2s9Nvwuk32WxqesaU66Ruu2g1bjSP1FdneZ/oBNfog2biwPJHu3SZms
OqBcgbaQQ/5SD9HZjwCiPiV5uHZFvBls2PCq6vZlFA+o2kunMth4ig3/r196SE5tw0e3XoY2P+sW
ykzGjuSGtOw1dN1T1rLzjAqNHWJB3HuG0JVi0M1SMi9iqVp2gq4lXxM90Z7Hzwqf4DjDcB4MbgIQ
lJjWMuxx5nnGax70M68gtkeQpxEi7/SxZ6/lraq6f3KqO/ILFIxsrKCG7Ci2oRZdGZE2TSGR+0Bn
09Psm8dcyI0lzU0zmBWsS+CQQfwQDdnanoxHGJlPaXYXmx8SlSxsEWlrLH87li0UhwprUTkBsSde
pYDh7HJdTILnsnAee8+Ib+JSDsu//w77f7Q1UjEC/3pXci0+Pv7zP96iP12WfP8lfluWkGDl1Wa4
LEXUduOHZQnuOsrCFJ9QCTQ/vK5oEaN0jHoxQ9isUn5mPjuSjC1eLkf8kqT9G+8r4/v76WcVxsQS
5upqYUNbGBHbn95XNYlw/GqzzcMD7Z4S2Q4a+vzRDbp/drOhOvfVSLEQhMFNqxA1uYLVxApbEw1i
WOmlT55hcJa1yfGVQYU9jJ4GnVjxcAikWydLZo9EcTklKntVYVrnHZAvXD10Dr1B1oHUIYsB0VM8
plH9q9+bqYGQQBFBQiOBSzNB5EyrnqYCv3Wf5hxPkKtSkAJJvM7Db2k1PFmOzr2bPvSqBkGveCb0
Ie0Ieu7cal1wjqbyfZxM4Mw0KRhBurQLqFglH39fNS7UqnvBEACU4wIpORL9fZYVtJjZw5uvoeCb
1uuUUqLNGmUXq8agyDaSIxHTtzrXnMUQwjpgpn2cY8KTA5VDnkzpHoqYh104w7ZOdJJpKl84PQ+g
jol6Ro+a5hGBRfUZURCL2YyMASffGcSfuRLdQE2bUSoX6evsDu5xsjJKgqhKasgX+4E+rKqIA83D
LjCrXqWgxhozAl/mnAv3jRsdNdXCNBfjR0QtkzMV8PUlz7jSWpmpdaWPRZ19vILUfCsITZ8jRt5e
zb4dQ3ASwNujsg0WIbdswqDctcF7yOBc6C3VacVrbmD0dpPbjAFbV5N2Jux7yBRr6fcvA6N406c2
KFn+lzptTybjus7YXjK+F4zxFeN8yVhPUSKrH0tW266mck5382zlswYoHP2+ccblqPYDqdoUmFV8
RmWBHKC2CI7aJ+Ch3gk3GNn3hzvY5jMeq+gp8uYHc9ZAhsimASPJhqJkVWFm7HRmtb0oWGMYusVL
XW02CtRz4pQB7VqsPWq1/7DUJiTw2In81lNeTfIiW23vUMZ8LDUDeWriilC95XnFc9bqQzY5LRdF
Ib1PJnWgs+Z9YZqXdmyO49C8O14FjhJAZ6Thfs5L0J56B4hEe0iEv8/zqdgj85DBoey8EfZGtsn7
mAX7JgwfqEE2T5N0YPXqx0qMzASk0jN63hzy4eOwCrnhcmVF76mVp3unQn9woYGFLVEL8Wkgtw21
5xGdojE9EaH6J+SuldXtlOiX7+3pXo937P+wd15JjqvrlZ2KBtBQwJuIfiIBep9M+4JIC+89ptVD
6In1+ktXx9wrE6ffpFCcOuWLmUkS+D+z99pKyQ5hyj9/S1GvpXTnqMlRbvLLrzD1Kez2mcPxPDi2
7+HovrYlxnijR0nfDAy96i92m29pPxySFECSgkintFAy9YaNOrNaG0V7sOX26CCxUAq8XpkzuhyC
0CkabTVrhbOUuxGKk7btB1RsFY7NSdobKpY1uWj3jTRvok7aKkwi+oxSZWy9ZC5uJkb9IG8ZMJXK
Ogg60oM0rgv5yTbfOfCvBeRuKWh2vQMYyScyNbKnigQgbWUI3Lcf5UKrR2x7ZXy3AgmONg8MDIFI
Ag5tQA2vMBsPUMQlvRRwDe2BSMUt0RqbCd64DwRKEwByckTR0pkkyNXttWGYvC2glZuacQk1XzR+
gMwBkzBpFXBzS+5R4/k90hWBPlcpcLxa4NALuOikuRtbvQeVrjf2y1goj5XcAMYHpo7i7momjIaR
FzHhPJldIu/++iF+jD7roil+2v8ttim/mVt/nTm//+q/6FFvqv8xt/iXWPv//p/hn+719NHl7+m/
qbn49Si/nfb4MlX4S5Aufk1AfjvtnX9G7CBYFrZq6sxb2H/8PkvRf52+qCtYqwg1xr9KLlBjMEux
ZFhOMDVIevgrwxTATf8wTGFZQ0WtgjC2ZQ79Px/2v8uT+sA+MqzMd2aNyStEAmXjuccB5wspTwjC
TM13Q2zxAzqfbEx/IprmeZCzhYJFpE0DtAVGSpkZrtXc3CQ1q0b7pZ2rkznZlzKzv+aqPgzGQ1HQ
52bpoD0jyMJ5IdRGkbin6EKB5Kf5pRCaJDvixIyETinMOU1ns9uqzhNKOldFyTSR8QekJsYZSkh6
2p0z03O0N/x8bo/qifbm2JPUvkQByMaT+AG0URWZBuwWFlAtcbu+DtF7k3G6h+whVonsQZ8Kg1lm
cJyOCBDfLJkQlmuD32IxpuWqTpNlA8bJoC8OELA1g32caiKr1OikU797od7vCW5Yp1m870tmM2m+
TYruYCHm6uqAUCfsg08szun7efUXWfTYgmTS4lMWmbccrTdJ2sJsUbl43uhJrWMzKt8KvbGiIdAc
p/GegzIY1eIux8/zJJ//5+L+kyGDBv0/quMfEsTiefQ9RJ/f/6ij+vWPf5uPqmBjgcPKjDnVP8QA
C1a5rIt9JkMB9ozqn65px9HI5+VCx63+9+tOVdUtUGwqQFquxL94Uf8j1gZDqcClqwruePPvr+qs
Kdk8FQNqSgOzuLoIdsZmPGAaIp4ovedf5Ho03l4drt2wCTwievGVLjJssTApemMxl9sPZoWJG0c9
ZCZA3nuktunLeDHu0XP/Kt+eJmuBHLZXFgV6WNMj0ZqbBkZyCwmV62yb9BiSnbGIH7/KYDMTghCA
c133/Vax8rXUOMQtrFiEsMra2BjMlhE6SjwLX71/q6K7LWlwnKul8lUEr+H0RIBL69/1+VUjUu/Y
EYpiLLRq28WbsN7gw0tPVvM8fOcsD4rMoiRYyspLtOMBqK8SIncPirNSFgZHIzbcZXfMH0x1Nate
/qDbHpgVzTzqw6b79pMTTJH8oQIVeXai15KYmzlaz6+qhx2PP7vAgDRC1h6MNeBZ2iCpsz2wtUX7
kMybftV4JIjowEZX+ne0H7D6L6xVez8fqU+10DWtF8Z+DEnE4a6T47Hs3ehdnRbG54icQ7rYgB97
FqeJ5Q0z6skRlNnFR6jSmh718QIyyNAhHS3BuAaruD73pG2tUJVIJH4Eq7k6w5kt69cPCY/hHS/c
rcNWzPyaToM56qK6tXf9ifEEiqJF/CoXfrI0c+OhGt2eKUitr0s2iC/ccOsct8kVojq2+UUfumto
4nehS4drPq+0sV7XGzDho/KahNqaFxbbesUWh/CYDrl0kf762Hzg6hZt+rul1YuPmVpHelzN95Wi
L9kJKRvZ49l0RQjx3Lx21sqJIOPtmnI9qdux85hbiEi7lW++9q+jtAYXp32NGNDXyja2vC/1pFxa
Y9noR3qRxRjt2eB3RwOAT/OkqMf3ZHEO6lMrP2eAyzf+Uhpf6vyQ5ocy2ssy720sA27w0b/iFTDu
4v0tn+Rb9MyP5GALtN9C2QL83aDaW4n/wmFpOV+jEywYatrTCqLZZ7KQy5NjQlJGYFWzNfyM1xA8
F0/d5PIAtbzXhnVh7IKC5vjG9myT2zs/PmZ7HEU58TgrjpS5gx3qlWBLXCwLMtx2Um28Ubs1qNpp
w6sVMtvHUP1KXTKF+9ZVtuPF9Li43Gze+tFzli8GW3+PrvYxbbzoacb7uR+jFWU2GP78NZ0gHjNB
Jd6bF0Bbd2vMOEzzz9m1RtnNJhr5H1k0gRuZy2LX8JKSnPOktOv6En/xJj7QZ1U38Cvyj/yoHRJP
WZACsumOyr5+CB+KdbiiH12GLnCXbbKeQOZ/KSe6jhHRJjcV39Mt3l0L+65++a697Td83NjYVqd6
K700742xUs6t6gbaSkWvSdrMXkFi5eHfTlcdyJwDPk1gE8Hgov4ulpbstdx8yOZd4KSulv1h3keP
yo3MRfYkx/nqtCvzVVpSS/CB1Nhjgtb7Sw7/8Axr8Rmtnh158qXuVor1UBr7DF3hwlxiesgxFiyL
x3G/nbfZt+S7zZueE190DQ5Z2qzlys19b2A3Y7HOWRzi8c18CAe3LwiGAeHdRiuOeXw6LQsBdIBL
jdBKkz0M/dVc7y19bTX+ZoYnbV7riGAmm6rBIFcx7k9O5p+LdXBlIq3k1w91xGBFIvIMPs/Z0O7t
hVld54b6mlirho5GWxf9voJjND85GK9ib5zuZJ0Liu7FZI+sHnOPAQWafs3TD+mijTfo+gmmKhsm
iSxt8i1usuiRdwNW0w5lIITjiLa4WpsR3MQePcfdxxW+qlG7iiwJDE0uT6pKVoMDMgogbCYTSski
W7pMK4VsH9/4ZONCLMRb3xLZsrRP3MvqYJcO97I4+N6M7P/YPBsX+2bfrAsI3Objy7OUe6EeQIFk
KCid+qP+MTtjg0k161IvjrfPbRN4YLpXA0ZBfpimZKnGxapHQcPnRmiXtzaujXtw0gYGLebuoF6Y
7LwI65uBWYD9rlcK6c6BNw1vvbTuo0NmUP+t53P0Q6ZevMFJOyOYYb3wA5S9bm/KrsUB/pFHaB5w
XBOpl7nFgZFQylgFti+HlBaCMDwv8qeidrmFbZhdEQixQMy8woJV2jxTuifxqXgkDT0ljHD93bBi
GWBxUSyD4tVzY2lbwuvNl9zkWdqQtpqvvvifX8yj+Abtq17Id1AqbMoYLR3Uw7QN94RKHMT3xpPq
VqvpbnANkOlB2PeJMLGLfihe083EP2NbxKaDKjrd7vpTc+Gn/Un8F+8tMg3KBX88mqaLXMjV3W7P
RGDsj8PwFOOzQ085HQLnDkJ0EX9n0n58lQ5yvq2Hq38iCTbUF4QwPD+AY9NPeuG2/dEs3O75ukyX
ZLwVz6TZXjGw7K2vXHfNeo/ApakeWPYM+Qaxin6LQwbxQrncY2bHzNGYRJiDmxmEQIhrvOBt3TF4
/CGM7aw1EbdVgBPavBvHdJuM+iqybK/JXy2IMwmChcArvYbsxQ1ZjO1xRsw6eLm6So2TWmwI0I0H
bxw85bFeSuvxqX0nfXvZP/VPJ2fNds+sXfOlfJcGd1mFnieHLmYYvrVPDO1Mbr7dNcQzN8lLfHB3
YmTb5myWxI6wy+Hd1V+5GfGNYioGh0EUMECNjNUZJ14ffgaky8Nf50CCUqE+K+x7EZ/rJ3teuGQZ
CyNpfx2zd4e/ZMpL/zjz/ObWpnXNu6nsUF8ABoUJXi2nH+uzh/63pOhaSGfrM5mX9tqgslg5jad0
orbgQx/iO58pNkTLReGpLflRFt8dA3OBRY0L5MojEjx3gCbEPKh5ohTxr/Z6+mGtuhT/xzO3i/hj
Jv1PLyB6DWtKz9WAb5efZnusBYvmLnOz2SI2lm8n6sLqV5Hmt2vT4t7jUihZsetcSn3xE7+xliL2
a1EuszNjk3wZuUiuX/FCAZYvLsqjMa1R6OcLJq0SfiRo6RzxS5mnKVoknzMKvUXumXs/WDgbdQ1F
4r1alcVSeSq/BcXv0XrdmDcIe9uf9HiVvuDqkODxfSUEc92+l8vQw23k6m/9zWTF42pe//jXO6n/
ogMQovL+ox7pUtAWt//0HH2n3T9ISf5FWfrrEf42/CAbXdEYbWhY0x3T/KPfBOEnjZKGB920HaEw
+cPsQxjTRWjHL8HInyzrzDzQoplQvVBJ/UX65y8/yd9vOhjV03eRVwkKjGbtj0qSWOlQqFWtvmzk
JF2yjahfMot4136w3XwqXyYDRrEWccxgfajBxtXJRuawctB0s+t9xd62jsbwFKL5LqIWLgQ6SbTg
M6ifoGrA43XPJVpxxcfMgHZclbNdLbTkKDwjIS6PbdwRKrqOhN16jP7cV4pT4PyoQscl5OlSYrK9
ldVtinK9Gbnnimi8oXgqULY3XHYpSne7J72GqSRUo/DZQguPkY75Cep4S8jkh8R8oV0lFNtvXybU
8TGKeuS3a3SO1kqX0x8pkhDdo74fhAwfmzOT2abYFUKiL6sgroRo3zLj4tYLIb+Dol+NU+7LQuQv
5yKFCN1/1Gke7Iqzjx8gwheQtE+gMW+6sAvUirzrhIGAlfQ116prhLOgTfHU4DQwrWaX4Twooc54
CibqIAVzoUs0A9oxFmYFRdgWNGFgMHAyDMLSEBcAT3RcDqxl2U30xZeF/yETRoihmUk9nE+ZEn8Y
wirRxZKMoEeIf8YV7vCassxJOAyFxcL8LnBcIBO9DDgwjDo4Zb8sGXKxa4VJo53zvSNsG7zvyVcq
Y1ZWgsykZA9+yS0VGOQAQqrCHAkhEvtmfNGZ0y+iykT0XqchwpD2XVHbGpFc+aLLSO3shvtgETBl
DxtMlyApnZm/WAGphBp1CP3+Vgh6pQHU3xE8yxawZdqoUDLr2V/jW1KWqk01UoITmcGKZGb0jHiB
SVgidAJEoWNMogAAUBIq+Nh7QS/RI9QZkwytK/mwsxBvlb5lXXKwRCKrNjpXbZIpVljkzYS2Tk6/
htm9UkSYq129FuXgHyqR89oPGeb5HhjYQupo62IAIhtDZMO2CsQX4iKAoIMiYTeR+7xwXObEMpm1
N3SkY1Xk8lUqAX3GOMI5EaF9Oel9xq8YP/L8qokhwqRpAFE6ApbM+UxhV1BTIcOdiAMcRDBgZZir
wuAycnQfVbaWZfhIfReVwdFPyFVXnDniJKpZKSSawjFFMqTqs96y0rU+VxfFkJ5Z5t3UOce5Kq91
lRIqRh7UqdIhp62YSEjVR0oQOc4SEs1t4fIY107qs3oytBVsiH1ZDpvUGHdl5OyDUQWc0/CFGnN+
MdLsztKO8E4V7WkADn2O3FrRnqOxPjq9jW5LdtsRiWtmOnej4GVKbXvcDhMR8NAAp50TGXjbdZMK
JUlveRhs2ibpUagRqxv1HIZ1lvN7RvvoIOWddERNcbwvUQ5VQUZR4HTa0h6D8TT2t8pUL32eq+SR
+e/N3H+YTtwRi8t7aO7xgoYDVYOhUESHRHmO6cFqu42aU0WoCq4Y3iQJ/pAsvsl1KezGq66bXXWo
nkszw+TJwEVtUgp7xD6d/sJYjJWnb0C/yuK1FKXqcuDeQd8Qo9STRPmdlOtCBt3R6qqMRtzBux3o
UFQr+KGtxUiYhZprlU7s5qJqiso9M3JtaynE2iph8oAtCdM/4EVQO8XgsiRBk4c3hVIt/qi68MUc
FVSnAzSlBiJC6nTHocGD3k3Eyhlkavil/5DDGkaHQV/oO/ZdzkF5sLBikTNq2JjirRqEvVtlUs/S
unUnrXlQ7QxsnqThsUfei1ZDl1dZmf5/1A7/rVcslkB7/qdq1XNZYDz590qM3+mgTFzxkMjMOS2m
ncgmfqeDOiImm3RIkDksYMRU9Q81BlkTuoO+wUEbj2/ljwsWIKPoL1Bs/AuZ/K/MYnnD/sOCxVEU
XdNQbxDfKBsUOn+sMQa/H0fdT0gZytNjVX4gG43W9jDd0sSSWTtEXpw5h5EGwRovs7FppIzhBvBQ
L3KASEuSvLaJe1GQuMoV7u/eP+KAJCaMmWOXhFezyImZbXvnHvoamXeclhIDOwsYCyKuN0MHaaw6
pSeN2pvaIO8m6m4TwPVYtn57Kq3I2EthuzUVxys61ueg9teCkwBBGVaLrmx6en4t4Jga684r7KD0
0k+NlgoMEVeV9D34hMF01U9qAuDAgeM5BgdDas/rRNHfsyl5zJ3xKEfQ4qyWzAYnw+HZzShy7Vfd
4s7T5Nes1iyXZL1+wyOl5AapHkEP68GxrqPW7tLAYqzgvGnhuIpG3UV14snMStTUWVdzMy6bmQla
biiPVowHnUCaKZiPhdnM4FYYLZZhnT05gVU/JEp7KGKMuhzZ+04ZoH2ZNTz22iqWBD9+5XXpYLiF
QNJJ8g9xQXt/cjzdmKCSzIQdyYWzKagAi7LyyhhwWZ33Wy1SV1IfvTTF82zm51GdL2peQioPIgnX
QPoRK/K40f3qpY0bfmeoOZDV4Rkf5i3iPM6Hbwl3bqYq18lPAXEwQvXRm0pg+iYUnwp5igb6S9un
6ZSMpywOXyJOfXesrWOPHw5ayr7xzWUc2esoR69TKNnKwo/CjCcjfSPejE0E6bHlBZzYmYWOv1fk
gibO2ocJ2BkEHa5MYETUEUPJ7oABt4yI2JrvpVYJV8tA4TUssWff8jr76Qd+3Y5vY2UfdZSoAK+B
wln7ggg1cBKM+W3ciLaJAaTxSipOXgkwoxP2ZnWGZWpYZz2KOUxVQM3lEkTc2Z6T3NUt8y2xi3DZ
hg23/M68KWVX79ktbrsq/5mpH7twVhfGjI1LRyLQIL3zFK16JhtyM4/UDPKQV/cgADTYkTZRO2W7
jOP6FV8SSMyAiHeVeYJtSxWNtKXSWMq7Im13YcjzExWAq8J+A6IWNo59FSlKfUL8c3rssvzEO5Jp
r9Sv7B6qxkhXXmmIO9K8GHczZJN5lHi+qbPRflFlTif860+lYz6SXvJSzz2xrb5L7lO7mEw6+tBw
u2x6URjjjRNZHaH8LFFXTsoIxaiCfuL7z7XlP04BtKQ5hJoCX6taSD2NblGMjRtFvAxmqDh7fQJ1
obCqwMcVLkZkCRLi5taZmI0a+76N35OiFsTehZIqn1Y/vzSxw4EdU3rl8nFuG39dmwCiZivYkpXt
Nc0QrNRY0z29/8BS6kJiwp8+JtD7SUFtTbn3+sL/LmwogeV41voGbI1dI8DqhkLeVkQLvMVZERxK
iyekw5Z9nEvc3OBZoC0p/YufwS+yGoEmxE41jmGw0+b+Z+Kh130WMcBGLDnV2cpgb2HZiECcEjLo
nIObkWBbubIRP6KC3gbR5HadLPK8mF8r4ROwrxntPDY4KS6OULU2EWCpFGTMehCsKZ12ywjLRwvR
lLlGaIqGBRmwBp8qglM1CFcsxvUu1E3UUExUFbV+AX1KPDSUK8x7WNiDDYuTQyEwWIoeA5GCjFX4
TJkJr63YtIDNmvP41PfdjYpRXkfdlB4MAdniQ32FvekvGz5vRW8+fEvwB7nVNiJHtwLV1Qpolyzw
XbEAeRWMzwOB9moE5CvngrbhwDQC/SWlPzaz22xAaKfgsabS1h9mJ6U6zwCHqRDEWtPccts9GuD7
DAhjLaQxQpKO7MHXdphfW8V6hNOjeT4QUd35IpP7rhIMmdSkEwuEWQbLLCfJZZWH7AU0xlODgka/
olzCRX2MIaGpWN0mimg0TMvaDoG2CWha4aj3MMn29NDdohJgtQlaFt6qL3bx5SaCvZbZgquj/k8B
9WcsyC8/zn9aQP1hm/1vunfFyOW3dbZBAU2gl8g55bf/Zt2lfjJtADdoMRngwOX4vX4iA8xQCOUy
ELDotAF/mtFYkIkhFf7tz/4SXd0Sj/R3TBAmPWSWARlBCsM06c/1k88BOWad5SzbQQFggctMravn
uH3KWzRv2YhvcGRvUx9BUZwBbuw1Xb2qRnNx8LRGElNSuRrc2s8Cou41feng8LdSAZ1FlKkoi8hg
Fu4M9ikdbG9Wepif0cFsjdINEgTffKFCNFh/TrZ66IGnJWF+yMb2HX5yzpKYhlUi544Rp56t0BVe
a8T1NF6eU0oHqQg2jpMCHjrBDiH/xbYvgRKvVdZ78lyST93RahrN0JPuV5lru/4c7WFvTSQvc1CC
kzL7bTPR84a0ykx3VmWuHxGrYQccz4pwDwUjMUnY8CrzRSddM4RAHJB0RuZHsYC3kLlMR2BXTPRk
GqaTmhFSbmr6SmWh343xJiteyaBEjvkh172Yx5fRrczeM0cwHdbDaHhxLy+dxkHc8x1xYjb1kyoV
rEjY9uNl8MsNCZ0LVS2oidaBcoWIDSZgxnPDPlZ/8MccDeq2DDVAH4+WUrP2Wulsq2LWMU2Hk8ki
iQtFo8U2tjPWLUAPX59PHBmLDMug1b2pDN/IGw9p5gqio3x7kdn1q1kH96FkIajHz0wabmkmk0yq
hV5QMAEpqp51qJyWy8b2mcZ39qPTBLeptI5morAZtAlaTLThHIZfodF6Fg5TslRZDVTd/ARM+1Et
xbhZhUVvNjZinJFoNHJXRnYPnBZh2Nz8cSt48jWl7aJKwm2ooPivZda8D4rZIJ6Cs1Kw4CcosbXx
qIQ/RZXeqlnxooovOh47jqgm3PhOtFesigK2PsMNJ/gFleySHEViw8qrww6AWmFnDekthUsdJXtA
GyzzeuogVT70pfJQgUaJteDHVpJ0q5mcg63C1M56rkw+18jfhMRl+8o2ecuS+ZuN1Lalq1epBGNT
ZUOg6ps8Jq8ToN9GbZ76/kLc5l4BZzmwtmYqR4JY7MoMYVqV9Qd7E988tOiRVYOk2sjYODxclZDI
PikLJenRjShnjAbnao4vpMg/SlP76E/ariyzm6m0XtlYLUgrcss6fMrSQApmv0tm9VAa1sZgvrko
++wwYcQiGPlQ11iBC8utVbKAQl3bTamYnQ6wgDtDCLhmOn3FGCMK9VS7++ABvTDQX21AdQqKEQDD
eYCwug+ogVk1RG9xDcMz8vL2BGUa/alSPaWEhI4BtQVj3mBhFvhYkRmUG7mGjzcoh0JEuBliTiVd
YmpVXmU9ZOSqH8yCyGLF3uEGbxYE40TIxVhCyOomVmrQL9Cbo4XcNI8zdje/sjf+MO9rFmtDuCOH
nnf/k1q223r8DiGdbTFfnjuBIp7TcZOrzaUsWA3KLULdDrOvZjcVnp2A8U6mVQelAK1XguPPR577
uhMq9qrYETywyubxeaaIXkpNlDIzlEw3lNQfbXYwxWHviZKSMWpEDdOE8taGDx+hRU8K5tbZZyIR
2xuVi8lKd1JrbZV6q3BJ2s1KoUFjH2vXPCV4GZ+k4t5E3y3YlrL2MCmwn4d6pNWrUXrVGNwFOXPa
8abWF5n7mlErKJLOY6HBpK4epUAb6BWxb+sOSD8QNhu15tNS9GBjRnx5eI+Xip65Sjp5Rh4y6mpQ
KFQ9TXJjsx4Mlfowc/ciY4iLHgX0rzdyYckbnlYf7lCpOntmc4uujzdty11R0vP2oILhbmKOBK3k
c3KiQ981mO508yULk4EvwcTE5xjSEnPAjxKS3KApqDAyeoo+bNwxbffY3FmTQbnrepynABeXiU+B
piDBB4WLiCgfVoG0jcuvHv4QdKBwOOotMyrlJQ2PwQj3O1novJZRdJCUMF4WBBi7KqxFYNRG7Vkz
O+1wntGnZA2CBkvfpsRAflUhlSHDBteE/pnJI5B99rmONe2GYHI140FTpksq3otOGF7yTr5GqYNR
8nummS/aDFI3S2tVMxhk9ocoTU1gRNND4OCSrRu83BDxUtg1td7foqBVDoa518IaiFSKZKsPnCPi
J307WiTqxNm4HhJcsczquP0GIS7zmjUJ+vP5HUtU6rVTG51oRSMCYwkMVCrlxSBQCrPg9JpkBtPS
ALjmttHPVVNg8gi9duaYirRtSyTaag6aeNVgv3rNdZAIci9Nn+Yv42fmnCUHK6jf4sPsVcIj0lsp
+/UCGPsKhx4Na/7tUKn68wr/FIoZTKZ0IDYXYYD31J+vCk5UE0cqA3boFeVGw6mqGzWp3dWTKiys
Ol7WDk+rJsyt6DcuibC7Nk12cPB7Rvhg56R8kGd4GqG6Nzhb9axfZ8I4G+OgrYWVthOm2qQz11IM
AL1Vl0Vq7OzwOQ8x4XYMLQ/pCLrewqGbCKtuIUy7sVKx8hZG3izS0crp5RuzYFLMhd0XhjtR6+pH
HflviV+Cx5f7VarTRUX4eO0R4DQ7jzoY8XykF5ME5Di8ZiWzpADhgxStlDTCQBfdJd8WwOVDFdS1
B03wjuPas0pj9b9+FxDiNEDSBebT3iVMczHJ1cgLyuYqkdxgDrsMCCLXe4DUJtWpjApInML6aImi
yDL8VTT3h74qj00yne1J39dNsjRKFG8Aiuh6JLH2yNoPFmGMkQddW5gls3FfqggK6QkzN/2139nD
IVTnB10Pazft7PnutBWxcDY0hVFJkpU/bY0U9FaE10Ki2sAj2X8CHFNkEgFGNgfjkDu7xIGyRdIb
SszXRiajmgWb4JeZhMbkcKWs8UnWWxJzWq8K1E1E9aTbm7xC+mi9FFlMFoNNZNSPJuWogQnsooxL
w82gQCwaoDBUjL8QA0TMymS5u6o2caeo2NKTkd6TcvDIZQOX+6U5hdeaLzEjakKyliWTvSBgBz5N
39XQ1YsxQXGhhGFJf/eMJOieTM9jhgl96naOnr1GjZtEuuS1UfoeojasZtQTwwgfgmvwHONViXzq
Kkdfgp38xHE0cXgTw/oTt0MArNNwYZxYzftUmp5vj+smRTFgZduoBHnd4h5qkUMEzjrP/G0fRpuh
adxY6+ipAd/5D/0cr//6tvy/9cRbcWiq/tOG7fb+VQB4+/dJjr8e5reWTYa4pMtI9smcUmTapt+6
NrT8rNRRGdvEa8pInn/frDN0kwXgEcMBnANG5f9qK5D/2Sagk8W6Zf1NnPwXPISGRmv4d10b3R+w
BzFlh+Ikvv4/Tr1VMpPH1JnMZVR1nyPlAoykc2CortqqIjaK8V6quKEs8mPiS63oGwJ3CLBqduQy
v6dg2CitCnMnDVyulbOMgnKbVw3tCjXXhFs9hBTc6s3KIVerSynRKPRKDmRGt9hmw03Z61tuv/uw
Qr2DW3CwGBnrtHwzN3CH6aTpgHCJQMDCZc46XIXtqxbZnSt1IbzXEXR7nO5y9m9jbH8TjXWUDfkq
h3jF9cmdQmz13Jwb/aFrDXyzRYE3jNQdP3jP/RQBEvVJJhX7wk4ZBdU14by2uevtdmP11SrurG1t
926YiecAgZdh7NW22bGWcLU6vtN7sHZWnsOGeyJGoGXqOMvB7NVbSTmzaHhStKA4FI3/1bdMQYvR
bbtoXWTzQ0w6T6Ki1hycU5YGu0orjmPznHXKCu6sZyXtMbGVvWFWz7xqe0uVzk6gcl2T9ltFlyys
yTbSyAFMntlRbwvg6FYN12ZyrkFOGoUDVX1OF5OdnYccR4SdSslNJ8b6xP7SlTFRrZQI+jjTs1e9
8zU2zypfbNow6ZXBvUUpzUSaUrItFAlJgopBXQtPgHG3DTIdk1tPUTjXOXq1dR8TXyTdAJqzJy6x
pjXGNq6gVelrDVWRoTXXoRtfbUD6E1j2SS0+8ix5af3sSv4b0T5sOY2y//QNAs2CObhog3Vt7Fna
q9rcLAMbkZZS6h9ZTC+VG+a3b1st5o7WMVELA9AYtOY19UdQ02BpXCfJr6zOxbGmDMuAZNbFaJf+
KsHqBXeTOrtklsq5+M3oFiVsBzlw6KZzAVmSmaBTklVomvljapK1FerlY4GZlsSuWNrQLznIrJ1r
J6evgCiQtaMP6LMNy8i3hjRYkscaEEudvR1F+EFCCkKpK2d1QtqN+n0gJWHsowgoWcAfolJR1c1A
ngK00j0sYxdIGFDizAtRPLd6BYekOJbkMWij8QKk6dD72mke9POAB5fNEjvqYWMIiPEocMaZABuP
AnEc9eMqFdDjzmiVtWWF9HsCiewIOHKF5/OkCmByLNDJ5DqsRxWjbt+8TGOCcnL60Tq2P5bALssm
laZM7+UASwggM4dF9CQLVHNoAW2mabt1Lc2dHr1kAuusOe0jLxSQFlpxyQH9bKncC/RSmb0m1cfl
VHR70UDx7gpOvoBHzwIjHdUGejYGrj2bigXQNvgavLPdYLZ5lv33WS0BdKuRyvRzJIgJWHWFrmdJ
isFPC8daAtSUC7C1YX1pAnStCOT1IODXCFv2WQcZESo2cHre3dzkJAHMlrv+faQ3l8fHQPLROMoI
0kcAJ7C2wy58ymUTUSt/QcC4zQa1CA0R6H6B6o7qRHJjblM+FO+kquqFptUO6Zkgvh1Y32EHPkut
hnUHBdwSOPBZ61mcI7BMpnQpC2R4YVRH/xdE3LG+HICmay1rBjZjAQxWDf+RgI9rAkOuCyD5JNDk
bR805MDlOxJv/e1k6cWCoX+2noz+aRZZxRahxZVNCNEgdEQizxhfMUN0Jr/AZdcT1Crm38VGUrgH
EIbs29E1IBzZJyS5FWnJbNq0RdL0Z3ZKlLFEKvf0kpJZnLCcP9Qat7G6rqddqUu7PCsBe5O62cXE
b4bgdPqwO08TQYNoTh79ro29Yo43ihQAt0SxtCSk3PYksdUSLN066bezoOsODVYNXxB3R2juYMZx
FwgaL93Q9BRpSBrnvLymimD2CnpvXzgfWdkOj0HSr0ttQndlYble+wZ2AFIlqTgHe2f8P/bOYyuS
ZL3jrzJH++yT3ix0F+WhCihcA73JU5hO733urt5Cz6GdttK8l35ZQDem4d7pYoF0lLMaqCYqIyMj
PvM3XXblIw3s+qi8UZlBMws+2QBbRBIY0XLSv0FXOJL1cdmzmhP8PvCE6MlvI5qOVWHt4f0FurcL
5lVh3IYCGViY3Jq2kqEmr81KfyAEy6hWZDltzDoH8jF0m8hsmgkiS3RLo6VHE2Vsiu2+ZaHsL4X2
VE+DU6uLLiNTK0ae5ayAmY3DFO82kNSZCnxSCuJwUuEuu4dShAO6qLowRfmoyjlLs/jOdZQ7RwoI
STtk4hw13e/dmnLCsSCDe4tavMvYPVSWg+XA/uidjWUqexwJRzTAl3lUg0M3zRCke7ZotARhxX7f
Zs24FvYpmW3M4i446kX2CLky3TGtHpDElHmQVOFDcR6OU6O/VGkrHNZYVVK9iyinDpZ+qUqxJk5n
NiVTNzGPa73F33iwxKKAWzXidaYjvOYAYdFt3JjqRF1WPE85EW/7oLbG8SCSlnsLKU28cVLHwtwM
wLAB5IlJHgCyN6VSzaMeD7UCDUCZkyAC35WrDdDAtpiB+KYcXIUsXRFrBYqQLX1ZU6TiYItHfgDu
mELltRvocwOL3lFX1OPYjjfwmWNmTjr34/7YKNBzj5BzHjrxkulv5WjneR2cNKojHP9/XP2czzfQ
Wf9hXA1WNa8K6G6/puoOf+MHWpWYWvspdA4q5CGoNlHfUAlm6UDgR8+nngbVKt72CmJkiqEQeT9r
hUiQBHU8awmtB2zKX4GSGL/g6qo0aVQRvCcNGWkbdD+RRy/SqlLDSlHGhR7tp7m2qC3nyOqMuWHf
Nu3EUG4cS5+YUUp1/1Dyg7WI2CTAhpwdSCzaUZsNJkcoa3oIK+iToj5RxbnefEUqnMrENOeg68o9
EaGIQjoebMAcCxPoKJ6iX7PQwmKRm+2BLoYDdGyha+qRbXIiyUedS+sCZcLYzL86arHISvegBGbW
Vu51U/JC5tFKZt8N3MvSOEHNwp9GKa7r0apSbKScIY4MVa8eNP2g36Ced7Z2hI7wDDWUSYfqEJvU
pAfi5uo3LdtiZxf7scqeIWDKEorRtV+6S132jlQ8KEdulUqzYgDL9bm7yOP4JI2bK92Lj2wHu3N8
5MKq5dT1hRojF/B2bgjcVB0weLLrnNviuW/oN5535fjafhcdo0tAlVdfuUD3FFe/sKHxlRUYBI6c
Pl8nEJxSxSQinQqyd6WC/CulcK0OUMAm50BGzmCpxc0++MlFk8nLAPQginPUDjWKGuak6ZMDwwlm
beKfII3aFPpBq0NttBaWg7V4nSEfDSO7gxQE1BjNyonvg88Fp+hWBRSb4MTpksOKR00Jc9taYjuB
8XIQBmgYgXPUwDtaKBko4B/DHiAkfjjShNht5AjtQuoV4iITbp0bFOrIzkpl5QOjFBqBDkmP0YWl
LpLBLcPFhX4vHUCXsUoVxaVhpdvKsQ7FTW1r/CbRG5+wsID6BWKKYCjN7xrDFrNDMYSv3FD6zSpY
AjkqJ37hQIQSKm0UeBQsWrmZqo105XQIqkvtOhOuClUrJ40DDS6EBqP67dKT0/QmAhdpSz4thmaZ
YmXXlNlBp8nHPajQmkfVxFjzisFKrueNbmM9o0Gv2qiCv05Rsw3F7yb6/DBKIkTCT7JM24hQuXKZ
RKxTxnGEXSmsOGfaOlii2uJ0aLy1kTaRaXKRZmPbcqW10UmQI00WWM5BWQuXGdCYsDJOYovxe1AH
4LeAITuhcmoJykzqiwwlc3GpllhP2t88Xz1OqLKHcX2La2Q3duHcQmrX5iytpVRBmVSydI+0f6lD
VsxSFMZlsQT1YUcXDTjpglqeDKsqtKWxlhhTn1fVRI5sEBdtSwxdiomtbMyoo5JJFy31psionDrV
caq7iyLzAZWte5DtSXyrVmvdPG1oGdHkRfluU3cN0j7xXHavCn2PSV16njANooMIM8gYJfXie6Yf
YKdK77DQMFSFZNyLG80+NbNwJnfXGtZiwZ5Glieg9R0izSIRR6T7inqDlmJNL40DMmxzFh/kHmFP
FuoJUZEgKmO8KREXpTpwXJrK2MAXpSGX1tKTosQOR3JRNCHJB5MLuGMs6rcexKheO2wEMo8S90N1
JIBCEdNurFp7NqwbA4ZL76bLOFhLzk1nnwu06loFTzbkx1DSAcLjwqlNTILKYM+XkgMa3tdai4VT
VsGEs+xAXZlk6AvqENedCO1QNIQLMzVXvRKiPJSM60SjLOkRUltktBDURgMJz0PmK8icG1YsRjSy
e5jKiDkaTW/OutISJmVyKqPsoRUzVTOz/U5KkePNkNbHC9oLT2oaStp5ZlPw1poF99Njc0ZFdSxF
6VdkLdd6Yu4JJkunwFV6hCgAhnXVzCnOXM+bRCnmyc1FY/eUJiXogCrWbbhOgsVK0FsIKn9iNOU5
BIf9UKS8p5GM4a1rNfIkTp0zqxFnInFYKGknni4fAOo5NEsqx457KNXynBfD6NYCW0fVOxNW60rF
4RNsCgjGCANfwYEZdVspKyBqvNMYLFNjZz7lA/wgSDUQNmqoDeB+IN1l8akIaw8frzMqr2stvyzs
YBrjmhkZAKb1i6CRF7TvHBfTIwOVomOyy2lkzasgxppjsJmZKOmqDyWM2bB6W5mDyH6U0PtCWBhu
InQG2zMmLnQrInP46fCM06VgZxO7WFgefShKQAjhFexaCB5PQdyMI2stpUtfE0cZiMxuKvjpqtXu
Kuxw8qaZKiVZ8lLzKS1dSsJdoKzrIJlm5IN+dBhjztFD0MuRHOovsm4BlYRGpwp/dz8waI4kX0Xo
EZGwKVQ0dzYUzUcpTQvNhwYgt9Ryy1EOAIzaddKfmPQRDc4w4dYyw0lanzl+OKk7zEhgIcsoVVoY
UOPxS39VnDjeLMypjUC1PE3dy0gD2wTGH/nAFoR2hSAiJTBTDmemF9+p8qGfn+jindbV3zwoCpFw
Rb4/yrV1hMSdaLnYMfX1zEGbuu/ObDkfdeVBQmHEh45F82aiahR/4iNZm6f1IFtpjvLO2BdrBznP
A98Sxy5oheI8JI1MoMEn0BJplof6aTmYaZ9TpZwH4Ah6iGlecFagBJU780K6IRMbcfTY9kqAIuLb
4WkbEZqsW4ibKAF2aHm0iABmSLkOsC3VP1OrfCYDS61Ihtr8q0k1X7TmXsZMc24yvizpC7cvZjEG
dr65cUQoCTndC7rJAWVA9EfmCTWtngxcT6Q7E4Xi2somJrpBbrAq63VsnufaudBc6rAGJIRSgUME
iLGjNzsSLWMqwBUFaIU5F26LpkUuvsgU9NN7qu/UTIRzI8kmoXdNpyB3mdCSrjB6gu2ULD8ZKHYm
6gsIlTT6DBT/mRkEcyHKD9CkWieoiTb9SoNKXtfyaog66hqVWdFdOnJ1kqruXmzIUALGkZtOS+PQ
JV2jBT9WivOmOlS8aw9bEwqekXwW6TJu1Kd0eGcJqkOqct0XJn2tecVpg35jeJMoyJ84q6Q9Kkuw
heFZRs/XFfZTfHciAGX9SdPnv6EL+H+6+o8xwj+RpZxs3shPhn/9o+g/mLxi0oSkB4yUwYnpPj8Z
ZEfQ61NE/rMePJp+Fv1NS5Y1EdlAUdEkjX7AY9Ff+qKjp4cUHhB5VVJpFfyFoj/kvVdFf9D3GuqF
soa7p6INUK4n+YnatdgViVTHpMafmZHYYDtH+Uru2dgAjuxVKbpahruvUv/sa+9bwcrS+3Mnn4WU
QhzRZDcDUyKQ01MaELXg3PLqdVJlG0WAZ9/o466ia9c2QDodtAgbnSPC/W4o3fcIZyHwal99h+1G
AX8dRtMyY2NsMJyvvLXpZedVZi8GcT9U1fZFGGSVTlszscehZx5jp6iMQFCg9wrtRuphlTVfg9Y8
Cy37TMEjxUeImB3CGaNRImR+jCgR6p+BC2MWsKrW2mvHii9CRCOijmK1dVp29cotrblKibSjtxm6
8pQe/khWlgCmFm2udGPJFzlPqrS8aiDsEL8joIYJE+5P0yij+RaUkKlVCv4KRkoF2i1iS7YR1/v1
VgF3IDtT009t4qW5IJxFANJyaubw/bu56p32ijT1hXnRrOq4uCtU2sxuYyx9+HGjsqYMUxUnlRle
2gJ9GcuGFW2OwcgdW1k6UnOEIVR9Hjh4vaX1MbgNMARkAwL1FXGpu+6+Sazh+OZaKrNxakFRQ3bX
bU4xw+IkBDmSUCk35H0wwrRv+kOQ8keZrU1scGWiaxDWd9TT0mVeGmu5q4BgGMZ51MTdNBRQvXd6
SPkg20JM7fO4q6eN2wz1pj23aM76RJyK6VoY+N7UdWkhEHlHPZg0gea4FgmzIPjeG0hpJAqa/CEo
dW+VkvbxbK15jZukB//PKuTrAJC47p47qgXCVc8vUVcbQ2y7jIHlQsDzzRZz++BITYcDTr/C7Z1O
r6Zyopnifqkh48L7MKJXdFuBVLGgB87tgeIZBjGyApV1mnvJbaBHC3Cxi6TSONZpJUdHNt10NdDP
IaisU4M6rEc4BdVDdFLq4+akpNAoW8KF6hbrysbyoszhkHrhoqkXvMl4H0lUkjvyCstfOxGa4qFC
JVTVhzPVoRgHnizKkZ/1aAi0IM1onOCuBPjMIc+UdPuubY98mvViA7sVSzARyJpjnlgD1QEgWw6g
DctUIHBtNrbavdJOT7BiHYmE4RECYApV+GwIyawunNoFRyn1zvMc8Fw+oOjMAU9XKsC43VslL5oB
8INPhN8f90DwbKB4iIadm62ejQFupGM1LMDyDMg9Q8GOknYQhTnjpATcV4MWgZV5FgL6y3vdhOII
gxs4YGSCNjGrb5HYz2rOKdtqD4njlnWgzkE0ITK8V3PPJSBDAUkVh5dPRCwiy3AeOgdFs9e1exEs
mg6UovJ9gGOmYBeb9FgJ5zLApYyUT0gXg/eXCEpIGVCPNsUBeZxnd6i3jQKQkU2lTsncZILNLILl
edzGiwCdySK8NrNiFMlXEVYcCmjLZIBd1oOWOjhMfQBk9lLijjIZ3wZjgGs6vLglcZ5aKvsKeE6T
1a+hL9rWyTzR66NegNgB/pPYbFYPeamIf73od/WePYBFTdBVElIgpnmtmB65+QArNUE8ov4ewNeD
6diUNAkBW1UoSI885RAp0nMbjKqZCkTOwiQDuwqs6ZjnEM3sAcGRDADXcIC6hmBe8yha5TKezmBh
LSe9CQsVcOwAk81SMZ1EIGdr+qgBSFoESg8zD2CCDca2A2trgrnVCoPUCBAusAJkZvIQkUoQulrX
LW09W+eKSJk5XUK7PVKASLHXg2oblQ0GLg29YNc8xRj9WywJ69Jt1o2rLX3jHHpzMdIrFEMggcx8
MUXpQTymwbdqzXgRV8lBrCmHjpLdyi4wsIq91JRQ7Sidk0RD+aKtuzvJ0q9QTzzL2Kj1uPku0RNC
Xn9OI30aqjUC1A0CUTGQuFpcWAaKkF7vcF9ks4StlxottxFMWNKWwEVYiJRr1MvWXuzUB+DuRi2c
CRU1kwh1poDl1Lbo6qHV2k5BcfLgvFVjCoODc3uoil9lASgaENSSd1NcmrRJJ0nQXGSxyBqTtFUW
dvhK97esnikCg/uORU+v4jSiOTtpmuA4pZFj48IV5+uy61B6ttEGshQk6OvOOuvD5qsgmRtb6lb0
4IYnQwUrbQ/8HnGcul5QmNxHh/fQSMuLzADN1qD4lHX/68w7H7zAJptyA9KTwvJxdZd3J3eQTsri
MRAafrumQl+eJb/3off/0B9325HPuvTuX/9lcxt5cKmLMvduSirM97/bu3207JIHlMezcvf2m22/
9rt/KEQVtKxuGUKTvmBObFCVJnYMk9h5+LlkfRkiN2SpxfvrPmR9MkVvTcL793c/m+9/5t2v/nIO
VPkj5gAJPgJU1Pu2FxHx06lAswJtPyb78XradXlvPbx/mx8+FbLCGtl5Oeg6a0F/vFtwPE+nwvpC
60IDLMDPGenzLQdpwDDtPAfQVURASsRa2+vlHMDaBcxkAbYark/xZjzbHOhKaSSFvzER3OnTrUE1
KIUYiMs+3uiLtUAHTFdII7fX/eL7fEuCbtxvzAR382wqwNYZkmE8bgIvl4TGBoE50s+Z+pRvh278
zqJ4ORWaBc0Ft6f7l+PFuWF+oe1pcqYMLPvh+qQbBY9y51Uhf5EVydA4gh6ul6tCQUqID/zcRz7l
qpCGs3/nPVPmDaHE87AZsCk+3ytMGRdQUt/761Psmazrl9EExOEPmAoFUV9sNNS3VgU+aoBtH/aK
z7ptyuLuewWsUFA+cEj5U8+Xg4Vq18Aw/dzLQTfunw6y9s5d8iPU+4sBtobgmSU/robn+yWFWiDb
Kprv94fUZzw+P2J3oEw9KKs8HArP54BcA1gM6wHzvvvrk54ZZEQ77w7yF4wSFZNu3P2tvnozZFHS
hxPl083BM1/InY8L3nzVovtwvwGw6z7fHzg0OaHFT35yvtaP/50E3AJhBnfw4Wx8fnIOjRxVQT6e
gOtTvxuoI+38bkhf6EyBE1OHiPNJLYIEHD2CwQTrc88BzIUPmAOV1HNr/7F9NV5MBRYh9Pp0fSti
xWzc782f79RA7eEDpkKGuYTQ3M+s6vmqGIQ68Vv45IHUa3mz39kkSKpk0q5fHqBsErjpSgYCqp87
nnotVPI7U2GJ8E6pUt1fz2OJIZ6CUYLL4f129PneDFLGD3gzJGIpU3pItgajoOdvhsWZwhZxn8x8
vjl4zX/8nXUAJGgIGh9yiBdzQP1aVSlNgdHeXp8146TQ+AHLAWoeh4L4UKx/EU2ZgzaPSEn3087B
K0DM7ywH3DBVdkGCpeF6PgfDDkkZBhHyv5Bm/RPvzY+20Nj1wtvp0Lvx7opf9Y3e+sBjj+D1758W
Jx4rus8+PTSJ7r/AfRlj+P+/Pe8ZbSv0T377WLHfjvbw7x9u8/UXeDbY4709/nABiWKT37jd9hfd
w5c93EQ0le6N5ePuj3FSxWX3tMzyLIn4+cVe97p+JBjvDfTN4Vv0vxjmXnh82wzYeZB7GnaQvD2M
Rayz8zCoMJR58F84yb2etYfbGaK9ncf58+8ott+8PWnbus8HjPJf/3H7538+ft8XPcud//x64//3
v9+Ap35zsrbH7AeMc+1tYuy/3hmHg2fncb7dbsXzN39cJOHmzbG2vc6dx3qiA/f2bW0jtZ2HWiW3
/R/TTVG+fUtDc2bncf78+7Aaupt3pm4o3XzAOJsieOdePuL9/OEa/fbD2ebaO9/MAw3uvR1nG5zs
PNDTBff4EH5uCNsays5jgJZ9++FvAbc7D/Fzgz7L/6HV5zsojn/qZDtLIpTXh2dzsIGp6N3dBN6b
C29bpt75/k6HE5339a3jZ9s83HkUVt1gFPLmKNvCwc6jbMXC3zkdtjn5zqMsq/K9MYYO485jjO7+
/Lcbd1O+95puu1b/YKRfRXk/AByvY79HcMqv/tnz8Hb4xE14t8n/9j8AAAD//w==</cx:binary>
              </cx:geoCache>
            </cx:geography>
          </cx:layoutPr>
        </cx:series>
      </cx:plotAreaRegion>
    </cx:plotArea>
    <cx:legend pos="r" align="min" overlay="0">
      <cx:txPr>
        <a:bodyPr vertOverflow="overflow" horzOverflow="overflow" wrap="square" lIns="0" tIns="0" rIns="0" bIns="0"/>
        <a:lstStyle/>
        <a:p>
          <a:pPr algn="ctr" rtl="0">
            <a:defRPr sz="1050" b="0" i="0">
              <a:solidFill>
                <a:sysClr val="windowText" lastClr="000000"/>
              </a:solidFill>
              <a:latin typeface="Arial" panose="020B0604020202020204" pitchFamily="34" charset="0"/>
              <a:ea typeface="Arial" panose="020B0604020202020204" pitchFamily="34" charset="0"/>
              <a:cs typeface="Arial" panose="020B0604020202020204" pitchFamily="34" charset="0"/>
            </a:defRPr>
          </a:pPr>
          <a:endParaRPr lang="pl-PL" sz="1050" b="0">
            <a:solidFill>
              <a:sysClr val="windowText" lastClr="000000"/>
            </a:solidFill>
            <a:latin typeface="Arial" panose="020B0604020202020204" pitchFamily="34" charset="0"/>
            <a:cs typeface="Arial" panose="020B0604020202020204" pitchFamily="34" charset="0"/>
          </a:endParaRPr>
        </a:p>
      </cx:txPr>
    </cx:legend>
  </cx:chart>
  <cx:spPr>
    <a:ln>
      <a:noFill/>
    </a:ln>
  </cx:spPr>
</cx:chartSpace>
</file>

<file path=ppt/charts/colors1.xml><?xml version="1.0" encoding="utf-8"?>
<cs:colorStyle xmlns:cs="http://schemas.microsoft.com/office/drawing/2012/chartStyle" xmlns:a="http://schemas.openxmlformats.org/drawingml/2006/main" meth="withinLinear" id="18">
  <a:schemeClr val="accent5"/>
</cs:colorStyle>
</file>

<file path=ppt/charts/colors2.xml><?xml version="1.0" encoding="utf-8"?>
<cs:colorStyle xmlns:cs="http://schemas.microsoft.com/office/drawing/2012/chartStyle" xmlns:a="http://schemas.openxmlformats.org/drawingml/2006/main" meth="withinLinearReversed" id="21">
  <a:schemeClr val="accent1"/>
</cs:colorStyle>
</file>

<file path=ppt/charts/colors3.xml><?xml version="1.0" encoding="utf-8"?>
<cs:colorStyle xmlns:cs="http://schemas.microsoft.com/office/drawing/2012/chartStyle" xmlns:a="http://schemas.openxmlformats.org/drawingml/2006/main" meth="withinLinearReversed" id="21">
  <a:schemeClr val="accent1"/>
</cs:colorStyle>
</file>

<file path=ppt/charts/style1.xml><?xml version="1.0" encoding="utf-8"?>
<cs:chartStyle xmlns:cs="http://schemas.microsoft.com/office/drawing/2012/chartStyle" xmlns:a="http://schemas.openxmlformats.org/drawingml/2006/main" id="494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/>
  </cs:chartArea>
  <cs:dataLabel>
    <cs:lnRef idx="0"/>
    <cs:fillRef idx="0"/>
    <cs:effectRef idx="0"/>
    <cs:fontRef idx="minor">
      <a:schemeClr val="tx1">
        <a:lumMod val="65000"/>
        <a:lumOff val="35000"/>
      </a:schemeClr>
    </cs:fontRef>
    <cs:defRPr sz="85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3175">
        <a:solidFill>
          <a:schemeClr val="bg1"/>
        </a:solidFill>
      </a:ln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/>
  </cs:seriesAxis>
  <cs:seriesLine>
    <cs:lnRef idx="0"/>
    <cs:fillRef idx="0"/>
    <cs:effectRef idx="0"/>
    <cs:fontRef idx="minor">
      <a:schemeClr val="tx1"/>
    </cs:fontRef>
    <cs:spPr>
      <a:ln w="9525" cap="flat">
        <a:solidFill>
          <a:srgbClr val="D9D9D9"/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/>
  </cs:valueAxis>
  <cs:wall>
    <cs:lnRef idx="0"/>
    <cs:fillRef idx="0"/>
    <cs:effectRef idx="0"/>
    <cs:fontRef idx="minor">
      <a:schemeClr val="tx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>
            <a:extLst>
              <a:ext uri="{FF2B5EF4-FFF2-40B4-BE49-F238E27FC236}">
                <a16:creationId xmlns:a16="http://schemas.microsoft.com/office/drawing/2014/main" id="{0761B105-05D4-926C-9C5C-4B91BBF819AB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1"/>
            <a:ext cx="4307944" cy="341204"/>
          </a:xfrm>
          <a:prstGeom prst="rect">
            <a:avLst/>
          </a:prstGeom>
        </p:spPr>
        <p:txBody>
          <a:bodyPr vert="horz" lIns="48754" tIns="24377" rIns="48754" bIns="24377" rtlCol="0"/>
          <a:lstStyle>
            <a:lvl1pPr algn="l">
              <a:defRPr sz="600"/>
            </a:lvl1pPr>
          </a:lstStyle>
          <a:p>
            <a:endParaRPr lang="pl-PL"/>
          </a:p>
        </p:txBody>
      </p:sp>
      <p:sp>
        <p:nvSpPr>
          <p:cNvPr id="3" name="Symbol zastępczy daty 2">
            <a:extLst>
              <a:ext uri="{FF2B5EF4-FFF2-40B4-BE49-F238E27FC236}">
                <a16:creationId xmlns:a16="http://schemas.microsoft.com/office/drawing/2014/main" id="{66849138-31E0-D6C4-C058-2CF18932FD0B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5630627" y="1"/>
            <a:ext cx="4307944" cy="341204"/>
          </a:xfrm>
          <a:prstGeom prst="rect">
            <a:avLst/>
          </a:prstGeom>
        </p:spPr>
        <p:txBody>
          <a:bodyPr vert="horz" lIns="48754" tIns="24377" rIns="48754" bIns="24377" rtlCol="0"/>
          <a:lstStyle>
            <a:lvl1pPr algn="r">
              <a:defRPr sz="600"/>
            </a:lvl1pPr>
          </a:lstStyle>
          <a:p>
            <a:fld id="{B823209F-31DF-47D6-9DF6-A27DC0DBD10B}" type="datetimeFigureOut">
              <a:rPr lang="pl-PL" smtClean="0"/>
              <a:t>20.04.2026</a:t>
            </a:fld>
            <a:endParaRPr lang="pl-PL"/>
          </a:p>
        </p:txBody>
      </p:sp>
      <p:sp>
        <p:nvSpPr>
          <p:cNvPr id="4" name="Symbol zastępczy stopki 3">
            <a:extLst>
              <a:ext uri="{FF2B5EF4-FFF2-40B4-BE49-F238E27FC236}">
                <a16:creationId xmlns:a16="http://schemas.microsoft.com/office/drawing/2014/main" id="{4955229D-AFC9-1343-1C38-B1D4183EB60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6467585"/>
            <a:ext cx="4307944" cy="341204"/>
          </a:xfrm>
          <a:prstGeom prst="rect">
            <a:avLst/>
          </a:prstGeom>
        </p:spPr>
        <p:txBody>
          <a:bodyPr vert="horz" lIns="48754" tIns="24377" rIns="48754" bIns="24377" rtlCol="0" anchor="b"/>
          <a:lstStyle>
            <a:lvl1pPr algn="l">
              <a:defRPr sz="600"/>
            </a:lvl1pPr>
          </a:lstStyle>
          <a:p>
            <a:endParaRPr lang="pl-PL"/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E5308CFD-3163-5D60-1B6B-EC038387974D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5630627" y="6467585"/>
            <a:ext cx="4307944" cy="341204"/>
          </a:xfrm>
          <a:prstGeom prst="rect">
            <a:avLst/>
          </a:prstGeom>
        </p:spPr>
        <p:txBody>
          <a:bodyPr vert="horz" lIns="48754" tIns="24377" rIns="48754" bIns="24377" rtlCol="0" anchor="b"/>
          <a:lstStyle>
            <a:lvl1pPr algn="r">
              <a:defRPr sz="600"/>
            </a:lvl1pPr>
          </a:lstStyle>
          <a:p>
            <a:fld id="{F2ACE9DB-012D-4AEE-98F7-66348DFE2AA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54436217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4307944" cy="341204"/>
          </a:xfrm>
          <a:prstGeom prst="rect">
            <a:avLst/>
          </a:prstGeom>
        </p:spPr>
        <p:txBody>
          <a:bodyPr vert="horz" lIns="48754" tIns="24377" rIns="48754" bIns="24377" rtlCol="0"/>
          <a:lstStyle>
            <a:lvl1pPr algn="l">
              <a:defRPr sz="6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5630627" y="1"/>
            <a:ext cx="4307944" cy="341204"/>
          </a:xfrm>
          <a:prstGeom prst="rect">
            <a:avLst/>
          </a:prstGeom>
        </p:spPr>
        <p:txBody>
          <a:bodyPr vert="horz" lIns="48754" tIns="24377" rIns="48754" bIns="24377" rtlCol="0"/>
          <a:lstStyle>
            <a:lvl1pPr algn="r">
              <a:defRPr sz="600"/>
            </a:lvl1pPr>
          </a:lstStyle>
          <a:p>
            <a:fld id="{6406A421-2D1A-4767-9E57-D0D5C722E4F5}" type="datetimeFigureOut">
              <a:rPr lang="pl-PL" smtClean="0"/>
              <a:t>20.04.2026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2928938" y="852488"/>
            <a:ext cx="4083050" cy="22971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48754" tIns="24377" rIns="48754" bIns="24377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993779" y="3276324"/>
            <a:ext cx="7953368" cy="2681844"/>
          </a:xfrm>
          <a:prstGeom prst="rect">
            <a:avLst/>
          </a:prstGeom>
        </p:spPr>
        <p:txBody>
          <a:bodyPr vert="horz" lIns="48754" tIns="24377" rIns="48754" bIns="24377" rtlCol="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6467585"/>
            <a:ext cx="4307944" cy="341204"/>
          </a:xfrm>
          <a:prstGeom prst="rect">
            <a:avLst/>
          </a:prstGeom>
        </p:spPr>
        <p:txBody>
          <a:bodyPr vert="horz" lIns="48754" tIns="24377" rIns="48754" bIns="24377" rtlCol="0" anchor="b"/>
          <a:lstStyle>
            <a:lvl1pPr algn="l">
              <a:defRPr sz="6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5630627" y="6467585"/>
            <a:ext cx="4307944" cy="341204"/>
          </a:xfrm>
          <a:prstGeom prst="rect">
            <a:avLst/>
          </a:prstGeom>
        </p:spPr>
        <p:txBody>
          <a:bodyPr vert="horz" lIns="48754" tIns="24377" rIns="48754" bIns="24377" rtlCol="0" anchor="b"/>
          <a:lstStyle>
            <a:lvl1pPr algn="r">
              <a:defRPr sz="600"/>
            </a:lvl1pPr>
          </a:lstStyle>
          <a:p>
            <a:fld id="{FD6B9E39-CF08-433C-B0A1-F7586CB0D09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01146976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D6B9E39-CF08-433C-B0A1-F7586CB0D094}" type="slidenum">
              <a:rPr lang="pl-PL" smtClean="0"/>
              <a:t>10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402812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507926" y="3505899"/>
            <a:ext cx="17089836" cy="7925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5150" b="0" i="0">
                <a:solidFill>
                  <a:schemeClr val="tx1"/>
                </a:solidFill>
                <a:latin typeface="Arial Black"/>
                <a:cs typeface="Arial Black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3015853" y="6333237"/>
            <a:ext cx="14073982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150" b="0" i="0">
                <a:solidFill>
                  <a:srgbClr val="3C3B3A"/>
                </a:solidFill>
                <a:latin typeface="Arial"/>
                <a:cs typeface="Arial"/>
              </a:defRPr>
            </a:lvl1pPr>
          </a:lstStyle>
          <a:p>
            <a:pPr marL="12700">
              <a:spcBef>
                <a:spcPts val="185"/>
              </a:spcBef>
            </a:pPr>
            <a:r>
              <a:rPr lang="pl-PL" spc="-10"/>
              <a:t>NAZWA</a:t>
            </a:r>
            <a:r>
              <a:rPr lang="pl-PL" spc="-55"/>
              <a:t> </a:t>
            </a:r>
            <a:r>
              <a:rPr lang="pl-PL" spc="-40"/>
              <a:t>DEPARTAMENTU</a:t>
            </a:r>
            <a:endParaRPr lang="pl-PL" spc="-40"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1150" b="0" i="0">
                <a:solidFill>
                  <a:srgbClr val="3C3B3A"/>
                </a:solidFill>
                <a:latin typeface="Arial Black"/>
                <a:cs typeface="Arial Black"/>
              </a:defRPr>
            </a:lvl1pPr>
          </a:lstStyle>
          <a:p>
            <a:pPr marL="12700">
              <a:spcBef>
                <a:spcPts val="185"/>
              </a:spcBef>
            </a:pPr>
            <a:r>
              <a:rPr lang="pl-PL" spc="-150"/>
              <a:t>TEMAT</a:t>
            </a:r>
            <a:r>
              <a:rPr lang="pl-PL" spc="-50"/>
              <a:t> </a:t>
            </a:r>
            <a:r>
              <a:rPr lang="pl-PL" spc="-170"/>
              <a:t>PREZENTACJI</a:t>
            </a:r>
            <a:endParaRPr lang="pl-PL" spc="-170"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5150" b="0" i="0">
                <a:solidFill>
                  <a:schemeClr val="tx1"/>
                </a:solidFill>
                <a:latin typeface="Arial Black"/>
                <a:cs typeface="Arial Black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150" b="0" i="0">
                <a:solidFill>
                  <a:srgbClr val="3C3B3A"/>
                </a:solidFill>
                <a:latin typeface="Arial"/>
                <a:cs typeface="Arial"/>
              </a:defRPr>
            </a:lvl1pPr>
          </a:lstStyle>
          <a:p>
            <a:pPr marL="12700">
              <a:spcBef>
                <a:spcPts val="185"/>
              </a:spcBef>
            </a:pPr>
            <a:r>
              <a:rPr lang="pl-PL" spc="-10"/>
              <a:t>NAZWA</a:t>
            </a:r>
            <a:r>
              <a:rPr lang="pl-PL" spc="-55"/>
              <a:t> </a:t>
            </a:r>
            <a:r>
              <a:rPr lang="pl-PL" spc="-40"/>
              <a:t>DEPARTAMENTU</a:t>
            </a:r>
            <a:endParaRPr lang="pl-PL" spc="-40"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1150" b="0" i="0">
                <a:solidFill>
                  <a:srgbClr val="3C3B3A"/>
                </a:solidFill>
                <a:latin typeface="Arial Black"/>
                <a:cs typeface="Arial Black"/>
              </a:defRPr>
            </a:lvl1pPr>
          </a:lstStyle>
          <a:p>
            <a:pPr marL="12700">
              <a:spcBef>
                <a:spcPts val="185"/>
              </a:spcBef>
            </a:pPr>
            <a:r>
              <a:rPr lang="pl-PL" spc="-150"/>
              <a:t>TEMAT</a:t>
            </a:r>
            <a:r>
              <a:rPr lang="pl-PL" spc="-50"/>
              <a:t> </a:t>
            </a:r>
            <a:r>
              <a:rPr lang="pl-PL" spc="-170"/>
              <a:t>PREZENTACJI</a:t>
            </a:r>
            <a:endParaRPr lang="pl-PL" spc="-170"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5150" b="0" i="0">
                <a:solidFill>
                  <a:schemeClr val="tx1"/>
                </a:solidFill>
                <a:latin typeface="Arial Black"/>
                <a:cs typeface="Arial Black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1005284" y="2601151"/>
            <a:ext cx="8745975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10354429" y="2601151"/>
            <a:ext cx="8745975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150" b="0" i="0">
                <a:solidFill>
                  <a:srgbClr val="3C3B3A"/>
                </a:solidFill>
                <a:latin typeface="Arial"/>
                <a:cs typeface="Arial"/>
              </a:defRPr>
            </a:lvl1pPr>
          </a:lstStyle>
          <a:p>
            <a:pPr marL="12700">
              <a:spcBef>
                <a:spcPts val="185"/>
              </a:spcBef>
            </a:pPr>
            <a:r>
              <a:rPr lang="pl-PL" spc="-10"/>
              <a:t>NAZWA</a:t>
            </a:r>
            <a:r>
              <a:rPr lang="pl-PL" spc="-55"/>
              <a:t> </a:t>
            </a:r>
            <a:r>
              <a:rPr lang="pl-PL" spc="-40"/>
              <a:t>DEPARTAMENTU</a:t>
            </a:r>
            <a:endParaRPr lang="pl-PL" spc="-40" dirty="0"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1150" b="0" i="0">
                <a:solidFill>
                  <a:srgbClr val="3C3B3A"/>
                </a:solidFill>
                <a:latin typeface="Arial Black"/>
                <a:cs typeface="Arial Black"/>
              </a:defRPr>
            </a:lvl1pPr>
          </a:lstStyle>
          <a:p>
            <a:pPr marL="12700">
              <a:spcBef>
                <a:spcPts val="185"/>
              </a:spcBef>
            </a:pPr>
            <a:r>
              <a:rPr lang="pl-PL" spc="-150"/>
              <a:t>TEMAT</a:t>
            </a:r>
            <a:r>
              <a:rPr lang="pl-PL" spc="-50"/>
              <a:t> </a:t>
            </a:r>
            <a:r>
              <a:rPr lang="pl-PL" spc="-170"/>
              <a:t>PREZENTACJI</a:t>
            </a:r>
            <a:endParaRPr lang="pl-PL" spc="-170" dirty="0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5150" b="0" i="0">
                <a:solidFill>
                  <a:schemeClr val="tx1"/>
                </a:solidFill>
                <a:latin typeface="Arial Black"/>
                <a:cs typeface="Arial Black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150" b="0" i="0">
                <a:solidFill>
                  <a:srgbClr val="3C3B3A"/>
                </a:solidFill>
                <a:latin typeface="Arial"/>
                <a:cs typeface="Arial"/>
              </a:defRPr>
            </a:lvl1pPr>
          </a:lstStyle>
          <a:p>
            <a:pPr marL="12700">
              <a:spcBef>
                <a:spcPts val="185"/>
              </a:spcBef>
            </a:pPr>
            <a:r>
              <a:rPr lang="pl-PL" spc="-10"/>
              <a:t>NAZWA</a:t>
            </a:r>
            <a:r>
              <a:rPr lang="pl-PL" spc="-55"/>
              <a:t> </a:t>
            </a:r>
            <a:r>
              <a:rPr lang="pl-PL" spc="-40"/>
              <a:t>DEPARTAMENTU</a:t>
            </a:r>
            <a:endParaRPr lang="pl-PL" spc="-40" dirty="0"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1150" b="0" i="0">
                <a:solidFill>
                  <a:srgbClr val="3C3B3A"/>
                </a:solidFill>
                <a:latin typeface="Arial Black"/>
                <a:cs typeface="Arial Black"/>
              </a:defRPr>
            </a:lvl1pPr>
          </a:lstStyle>
          <a:p>
            <a:pPr marL="12700">
              <a:spcBef>
                <a:spcPts val="185"/>
              </a:spcBef>
            </a:pPr>
            <a:r>
              <a:rPr lang="pl-PL" spc="-150"/>
              <a:t>TEMAT</a:t>
            </a:r>
            <a:r>
              <a:rPr lang="pl-PL" spc="-50"/>
              <a:t> </a:t>
            </a:r>
            <a:r>
              <a:rPr lang="pl-PL" spc="-170"/>
              <a:t>PREZENTACJI</a:t>
            </a:r>
            <a:endParaRPr lang="pl-PL" spc="-170" dirty="0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150" b="0" i="0">
                <a:solidFill>
                  <a:srgbClr val="3C3B3A"/>
                </a:solidFill>
                <a:latin typeface="Arial"/>
                <a:cs typeface="Arial"/>
              </a:defRPr>
            </a:lvl1pPr>
          </a:lstStyle>
          <a:p>
            <a:pPr marL="12700">
              <a:spcBef>
                <a:spcPts val="185"/>
              </a:spcBef>
            </a:pPr>
            <a:r>
              <a:rPr lang="pl-PL" spc="-10"/>
              <a:t>NAZWA</a:t>
            </a:r>
            <a:r>
              <a:rPr lang="pl-PL" spc="-55"/>
              <a:t> </a:t>
            </a:r>
            <a:r>
              <a:rPr lang="pl-PL" spc="-40"/>
              <a:t>DEPARTAMENTU</a:t>
            </a:r>
            <a:endParaRPr lang="pl-PL" spc="-40" dirty="0"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1150" b="0" i="0">
                <a:solidFill>
                  <a:srgbClr val="3C3B3A"/>
                </a:solidFill>
                <a:latin typeface="Arial Black"/>
                <a:cs typeface="Arial Black"/>
              </a:defRPr>
            </a:lvl1pPr>
          </a:lstStyle>
          <a:p>
            <a:pPr marL="12700">
              <a:spcBef>
                <a:spcPts val="185"/>
              </a:spcBef>
            </a:pPr>
            <a:r>
              <a:rPr lang="pl-PL" spc="-150"/>
              <a:t>TEMAT</a:t>
            </a:r>
            <a:r>
              <a:rPr lang="pl-PL" spc="-50"/>
              <a:t> </a:t>
            </a:r>
            <a:r>
              <a:rPr lang="pl-PL" spc="-170"/>
              <a:t>PREZENTACJI</a:t>
            </a:r>
            <a:endParaRPr lang="pl-PL" spc="-170" dirty="0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845979" y="2471428"/>
            <a:ext cx="5677348" cy="7925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5150" b="0" i="0">
                <a:solidFill>
                  <a:schemeClr val="tx1"/>
                </a:solidFill>
                <a:latin typeface="Arial Black"/>
                <a:cs typeface="Arial Black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005285" y="2601151"/>
            <a:ext cx="18095119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17554329" y="10528771"/>
            <a:ext cx="1726701" cy="17697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150" b="0" i="0">
                <a:solidFill>
                  <a:srgbClr val="3C3B3A"/>
                </a:solidFill>
                <a:latin typeface="Arial"/>
                <a:cs typeface="Arial"/>
              </a:defRPr>
            </a:lvl1pPr>
          </a:lstStyle>
          <a:p>
            <a:pPr marL="12700">
              <a:spcBef>
                <a:spcPts val="185"/>
              </a:spcBef>
            </a:pPr>
            <a:r>
              <a:rPr lang="pl-PL" spc="-10"/>
              <a:t>NAZWA</a:t>
            </a:r>
            <a:r>
              <a:rPr lang="pl-PL" spc="-55"/>
              <a:t> </a:t>
            </a:r>
            <a:r>
              <a:rPr lang="pl-PL" spc="-40"/>
              <a:t>DEPARTAMENTU</a:t>
            </a:r>
            <a:endParaRPr lang="pl-PL" spc="-40"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825036" y="10528771"/>
            <a:ext cx="1452360" cy="17697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150" b="0" i="0">
                <a:solidFill>
                  <a:srgbClr val="3C3B3A"/>
                </a:solidFill>
                <a:latin typeface="Arial Black"/>
                <a:cs typeface="Arial Black"/>
              </a:defRPr>
            </a:lvl1pPr>
          </a:lstStyle>
          <a:p>
            <a:pPr marL="12700">
              <a:spcBef>
                <a:spcPts val="185"/>
              </a:spcBef>
            </a:pPr>
            <a:r>
              <a:rPr lang="pl-PL" spc="-150"/>
              <a:t>TEMAT</a:t>
            </a:r>
            <a:r>
              <a:rPr lang="pl-PL" spc="-50"/>
              <a:t> </a:t>
            </a:r>
            <a:r>
              <a:rPr lang="pl-PL" spc="-170"/>
              <a:t>PREZENTACJI</a:t>
            </a:r>
            <a:endParaRPr lang="pl-PL" spc="-170"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4476097" y="10517697"/>
            <a:ext cx="4624308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microsoft.com/office/2014/relationships/chartEx" Target="../charts/chartEx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7" Type="http://schemas.openxmlformats.org/officeDocument/2006/relationships/hyperlink" Target="http://www.bip.lodzkie.pl/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bip.rcpslodz.pl/" TargetMode="External"/><Relationship Id="rId5" Type="http://schemas.openxmlformats.org/officeDocument/2006/relationships/hyperlink" Target="http://www.rcpslodz.pl/" TargetMode="External"/><Relationship Id="rId4" Type="http://schemas.openxmlformats.org/officeDocument/2006/relationships/chart" Target="../charts/char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38464" y="10482070"/>
            <a:ext cx="18428970" cy="0"/>
          </a:xfrm>
          <a:custGeom>
            <a:avLst/>
            <a:gdLst/>
            <a:ahLst/>
            <a:cxnLst/>
            <a:rect l="l" t="t" r="r" b="b"/>
            <a:pathLst>
              <a:path w="18428970">
                <a:moveTo>
                  <a:pt x="0" y="0"/>
                </a:moveTo>
                <a:lnTo>
                  <a:pt x="18428758" y="0"/>
                </a:lnTo>
              </a:path>
            </a:pathLst>
          </a:custGeom>
          <a:ln w="1374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20" name="Obraz 19" descr="Logo Województwa Łódzkiego i Regionalnego Centrum Polityki Społecznej w Łodzi">
            <a:extLst>
              <a:ext uri="{FF2B5EF4-FFF2-40B4-BE49-F238E27FC236}">
                <a16:creationId xmlns:a16="http://schemas.microsoft.com/office/drawing/2014/main" id="{E1B5B40A-F879-4B04-815C-D833675E48C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25471" y="433721"/>
            <a:ext cx="5668486" cy="1044000"/>
          </a:xfrm>
          <a:prstGeom prst="rect">
            <a:avLst/>
          </a:prstGeom>
        </p:spPr>
      </p:pic>
      <p:sp>
        <p:nvSpPr>
          <p:cNvPr id="6" name="Tytuł 5">
            <a:extLst>
              <a:ext uri="{FF2B5EF4-FFF2-40B4-BE49-F238E27FC236}">
                <a16:creationId xmlns:a16="http://schemas.microsoft.com/office/drawing/2014/main" id="{D04B1DFC-9C21-55F4-8992-291FCE803C58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985044" y="1537971"/>
            <a:ext cx="13786513" cy="8233408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l-PL" sz="5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Informacja o stanie realizacji</a:t>
            </a:r>
            <a:br>
              <a:rPr lang="pl-PL" sz="5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l-PL" sz="5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Programu Działań na Rzecz Wsparcia Osób Starszych </a:t>
            </a:r>
            <a:br>
              <a:rPr lang="pl-PL" sz="5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l-PL" sz="5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w Województwie Łódzkim pod nazwą </a:t>
            </a:r>
            <a:br>
              <a:rPr lang="pl-PL" sz="5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l-PL" sz="5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„Karta Seniora Województwa Łódzkiego” </a:t>
            </a:r>
            <a:br>
              <a:rPr lang="pl-PL" sz="5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l-PL" sz="5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za rok 2025</a:t>
            </a:r>
            <a:br>
              <a:rPr kumimoji="0" lang="pl-PL" sz="3200" b="0" i="0" u="none" strike="noStrike" kern="1400" cap="none" spc="-5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 Light" panose="020F0302020204030204" pitchFamily="34" charset="0"/>
                <a:ea typeface="MS Gothic" panose="020B0609070205080204" pitchFamily="49" charset="-128"/>
                <a:cs typeface="Times New Roman" panose="02020603050405020304" pitchFamily="18" charset="0"/>
              </a:rPr>
            </a:br>
            <a:endParaRPr kumimoji="0" lang="pl-PL" sz="32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8" name="pole tekstowe 7">
            <a:extLst>
              <a:ext uri="{FF2B5EF4-FFF2-40B4-BE49-F238E27FC236}">
                <a16:creationId xmlns:a16="http://schemas.microsoft.com/office/drawing/2014/main" id="{84472B56-4F02-FEF6-7403-FA0E2FC37146}"/>
              </a:ext>
            </a:extLst>
          </p:cNvPr>
          <p:cNvSpPr txBox="1"/>
          <p:nvPr/>
        </p:nvSpPr>
        <p:spPr>
          <a:xfrm>
            <a:off x="1213644" y="9248159"/>
            <a:ext cx="1135380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pl-PL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Łódź, kwiecień 2026 r. </a:t>
            </a:r>
          </a:p>
        </p:txBody>
      </p:sp>
      <p:sp>
        <p:nvSpPr>
          <p:cNvPr id="18" name="object 18"/>
          <p:cNvSpPr txBox="1">
            <a:spLocks noGrp="1"/>
          </p:cNvSpPr>
          <p:nvPr>
            <p:ph type="ftr" sz="quarter" idx="5"/>
          </p:nvPr>
        </p:nvSpPr>
        <p:spPr>
          <a:xfrm>
            <a:off x="16190650" y="10528772"/>
            <a:ext cx="3082394" cy="200696"/>
          </a:xfrm>
          <a:prstGeom prst="rect">
            <a:avLst/>
          </a:prstGeom>
        </p:spPr>
        <p:txBody>
          <a:bodyPr vert="horz" wrap="square" lIns="0" tIns="23495" rIns="0" bIns="0" rtlCol="0">
            <a:spAutoFit/>
          </a:bodyPr>
          <a:lstStyle/>
          <a:p>
            <a:pPr marL="12700">
              <a:spcBef>
                <a:spcPts val="185"/>
              </a:spcBef>
            </a:pPr>
            <a:r>
              <a:rPr lang="pl-PL" spc="-10" dirty="0"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Regionalne Centrum Polityki Społecznej w Łodzi</a:t>
            </a:r>
            <a:endParaRPr spc="-40" dirty="0">
              <a:latin typeface="Arial" panose="020B0604020202020204" pitchFamily="34" charset="0"/>
              <a:ea typeface="Open Sans" panose="020B0606030504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pole tekstowe 4">
            <a:extLst>
              <a:ext uri="{FF2B5EF4-FFF2-40B4-BE49-F238E27FC236}">
                <a16:creationId xmlns:a16="http://schemas.microsoft.com/office/drawing/2014/main" id="{6BBDA31F-265C-59E8-2A53-2D3E1AC7FE14}"/>
              </a:ext>
            </a:extLst>
          </p:cNvPr>
          <p:cNvSpPr txBox="1"/>
          <p:nvPr/>
        </p:nvSpPr>
        <p:spPr>
          <a:xfrm>
            <a:off x="794515" y="10560471"/>
            <a:ext cx="12039600" cy="26930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2700">
              <a:spcBef>
                <a:spcPts val="185"/>
              </a:spcBef>
            </a:pPr>
            <a:r>
              <a:rPr lang="pl-PL" sz="1150" dirty="0">
                <a:latin typeface="Arial" panose="020B0604020202020204" pitchFamily="34" charset="0"/>
                <a:ea typeface="Open Sans SemiBold" panose="020B0706030804020204" pitchFamily="34" charset="0"/>
                <a:cs typeface="Arial" panose="020B0604020202020204" pitchFamily="34" charset="0"/>
              </a:rPr>
              <a:t>Informacja o stanie realizacji Programu Działań na Rzecz Wsparcia Osób Starszych w Województwie Łódzkim pod nazwą „Karta Seniora Województwa Łódzkiego” za rok 2025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az 1" descr="Logo Województwa Łódzkiego i Regionalnego Centrum Polityki Społecznej w Łodzi">
            <a:extLst>
              <a:ext uri="{FF2B5EF4-FFF2-40B4-BE49-F238E27FC236}">
                <a16:creationId xmlns:a16="http://schemas.microsoft.com/office/drawing/2014/main" id="{9D03743C-C1FC-4B9D-BE6B-DA3CC303BE0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893981" y="3302724"/>
            <a:ext cx="7427662" cy="1368000"/>
          </a:xfrm>
          <a:prstGeom prst="rect">
            <a:avLst/>
          </a:prstGeom>
        </p:spPr>
      </p:pic>
      <p:sp>
        <p:nvSpPr>
          <p:cNvPr id="3" name="object 11">
            <a:extLst>
              <a:ext uri="{FF2B5EF4-FFF2-40B4-BE49-F238E27FC236}">
                <a16:creationId xmlns:a16="http://schemas.microsoft.com/office/drawing/2014/main" id="{BD33C478-C026-49AB-A861-9F26E1C295F4}"/>
              </a:ext>
            </a:extLst>
          </p:cNvPr>
          <p:cNvSpPr txBox="1">
            <a:spLocks/>
          </p:cNvSpPr>
          <p:nvPr/>
        </p:nvSpPr>
        <p:spPr>
          <a:xfrm>
            <a:off x="5619685" y="5502275"/>
            <a:ext cx="8866318" cy="1352934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>
            <a:lvl1pPr>
              <a:defRPr>
                <a:latin typeface="+mj-lt"/>
                <a:ea typeface="+mj-ea"/>
                <a:cs typeface="+mj-cs"/>
              </a:defRPr>
            </a:lvl1pPr>
          </a:lstStyle>
          <a:p>
            <a:pPr marL="12700" algn="ctr">
              <a:spcBef>
                <a:spcPts val="130"/>
              </a:spcBef>
            </a:pPr>
            <a:r>
              <a:rPr lang="pl-PL" sz="5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Dziękuję za uwagę</a:t>
            </a:r>
          </a:p>
          <a:p>
            <a:pPr marL="12700" algn="ctr">
              <a:spcBef>
                <a:spcPts val="130"/>
              </a:spcBef>
            </a:pPr>
            <a:endParaRPr lang="pl-PL" sz="3200" dirty="0">
              <a:latin typeface="Arial Black" panose="020B0A04020102020204" pitchFamily="34" charset="0"/>
              <a:ea typeface="Open Sans ExtraBold" panose="020B0906030804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object 18">
            <a:extLst>
              <a:ext uri="{FF2B5EF4-FFF2-40B4-BE49-F238E27FC236}">
                <a16:creationId xmlns:a16="http://schemas.microsoft.com/office/drawing/2014/main" id="{879EA8D1-72C5-3176-9DCE-D8DE47AEC8AC}"/>
              </a:ext>
            </a:extLst>
          </p:cNvPr>
          <p:cNvSpPr txBox="1">
            <a:spLocks noGrp="1"/>
          </p:cNvSpPr>
          <p:nvPr>
            <p:ph type="ftr" sz="quarter" idx="5"/>
          </p:nvPr>
        </p:nvSpPr>
        <p:spPr>
          <a:xfrm>
            <a:off x="16190650" y="10528772"/>
            <a:ext cx="3082394" cy="200696"/>
          </a:xfrm>
          <a:prstGeom prst="rect">
            <a:avLst/>
          </a:prstGeom>
        </p:spPr>
        <p:txBody>
          <a:bodyPr vert="horz" wrap="square" lIns="0" tIns="23495" rIns="0" bIns="0" rtlCol="0">
            <a:spAutoFit/>
          </a:bodyPr>
          <a:lstStyle/>
          <a:p>
            <a:pPr marL="12700">
              <a:spcBef>
                <a:spcPts val="185"/>
              </a:spcBef>
            </a:pPr>
            <a:r>
              <a:rPr lang="pl-PL" spc="-10" dirty="0"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Regionalne Centrum Polityki Społecznej w Łodzi</a:t>
            </a:r>
            <a:endParaRPr spc="-40" dirty="0">
              <a:latin typeface="Arial" panose="020B0604020202020204" pitchFamily="34" charset="0"/>
              <a:ea typeface="Open Sans" panose="020B0606030504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object 4">
            <a:extLst>
              <a:ext uri="{FF2B5EF4-FFF2-40B4-BE49-F238E27FC236}">
                <a16:creationId xmlns:a16="http://schemas.microsoft.com/office/drawing/2014/main" id="{03430F32-6DB2-44A0-B835-9F47ED9A1A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38464" y="10482070"/>
            <a:ext cx="18428970" cy="0"/>
          </a:xfrm>
          <a:custGeom>
            <a:avLst/>
            <a:gdLst/>
            <a:ahLst/>
            <a:cxnLst/>
            <a:rect l="l" t="t" r="r" b="b"/>
            <a:pathLst>
              <a:path w="18428970">
                <a:moveTo>
                  <a:pt x="0" y="0"/>
                </a:moveTo>
                <a:lnTo>
                  <a:pt x="18428758" y="0"/>
                </a:lnTo>
              </a:path>
            </a:pathLst>
          </a:custGeom>
          <a:ln w="1374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pole tekstowe 4">
            <a:extLst>
              <a:ext uri="{FF2B5EF4-FFF2-40B4-BE49-F238E27FC236}">
                <a16:creationId xmlns:a16="http://schemas.microsoft.com/office/drawing/2014/main" id="{902E0BCD-295A-DC2F-DD49-2C154656022A}"/>
              </a:ext>
            </a:extLst>
          </p:cNvPr>
          <p:cNvSpPr txBox="1"/>
          <p:nvPr/>
        </p:nvSpPr>
        <p:spPr>
          <a:xfrm>
            <a:off x="794515" y="10560471"/>
            <a:ext cx="12039600" cy="26930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2700">
              <a:spcBef>
                <a:spcPts val="185"/>
              </a:spcBef>
            </a:pPr>
            <a:r>
              <a:rPr lang="pl-PL" sz="1150" dirty="0">
                <a:latin typeface="Arial" panose="020B0604020202020204" pitchFamily="34" charset="0"/>
                <a:ea typeface="Open Sans SemiBold" panose="020B0706030804020204" pitchFamily="34" charset="0"/>
                <a:cs typeface="Arial" panose="020B0604020202020204" pitchFamily="34" charset="0"/>
              </a:rPr>
              <a:t>Informacja o stanie realizacji Programu Działań na Rzecz Wsparcia Osób Starszych w Województwie Łódzkim pod nazwą „Karta Seniora Województwa Łódzkiego” za rok 2025</a:t>
            </a:r>
          </a:p>
        </p:txBody>
      </p:sp>
    </p:spTree>
    <p:extLst>
      <p:ext uri="{BB962C8B-B14F-4D97-AF65-F5344CB8AC3E}">
        <p14:creationId xmlns:p14="http://schemas.microsoft.com/office/powerpoint/2010/main" val="7432642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434767D-80A4-AC46-87F4-FCF3708216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Obraz 19" descr="Logo Województwa Łódzkiego i Regionalnego Centrum Polityki Społecznej w Łodzi">
            <a:extLst>
              <a:ext uri="{FF2B5EF4-FFF2-40B4-BE49-F238E27FC236}">
                <a16:creationId xmlns:a16="http://schemas.microsoft.com/office/drawing/2014/main" id="{876BAA15-F2EE-3DF4-BF01-216F03022E6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25471" y="433721"/>
            <a:ext cx="5668486" cy="1044000"/>
          </a:xfrm>
          <a:prstGeom prst="rect">
            <a:avLst/>
          </a:prstGeom>
        </p:spPr>
      </p:pic>
      <p:sp>
        <p:nvSpPr>
          <p:cNvPr id="7" name="Tytuł 6">
            <a:extLst>
              <a:ext uri="{FF2B5EF4-FFF2-40B4-BE49-F238E27FC236}">
                <a16:creationId xmlns:a16="http://schemas.microsoft.com/office/drawing/2014/main" id="{F3D27041-28E0-CC07-C7CA-FA8F7FB659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46704" y="2073275"/>
            <a:ext cx="17893665" cy="889367"/>
          </a:xfrm>
        </p:spPr>
        <p:txBody>
          <a:bodyPr/>
          <a:lstStyle/>
          <a:p>
            <a:r>
              <a:rPr lang="pl-PL" sz="4000" b="1" kern="1600" dirty="0">
                <a:solidFill>
                  <a:srgbClr val="1F497D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Podstawa prawna</a:t>
            </a:r>
            <a:br>
              <a:rPr lang="pl-PL" sz="4000" b="1" kern="1600" dirty="0">
                <a:solidFill>
                  <a:srgbClr val="1F497D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endParaRPr lang="pl-PL" sz="4000" dirty="0"/>
          </a:p>
        </p:txBody>
      </p:sp>
      <p:sp>
        <p:nvSpPr>
          <p:cNvPr id="9" name="Symbol zastępczy tekstu 8">
            <a:extLst>
              <a:ext uri="{FF2B5EF4-FFF2-40B4-BE49-F238E27FC236}">
                <a16:creationId xmlns:a16="http://schemas.microsoft.com/office/drawing/2014/main" id="{47B6E760-0563-E564-C9F3-5D32D167217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104432" y="3009341"/>
            <a:ext cx="18095119" cy="4124206"/>
          </a:xfrm>
        </p:spPr>
        <p:txBody>
          <a:bodyPr/>
          <a:lstStyle/>
          <a:p>
            <a:pPr marL="457200" algn="l">
              <a:lnSpc>
                <a:spcPct val="120000"/>
              </a:lnSpc>
              <a:spcAft>
                <a:spcPts val="600"/>
              </a:spcAft>
            </a:pPr>
            <a:endParaRPr lang="pl-PL" sz="4000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algn="l">
              <a:lnSpc>
                <a:spcPct val="120000"/>
              </a:lnSpc>
              <a:spcAft>
                <a:spcPts val="600"/>
              </a:spcAft>
            </a:pPr>
            <a:r>
              <a:rPr lang="pl-PL" sz="40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Program działań na rzecz wsparcia osób starszych w województwie łódzkim pod nazwą „Karta Seniora Województwa Łódzkiego” został przyjęty w dniu </a:t>
            </a:r>
            <a:br>
              <a:rPr lang="pl-PL" sz="40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l-PL" sz="40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24 października 2017 r. przez Sejmik Województwa Łódzkiego Uchwałą Nr XLIV/544/17.</a:t>
            </a:r>
          </a:p>
          <a:p>
            <a:endParaRPr lang="pl-PL" dirty="0"/>
          </a:p>
        </p:txBody>
      </p:sp>
      <p:sp>
        <p:nvSpPr>
          <p:cNvPr id="4" name="object 3">
            <a:extLst>
              <a:ext uri="{FF2B5EF4-FFF2-40B4-BE49-F238E27FC236}">
                <a16:creationId xmlns:a16="http://schemas.microsoft.com/office/drawing/2014/main" id="{4B3C3E15-EDC4-20B8-A76C-1E7CF6D501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38464" y="10482070"/>
            <a:ext cx="18428970" cy="0"/>
          </a:xfrm>
          <a:custGeom>
            <a:avLst/>
            <a:gdLst/>
            <a:ahLst/>
            <a:cxnLst/>
            <a:rect l="l" t="t" r="r" b="b"/>
            <a:pathLst>
              <a:path w="18428970">
                <a:moveTo>
                  <a:pt x="0" y="0"/>
                </a:moveTo>
                <a:lnTo>
                  <a:pt x="18428758" y="0"/>
                </a:lnTo>
              </a:path>
            </a:pathLst>
          </a:custGeom>
          <a:ln w="1374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pole tekstowe 4">
            <a:extLst>
              <a:ext uri="{FF2B5EF4-FFF2-40B4-BE49-F238E27FC236}">
                <a16:creationId xmlns:a16="http://schemas.microsoft.com/office/drawing/2014/main" id="{DD6E5E30-1CF4-F07F-AD5E-720F279BE70B}"/>
              </a:ext>
            </a:extLst>
          </p:cNvPr>
          <p:cNvSpPr txBox="1"/>
          <p:nvPr/>
        </p:nvSpPr>
        <p:spPr>
          <a:xfrm>
            <a:off x="794515" y="10560471"/>
            <a:ext cx="12039600" cy="26930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2700">
              <a:spcBef>
                <a:spcPts val="185"/>
              </a:spcBef>
            </a:pPr>
            <a:r>
              <a:rPr lang="pl-PL" sz="1150" dirty="0">
                <a:latin typeface="Arial" panose="020B0604020202020204" pitchFamily="34" charset="0"/>
                <a:ea typeface="Open Sans SemiBold" panose="020B0706030804020204" pitchFamily="34" charset="0"/>
                <a:cs typeface="Arial" panose="020B0604020202020204" pitchFamily="34" charset="0"/>
              </a:rPr>
              <a:t>Informacja o stanie realizacji Programu Działań na Rzecz Wsparcia Osób Starszych w Województwie Łódzkim pod nazwą „Karta Seniora Województwa Łódzkiego” za rok 2025</a:t>
            </a:r>
          </a:p>
        </p:txBody>
      </p:sp>
      <p:sp>
        <p:nvSpPr>
          <p:cNvPr id="6" name="object 18">
            <a:extLst>
              <a:ext uri="{FF2B5EF4-FFF2-40B4-BE49-F238E27FC236}">
                <a16:creationId xmlns:a16="http://schemas.microsoft.com/office/drawing/2014/main" id="{AACB97CE-AEFA-F0C9-E657-33FD25C593CC}"/>
              </a:ext>
            </a:extLst>
          </p:cNvPr>
          <p:cNvSpPr txBox="1">
            <a:spLocks noGrp="1"/>
          </p:cNvSpPr>
          <p:nvPr>
            <p:ph type="ftr" sz="quarter" idx="5"/>
          </p:nvPr>
        </p:nvSpPr>
        <p:spPr>
          <a:xfrm>
            <a:off x="16190650" y="10528772"/>
            <a:ext cx="3082394" cy="200696"/>
          </a:xfrm>
          <a:prstGeom prst="rect">
            <a:avLst/>
          </a:prstGeom>
        </p:spPr>
        <p:txBody>
          <a:bodyPr vert="horz" wrap="square" lIns="0" tIns="23495" rIns="0" bIns="0" rtlCol="0">
            <a:spAutoFit/>
          </a:bodyPr>
          <a:lstStyle/>
          <a:p>
            <a:pPr marL="12700">
              <a:spcBef>
                <a:spcPts val="185"/>
              </a:spcBef>
            </a:pPr>
            <a:r>
              <a:rPr lang="pl-PL" spc="-10" dirty="0"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Regionalne Centrum Polityki Społecznej w Łodzi</a:t>
            </a:r>
            <a:endParaRPr spc="-40" dirty="0">
              <a:latin typeface="Arial" panose="020B0604020202020204" pitchFamily="34" charset="0"/>
              <a:ea typeface="Open Sans" panose="020B0606030504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902951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BFA1DC3-021F-B0D0-5768-05279F05BAE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>
            <a:extLst>
              <a:ext uri="{FF2B5EF4-FFF2-40B4-BE49-F238E27FC236}">
                <a16:creationId xmlns:a16="http://schemas.microsoft.com/office/drawing/2014/main" id="{8C2E61A4-59E6-057A-BA11-90E2B5A123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38464" y="10482070"/>
            <a:ext cx="18428970" cy="0"/>
          </a:xfrm>
          <a:custGeom>
            <a:avLst/>
            <a:gdLst/>
            <a:ahLst/>
            <a:cxnLst/>
            <a:rect l="l" t="t" r="r" b="b"/>
            <a:pathLst>
              <a:path w="18428970">
                <a:moveTo>
                  <a:pt x="0" y="0"/>
                </a:moveTo>
                <a:lnTo>
                  <a:pt x="18428758" y="0"/>
                </a:lnTo>
              </a:path>
            </a:pathLst>
          </a:custGeom>
          <a:ln w="1374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20" name="Obraz 19" descr="Logo Województwa Łódzkiego i Regionalnego Centrum Polityki Społecznej w Łodzi">
            <a:extLst>
              <a:ext uri="{FF2B5EF4-FFF2-40B4-BE49-F238E27FC236}">
                <a16:creationId xmlns:a16="http://schemas.microsoft.com/office/drawing/2014/main" id="{36FFA400-C40C-BD55-B7CD-0C98A785061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25471" y="433721"/>
            <a:ext cx="5668486" cy="1044000"/>
          </a:xfrm>
          <a:prstGeom prst="rect">
            <a:avLst/>
          </a:prstGeom>
        </p:spPr>
      </p:pic>
      <p:sp>
        <p:nvSpPr>
          <p:cNvPr id="7" name="Tytuł 6">
            <a:extLst>
              <a:ext uri="{FF2B5EF4-FFF2-40B4-BE49-F238E27FC236}">
                <a16:creationId xmlns:a16="http://schemas.microsoft.com/office/drawing/2014/main" id="{DC9CD9C5-53E4-B273-D351-7C4B25B814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46704" y="2073275"/>
            <a:ext cx="17893665" cy="615553"/>
          </a:xfrm>
        </p:spPr>
        <p:txBody>
          <a:bodyPr/>
          <a:lstStyle/>
          <a:p>
            <a:r>
              <a:rPr lang="pl-PL" sz="40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Cel programu i zasady wydawania Karty</a:t>
            </a:r>
            <a:endParaRPr lang="pl-PL" sz="4000" dirty="0"/>
          </a:p>
        </p:txBody>
      </p:sp>
      <p:sp>
        <p:nvSpPr>
          <p:cNvPr id="9" name="Symbol zastępczy tekstu 8">
            <a:extLst>
              <a:ext uri="{FF2B5EF4-FFF2-40B4-BE49-F238E27FC236}">
                <a16:creationId xmlns:a16="http://schemas.microsoft.com/office/drawing/2014/main" id="{76240927-7552-983F-83F7-0906085C46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104432" y="3009341"/>
            <a:ext cx="18095119" cy="4413516"/>
          </a:xfrm>
        </p:spPr>
        <p:txBody>
          <a:bodyPr/>
          <a:lstStyle/>
          <a:p>
            <a:pPr marL="285750" indent="-285750">
              <a:lnSpc>
                <a:spcPct val="120000"/>
              </a:lnSpc>
              <a:buClr>
                <a:schemeClr val="accent1">
                  <a:lumMod val="50000"/>
                </a:schemeClr>
              </a:buClr>
              <a:buFont typeface="Wingdings" panose="05000000000000000000" pitchFamily="2" charset="2"/>
              <a:buChar char="§"/>
            </a:pPr>
            <a:r>
              <a:rPr lang="pl-PL" sz="32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Głównym celem Programu jest: promowanie aktywności społecznej i poprawa jakości życia seniorów, wzmocnienie kondycji finansowej seniorów, zachęcanie osób 60+ do korzystania z dóbr kultury, edukacji, sportu i innych na terenie województwa łódzkiego, umożliwienie seniorom rozwoju swoich pasji i zainteresowań, promowanie aktywnego spędzania wolnego czasu.</a:t>
            </a:r>
          </a:p>
          <a:p>
            <a:pPr marL="285750" indent="-285750">
              <a:lnSpc>
                <a:spcPct val="120000"/>
              </a:lnSpc>
              <a:buClr>
                <a:schemeClr val="accent1">
                  <a:lumMod val="50000"/>
                </a:schemeClr>
              </a:buClr>
              <a:buFont typeface="Wingdings" panose="05000000000000000000" pitchFamily="2" charset="2"/>
              <a:buChar char="§"/>
            </a:pPr>
            <a:r>
              <a:rPr lang="pl-PL" sz="32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Odbiorcami Karty są osoby, które ukończyły </a:t>
            </a:r>
            <a:r>
              <a:rPr lang="pl-PL" sz="32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60 lat  </a:t>
            </a:r>
            <a:r>
              <a:rPr lang="pl-PL" sz="32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 zamieszkują na terenie województwa łódzkiego.</a:t>
            </a:r>
          </a:p>
          <a:p>
            <a:pPr marL="285750" indent="-285750">
              <a:lnSpc>
                <a:spcPct val="120000"/>
              </a:lnSpc>
              <a:buClr>
                <a:schemeClr val="accent1">
                  <a:lumMod val="50000"/>
                </a:schemeClr>
              </a:buClr>
              <a:buFont typeface="Wingdings" panose="05000000000000000000" pitchFamily="2" charset="2"/>
              <a:buChar char="§"/>
            </a:pPr>
            <a:r>
              <a:rPr lang="pl-PL" sz="32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Karta wydawana jest bezterminowo.</a:t>
            </a:r>
          </a:p>
          <a:p>
            <a:endParaRPr lang="pl-PL" dirty="0"/>
          </a:p>
        </p:txBody>
      </p:sp>
      <p:sp>
        <p:nvSpPr>
          <p:cNvPr id="4" name="pole tekstowe 3">
            <a:extLst>
              <a:ext uri="{FF2B5EF4-FFF2-40B4-BE49-F238E27FC236}">
                <a16:creationId xmlns:a16="http://schemas.microsoft.com/office/drawing/2014/main" id="{B323BECB-D107-176E-84E5-6BCEF4745E68}"/>
              </a:ext>
            </a:extLst>
          </p:cNvPr>
          <p:cNvSpPr txBox="1"/>
          <p:nvPr/>
        </p:nvSpPr>
        <p:spPr>
          <a:xfrm>
            <a:off x="794515" y="10560471"/>
            <a:ext cx="12039600" cy="26930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2700">
              <a:spcBef>
                <a:spcPts val="185"/>
              </a:spcBef>
            </a:pPr>
            <a:r>
              <a:rPr lang="pl-PL" sz="1150" dirty="0">
                <a:latin typeface="Arial" panose="020B0604020202020204" pitchFamily="34" charset="0"/>
                <a:ea typeface="Open Sans SemiBold" panose="020B0706030804020204" pitchFamily="34" charset="0"/>
                <a:cs typeface="Arial" panose="020B0604020202020204" pitchFamily="34" charset="0"/>
              </a:rPr>
              <a:t>Informacja o stanie realizacji Programu Działań na Rzecz Wsparcia Osób Starszych w Województwie Łódzkim pod nazwą „Karta Seniora Województwa Łódzkiego” za rok 2025</a:t>
            </a:r>
          </a:p>
        </p:txBody>
      </p:sp>
      <p:sp>
        <p:nvSpPr>
          <p:cNvPr id="5" name="object 18">
            <a:extLst>
              <a:ext uri="{FF2B5EF4-FFF2-40B4-BE49-F238E27FC236}">
                <a16:creationId xmlns:a16="http://schemas.microsoft.com/office/drawing/2014/main" id="{2BFC001E-4B59-3F12-F9E3-1AF3386F1D18}"/>
              </a:ext>
            </a:extLst>
          </p:cNvPr>
          <p:cNvSpPr txBox="1">
            <a:spLocks noGrp="1"/>
          </p:cNvSpPr>
          <p:nvPr>
            <p:ph type="ftr" sz="quarter" idx="5"/>
          </p:nvPr>
        </p:nvSpPr>
        <p:spPr>
          <a:xfrm>
            <a:off x="16190650" y="10528772"/>
            <a:ext cx="3082394" cy="200696"/>
          </a:xfrm>
          <a:prstGeom prst="rect">
            <a:avLst/>
          </a:prstGeom>
        </p:spPr>
        <p:txBody>
          <a:bodyPr vert="horz" wrap="square" lIns="0" tIns="23495" rIns="0" bIns="0" rtlCol="0">
            <a:spAutoFit/>
          </a:bodyPr>
          <a:lstStyle/>
          <a:p>
            <a:pPr marL="12700">
              <a:spcBef>
                <a:spcPts val="185"/>
              </a:spcBef>
            </a:pPr>
            <a:r>
              <a:rPr lang="pl-PL" spc="-10" dirty="0"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Regionalne Centrum Polityki Społecznej w Łodzi</a:t>
            </a:r>
            <a:endParaRPr spc="-40" dirty="0">
              <a:latin typeface="Arial" panose="020B0604020202020204" pitchFamily="34" charset="0"/>
              <a:ea typeface="Open Sans" panose="020B0606030504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49286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D94716F-B516-78E6-83A3-719E85CA871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>
            <a:extLst>
              <a:ext uri="{FF2B5EF4-FFF2-40B4-BE49-F238E27FC236}">
                <a16:creationId xmlns:a16="http://schemas.microsoft.com/office/drawing/2014/main" id="{A32E3AA2-8E6C-3930-0993-CBF119FFDDB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38464" y="10482070"/>
            <a:ext cx="18428970" cy="0"/>
          </a:xfrm>
          <a:custGeom>
            <a:avLst/>
            <a:gdLst/>
            <a:ahLst/>
            <a:cxnLst/>
            <a:rect l="l" t="t" r="r" b="b"/>
            <a:pathLst>
              <a:path w="18428970">
                <a:moveTo>
                  <a:pt x="0" y="0"/>
                </a:moveTo>
                <a:lnTo>
                  <a:pt x="18428758" y="0"/>
                </a:lnTo>
              </a:path>
            </a:pathLst>
          </a:custGeom>
          <a:ln w="1374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20" name="Obraz 19" descr="Logo Województwa Łódzkiego i Regionalnego Centrum Polityki Społecznej w Łodzi">
            <a:extLst>
              <a:ext uri="{FF2B5EF4-FFF2-40B4-BE49-F238E27FC236}">
                <a16:creationId xmlns:a16="http://schemas.microsoft.com/office/drawing/2014/main" id="{CBAACAD3-D5B4-B66C-5AF3-EAEDFFD3328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25471" y="433721"/>
            <a:ext cx="5668486" cy="1044000"/>
          </a:xfrm>
          <a:prstGeom prst="rect">
            <a:avLst/>
          </a:prstGeom>
        </p:spPr>
      </p:pic>
      <p:sp>
        <p:nvSpPr>
          <p:cNvPr id="7" name="Tytuł 6">
            <a:extLst>
              <a:ext uri="{FF2B5EF4-FFF2-40B4-BE49-F238E27FC236}">
                <a16:creationId xmlns:a16="http://schemas.microsoft.com/office/drawing/2014/main" id="{ECDC7F06-2BC8-522F-486C-21F2A60F54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46704" y="2073275"/>
            <a:ext cx="17893665" cy="615553"/>
          </a:xfrm>
        </p:spPr>
        <p:txBody>
          <a:bodyPr/>
          <a:lstStyle/>
          <a:p>
            <a:r>
              <a:rPr lang="pl-PL" sz="40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Wzór Karty</a:t>
            </a:r>
            <a:endParaRPr lang="pl-PL" sz="4000" dirty="0"/>
          </a:p>
        </p:txBody>
      </p:sp>
      <p:sp>
        <p:nvSpPr>
          <p:cNvPr id="4" name="pole tekstowe 3">
            <a:extLst>
              <a:ext uri="{FF2B5EF4-FFF2-40B4-BE49-F238E27FC236}">
                <a16:creationId xmlns:a16="http://schemas.microsoft.com/office/drawing/2014/main" id="{8C1B5EEE-549E-75D8-45F0-8E4BA746A186}"/>
              </a:ext>
            </a:extLst>
          </p:cNvPr>
          <p:cNvSpPr txBox="1"/>
          <p:nvPr/>
        </p:nvSpPr>
        <p:spPr>
          <a:xfrm>
            <a:off x="794515" y="10560471"/>
            <a:ext cx="12039600" cy="26930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2700">
              <a:spcBef>
                <a:spcPts val="185"/>
              </a:spcBef>
            </a:pPr>
            <a:r>
              <a:rPr lang="pl-PL" sz="1150" dirty="0">
                <a:latin typeface="Arial" panose="020B0604020202020204" pitchFamily="34" charset="0"/>
                <a:ea typeface="Open Sans SemiBold" panose="020B0706030804020204" pitchFamily="34" charset="0"/>
                <a:cs typeface="Arial" panose="020B0604020202020204" pitchFamily="34" charset="0"/>
              </a:rPr>
              <a:t>Informacja o stanie realizacji Programu Działań na Rzecz Wsparcia Osób Starszych w Województwie Łódzkim pod nazwą „Karta Seniora Województwa Łódzkiego” za rok 2025</a:t>
            </a:r>
          </a:p>
        </p:txBody>
      </p:sp>
      <p:sp>
        <p:nvSpPr>
          <p:cNvPr id="5" name="object 18">
            <a:extLst>
              <a:ext uri="{FF2B5EF4-FFF2-40B4-BE49-F238E27FC236}">
                <a16:creationId xmlns:a16="http://schemas.microsoft.com/office/drawing/2014/main" id="{91B21EDC-379B-C526-4EAC-BC4DDFA76D65}"/>
              </a:ext>
            </a:extLst>
          </p:cNvPr>
          <p:cNvSpPr txBox="1">
            <a:spLocks noGrp="1"/>
          </p:cNvSpPr>
          <p:nvPr>
            <p:ph type="ftr" sz="quarter" idx="5"/>
          </p:nvPr>
        </p:nvSpPr>
        <p:spPr>
          <a:xfrm>
            <a:off x="16190650" y="10528772"/>
            <a:ext cx="3082394" cy="200696"/>
          </a:xfrm>
          <a:prstGeom prst="rect">
            <a:avLst/>
          </a:prstGeom>
        </p:spPr>
        <p:txBody>
          <a:bodyPr vert="horz" wrap="square" lIns="0" tIns="23495" rIns="0" bIns="0" rtlCol="0">
            <a:spAutoFit/>
          </a:bodyPr>
          <a:lstStyle/>
          <a:p>
            <a:pPr marL="12700">
              <a:spcBef>
                <a:spcPts val="185"/>
              </a:spcBef>
            </a:pPr>
            <a:r>
              <a:rPr lang="pl-PL" spc="-10" dirty="0"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Regionalne Centrum Polityki Społecznej w Łodzi</a:t>
            </a:r>
            <a:endParaRPr spc="-40" dirty="0">
              <a:latin typeface="Arial" panose="020B0604020202020204" pitchFamily="34" charset="0"/>
              <a:ea typeface="Open Sans" panose="020B0606030504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Obraz 5">
            <a:extLst>
              <a:ext uri="{FF2B5EF4-FFF2-40B4-BE49-F238E27FC236}">
                <a16:creationId xmlns:a16="http://schemas.microsoft.com/office/drawing/2014/main" id="{0A2E4026-0769-5ABC-936F-3B2506F24EA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14315" y="2418646"/>
            <a:ext cx="5343525" cy="3600450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Obraz 7">
            <a:extLst>
              <a:ext uri="{FF2B5EF4-FFF2-40B4-BE49-F238E27FC236}">
                <a16:creationId xmlns:a16="http://schemas.microsoft.com/office/drawing/2014/main" id="{85B17D87-27F5-44D3-E6E8-BEB9A5D744A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14315" y="6329542"/>
            <a:ext cx="5343525" cy="36004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1800400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FBD9B85-C244-1E84-6BAB-80C2D29AE07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>
            <a:extLst>
              <a:ext uri="{FF2B5EF4-FFF2-40B4-BE49-F238E27FC236}">
                <a16:creationId xmlns:a16="http://schemas.microsoft.com/office/drawing/2014/main" id="{196F092B-6CD0-E453-BE43-69DD0D340A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38464" y="10482070"/>
            <a:ext cx="18428970" cy="0"/>
          </a:xfrm>
          <a:custGeom>
            <a:avLst/>
            <a:gdLst/>
            <a:ahLst/>
            <a:cxnLst/>
            <a:rect l="l" t="t" r="r" b="b"/>
            <a:pathLst>
              <a:path w="18428970">
                <a:moveTo>
                  <a:pt x="0" y="0"/>
                </a:moveTo>
                <a:lnTo>
                  <a:pt x="18428758" y="0"/>
                </a:lnTo>
              </a:path>
            </a:pathLst>
          </a:custGeom>
          <a:ln w="1374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20" name="Obraz 19" descr="Logo Województwa Łódzkiego i Regionalnego Centrum Polityki Społecznej w Łodzi">
            <a:extLst>
              <a:ext uri="{FF2B5EF4-FFF2-40B4-BE49-F238E27FC236}">
                <a16:creationId xmlns:a16="http://schemas.microsoft.com/office/drawing/2014/main" id="{DD4F4849-89E3-516C-EC8B-1A54BE96561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25471" y="433721"/>
            <a:ext cx="5668486" cy="1044000"/>
          </a:xfrm>
          <a:prstGeom prst="rect">
            <a:avLst/>
          </a:prstGeom>
        </p:spPr>
      </p:pic>
      <p:sp>
        <p:nvSpPr>
          <p:cNvPr id="7" name="Tytuł 6">
            <a:extLst>
              <a:ext uri="{FF2B5EF4-FFF2-40B4-BE49-F238E27FC236}">
                <a16:creationId xmlns:a16="http://schemas.microsoft.com/office/drawing/2014/main" id="{744230DD-31EB-DE2B-AAE9-AF06B27521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46704" y="2073275"/>
            <a:ext cx="17893665" cy="615553"/>
          </a:xfrm>
        </p:spPr>
        <p:txBody>
          <a:bodyPr/>
          <a:lstStyle/>
          <a:p>
            <a:pPr algn="l"/>
            <a:r>
              <a:rPr lang="pl-PL" sz="4000" b="1" kern="1600" dirty="0">
                <a:solidFill>
                  <a:srgbClr val="1F497D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Informacja statystyczna</a:t>
            </a:r>
            <a:endParaRPr lang="pl-PL" sz="4000" dirty="0"/>
          </a:p>
        </p:txBody>
      </p:sp>
      <p:sp>
        <p:nvSpPr>
          <p:cNvPr id="9" name="Symbol zastępczy tekstu 8">
            <a:extLst>
              <a:ext uri="{FF2B5EF4-FFF2-40B4-BE49-F238E27FC236}">
                <a16:creationId xmlns:a16="http://schemas.microsoft.com/office/drawing/2014/main" id="{D9794A96-B497-9065-2B97-9BD97EDB455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45978" y="3072658"/>
            <a:ext cx="18095119" cy="5413790"/>
          </a:xfrm>
        </p:spPr>
        <p:txBody>
          <a:bodyPr/>
          <a:lstStyle/>
          <a:p>
            <a:pPr marL="685800" indent="-685800" algn="l">
              <a:lnSpc>
                <a:spcPct val="120000"/>
              </a:lnSpc>
              <a:spcBef>
                <a:spcPts val="600"/>
              </a:spcBef>
              <a:spcAft>
                <a:spcPts val="3600"/>
              </a:spcAft>
              <a:buFont typeface="Wingdings" panose="05000000000000000000" pitchFamily="2" charset="2"/>
              <a:buChar char="§"/>
            </a:pPr>
            <a:r>
              <a:rPr lang="pl-PL" sz="32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W okresie </a:t>
            </a:r>
            <a:r>
              <a:rPr lang="pl-PL" sz="32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od 1 stycznia 2025 r. do 31 grudnia 2025 r. 5431 seniorów</a:t>
            </a:r>
            <a:r>
              <a:rPr lang="pl-PL" sz="32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z województwa łódzkiego </a:t>
            </a:r>
            <a:r>
              <a:rPr lang="pl-PL" sz="32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złożyło wnioski </a:t>
            </a:r>
            <a:r>
              <a:rPr lang="pl-PL" sz="32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 wydanie Karty. Na podstawie złożonych wniosków </a:t>
            </a:r>
            <a:r>
              <a:rPr lang="pl-PL" sz="32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wydano 5264 </a:t>
            </a:r>
            <a:r>
              <a:rPr lang="pl-PL" sz="32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Kart. Z uwagi na braki formalne 167 wniosków pozostało bez rozpatrzenia. W 2025 roku wydano 38 duplikatów Karty.</a:t>
            </a:r>
          </a:p>
          <a:p>
            <a:pPr marL="685800" indent="-685800" algn="l">
              <a:lnSpc>
                <a:spcPct val="120000"/>
              </a:lnSpc>
              <a:spcBef>
                <a:spcPts val="600"/>
              </a:spcBef>
              <a:spcAft>
                <a:spcPts val="3600"/>
              </a:spcAft>
              <a:buFont typeface="Wingdings" panose="05000000000000000000" pitchFamily="2" charset="2"/>
              <a:buChar char="§"/>
            </a:pPr>
            <a:r>
              <a:rPr lang="pl-PL" sz="32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W okresie </a:t>
            </a:r>
            <a:r>
              <a:rPr lang="pl-PL" sz="32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od 1 stycznia 2018 r</a:t>
            </a:r>
            <a:r>
              <a:rPr lang="pl-PL" sz="32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tj. od rozpoczęcia obowiązywania programu, </a:t>
            </a:r>
            <a:r>
              <a:rPr lang="pl-PL" sz="32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  31 grudnia 2025 r. złożono 39 970 wniosków </a:t>
            </a:r>
            <a:r>
              <a:rPr lang="pl-PL" sz="32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 wydanie Karty Seniora Województwa Łódzkiego. </a:t>
            </a:r>
            <a:br>
              <a:rPr lang="pl-PL" sz="32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l-PL" sz="32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Wydano 39 092 Kart.</a:t>
            </a:r>
          </a:p>
          <a:p>
            <a:endParaRPr lang="pl-PL" dirty="0"/>
          </a:p>
        </p:txBody>
      </p:sp>
      <p:sp>
        <p:nvSpPr>
          <p:cNvPr id="18" name="object 18">
            <a:extLst>
              <a:ext uri="{FF2B5EF4-FFF2-40B4-BE49-F238E27FC236}">
                <a16:creationId xmlns:a16="http://schemas.microsoft.com/office/drawing/2014/main" id="{7C46C5D0-B0E9-658B-E2FD-32C6A7A61CA6}"/>
              </a:ext>
            </a:extLst>
          </p:cNvPr>
          <p:cNvSpPr txBox="1">
            <a:spLocks noGrp="1"/>
          </p:cNvSpPr>
          <p:nvPr>
            <p:ph type="ftr" sz="quarter" idx="5"/>
          </p:nvPr>
        </p:nvSpPr>
        <p:spPr>
          <a:xfrm>
            <a:off x="15996445" y="10528770"/>
            <a:ext cx="3284586" cy="200696"/>
          </a:xfrm>
          <a:prstGeom prst="rect">
            <a:avLst/>
          </a:prstGeom>
        </p:spPr>
        <p:txBody>
          <a:bodyPr vert="horz" wrap="square" lIns="0" tIns="23495" rIns="0" bIns="0" rtlCol="0">
            <a:spAutoFit/>
          </a:bodyPr>
          <a:lstStyle/>
          <a:p>
            <a:pPr marL="12700">
              <a:spcBef>
                <a:spcPts val="185"/>
              </a:spcBef>
            </a:pPr>
            <a:r>
              <a:rPr lang="pl-PL" spc="-10" dirty="0"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Regionalne Centrum Polityki Społecznej w Łodzi</a:t>
            </a:r>
            <a:endParaRPr spc="-40" dirty="0">
              <a:latin typeface="Arial" panose="020B0604020202020204" pitchFamily="34" charset="0"/>
              <a:ea typeface="Open Sans" panose="020B0606030504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pole tekstowe 3">
            <a:extLst>
              <a:ext uri="{FF2B5EF4-FFF2-40B4-BE49-F238E27FC236}">
                <a16:creationId xmlns:a16="http://schemas.microsoft.com/office/drawing/2014/main" id="{15F49F46-4216-621A-2906-7F8FDDF2127D}"/>
              </a:ext>
            </a:extLst>
          </p:cNvPr>
          <p:cNvSpPr txBox="1"/>
          <p:nvPr/>
        </p:nvSpPr>
        <p:spPr>
          <a:xfrm>
            <a:off x="794515" y="10560471"/>
            <a:ext cx="12039600" cy="26930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2700">
              <a:spcBef>
                <a:spcPts val="185"/>
              </a:spcBef>
            </a:pPr>
            <a:r>
              <a:rPr lang="pl-PL" sz="1150" dirty="0">
                <a:latin typeface="Arial" panose="020B0604020202020204" pitchFamily="34" charset="0"/>
                <a:ea typeface="Open Sans SemiBold" panose="020B0706030804020204" pitchFamily="34" charset="0"/>
                <a:cs typeface="Arial" panose="020B0604020202020204" pitchFamily="34" charset="0"/>
              </a:rPr>
              <a:t>Informacja o stanie realizacji Programu Działań na Rzecz Wsparcia Osób Starszych w Województwie Łódzkim pod nazwą „Karta Seniora Województwa Łódzkiego” za rok 2025</a:t>
            </a:r>
          </a:p>
        </p:txBody>
      </p:sp>
    </p:spTree>
    <p:extLst>
      <p:ext uri="{BB962C8B-B14F-4D97-AF65-F5344CB8AC3E}">
        <p14:creationId xmlns:p14="http://schemas.microsoft.com/office/powerpoint/2010/main" val="19357352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0FB5108-87B1-E7F1-1399-D35F8A8D660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>
            <a:extLst>
              <a:ext uri="{FF2B5EF4-FFF2-40B4-BE49-F238E27FC236}">
                <a16:creationId xmlns:a16="http://schemas.microsoft.com/office/drawing/2014/main" id="{BEC96885-384F-FF51-0B4E-56CD22D4E1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38464" y="10482070"/>
            <a:ext cx="18428970" cy="0"/>
          </a:xfrm>
          <a:custGeom>
            <a:avLst/>
            <a:gdLst/>
            <a:ahLst/>
            <a:cxnLst/>
            <a:rect l="l" t="t" r="r" b="b"/>
            <a:pathLst>
              <a:path w="18428970">
                <a:moveTo>
                  <a:pt x="0" y="0"/>
                </a:moveTo>
                <a:lnTo>
                  <a:pt x="18428758" y="0"/>
                </a:lnTo>
              </a:path>
            </a:pathLst>
          </a:custGeom>
          <a:ln w="1374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20" name="Obraz 19" descr="Logo Województwa Łódzkiego i Regionalnego Centrum Polityki Społecznej w Łodzi">
            <a:extLst>
              <a:ext uri="{FF2B5EF4-FFF2-40B4-BE49-F238E27FC236}">
                <a16:creationId xmlns:a16="http://schemas.microsoft.com/office/drawing/2014/main" id="{07394788-EF3F-FA54-1813-02C2CA40A93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25471" y="433721"/>
            <a:ext cx="5668486" cy="1044000"/>
          </a:xfrm>
          <a:prstGeom prst="rect">
            <a:avLst/>
          </a:prstGeom>
        </p:spPr>
      </p:pic>
      <p:sp>
        <p:nvSpPr>
          <p:cNvPr id="7" name="Tytuł 6">
            <a:extLst>
              <a:ext uri="{FF2B5EF4-FFF2-40B4-BE49-F238E27FC236}">
                <a16:creationId xmlns:a16="http://schemas.microsoft.com/office/drawing/2014/main" id="{A6B7ADF1-302E-836D-4641-3CCF6567F3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46704" y="2073275"/>
            <a:ext cx="17893665" cy="2462213"/>
          </a:xfrm>
        </p:spPr>
        <p:txBody>
          <a:bodyPr/>
          <a:lstStyle/>
          <a:p>
            <a:pPr algn="l"/>
            <a:r>
              <a:rPr lang="pl-PL" sz="4000" b="1" kern="1600" dirty="0">
                <a:solidFill>
                  <a:srgbClr val="1F497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Liczba wniosków o wydanie Karty Seniora Województwa Łódzkiego złożonych w poszczególnych powiatach w województwie łódzkim od stycznia 2018 r. do 31 grudnia 2025 r.</a:t>
            </a:r>
            <a:br>
              <a:rPr lang="pl-PL" sz="4000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</a:br>
            <a:endParaRPr lang="pl-PL" sz="4000" dirty="0"/>
          </a:p>
        </p:txBody>
      </p:sp>
      <p:sp>
        <p:nvSpPr>
          <p:cNvPr id="9" name="Symbol zastępczy tekstu 8">
            <a:extLst>
              <a:ext uri="{FF2B5EF4-FFF2-40B4-BE49-F238E27FC236}">
                <a16:creationId xmlns:a16="http://schemas.microsoft.com/office/drawing/2014/main" id="{CD60C8A5-DD06-BB18-0629-E0EF2175F73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45979" y="4206874"/>
            <a:ext cx="10273666" cy="4875181"/>
          </a:xfrm>
        </p:spPr>
        <p:txBody>
          <a:bodyPr/>
          <a:lstStyle/>
          <a:p>
            <a:pPr algn="l">
              <a:lnSpc>
                <a:spcPct val="120000"/>
              </a:lnSpc>
              <a:spcBef>
                <a:spcPts val="600"/>
              </a:spcBef>
              <a:spcAft>
                <a:spcPts val="3600"/>
              </a:spcAft>
            </a:pPr>
            <a:r>
              <a:rPr lang="pl-PL" sz="32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Najwięcej wniosków złożyli mieszkańcy m. Łodzi (15636), powiatu zgierskiego (4231), powiatu łódzkiego wschodniego (2116), powiatu pabianickiego (1884) oraz powiatu kutnowskiego (1207). </a:t>
            </a:r>
            <a:br>
              <a:rPr lang="pl-PL" sz="32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l-PL" sz="32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Najmniejsze zainteresowanie wyrobieniem Karty Seniora Województwa Łódzkiego odnotowano na terenie powiatu wieruszowskiego (426) oraz powiatu rawskiego (243).</a:t>
            </a:r>
          </a:p>
          <a:p>
            <a:endParaRPr lang="pl-PL" dirty="0"/>
          </a:p>
        </p:txBody>
      </p:sp>
      <mc:AlternateContent xmlns:mc="http://schemas.openxmlformats.org/markup-compatibility/2006" xmlns:cx4="http://schemas.microsoft.com/office/drawing/2016/5/10/chartex">
        <mc:Choice Requires="cx4">
          <p:graphicFrame>
            <p:nvGraphicFramePr>
              <p:cNvPr id="5" name="Wykres 4" descr="Mapka przedstawiająca liczbę wniosków o wydanie Karty Seniora Województwa Łódzkiego złożonych w poszczególnych powiatach w województwie łódzkim od stycznia 2018 r. do 31 grudnia 2025 r.">
                <a:extLst>
                  <a:ext uri="{FF2B5EF4-FFF2-40B4-BE49-F238E27FC236}">
                    <a16:creationId xmlns:a16="http://schemas.microsoft.com/office/drawing/2014/main" id="{04A6A401-345C-3D50-6D5B-6DE10280ECE7}"/>
                  </a:ext>
                </a:extLst>
              </p:cNvPr>
              <p:cNvGraphicFramePr/>
              <p:nvPr>
                <p:extLst>
                  <p:ext uri="{D42A27DB-BD31-4B8C-83A1-F6EECF244321}">
                    <p14:modId xmlns:p14="http://schemas.microsoft.com/office/powerpoint/2010/main" val="1844874477"/>
                  </p:ext>
                </p:extLst>
              </p:nvPr>
            </p:nvGraphicFramePr>
            <p:xfrm>
              <a:off x="11405636" y="2987675"/>
              <a:ext cx="8172208" cy="7447693"/>
            </p:xfrm>
            <a:graphic>
              <a:graphicData uri="http://schemas.microsoft.com/office/drawing/2014/chartex">
                <cx:chart xmlns:cx="http://schemas.microsoft.com/office/drawing/2014/chartex" xmlns:r="http://schemas.openxmlformats.org/officeDocument/2006/relationships" r:id="rId3"/>
              </a:graphicData>
            </a:graphic>
          </p:graphicFrame>
        </mc:Choice>
        <mc:Fallback xmlns="">
          <p:pic>
            <p:nvPicPr>
              <p:cNvPr id="5" name="Wykres 4" descr="Mapka przedstawiająca liczbę wniosków o wydanie Karty Seniora Województwa Łódzkiego złożonych w poszczególnych powiatach w województwie łódzkim od stycznia 2018 r. do 31 grudnia 2025 r.">
                <a:extLst>
                  <a:ext uri="{FF2B5EF4-FFF2-40B4-BE49-F238E27FC236}">
                    <a16:creationId xmlns:a16="http://schemas.microsoft.com/office/drawing/2014/main" id="{04A6A401-345C-3D50-6D5B-6DE10280ECE7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11405636" y="2987675"/>
                <a:ext cx="8172208" cy="7447693"/>
              </a:xfrm>
              <a:prstGeom prst="rect">
                <a:avLst/>
              </a:prstGeom>
            </p:spPr>
          </p:pic>
        </mc:Fallback>
      </mc:AlternateContent>
      <p:sp>
        <p:nvSpPr>
          <p:cNvPr id="18" name="object 18">
            <a:extLst>
              <a:ext uri="{FF2B5EF4-FFF2-40B4-BE49-F238E27FC236}">
                <a16:creationId xmlns:a16="http://schemas.microsoft.com/office/drawing/2014/main" id="{40B2E621-9B81-DE43-6EDB-B09BD13652E7}"/>
              </a:ext>
            </a:extLst>
          </p:cNvPr>
          <p:cNvSpPr txBox="1">
            <a:spLocks noGrp="1"/>
          </p:cNvSpPr>
          <p:nvPr>
            <p:ph type="ftr" sz="quarter" idx="5"/>
          </p:nvPr>
        </p:nvSpPr>
        <p:spPr>
          <a:xfrm>
            <a:off x="15996445" y="10528770"/>
            <a:ext cx="3284586" cy="200696"/>
          </a:xfrm>
          <a:prstGeom prst="rect">
            <a:avLst/>
          </a:prstGeom>
        </p:spPr>
        <p:txBody>
          <a:bodyPr vert="horz" wrap="square" lIns="0" tIns="23495" rIns="0" bIns="0" rtlCol="0">
            <a:spAutoFit/>
          </a:bodyPr>
          <a:lstStyle/>
          <a:p>
            <a:pPr marL="12700">
              <a:spcBef>
                <a:spcPts val="185"/>
              </a:spcBef>
            </a:pPr>
            <a:r>
              <a:rPr lang="pl-PL" spc="-10" dirty="0"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Regionalne Centrum Polityki Społecznej w Łodzi</a:t>
            </a:r>
            <a:endParaRPr spc="-40" dirty="0">
              <a:latin typeface="Arial" panose="020B0604020202020204" pitchFamily="34" charset="0"/>
              <a:ea typeface="Open Sans" panose="020B0606030504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3F6298F7-0782-A8D3-72A5-261754E242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rrowheads="1"/>
          </p:cNvSpPr>
          <p:nvPr/>
        </p:nvSpPr>
        <p:spPr bwMode="auto">
          <a:xfrm>
            <a:off x="11565996" y="9792463"/>
            <a:ext cx="7239000" cy="3231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altLang="pl-PL" sz="1500" b="0" u="none" strike="noStrike" cap="none" normalizeH="0" baseline="0" dirty="0" bmk="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  <a:endParaRPr kumimoji="0" lang="pl-PL" altLang="pl-PL" sz="1500" b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" name="pole tekstowe 3">
            <a:extLst>
              <a:ext uri="{FF2B5EF4-FFF2-40B4-BE49-F238E27FC236}">
                <a16:creationId xmlns:a16="http://schemas.microsoft.com/office/drawing/2014/main" id="{3CF425F4-8C91-50B8-F80E-762F1E8F13C4}"/>
              </a:ext>
            </a:extLst>
          </p:cNvPr>
          <p:cNvSpPr txBox="1"/>
          <p:nvPr/>
        </p:nvSpPr>
        <p:spPr>
          <a:xfrm>
            <a:off x="794515" y="10560471"/>
            <a:ext cx="12039600" cy="26930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2700">
              <a:spcBef>
                <a:spcPts val="185"/>
              </a:spcBef>
            </a:pPr>
            <a:r>
              <a:rPr lang="pl-PL" sz="1150" dirty="0">
                <a:latin typeface="Arial" panose="020B0604020202020204" pitchFamily="34" charset="0"/>
                <a:ea typeface="Open Sans SemiBold" panose="020B0706030804020204" pitchFamily="34" charset="0"/>
                <a:cs typeface="Arial" panose="020B0604020202020204" pitchFamily="34" charset="0"/>
              </a:rPr>
              <a:t>Informacja o stanie realizacji Programu Działań na Rzecz Wsparcia Osób Starszych w Województwie Łódzkim pod nazwą „Karta Seniora Województwa Łódzkiego” za rok 2025</a:t>
            </a:r>
          </a:p>
        </p:txBody>
      </p:sp>
    </p:spTree>
    <p:extLst>
      <p:ext uri="{BB962C8B-B14F-4D97-AF65-F5344CB8AC3E}">
        <p14:creationId xmlns:p14="http://schemas.microsoft.com/office/powerpoint/2010/main" val="5194252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08E09CF-5C40-B4B9-822F-85D2AD001F9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>
            <a:extLst>
              <a:ext uri="{FF2B5EF4-FFF2-40B4-BE49-F238E27FC236}">
                <a16:creationId xmlns:a16="http://schemas.microsoft.com/office/drawing/2014/main" id="{ACE5397D-883C-1D03-7D92-9B8B3A7FDB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38464" y="10482070"/>
            <a:ext cx="18428970" cy="0"/>
          </a:xfrm>
          <a:custGeom>
            <a:avLst/>
            <a:gdLst/>
            <a:ahLst/>
            <a:cxnLst/>
            <a:rect l="l" t="t" r="r" b="b"/>
            <a:pathLst>
              <a:path w="18428970">
                <a:moveTo>
                  <a:pt x="0" y="0"/>
                </a:moveTo>
                <a:lnTo>
                  <a:pt x="18428758" y="0"/>
                </a:lnTo>
              </a:path>
            </a:pathLst>
          </a:custGeom>
          <a:ln w="1374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20" name="Obraz 19" descr="Logo Województwa Łódzkiego i Regionalnego Centrum Polityki Społecznej w Łodzi">
            <a:extLst>
              <a:ext uri="{FF2B5EF4-FFF2-40B4-BE49-F238E27FC236}">
                <a16:creationId xmlns:a16="http://schemas.microsoft.com/office/drawing/2014/main" id="{55DD8DF5-617A-B22F-61D2-8BE79BCA0AC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25471" y="433721"/>
            <a:ext cx="5668486" cy="1044000"/>
          </a:xfrm>
          <a:prstGeom prst="rect">
            <a:avLst/>
          </a:prstGeom>
        </p:spPr>
      </p:pic>
      <p:sp>
        <p:nvSpPr>
          <p:cNvPr id="7" name="Tytuł 6">
            <a:extLst>
              <a:ext uri="{FF2B5EF4-FFF2-40B4-BE49-F238E27FC236}">
                <a16:creationId xmlns:a16="http://schemas.microsoft.com/office/drawing/2014/main" id="{BDDA3C73-0E2F-52B9-1BF0-48D5F0284E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1331" y="1524420"/>
            <a:ext cx="17893665" cy="1231106"/>
          </a:xfrm>
        </p:spPr>
        <p:txBody>
          <a:bodyPr/>
          <a:lstStyle/>
          <a:p>
            <a:pPr algn="l"/>
            <a:r>
              <a:rPr lang="pl-PL" sz="4000" b="1" kern="1600" dirty="0">
                <a:solidFill>
                  <a:srgbClr val="1F497D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Partnerzy programu</a:t>
            </a:r>
            <a:br>
              <a:rPr lang="pl-PL" sz="4000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</a:br>
            <a:endParaRPr lang="pl-PL" sz="4000" dirty="0"/>
          </a:p>
        </p:txBody>
      </p:sp>
      <p:sp>
        <p:nvSpPr>
          <p:cNvPr id="9" name="Symbol zastępczy tekstu 8">
            <a:extLst>
              <a:ext uri="{FF2B5EF4-FFF2-40B4-BE49-F238E27FC236}">
                <a16:creationId xmlns:a16="http://schemas.microsoft.com/office/drawing/2014/main" id="{A7D2B12D-3E94-974E-8B29-9A45BC39FAD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11331" y="2265881"/>
            <a:ext cx="18428970" cy="6026714"/>
          </a:xfrm>
        </p:spPr>
        <p:txBody>
          <a:bodyPr/>
          <a:lstStyle/>
          <a:p>
            <a:pPr algn="l">
              <a:lnSpc>
                <a:spcPct val="120000"/>
              </a:lnSpc>
              <a:spcAft>
                <a:spcPts val="3000"/>
              </a:spcAft>
              <a:buClr>
                <a:srgbClr val="006699"/>
              </a:buClr>
            </a:pPr>
            <a:r>
              <a:rPr lang="pl-PL" sz="36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Do programu mogą włączać się jednostki samorządu terytorialnego, instytucje, przedsiębiorstwa, które chcą udzielić zniżek, ulg i uprawnień seniorom zamieszkałym </a:t>
            </a:r>
            <a:br>
              <a:rPr lang="pl-PL" sz="36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pl-PL" sz="36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 województwie łódzkim. </a:t>
            </a:r>
          </a:p>
          <a:p>
            <a:pPr algn="l">
              <a:lnSpc>
                <a:spcPct val="120000"/>
              </a:lnSpc>
              <a:spcAft>
                <a:spcPts val="3000"/>
              </a:spcAft>
              <a:buClr>
                <a:srgbClr val="006699"/>
              </a:buClr>
            </a:pPr>
            <a:r>
              <a:rPr lang="pl-PL" sz="36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Według stanu </a:t>
            </a:r>
            <a:r>
              <a:rPr lang="pl-PL" sz="36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na 31.12.2025 r. </a:t>
            </a:r>
            <a:r>
              <a:rPr lang="pl-PL" sz="36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 programie „Karta Seniora Województwa Łódzkiego” uczestniczyło </a:t>
            </a:r>
            <a:r>
              <a:rPr lang="pl-PL" sz="36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102 partnerów</a:t>
            </a:r>
            <a:r>
              <a:rPr lang="pl-PL" sz="36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w tym 8 podmiotów jednostek podległych Samorządowi Województwa Łódzkiego oraz 94 podmioty prywatne/instytucje, z którymi Samorząd Województwa Łódzkiego podpisał porozumienia.</a:t>
            </a:r>
          </a:p>
          <a:p>
            <a:pPr algn="l">
              <a:lnSpc>
                <a:spcPct val="120000"/>
              </a:lnSpc>
              <a:spcAft>
                <a:spcPts val="3000"/>
              </a:spcAft>
              <a:buClr>
                <a:srgbClr val="006699"/>
              </a:buClr>
            </a:pPr>
            <a:r>
              <a:rPr lang="pl-PL" sz="36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 </a:t>
            </a:r>
            <a:r>
              <a:rPr lang="pl-PL" sz="36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2025 r</a:t>
            </a:r>
            <a:r>
              <a:rPr lang="pl-PL" sz="36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 do programu </a:t>
            </a:r>
            <a:r>
              <a:rPr lang="pl-PL" sz="36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przystąpiło 14 podmiotów</a:t>
            </a:r>
            <a:r>
              <a:rPr lang="pl-PL" sz="36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z którymi zawarto porozumienia.</a:t>
            </a:r>
          </a:p>
        </p:txBody>
      </p:sp>
      <p:sp>
        <p:nvSpPr>
          <p:cNvPr id="18" name="object 18">
            <a:extLst>
              <a:ext uri="{FF2B5EF4-FFF2-40B4-BE49-F238E27FC236}">
                <a16:creationId xmlns:a16="http://schemas.microsoft.com/office/drawing/2014/main" id="{EF60EB77-4903-B3C0-FACA-7C59D4442B03}"/>
              </a:ext>
            </a:extLst>
          </p:cNvPr>
          <p:cNvSpPr txBox="1">
            <a:spLocks noGrp="1"/>
          </p:cNvSpPr>
          <p:nvPr>
            <p:ph type="ftr" sz="quarter" idx="5"/>
          </p:nvPr>
        </p:nvSpPr>
        <p:spPr>
          <a:xfrm>
            <a:off x="15996445" y="10528770"/>
            <a:ext cx="3284586" cy="200696"/>
          </a:xfrm>
          <a:prstGeom prst="rect">
            <a:avLst/>
          </a:prstGeom>
        </p:spPr>
        <p:txBody>
          <a:bodyPr vert="horz" wrap="square" lIns="0" tIns="23495" rIns="0" bIns="0" rtlCol="0">
            <a:spAutoFit/>
          </a:bodyPr>
          <a:lstStyle/>
          <a:p>
            <a:pPr marL="12700">
              <a:spcBef>
                <a:spcPts val="185"/>
              </a:spcBef>
            </a:pPr>
            <a:r>
              <a:rPr lang="pl-PL" spc="-10" dirty="0"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Regionalne Centrum Polityki Społecznej w Łodzi</a:t>
            </a:r>
            <a:endParaRPr spc="-40" dirty="0">
              <a:latin typeface="Arial" panose="020B0604020202020204" pitchFamily="34" charset="0"/>
              <a:ea typeface="Open Sans" panose="020B0606030504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F3CFA4B8-AF04-401C-9CD6-9AFDDF3E9B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rrowheads="1"/>
          </p:cNvSpPr>
          <p:nvPr/>
        </p:nvSpPr>
        <p:spPr bwMode="auto">
          <a:xfrm>
            <a:off x="11565996" y="9792463"/>
            <a:ext cx="7239000" cy="3231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altLang="pl-PL" sz="1500" b="0" u="none" strike="noStrike" cap="none" normalizeH="0" baseline="0" dirty="0" bmk="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  <a:endParaRPr kumimoji="0" lang="pl-PL" altLang="pl-PL" sz="1500" b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" name="pole tekstowe 3">
            <a:extLst>
              <a:ext uri="{FF2B5EF4-FFF2-40B4-BE49-F238E27FC236}">
                <a16:creationId xmlns:a16="http://schemas.microsoft.com/office/drawing/2014/main" id="{543563EA-C5C5-BEB3-902A-A934484C9504}"/>
              </a:ext>
            </a:extLst>
          </p:cNvPr>
          <p:cNvSpPr txBox="1"/>
          <p:nvPr/>
        </p:nvSpPr>
        <p:spPr>
          <a:xfrm>
            <a:off x="794515" y="10560471"/>
            <a:ext cx="12039600" cy="26930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2700">
              <a:spcBef>
                <a:spcPts val="185"/>
              </a:spcBef>
            </a:pPr>
            <a:r>
              <a:rPr lang="pl-PL" sz="1150" dirty="0">
                <a:latin typeface="Arial" panose="020B0604020202020204" pitchFamily="34" charset="0"/>
                <a:ea typeface="Open Sans SemiBold" panose="020B0706030804020204" pitchFamily="34" charset="0"/>
                <a:cs typeface="Arial" panose="020B0604020202020204" pitchFamily="34" charset="0"/>
              </a:rPr>
              <a:t>Informacja o stanie realizacji Programu Działań na Rzecz Wsparcia Osób Starszych w Województwie Łódzkim pod nazwą „Karta Seniora Województwa Łódzkiego” za rok 2025</a:t>
            </a:r>
          </a:p>
        </p:txBody>
      </p:sp>
    </p:spTree>
    <p:extLst>
      <p:ext uri="{BB962C8B-B14F-4D97-AF65-F5344CB8AC3E}">
        <p14:creationId xmlns:p14="http://schemas.microsoft.com/office/powerpoint/2010/main" val="70538103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7952908-03F4-5850-AE46-E99DEBCE8FE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>
            <a:extLst>
              <a:ext uri="{FF2B5EF4-FFF2-40B4-BE49-F238E27FC236}">
                <a16:creationId xmlns:a16="http://schemas.microsoft.com/office/drawing/2014/main" id="{4AE166C8-3B1F-1AEC-6105-2C216A19C0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38464" y="10482070"/>
            <a:ext cx="18428970" cy="0"/>
          </a:xfrm>
          <a:custGeom>
            <a:avLst/>
            <a:gdLst/>
            <a:ahLst/>
            <a:cxnLst/>
            <a:rect l="l" t="t" r="r" b="b"/>
            <a:pathLst>
              <a:path w="18428970">
                <a:moveTo>
                  <a:pt x="0" y="0"/>
                </a:moveTo>
                <a:lnTo>
                  <a:pt x="18428758" y="0"/>
                </a:lnTo>
              </a:path>
            </a:pathLst>
          </a:custGeom>
          <a:ln w="1374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20" name="Obraz 19" descr="Logo Województwa Łódzkiego i Regionalnego Centrum Polityki Społecznej w Łodzi">
            <a:extLst>
              <a:ext uri="{FF2B5EF4-FFF2-40B4-BE49-F238E27FC236}">
                <a16:creationId xmlns:a16="http://schemas.microsoft.com/office/drawing/2014/main" id="{64172B70-C97F-2E3C-7008-9084C989820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25471" y="433721"/>
            <a:ext cx="5668486" cy="1044000"/>
          </a:xfrm>
          <a:prstGeom prst="rect">
            <a:avLst/>
          </a:prstGeom>
        </p:spPr>
      </p:pic>
      <p:sp>
        <p:nvSpPr>
          <p:cNvPr id="7" name="Tytuł 6">
            <a:extLst>
              <a:ext uri="{FF2B5EF4-FFF2-40B4-BE49-F238E27FC236}">
                <a16:creationId xmlns:a16="http://schemas.microsoft.com/office/drawing/2014/main" id="{E876426D-F55E-CC3B-AB61-D2BE9EC924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4521" y="743074"/>
            <a:ext cx="17893665" cy="2462213"/>
          </a:xfrm>
        </p:spPr>
        <p:txBody>
          <a:bodyPr/>
          <a:lstStyle/>
          <a:p>
            <a:pPr algn="l"/>
            <a:br>
              <a:rPr lang="pl-PL" sz="4000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</a:br>
            <a:r>
              <a:rPr lang="pl-PL" sz="4000" b="1" kern="1600" dirty="0">
                <a:solidFill>
                  <a:srgbClr val="1F497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Odsetek podmiotów handlowych i usługowych oferujących zniżki i ulgi </a:t>
            </a:r>
            <a:br>
              <a:rPr lang="pl-PL" sz="4000" b="1" kern="1600" dirty="0">
                <a:solidFill>
                  <a:srgbClr val="1F497D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l-PL" sz="4000" b="1" kern="1600" dirty="0">
                <a:solidFill>
                  <a:srgbClr val="1F497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 ramach programu Karta Seniora Województwa Łódzkiego (stan na dzień  31.12.2025 r.) </a:t>
            </a:r>
          </a:p>
        </p:txBody>
      </p:sp>
      <p:sp>
        <p:nvSpPr>
          <p:cNvPr id="11" name="pole tekstowe 10">
            <a:extLst>
              <a:ext uri="{FF2B5EF4-FFF2-40B4-BE49-F238E27FC236}">
                <a16:creationId xmlns:a16="http://schemas.microsoft.com/office/drawing/2014/main" id="{DE395989-5A01-075D-E8BC-D1FB86A54444}"/>
              </a:ext>
            </a:extLst>
          </p:cNvPr>
          <p:cNvSpPr txBox="1"/>
          <p:nvPr/>
        </p:nvSpPr>
        <p:spPr>
          <a:xfrm>
            <a:off x="1823244" y="3357272"/>
            <a:ext cx="1038639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l-PL" sz="2800" i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Usługi (n=</a:t>
            </a:r>
            <a:r>
              <a:rPr lang="pl-PL" sz="2800" i="1" dirty="0">
                <a:latin typeface="Arial" panose="020B0604020202020204" pitchFamily="34" charset="0"/>
                <a:ea typeface="Times New Roman" panose="02020603050405020304" pitchFamily="18" charset="0"/>
              </a:rPr>
              <a:t>93</a:t>
            </a:r>
            <a:r>
              <a:rPr lang="pl-PL" sz="2800" i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) </a:t>
            </a:r>
            <a:endParaRPr lang="pl-PL" sz="2800" dirty="0"/>
          </a:p>
        </p:txBody>
      </p:sp>
      <p:graphicFrame>
        <p:nvGraphicFramePr>
          <p:cNvPr id="8" name="Wykres 7" descr="Wykres przedstawiający odestek podmiotów usługowych oferujących zniżki i ulgi w ramach programu Karta Seniora Województwa Łódzkiego, stan na dzień 31.12.2025 r.">
            <a:extLst>
              <a:ext uri="{FF2B5EF4-FFF2-40B4-BE49-F238E27FC236}">
                <a16:creationId xmlns:a16="http://schemas.microsoft.com/office/drawing/2014/main" id="{D7FF09D1-7933-41BB-6564-E26C3B60BDE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610419321"/>
              </p:ext>
            </p:extLst>
          </p:nvPr>
        </p:nvGraphicFramePr>
        <p:xfrm>
          <a:off x="345014" y="3798069"/>
          <a:ext cx="6629400" cy="422547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9" name="Symbol zastępczy tekstu 8">
            <a:extLst>
              <a:ext uri="{FF2B5EF4-FFF2-40B4-BE49-F238E27FC236}">
                <a16:creationId xmlns:a16="http://schemas.microsoft.com/office/drawing/2014/main" id="{F53F7600-FCF3-D7C8-12F8-62706641AC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611877" y="3275908"/>
            <a:ext cx="5717567" cy="579820"/>
          </a:xfrm>
        </p:spPr>
        <p:txBody>
          <a:bodyPr/>
          <a:lstStyle/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pl-PL" sz="2800" i="1" dirty="0">
                <a:latin typeface="Arial" panose="020B0604020202020204" pitchFamily="34" charset="0"/>
                <a:ea typeface="Times New Roman" panose="02020603050405020304" pitchFamily="18" charset="0"/>
              </a:rPr>
              <a:t>Handel (n=73)</a:t>
            </a:r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34600B9B-58B5-7764-B3AD-08A5DEFE6F4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rrowheads="1"/>
          </p:cNvSpPr>
          <p:nvPr/>
        </p:nvSpPr>
        <p:spPr bwMode="auto">
          <a:xfrm>
            <a:off x="11565996" y="9792463"/>
            <a:ext cx="7239000" cy="3231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altLang="pl-PL" sz="1500" b="0" u="none" strike="noStrike" cap="none" normalizeH="0" baseline="0" dirty="0" bmk="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  <a:endParaRPr kumimoji="0" lang="pl-PL" altLang="pl-PL" sz="1500" b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12" name="Wykres 11" descr="Wykres przedstawiający odsetek podmiotów handlowych oferujących zniżki i ulgi w ramach programu Karta Seniora Województwa Łódzkiego, stan an dzień 31.12.2025r.">
            <a:extLst>
              <a:ext uri="{FF2B5EF4-FFF2-40B4-BE49-F238E27FC236}">
                <a16:creationId xmlns:a16="http://schemas.microsoft.com/office/drawing/2014/main" id="{6FDA0EB3-D8F2-7A9A-41EB-77DDF3AF6D0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700150808"/>
              </p:ext>
            </p:extLst>
          </p:nvPr>
        </p:nvGraphicFramePr>
        <p:xfrm>
          <a:off x="7047326" y="4063405"/>
          <a:ext cx="5867400" cy="393957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6" name="pole tekstowe 15">
            <a:extLst>
              <a:ext uri="{FF2B5EF4-FFF2-40B4-BE49-F238E27FC236}">
                <a16:creationId xmlns:a16="http://schemas.microsoft.com/office/drawing/2014/main" id="{E66512C8-670E-496F-B72D-99E157BD66FB}"/>
              </a:ext>
            </a:extLst>
          </p:cNvPr>
          <p:cNvSpPr txBox="1"/>
          <p:nvPr/>
        </p:nvSpPr>
        <p:spPr>
          <a:xfrm>
            <a:off x="13096391" y="2985842"/>
            <a:ext cx="6961201" cy="64986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pl-PL" sz="2000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+mn-ea"/>
                <a:cs typeface="+mn-cs"/>
              </a:rPr>
              <a:t>Ulgi i zniżki w ramach Karty Seniora Województwa Łódzkiego oferowały 93 obiekty usługowe oraz 73 obiekty handlowe (sklepy). Oferta podmiotów z grupy usługodawców jest dość zróżnicowana. </a:t>
            </a:r>
            <a:br>
              <a:rPr lang="pl-PL" sz="2000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+mn-ea"/>
                <a:cs typeface="+mn-cs"/>
              </a:rPr>
            </a:br>
            <a:r>
              <a:rPr lang="pl-PL" sz="2000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+mn-ea"/>
                <a:cs typeface="+mn-cs"/>
              </a:rPr>
              <a:t>Najczęściej świadczą one usługi w obszarze zdrowia (27%), kultury (19%) oraz sportu i rekreacji (16%). </a:t>
            </a:r>
            <a:br>
              <a:rPr lang="pl-PL" sz="2000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+mn-ea"/>
                <a:cs typeface="+mn-cs"/>
              </a:rPr>
            </a:br>
            <a:r>
              <a:rPr lang="pl-PL" sz="2000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+mn-ea"/>
                <a:cs typeface="+mn-cs"/>
              </a:rPr>
              <a:t>12% podmiotów oferowało ulgi w ramach prowadzonej działalności gastronomicznej, a kolejne 12% udzielało zniżek na ofertę wypoczynkową. Zdecydowana większość podmiotów handlowych uczestniczących w Programie posiadała w swoim asortymencie artykuły spożywcze (63%) oraz zdrowotne  i pielęgnacyjne, w tym medyczne (29%).</a:t>
            </a:r>
            <a:r>
              <a:rPr lang="pl-PL" sz="2000" dirty="0">
                <a:latin typeface="Arial" panose="020B0604020202020204" pitchFamily="34" charset="0"/>
                <a:ea typeface="+mn-ea"/>
                <a:cs typeface="+mn-cs"/>
              </a:rPr>
              <a:t>	</a:t>
            </a:r>
            <a:br>
              <a:rPr lang="pl-PL" sz="2000" dirty="0">
                <a:latin typeface="Arial" panose="020B0604020202020204" pitchFamily="34" charset="0"/>
              </a:rPr>
            </a:br>
            <a:endParaRPr lang="pl-PL" sz="2000" dirty="0"/>
          </a:p>
        </p:txBody>
      </p:sp>
      <p:sp>
        <p:nvSpPr>
          <p:cNvPr id="14" name="pole tekstowe 13">
            <a:extLst>
              <a:ext uri="{FF2B5EF4-FFF2-40B4-BE49-F238E27FC236}">
                <a16:creationId xmlns:a16="http://schemas.microsoft.com/office/drawing/2014/main" id="{49A081A8-D8DE-FF77-F07D-47904044D986}"/>
              </a:ext>
            </a:extLst>
          </p:cNvPr>
          <p:cNvSpPr txBox="1"/>
          <p:nvPr/>
        </p:nvSpPr>
        <p:spPr>
          <a:xfrm>
            <a:off x="824657" y="8024593"/>
            <a:ext cx="19301979" cy="25091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Aft>
                <a:spcPts val="600"/>
              </a:spcAft>
              <a:buNone/>
            </a:pPr>
            <a:r>
              <a:rPr lang="pl-PL" sz="1100" i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Źródło: Opracowanie własne RCPS w Łodzi.</a:t>
            </a:r>
          </a:p>
          <a:p>
            <a:pPr indent="540385" algn="l">
              <a:lnSpc>
                <a:spcPct val="150000"/>
              </a:lnSpc>
              <a:spcBef>
                <a:spcPts val="600"/>
              </a:spcBef>
              <a:spcAft>
                <a:spcPts val="3600"/>
              </a:spcAft>
            </a:pPr>
            <a:r>
              <a:rPr lang="pl-PL" sz="1800" dirty="0">
                <a:latin typeface="Arial" panose="020B0604020202020204" pitchFamily="34" charset="0"/>
              </a:rPr>
              <a:t>	</a:t>
            </a:r>
            <a:br>
              <a:rPr lang="pl-PL" sz="1800" dirty="0">
                <a:latin typeface="Arial" panose="020B0604020202020204" pitchFamily="34" charset="0"/>
              </a:rPr>
            </a:br>
            <a:r>
              <a:rPr lang="pl-PL" sz="2400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</a:rPr>
              <a:t>Szczegółowy wykaz partnerów programu znajduje się w Aktualnym Katalogu Ulg  i Aktualnym Wykazie Podmiotów dostępnych na stronach internetowych: </a:t>
            </a:r>
            <a:r>
              <a:rPr lang="pl-PL" sz="2400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www.rcpslodz.pl</a:t>
            </a:r>
            <a:r>
              <a:rPr lang="pl-PL" sz="2400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</a:rPr>
              <a:t>, </a:t>
            </a:r>
            <a:r>
              <a:rPr lang="pl-PL" sz="2400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www.bip.rcpslodz.pl</a:t>
            </a:r>
            <a:r>
              <a:rPr lang="pl-PL" sz="2400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</a:rPr>
              <a:t>, </a:t>
            </a:r>
            <a:r>
              <a:rPr lang="pl-PL" sz="2400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www.bip.lodzkie.pl</a:t>
            </a:r>
            <a:r>
              <a:rPr lang="pl-PL" sz="2400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</a:rPr>
              <a:t> oraz w siedzibie Regionalnego Centrum Polityki Społecznej </a:t>
            </a:r>
            <a:br>
              <a:rPr lang="pl-PL" sz="2400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</a:rPr>
            </a:br>
            <a:r>
              <a:rPr lang="pl-PL" sz="2400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</a:rPr>
              <a:t>w Łodzi.</a:t>
            </a:r>
          </a:p>
        </p:txBody>
      </p:sp>
      <p:sp>
        <p:nvSpPr>
          <p:cNvPr id="18" name="object 18">
            <a:extLst>
              <a:ext uri="{FF2B5EF4-FFF2-40B4-BE49-F238E27FC236}">
                <a16:creationId xmlns:a16="http://schemas.microsoft.com/office/drawing/2014/main" id="{4F907358-B116-2346-D1B6-28AA6484C31B}"/>
              </a:ext>
            </a:extLst>
          </p:cNvPr>
          <p:cNvSpPr txBox="1">
            <a:spLocks noGrp="1"/>
          </p:cNvSpPr>
          <p:nvPr>
            <p:ph type="ftr" sz="quarter" idx="5"/>
          </p:nvPr>
        </p:nvSpPr>
        <p:spPr>
          <a:xfrm>
            <a:off x="15996445" y="10528770"/>
            <a:ext cx="3284586" cy="200696"/>
          </a:xfrm>
          <a:prstGeom prst="rect">
            <a:avLst/>
          </a:prstGeom>
        </p:spPr>
        <p:txBody>
          <a:bodyPr vert="horz" wrap="square" lIns="0" tIns="23495" rIns="0" bIns="0" rtlCol="0">
            <a:spAutoFit/>
          </a:bodyPr>
          <a:lstStyle/>
          <a:p>
            <a:pPr marL="12700">
              <a:spcBef>
                <a:spcPts val="185"/>
              </a:spcBef>
            </a:pPr>
            <a:r>
              <a:rPr lang="pl-PL" spc="-10" dirty="0"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Regionalne Centrum Polityki Społecznej w Łodzi</a:t>
            </a:r>
            <a:endParaRPr spc="-40" dirty="0">
              <a:latin typeface="Arial" panose="020B0604020202020204" pitchFamily="34" charset="0"/>
              <a:ea typeface="Open Sans" panose="020B0606030504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pole tekstowe 3">
            <a:extLst>
              <a:ext uri="{FF2B5EF4-FFF2-40B4-BE49-F238E27FC236}">
                <a16:creationId xmlns:a16="http://schemas.microsoft.com/office/drawing/2014/main" id="{23A45356-DEE1-0C9D-61E0-7FCFA6B5D0DC}"/>
              </a:ext>
            </a:extLst>
          </p:cNvPr>
          <p:cNvSpPr txBox="1"/>
          <p:nvPr/>
        </p:nvSpPr>
        <p:spPr>
          <a:xfrm>
            <a:off x="794515" y="10560471"/>
            <a:ext cx="12039600" cy="26930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2700">
              <a:spcBef>
                <a:spcPts val="185"/>
              </a:spcBef>
            </a:pPr>
            <a:r>
              <a:rPr lang="pl-PL" sz="1150" dirty="0">
                <a:latin typeface="Arial" panose="020B0604020202020204" pitchFamily="34" charset="0"/>
                <a:ea typeface="Open Sans SemiBold" panose="020B0706030804020204" pitchFamily="34" charset="0"/>
                <a:cs typeface="Arial" panose="020B0604020202020204" pitchFamily="34" charset="0"/>
              </a:rPr>
              <a:t>Informacja o stanie realizacji Programu Działań na Rzecz Wsparcia Osób Starszych w Województwie Łódzkim pod nazwą „Karta Seniora Województwa Łódzkiego” za rok 2025</a:t>
            </a:r>
          </a:p>
        </p:txBody>
      </p:sp>
    </p:spTree>
    <p:extLst>
      <p:ext uri="{BB962C8B-B14F-4D97-AF65-F5344CB8AC3E}">
        <p14:creationId xmlns:p14="http://schemas.microsoft.com/office/powerpoint/2010/main" val="177671773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9DF411C-B932-0BBC-CA8C-5297403527D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>
            <a:extLst>
              <a:ext uri="{FF2B5EF4-FFF2-40B4-BE49-F238E27FC236}">
                <a16:creationId xmlns:a16="http://schemas.microsoft.com/office/drawing/2014/main" id="{AFF658CA-1122-F82C-FD0B-AB49BE5728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38464" y="10482070"/>
            <a:ext cx="18428970" cy="0"/>
          </a:xfrm>
          <a:custGeom>
            <a:avLst/>
            <a:gdLst/>
            <a:ahLst/>
            <a:cxnLst/>
            <a:rect l="l" t="t" r="r" b="b"/>
            <a:pathLst>
              <a:path w="18428970">
                <a:moveTo>
                  <a:pt x="0" y="0"/>
                </a:moveTo>
                <a:lnTo>
                  <a:pt x="18428758" y="0"/>
                </a:lnTo>
              </a:path>
            </a:pathLst>
          </a:custGeom>
          <a:ln w="1374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20" name="Obraz 19" descr="Logo Województwa Łódzkiego i Regionalnego Centrum Polityki Społecznej w Łodzi">
            <a:extLst>
              <a:ext uri="{FF2B5EF4-FFF2-40B4-BE49-F238E27FC236}">
                <a16:creationId xmlns:a16="http://schemas.microsoft.com/office/drawing/2014/main" id="{DE73E8C9-2DFF-8CD1-EE62-0C512D37B11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25471" y="433721"/>
            <a:ext cx="5668486" cy="1044000"/>
          </a:xfrm>
          <a:prstGeom prst="rect">
            <a:avLst/>
          </a:prstGeom>
        </p:spPr>
      </p:pic>
      <p:sp>
        <p:nvSpPr>
          <p:cNvPr id="7" name="Tytuł 6">
            <a:extLst>
              <a:ext uri="{FF2B5EF4-FFF2-40B4-BE49-F238E27FC236}">
                <a16:creationId xmlns:a16="http://schemas.microsoft.com/office/drawing/2014/main" id="{99AD78F1-198A-CD90-A89A-111283FD8A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1331" y="1260653"/>
            <a:ext cx="17893665" cy="1231106"/>
          </a:xfrm>
        </p:spPr>
        <p:txBody>
          <a:bodyPr/>
          <a:lstStyle/>
          <a:p>
            <a:pPr algn="l"/>
            <a:br>
              <a:rPr lang="pl-PL" sz="4000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</a:br>
            <a:r>
              <a:rPr lang="pl-PL" sz="4000" b="1" kern="1600" dirty="0">
                <a:solidFill>
                  <a:srgbClr val="1F497D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Promocja Karty Seniora Województwa Łódzkiego</a:t>
            </a:r>
            <a:endParaRPr lang="pl-PL" sz="4000" b="1" kern="1600" dirty="0">
              <a:solidFill>
                <a:srgbClr val="1F497D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Symbol zastępczy tekstu 9">
            <a:extLst>
              <a:ext uri="{FF2B5EF4-FFF2-40B4-BE49-F238E27FC236}">
                <a16:creationId xmlns:a16="http://schemas.microsoft.com/office/drawing/2014/main" id="{00DF37BA-3449-E0FA-1715-6716BE0470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05285" y="2601151"/>
            <a:ext cx="18095119" cy="8119339"/>
          </a:xfrm>
        </p:spPr>
        <p:txBody>
          <a:bodyPr/>
          <a:lstStyle/>
          <a:p>
            <a:pPr marL="571500" lvl="0" indent="-571500" algn="l">
              <a:lnSpc>
                <a:spcPct val="120000"/>
              </a:lnSpc>
              <a:buClr>
                <a:schemeClr val="accent1">
                  <a:lumMod val="50000"/>
                </a:schemeClr>
              </a:buClr>
              <a:buFont typeface="Wingdings" panose="05000000000000000000" pitchFamily="2" charset="2"/>
              <a:buChar char="§"/>
            </a:pPr>
            <a:r>
              <a:rPr lang="pl-PL" sz="34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Spotkania z władzami miasta/gminy mające na celu promocję programu, w tym przekazanie: wniosków, ulotek, katalogów, broszur, plakatów etc., które odbyły się </a:t>
            </a:r>
            <a:br>
              <a:rPr lang="pl-PL" sz="34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l-PL" sz="34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w powiecie sieradzkim, kutnowskim, łowickim. </a:t>
            </a:r>
            <a:br>
              <a:rPr lang="pl-PL" sz="34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l-PL" altLang="pl-PL" sz="34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Podczas spotkań, zostały przedstawione założenia programu.</a:t>
            </a:r>
          </a:p>
          <a:p>
            <a:pPr marL="571500" lvl="0" indent="-571500" algn="l">
              <a:lnSpc>
                <a:spcPct val="120000"/>
              </a:lnSpc>
              <a:buClr>
                <a:schemeClr val="accent1">
                  <a:lumMod val="50000"/>
                </a:schemeClr>
              </a:buClr>
              <a:buFont typeface="Wingdings" panose="05000000000000000000" pitchFamily="2" charset="2"/>
              <a:buChar char="§"/>
            </a:pPr>
            <a:r>
              <a:rPr lang="pl-PL" sz="34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Stoiska wystawiennicze promujące Kartę podczas organizowanych na terenie województwa łódzkiego imprez, tj. pikników, dożynek, spotkań, szkoleń.</a:t>
            </a:r>
          </a:p>
          <a:p>
            <a:pPr marL="571500" lvl="0" indent="-571500" algn="l">
              <a:lnSpc>
                <a:spcPct val="120000"/>
              </a:lnSpc>
              <a:buClr>
                <a:schemeClr val="accent1">
                  <a:lumMod val="50000"/>
                </a:schemeClr>
              </a:buClr>
              <a:buFont typeface="Wingdings" panose="05000000000000000000" pitchFamily="2" charset="2"/>
              <a:buChar char="§"/>
            </a:pPr>
            <a:r>
              <a:rPr lang="pl-PL" sz="34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Współpraca z mediami o charakterze regionalnym.</a:t>
            </a:r>
          </a:p>
          <a:p>
            <a:pPr marL="571500" lvl="0" indent="-571500" algn="l">
              <a:lnSpc>
                <a:spcPct val="120000"/>
              </a:lnSpc>
              <a:buClr>
                <a:schemeClr val="accent1">
                  <a:lumMod val="50000"/>
                </a:schemeClr>
              </a:buClr>
              <a:buFont typeface="Wingdings" panose="05000000000000000000" pitchFamily="2" charset="2"/>
              <a:buChar char="§"/>
            </a:pPr>
            <a:r>
              <a:rPr lang="pl-PL" sz="34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Pisma oraz maile kierowane do prywatnych przedsiębiorców w celu zachęcenia do przystąpienia do programu.</a:t>
            </a:r>
          </a:p>
          <a:p>
            <a:pPr marL="571500" indent="-571500" algn="l">
              <a:lnSpc>
                <a:spcPct val="120000"/>
              </a:lnSpc>
              <a:buClr>
                <a:schemeClr val="accent1">
                  <a:lumMod val="50000"/>
                </a:schemeClr>
              </a:buClr>
              <a:buFont typeface="Wingdings" panose="05000000000000000000" pitchFamily="2" charset="2"/>
              <a:buChar char="§"/>
            </a:pPr>
            <a:r>
              <a:rPr lang="pl-PL" sz="34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Promocja programu na stronach internetowych: www.rcpslodz.pl, www.bip.rcpslodz.pl oraz www.lodzkie.pl oraz w mediach społecznościowych.</a:t>
            </a:r>
            <a:endParaRPr lang="pl-PL" altLang="pl-PL" sz="3400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endParaRPr lang="pl-PL" sz="2800" dirty="0">
              <a:latin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endParaRPr lang="pl-PL" sz="2800" dirty="0">
              <a:latin typeface="Arial" panose="020B0604020202020204" pitchFamily="34" charset="0"/>
            </a:endParaRPr>
          </a:p>
        </p:txBody>
      </p:sp>
      <p:sp>
        <p:nvSpPr>
          <p:cNvPr id="18" name="object 18">
            <a:extLst>
              <a:ext uri="{FF2B5EF4-FFF2-40B4-BE49-F238E27FC236}">
                <a16:creationId xmlns:a16="http://schemas.microsoft.com/office/drawing/2014/main" id="{7A9F07C8-18BA-8772-23BE-5D76B8DD8322}"/>
              </a:ext>
            </a:extLst>
          </p:cNvPr>
          <p:cNvSpPr txBox="1">
            <a:spLocks noGrp="1"/>
          </p:cNvSpPr>
          <p:nvPr>
            <p:ph type="ftr" sz="quarter" idx="5"/>
          </p:nvPr>
        </p:nvSpPr>
        <p:spPr>
          <a:xfrm>
            <a:off x="15996445" y="10528770"/>
            <a:ext cx="3284586" cy="200696"/>
          </a:xfrm>
          <a:prstGeom prst="rect">
            <a:avLst/>
          </a:prstGeom>
        </p:spPr>
        <p:txBody>
          <a:bodyPr vert="horz" wrap="square" lIns="0" tIns="23495" rIns="0" bIns="0" rtlCol="0">
            <a:spAutoFit/>
          </a:bodyPr>
          <a:lstStyle/>
          <a:p>
            <a:pPr marL="12700">
              <a:spcBef>
                <a:spcPts val="185"/>
              </a:spcBef>
            </a:pPr>
            <a:r>
              <a:rPr lang="pl-PL" spc="-10" dirty="0"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Regionalne Centrum Polityki Społecznej w Łodzi</a:t>
            </a:r>
            <a:endParaRPr spc="-40" dirty="0">
              <a:latin typeface="Arial" panose="020B0604020202020204" pitchFamily="34" charset="0"/>
              <a:ea typeface="Open Sans" panose="020B0606030504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F1038969-E411-3971-726F-C0F1D29225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rrowheads="1"/>
          </p:cNvSpPr>
          <p:nvPr/>
        </p:nvSpPr>
        <p:spPr bwMode="auto">
          <a:xfrm>
            <a:off x="11565996" y="9792463"/>
            <a:ext cx="7239000" cy="3231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altLang="pl-PL" sz="1500" b="0" u="none" strike="noStrike" cap="none" normalizeH="0" baseline="0" dirty="0" bmk="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  <a:endParaRPr kumimoji="0" lang="pl-PL" altLang="pl-PL" sz="1500" b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" name="pole tekstowe 3">
            <a:extLst>
              <a:ext uri="{FF2B5EF4-FFF2-40B4-BE49-F238E27FC236}">
                <a16:creationId xmlns:a16="http://schemas.microsoft.com/office/drawing/2014/main" id="{F5A28DFC-B81F-45A7-F688-3A6D09982893}"/>
              </a:ext>
            </a:extLst>
          </p:cNvPr>
          <p:cNvSpPr txBox="1"/>
          <p:nvPr/>
        </p:nvSpPr>
        <p:spPr>
          <a:xfrm>
            <a:off x="794515" y="10560471"/>
            <a:ext cx="12039600" cy="26930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2700">
              <a:spcBef>
                <a:spcPts val="185"/>
              </a:spcBef>
            </a:pPr>
            <a:r>
              <a:rPr lang="pl-PL" sz="1150" dirty="0">
                <a:latin typeface="Arial" panose="020B0604020202020204" pitchFamily="34" charset="0"/>
                <a:ea typeface="Open Sans SemiBold" panose="020B0706030804020204" pitchFamily="34" charset="0"/>
                <a:cs typeface="Arial" panose="020B0604020202020204" pitchFamily="34" charset="0"/>
              </a:rPr>
              <a:t>Informacja o stanie realizacji Programu Działań na Rzecz Wsparcia Osób Starszych w Województwie Łódzkim pod nazwą „Karta Seniora Województwa Łódzkiego” za rok 2025</a:t>
            </a:r>
          </a:p>
        </p:txBody>
      </p:sp>
    </p:spTree>
    <p:extLst>
      <p:ext uri="{BB962C8B-B14F-4D97-AF65-F5344CB8AC3E}">
        <p14:creationId xmlns:p14="http://schemas.microsoft.com/office/powerpoint/2010/main" val="39356984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402</TotalTime>
  <Words>1067</Words>
  <Application>Microsoft Office PowerPoint</Application>
  <PresentationFormat>Niestandardowy</PresentationFormat>
  <Paragraphs>57</Paragraphs>
  <Slides>10</Slides>
  <Notes>1</Notes>
  <HiddenSlides>0</HiddenSlides>
  <MMClips>0</MMClips>
  <ScaleCrop>false</ScaleCrop>
  <HeadingPairs>
    <vt:vector size="6" baseType="variant">
      <vt:variant>
        <vt:lpstr>Używane czcionki</vt:lpstr>
      </vt:variant>
      <vt:variant>
        <vt:i4>5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10</vt:i4>
      </vt:variant>
    </vt:vector>
  </HeadingPairs>
  <TitlesOfParts>
    <vt:vector size="16" baseType="lpstr">
      <vt:lpstr>Arial</vt:lpstr>
      <vt:lpstr>Arial Black</vt:lpstr>
      <vt:lpstr>Calibri</vt:lpstr>
      <vt:lpstr>Calibri Light</vt:lpstr>
      <vt:lpstr>Wingdings</vt:lpstr>
      <vt:lpstr>Office Theme</vt:lpstr>
      <vt:lpstr>Informacja o stanie realizacji Programu Działań na Rzecz Wsparcia Osób Starszych   w Województwie Łódzkim pod nazwą  „Karta Seniora Województwa Łódzkiego”  za rok 2025 </vt:lpstr>
      <vt:lpstr>Podstawa prawna </vt:lpstr>
      <vt:lpstr>Cel programu i zasady wydawania Karty</vt:lpstr>
      <vt:lpstr>Wzór Karty</vt:lpstr>
      <vt:lpstr>Informacja statystyczna</vt:lpstr>
      <vt:lpstr>Liczba wniosków o wydanie Karty Seniora Województwa Łódzkiego złożonych w poszczególnych powiatach w województwie łódzkim od stycznia 2018 r. do 31 grudnia 2025 r. </vt:lpstr>
      <vt:lpstr>Partnerzy programu </vt:lpstr>
      <vt:lpstr> Odsetek podmiotów handlowych i usługowych oferujących zniżki i ulgi  w ramach programu Karta Seniora Województwa Łódzkiego (stan na dzień  31.12.2025 r.) </vt:lpstr>
      <vt:lpstr> Promocja Karty Seniora Województwa Łódzkiego</vt:lpstr>
      <vt:lpstr>Prezentacja programu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</dc:title>
  <dc:creator>Katarzyna Derendarz</dc:creator>
  <cp:lastModifiedBy>Magdalena Mrówczyńska</cp:lastModifiedBy>
  <cp:revision>39</cp:revision>
  <cp:lastPrinted>2026-04-14T13:06:50Z</cp:lastPrinted>
  <dcterms:created xsi:type="dcterms:W3CDTF">2024-12-16T16:53:17Z</dcterms:created>
  <dcterms:modified xsi:type="dcterms:W3CDTF">2026-04-20T08:52:22Z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2024-12-16T00:00:00Z</vt:filetime>
  </property>
  <property fmtid="{D5CDD505-2E9C-101B-9397-08002B2CF9AE}" pid="3" name="Creator">
    <vt:lpwstr>Adobe InDesign 20.0 (Windows)</vt:lpwstr>
  </property>
  <property fmtid="{D5CDD505-2E9C-101B-9397-08002B2CF9AE}" pid="4" name="LastSaved">
    <vt:filetime>2024-12-16T00:00:00Z</vt:filetime>
  </property>
  <property fmtid="{D5CDD505-2E9C-101B-9397-08002B2CF9AE}" pid="5" name="Producer">
    <vt:lpwstr>3-Heights(TM) PDF Security Shell 4.8.25.2 (http://www.pdf-tools.com)</vt:lpwstr>
  </property>
</Properties>
</file>