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69" r:id="rId3"/>
    <p:sldId id="271" r:id="rId4"/>
    <p:sldId id="278" r:id="rId5"/>
    <p:sldId id="270" r:id="rId6"/>
    <p:sldId id="272" r:id="rId7"/>
    <p:sldId id="273" r:id="rId8"/>
    <p:sldId id="274" r:id="rId9"/>
    <p:sldId id="276" r:id="rId10"/>
    <p:sldId id="279" r:id="rId11"/>
    <p:sldId id="267" r:id="rId12"/>
  </p:sldIdLst>
  <p:sldSz cx="20105688" cy="11309350"/>
  <p:notesSz cx="9940925" cy="6808788"/>
  <p:defaultTextStyle>
    <a:defPPr>
      <a:defRPr kern="0"/>
    </a:defPPr>
  </p:defaultTextStyle>
  <p:extLst>
    <p:ext uri="{521415D9-36F7-43E2-AB2F-B90AF26B5E84}">
      <p14:sectionLst xmlns:p14="http://schemas.microsoft.com/office/powerpoint/2010/main">
        <p14:section name="Prezentacja" id="{4F1E67F5-A454-4C23-A427-96BED48FBEA5}">
          <p14:sldIdLst>
            <p14:sldId id="256"/>
            <p14:sldId id="269"/>
            <p14:sldId id="271"/>
            <p14:sldId id="278"/>
            <p14:sldId id="270"/>
            <p14:sldId id="272"/>
            <p14:sldId id="273"/>
            <p14:sldId id="274"/>
            <p14:sldId id="276"/>
            <p14:sldId id="279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660"/>
  </p:normalViewPr>
  <p:slideViewPr>
    <p:cSldViewPr>
      <p:cViewPr varScale="1">
        <p:scale>
          <a:sx n="41" d="100"/>
          <a:sy n="41" d="100"/>
        </p:scale>
        <p:origin x="97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C:\Users\Dominika%20Kielanowska\AppData\Local\Microsoft\Windows\INetCache\Content.Outlook\Q0D30D2H\Powiaty%20og&#243;&#322;em%20&#322;&#261;cznie%20z%202025.xlsx" TargetMode="External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Arkusz1!$B$3:$B$26</cx:f>
        <cx:nf>Arkusz1!$B$2</cx:nf>
        <cx:lvl ptCount="24" name="Powiat">
          <cx:pt idx="0">BEŁCHATOWSKI</cx:pt>
          <cx:pt idx="1">powiat BRZEZIŃSKI</cx:pt>
          <cx:pt idx="2">KUTNOWSKI</cx:pt>
          <cx:pt idx="3">ŁASKI</cx:pt>
          <cx:pt idx="4">ŁĘCZYCKI</cx:pt>
          <cx:pt idx="5">ŁOWICKI</cx:pt>
          <cx:pt idx="6">ŁÓDZKI WSCHODNI</cx:pt>
          <cx:pt idx="7">OPOCZYŃSKI </cx:pt>
          <cx:pt idx="8">PABIANICKI</cx:pt>
          <cx:pt idx="9">PAJĘCZAŃSKI</cx:pt>
          <cx:pt idx="10">PIOTRKOWSKI</cx:pt>
          <cx:pt idx="11">PODDĘBICKI</cx:pt>
          <cx:pt idx="12">RADOMSZCZAŃSKI</cx:pt>
          <cx:pt idx="13">RAWSKI</cx:pt>
          <cx:pt idx="14">SIERADZKI</cx:pt>
          <cx:pt idx="15">SKIERNIEWICKI</cx:pt>
          <cx:pt idx="16">TOMASZOWSKI </cx:pt>
          <cx:pt idx="17">WIELUŃSKI</cx:pt>
          <cx:pt idx="18">WIERUSZOWSKI</cx:pt>
          <cx:pt idx="19">ZDUŃSKOWOLSKI</cx:pt>
          <cx:pt idx="20">ZGIERSKI</cx:pt>
          <cx:pt idx="21">M. ŁÓDŹ</cx:pt>
          <cx:pt idx="22">PIOTRKÓW TRYBunalski</cx:pt>
          <cx:pt idx="23">M. SKIERNIEWICE</cx:pt>
        </cx:lvl>
      </cx:strDim>
      <cx:numDim type="colorVal">
        <cx:f>Arkusz1!$C$3:$C$26</cx:f>
        <cx:nf>Arkusz1!$C$2</cx:nf>
        <cx:lvl ptCount="24" formatCode="Standardowy" name="liczba wniosków ">
          <cx:pt idx="0">170</cx:pt>
          <cx:pt idx="1">77</cx:pt>
          <cx:pt idx="2">144</cx:pt>
          <cx:pt idx="3">95</cx:pt>
          <cx:pt idx="4">374</cx:pt>
          <cx:pt idx="5">424</cx:pt>
          <cx:pt idx="6">401</cx:pt>
          <cx:pt idx="7">228</cx:pt>
          <cx:pt idx="8">946</cx:pt>
          <cx:pt idx="9">68</cx:pt>
          <cx:pt idx="10">156</cx:pt>
          <cx:pt idx="11">338</cx:pt>
          <cx:pt idx="12">72</cx:pt>
          <cx:pt idx="13">77</cx:pt>
          <cx:pt idx="14">228</cx:pt>
          <cx:pt idx="15">183</cx:pt>
          <cx:pt idx="16">298</cx:pt>
          <cx:pt idx="17">77</cx:pt>
          <cx:pt idx="18">43</cx:pt>
          <cx:pt idx="19">248</cx:pt>
          <cx:pt idx="20">389</cx:pt>
          <cx:pt idx="21">1275</cx:pt>
          <cx:pt idx="22">69</cx:pt>
          <cx:pt idx="23">82</cx:pt>
        </cx:lvl>
      </cx:numDim>
    </cx:data>
  </cx:chartData>
  <cx:chart>
    <cx:plotArea>
      <cx:plotAreaRegion>
        <cx:plotSurface>
          <cx:spPr>
            <a:ln>
              <a:noFill/>
            </a:ln>
          </cx:spPr>
        </cx:plotSurface>
        <cx:series layoutId="regionMap" uniqueId="{9419A6A8-B5CF-431E-BABA-933BEC175431}">
          <cx:tx>
            <cx:txData>
              <cx:f>Arkusz1!$C$2</cx:f>
              <cx:v>liczba wniosków </cx:v>
            </cx:txData>
          </cx:tx>
          <cx:dataLabels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600"/>
                </a:pPr>
                <a:endParaRPr lang="pl-PL" sz="600" b="0" i="0" u="none" strike="noStrike" baseline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Calibri" panose="020F0502020204030204"/>
                </a:endParaRPr>
              </a:p>
            </cx:txPr>
            <cx:visibility seriesName="0" categoryName="0" value="1"/>
            <cx:dataLabel idx="0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900"/>
                  </a:pPr>
                  <a:r>
                    <a:rPr lang="pl-PL" sz="900" b="0" i="0" u="none" strike="noStrike" baseline="0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latin typeface="Calibri" panose="020F0502020204030204"/>
                    </a:rPr>
                    <a:t>170</a:t>
                  </a:r>
                </a:p>
              </cx:txPr>
              <cx:visibility seriesName="0" categoryName="0" value="1"/>
            </cx:dataLabel>
            <cx:dataLabel idx="1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900"/>
                  </a:pPr>
                  <a:r>
                    <a:rPr lang="pl-PL" sz="900" b="0" i="0" u="none" strike="noStrike" baseline="0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latin typeface="Calibri" panose="020F0502020204030204"/>
                    </a:rPr>
                    <a:t>77</a:t>
                  </a:r>
                </a:p>
              </cx:txPr>
              <cx:visibility seriesName="0" categoryName="0" value="1"/>
            </cx:dataLabel>
            <cx:dataLabel idx="2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900"/>
                  </a:pPr>
                  <a:r>
                    <a:rPr lang="pl-PL" sz="900" b="0" i="0" u="none" strike="noStrike" baseline="0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latin typeface="Calibri" panose="020F0502020204030204"/>
                    </a:rPr>
                    <a:t>144</a:t>
                  </a:r>
                </a:p>
              </cx:txPr>
              <cx:visibility seriesName="0" categoryName="0" value="1"/>
            </cx:dataLabel>
            <cx:dataLabel idx="3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900"/>
                  </a:pPr>
                  <a:r>
                    <a:rPr lang="pl-PL" sz="900" b="0" i="0" u="none" strike="noStrike" baseline="0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latin typeface="Calibri" panose="020F0502020204030204"/>
                    </a:rPr>
                    <a:t>95</a:t>
                  </a:r>
                </a:p>
              </cx:txPr>
              <cx:visibility seriesName="0" categoryName="0" value="1"/>
            </cx:dataLabel>
            <cx:dataLabel idx="4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900"/>
                  </a:pPr>
                  <a:r>
                    <a:rPr lang="pl-PL" sz="900" b="0" i="0" u="none" strike="noStrike" baseline="0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latin typeface="Calibri" panose="020F0502020204030204"/>
                    </a:rPr>
                    <a:t>374</a:t>
                  </a:r>
                </a:p>
              </cx:txPr>
              <cx:visibility seriesName="0" categoryName="0" value="1"/>
            </cx:dataLabel>
            <cx:dataLabel idx="5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900"/>
                  </a:pPr>
                  <a:r>
                    <a:rPr lang="pl-PL" sz="900" b="0" i="0" u="none" strike="noStrike" baseline="0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latin typeface="Calibri" panose="020F0502020204030204"/>
                    </a:rPr>
                    <a:t>424</a:t>
                  </a:r>
                </a:p>
              </cx:txPr>
              <cx:visibility seriesName="0" categoryName="0" value="1"/>
            </cx:dataLabel>
            <cx:dataLabel idx="6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900"/>
                  </a:pPr>
                  <a:r>
                    <a:rPr lang="pl-PL" sz="900" b="0" i="0" u="none" strike="noStrike" baseline="0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latin typeface="Calibri" panose="020F0502020204030204"/>
                    </a:rPr>
                    <a:t>401</a:t>
                  </a:r>
                </a:p>
              </cx:txPr>
              <cx:visibility seriesName="0" categoryName="0" value="1"/>
            </cx:dataLabel>
            <cx:dataLabel idx="7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900"/>
                  </a:pPr>
                  <a:r>
                    <a:rPr lang="pl-PL" sz="900" b="0" i="0" u="none" strike="noStrike" baseline="0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latin typeface="Calibri" panose="020F0502020204030204"/>
                    </a:rPr>
                    <a:t>228</a:t>
                  </a:r>
                </a:p>
              </cx:txPr>
              <cx:visibility seriesName="0" categoryName="0" value="1"/>
            </cx:dataLabel>
            <cx:dataLabel idx="8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900">
                      <a:solidFill>
                        <a:schemeClr val="bg1"/>
                      </a:solidFill>
                    </a:defRPr>
                  </a:pPr>
                  <a:r>
                    <a:rPr lang="pl-PL" sz="900" b="0" i="0" u="none" strike="noStrike" baseline="0">
                      <a:solidFill>
                        <a:schemeClr val="bg1"/>
                      </a:solidFill>
                      <a:latin typeface="Calibri" panose="020F0502020204030204"/>
                    </a:rPr>
                    <a:t>946</a:t>
                  </a:r>
                </a:p>
              </cx:txPr>
              <cx:visibility seriesName="0" categoryName="0" value="1"/>
            </cx:dataLabel>
            <cx:dataLabel idx="9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900"/>
                  </a:pPr>
                  <a:r>
                    <a:rPr lang="pl-PL" sz="900" b="0" i="0" u="none" strike="noStrike" baseline="0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latin typeface="Calibri" panose="020F0502020204030204"/>
                    </a:rPr>
                    <a:t>68</a:t>
                  </a:r>
                </a:p>
              </cx:txPr>
              <cx:visibility seriesName="0" categoryName="0" value="1"/>
            </cx:dataLabel>
            <cx:dataLabel idx="10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900"/>
                  </a:pPr>
                  <a:r>
                    <a:rPr lang="pl-PL" sz="900" b="0" i="0" u="none" strike="noStrike" baseline="0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latin typeface="Calibri" panose="020F0502020204030204"/>
                    </a:rPr>
                    <a:t>156</a:t>
                  </a:r>
                </a:p>
              </cx:txPr>
              <cx:visibility seriesName="0" categoryName="0" value="1"/>
            </cx:dataLabel>
            <cx:dataLabel idx="11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900"/>
                  </a:pPr>
                  <a:r>
                    <a:rPr lang="pl-PL" sz="900" b="0" i="0" u="none" strike="noStrike" baseline="0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latin typeface="Calibri" panose="020F0502020204030204"/>
                    </a:rPr>
                    <a:t>338</a:t>
                  </a:r>
                </a:p>
              </cx:txPr>
              <cx:visibility seriesName="0" categoryName="0" value="1"/>
            </cx:dataLabel>
            <cx:dataLabel idx="12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900"/>
                  </a:pPr>
                  <a:r>
                    <a:rPr lang="pl-PL" sz="900" b="0" i="0" u="none" strike="noStrike" baseline="0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latin typeface="Calibri" panose="020F0502020204030204"/>
                    </a:rPr>
                    <a:t>72</a:t>
                  </a:r>
                </a:p>
              </cx:txPr>
              <cx:visibility seriesName="0" categoryName="0" value="1"/>
            </cx:dataLabel>
            <cx:dataLabel idx="13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900"/>
                  </a:pPr>
                  <a:r>
                    <a:rPr lang="pl-PL" sz="900" b="0" i="0" u="none" strike="noStrike" baseline="0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latin typeface="Calibri" panose="020F0502020204030204"/>
                    </a:rPr>
                    <a:t>77</a:t>
                  </a:r>
                </a:p>
              </cx:txPr>
              <cx:visibility seriesName="0" categoryName="0" value="1"/>
            </cx:dataLabel>
            <cx:dataLabel idx="14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900"/>
                  </a:pPr>
                  <a:r>
                    <a:rPr lang="pl-PL" sz="900" b="0" i="0" u="none" strike="noStrike" baseline="0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latin typeface="Calibri" panose="020F0502020204030204"/>
                    </a:rPr>
                    <a:t>228</a:t>
                  </a:r>
                </a:p>
              </cx:txPr>
              <cx:visibility seriesName="0" categoryName="0" value="1"/>
            </cx:dataLabel>
            <cx:dataLabel idx="16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900"/>
                  </a:pPr>
                  <a:r>
                    <a:rPr lang="pl-PL" sz="900" b="0" i="0" u="none" strike="noStrike" baseline="0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latin typeface="Calibri" panose="020F0502020204030204"/>
                    </a:rPr>
                    <a:t>298</a:t>
                  </a:r>
                </a:p>
              </cx:txPr>
              <cx:visibility seriesName="0" categoryName="0" value="1"/>
            </cx:dataLabel>
            <cx:dataLabel idx="17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900"/>
                  </a:pPr>
                  <a:r>
                    <a:rPr lang="pl-PL" sz="900" b="0" i="0" u="none" strike="noStrike" baseline="0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latin typeface="Calibri" panose="020F0502020204030204"/>
                    </a:rPr>
                    <a:t>77</a:t>
                  </a:r>
                </a:p>
              </cx:txPr>
              <cx:visibility seriesName="0" categoryName="0" value="1"/>
            </cx:dataLabel>
            <cx:dataLabel idx="18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900"/>
                  </a:pPr>
                  <a:r>
                    <a:rPr lang="pl-PL" sz="900" b="0" i="0" u="none" strike="noStrike" baseline="0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latin typeface="Calibri" panose="020F0502020204030204"/>
                    </a:rPr>
                    <a:t>43</a:t>
                  </a:r>
                </a:p>
              </cx:txPr>
              <cx:visibility seriesName="0" categoryName="0" value="1"/>
            </cx:dataLabel>
            <cx:dataLabel idx="19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900"/>
                  </a:pPr>
                  <a:r>
                    <a:rPr lang="pl-PL" sz="900" b="0" i="0" u="none" strike="noStrike" baseline="0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latin typeface="Calibri" panose="020F0502020204030204"/>
                    </a:rPr>
                    <a:t>248</a:t>
                  </a:r>
                </a:p>
              </cx:txPr>
              <cx:visibility seriesName="0" categoryName="0" value="1"/>
            </cx:dataLabel>
            <cx:dataLabel idx="20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900"/>
                  </a:pPr>
                  <a:r>
                    <a:rPr lang="pl-PL" sz="900" b="0" i="0" u="none" strike="noStrike" baseline="0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latin typeface="Calibri" panose="020F0502020204030204"/>
                    </a:rPr>
                    <a:t>389</a:t>
                  </a:r>
                </a:p>
              </cx:txPr>
              <cx:visibility seriesName="0" categoryName="0" value="1"/>
            </cx:dataLabel>
            <cx:dataLabel idx="21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900">
                      <a:solidFill>
                        <a:schemeClr val="bg1"/>
                      </a:solidFill>
                    </a:defRPr>
                  </a:pPr>
                  <a:r>
                    <a:rPr lang="pl-PL" sz="900" b="0" i="0" u="none" strike="noStrike" baseline="0">
                      <a:solidFill>
                        <a:schemeClr val="bg1"/>
                      </a:solidFill>
                      <a:latin typeface="Calibri" panose="020F0502020204030204"/>
                    </a:rPr>
                    <a:t>1275</a:t>
                  </a:r>
                </a:p>
              </cx:txPr>
              <cx:visibility seriesName="0" categoryName="0" value="1"/>
            </cx:dataLabel>
          </cx:dataLabels>
          <cx:dataId val="0"/>
          <cx:layoutPr>
            <cx:regionLabelLayout val="none"/>
            <cx:geography viewedRegionType="dataOnly" cultureLanguage="pl-PL" cultureRegion="PL" attribution="Obsługiwane przez usługę Bing">
              <cx:geoCache provider="{E9337A44-BEBE-4D9F-B70C-5C5E7DAFC167}">
                <cx:binary>7HzJkt04suWvyLRuKjEDLKsqswR5p5gnKUKxoYVCIYITwHnaZXf/QW3e+4636t5W6b/arxShjCmV
LZNe25NZ3zQpdS8JgMQB3I8fd/Kv1+NfrvObq/rFWOS2+cv1+LeXpm3Lv/zyS3Ntboqr5lWRXNeu
cR/aV9eu+MV9+JBc3/zyvr4aEhv/QhBmv1ybq7q9GV/+/a/QW3zj9tz1VZs4e9zd1NPJTdPlbfOV
Y88eenH1vkhsmDRtnVy35G8vSzckV+0LfXK5uNx8/B+nu5uXL25sm7TT2VTe/O3lw/NfvvjlcbdP
LuFFDlfZdu+hMcevFELM55ijTx/68kXubHx7GPuvJMdSIoT9z5+7sQ+uCmh+dHtt9XwzJx//Z5Ml
d8efvbZPV3b1/n190zRwn5/+/3wnD27qby/3wpdP5uW5sa9dZ9vt1MeAwrbnvMmuXr5IGhd8PhK4
7V0f7X2apl8eovb3vz76ASbu0S/3gH08y3926Mn1n24WJ7+Glz8aTu4zwriPPsOlHsKpXkkqlRRK
fQ3O0+Smvno/fw+Y97p4BOXH3/4Yy3utfiYk9eLjb8H617PD8x++OangCAuffoZLPkTTf0WFjxUB
tD998N3me7g5bz7+dzBUrRu+b3s+7OYbUNUPW/5MyO6+Pjv44aiSV4RiyRm53YP+E1S5RHDCV03u
btfa70T0XhffgOa9Vj8TkpcrMLc/fHsqLpAi/u9IPfSdDHFCsM++tj0vY7C237Uzf+/hG2D8vdHP
hOLH33794RhyHzYiE7ce8ZHD9F9hSplUmH/NYX787eq7ELxr/w343TX5udD7178Fl2+DH0t5yCvE
faokuaU8T5wkUHWxNbbPesePv/3r36/n6fp7yM79Pr4Jwt+H/rlgPDzf/HAQMQJaiskT9HwG20/6
EKVsP89TnI+/QRzynRDe9fBNAN41+rng++c/tmHHi/PTYH0YHvzgcFIQBqQU3W7GJ9yGU4oFGNs/
2Iz//I9t3PHiHGJw994md2d9ezT58bcnXX0Tsk9a/0wQX4avt0LB4fnh3g93lwIRJSi9xVc85K7q
lU8pvbPE4DLvAHwQkVy+77ZagRu24fl3YPy4n28A+HHTnwndw6ND8KKflKAXd/P77Ab5ZikItAEC
6sGzVIigV8SHuIXJr9LZw9KBO/1OKehBJ9+A6oN2PxOkR7/qza8HP9qp4ldCUF+Ju/34xLdSTjki
W5/7WVB8sEuPrt4lV/b73Or9Pr4Bx/vNfi4Yd7YM99f/BJUWQ4SiMPjVTx/yxOz6XPjKB/X2WSTT
LdO8+s5deXT1oJtvwvNBy58K0s3h2Ql40h/uRwkQJcq3TGn7AV77UDpQhIC4cCvs/QHtPUpcW4Mb
/S4n+qCTb8H0/uA/FaKHYfivf9M/3tgqnwjO2NO9ybECPZ59TUE4cu/f/+vf332ntb3fybdAeb/d
zwQl5E8O908v/3MsLhLAdRS+DTwfoeq/YowJjMTn7fsHG/Tk6r0rmvn7Te+Tjr4B3SdtfyaE91+9
gEjuH+HH/3Xn2X4M0wWtQVLgRo/NLgOb62PyPKqfYsqP//urV/J8ivNLy0e4PZfX/HLuz4TTya8/
3kNK8JAQcdDPYDxMTG+jEUiQUETYHRwPyOvJ1fd5xbv2j/D6WvLyrsnPBBuwmsXJwWbxw/U8/MpH
UiEIPz5/Hm40QA9UBMVBKnoWvdMMciI2uflOUe9RN9+A5aOW/5Uh/YNru18h8uCUby0QgWwlJD8g
B3JbIPLEEWIKnIfc7tKnjvBzBcYfX87zBvOucuPBpf8XL+g4O9z/9fTyU6jwg3UZDpqpD8bwj/YS
Ugz76HlLeOaglmn+ziDhQSffsI8etPuZsDzfLPY+aaibOwP1Y3gHIYhxqKj67NMeRX3qFST+kS/8
28Ow1Z6J5s+Tm/yTfvodyun9Pr4BzvvNfiY0gUXe83SLu2n9MZCC8qK4f68G514gD44OMzCNFCqy
Pn/uxv7MVu75mZu7I89e1fNW8mHzR0A+xy0fNviZIIQNefL61rp+daa+WfQmUPwoIKvxHM3E6hXm
EOVBCvlu0Ac0EzZE3X23dX3YyyMYv0Y5Hzb8meA8+iSr/fMf5y/OTt7qzl79aSbom3FlUJkjGL6N
0J/QFuELgB00008f4KcPTO0nceuf/zG8OKund/83l/f8Bv0srj3p5xHEz+3UP2j5/xTjPy5+/VJS
HF61V4tPxcj36l+/fvTTTEGx9KOmt/P/2fo9uM07aDbv//YS+7ARv1Q4b7t4iNttwe9nLL80uLlq
2r+9JAyMMUdUCcQkFZQA6MPN9giGI4RBGTRWQiIQ8SDYtK5uDRRIs1cKzgSPLaWgQmL/5YvGddtD
zH+FEKFqqxAxpeCkL4XgQF+n2NkvE3H7/YXtiiOX2LaBMdHLF+Xn07bX+anijyiCFaMKUciQwzWU
11cnUGy+Pfu/ITnjGsU9Cry5nOcFnVPULlMc20jb2JNSF7Kpc11mwj+aKyMWNMvouCIdqRWU3H6Z
tGeuhT+9FIpgpjgUsDHIEUGUdv9SelYNVQNuLejyelrEuYwWXV2fTCom+vtGglTU/ZEaF3uljQkK
rI+bVYX6WqfEmJO0ln3w9aEAqMfzSzGkMBVmkOEEqfbhULnEU9YUGAUxMLDV3DdDMGJWhn4y5Atr
+i4c+6YLJXjyXU/50duvD//cnN4f/tGczqxrUoFgeCNNckhp5YdF3PUnkrbjn0zqtqtHK4lCvogL
TDHkjPCjleTGpo64g5Xke5nac5I6HAiVeSS0sAU8LRtTe8uv394WqMdjQm05h40AkimUCDycXe7N
GeMGbi/Nstpor/KGBfE8EzSu8Q68DBEdmWRef33U7e57MqxCQJgZgWQJltvj9zbNFFeTzboEBwXp
3bnCXbcXm25OF00/iGjp6BjRoJaW4JCr2g+ZH+VoU0+16i+nGRVizWPG8aJAoq5CZ+3MNHdW2bDo
jUH7ZZ1lifYm4/ojmeal/JNF+dyqAL1RKsoghvtk3e5ff55Z1ytFcSBZRibtsihbK+wPo6a0c3+y
BKFs6ul0MYZhqmCJg9Gij1CaZuaPFh4OCJw3z71uBCE+2JUkOXbKGqVpZ8oo7Fnu5cEQE7kneUV6
3Za8jHUyR0Lq2HPREJRjYzKNTVvuYY8JGQ6ylZXuuKXtuqeS2rCqW2aCdG7Hs8nUGGuYc/e6H+VY
vJ4TlpjAj7siCVLeWqVlzPp+HUVl9YGUViQakir2yJoiG0OObW95KJN0CieqvFLLkiuy9vqodqFK
q74MUZfY5Kh2kg3rslKDCWxd4TzwbDZfWjeW+bJIGeH7tepqE8g29k5r3rN3XcFNuYyonXnYZFEi
AloNQ4iiMkm1P3vqGsfIWs0qXHu6UZU6waPqV7XseKVb3JhKw5+2C4Vn2m5ByOBl4djh7KJFlX/U
0SJqtV+z8jUn4GX2h753xzyreLGaXOfAruezfO23ZTwGPMnJoayb6i1ME4+1Gkj3XmEqp2XH4qQO
iznKI93ImN8MzPi5HnAfZUGf5821YJM8T4pOXICcMGLtylTslLydrxuSzpPOsaMXPLPzQZ0O8Q2e
yHDcu1oSPVdRdplR5VRY23lWuomn9rjNRmLCwpX8zdT4kdO9E9NpWlvXBeXs0OnseXG8UJHrT1VW
qpNZ9jBReU+mQY+papluSD6vS+5yq0ledJ0ekJp9PammVdrWsvK158vYaZgUeS3sGKWrOfOSD23K
cBKmzMv2WFQVrR7yzO/DeUKyP+RxQ3aqNBlKXYC1OAFPKfOFIAmRnXbSZ/ObMYpRvxLeyMSOsY6x
nUT1JGr0XAx9uhJUpa9tVBMZqJg1nbbpkPXaOVm/boiQVMvMZ+WaMZ/xDesK4Zayb4TRTJm61VGS
8o5q6yrjG52yJiEHgy3mWDPcxJFmNRd0URfVeBwjZEnQgIOpdAmGjAY4omIMi9Hl19RkybiY69Sl
ujYo7bQ/9e1lOSRdtfQ8b0ZB20s+radm5rBVmEx9nbayfU3BgU2BT6eEBnPbt07PyZzJBRCc5iqv
ohjvVYwzPZSZZbqf0yEPep94B3FhIr4mphqsrkUshv1sLmsRWlKSYcX6bh6XqihbEVY0gqXQqgnS
1zr1pW93+cB5+tpVQKJ06/UdC62YK381ZaOa9iM5Dd4+qbtpOh8V9fuFLSteLUvbjuNN1Jh03MSD
gf+0lIPogonIMX9HYJOxwB/y5sAxW3RvGhGZ/pC0JDOHqB74qIGRuV0WT6YJkyju0HFZefScozZS
ehaTq1ceir1ghCfrrAkcLFYZtGmdmgBqY+r2AJaAf47KqRQbNnmRryOvrNOA4MifN40xdRZ0/pyc
zCIa85BKw04tJoZpMiTUBF7po/2eNF6sTYYqq9tkalLtKt/r1iLO+bToMQILAkbTcXzOPWqOZBkP
7zDv5v4iKspEtjqzUVRdOiHquQ3c0GUW7RvSV6TRBNe82I1oVMm1E4noZdD3rbBOl3VFSqyRhdKs
wyLzuomHPmryOF/UcUIJ3kRegfowiRNxlne867U/zhI8oOWs1NQIMuyTLiuK1cBKWIQd4Z4LozTu
VDDgsT2roPTErIsUj6XOkerboIPOqGZyzM4njuZI46lULvDaTohlT7t45aIxK/ZZU2Zk3Uxt4047
PhUO9pEVb7JO9Geit/6eh2uz70sxd3rMcCT1zFm86+puXJpMmFDENAtG1MC8zn35unE0OmVm7J2O
q56Hw4xFp/OxsFeRyaPlOFRYT4OdThpTNq9NN7m93p/aUAyqfxN5UwfbOY7CSIpFTZp2MXjjfm6q
8SBN8yvHojzXVSTqhR3KOYQnMGfdNnmyaIzfLxkZpPaimISm9eSg47rIz5qk75HmHUa7U9wsqkxl
C1RWeh7St3Eq4pDRXCHdmZavXdElS6/2/Yus8z09y/i47luerJOS7xW+H+0n8xgtEmqXvDexHkYk
dr1axXp0c78EA5TtiC6Kg3maT6NJhsrKsQlsMg1Gl0gsUr/IFpT1i142q8mXSaFZz2FtqDjXzPTN
Mslys2xRuY5kdV7NxoEpKkd11RSNWkqXF+vOtt0mq6P8rT+ScT041q+KFgzXOHK18uMcrIrE87Qo
2XhtfXeeZVG+rp1ZTLQCF0DKLMhU1JdLycd0Px1tqRNJm92sKSkKUxxdsoHhVQHVn77ulIzeAZ3Z
WOpF68ySazWUPAu8Al9W2ewF7ZSAN2/SbNUVNTLapQPSZeTOo3EQ51Ezl2cUrF4A/FIde9NMF0Xv
Gk1l9yE1pVh4vtltmup6lFEd9lV+7Czf+LFLVx5JzyWWR4Ofjqu8AC+dbecqy/N2EWeMhHM9dX4Q
obrWOLf9JjI1Wibc7DQJPiM5ZYF1uAx8W1XLIW3kOmUR35kyYrRNKhokXh/rDrhBoRFj6CJKaFuH
UR1PK2wJPUiVZU5X05yGNRmyTtc9yXWfVZfMVubUkr5LtEJtxcM6GhVZyLg8ysUklm3VRxtgsWeU
S3wwJBw8DqnsoRJ4p078dVGSMlCNe2cGcpD60Q6pZ0+3KW42qnXzjovlYcLcEPhds2dIGQeR9L2A
261ZGUw8pSFQ372yt+YDMEX1Ts6zFxb+HAVG+GOAPDbvprNoBPRApgD1KgVrIOOAWa/QkxvAH4M7
3TNTH+kpZ9GC1WZTJvN8ygd62KXyBnXQprUTWfMmDXqHPgxWLIGktYelh9qgt2rVE9oEpVdcRyqt
QzarSteUHZoh7i9G3ngbNpvjDGLdTFdpF2tCEi9EpeeOZ0QSjevRhmLOl7SR9bKwMuwUs7CaqkUn
Rq5tNwfj0BCdeO0C2GC0SfhAQperfpHY6dixOl4aWVzGTa9OqcU7mSqHwEPdqjAy036k9iOe61aW
V8zvIYDxmlOvTzetPwVNbC5aGp1NnZuCvqp3S4dIWJr4qkjBv4EKgXVbRQdF7i1EUlYL21Rmt8QQ
GkXAeroWXzcVUPBqcCqQFUYrkwFdplGuwjJ1CMJS5gV+Q+DkPmbRKk5Tup37RFy4SbYhmqYPKE+S
0NgpbLpiDpL6XVlQrklEbNiIJHBlmcPmnC4ZMt3CiG4xe367R9UE9nZy+wwI8aDB2Cudz/HwWo1J
Ihbt5NUrW9N+DJEYhmBwleiBrtSeheXut8BS/Tabwxa440XMYwqdMTO9I101l3psJzB7VZSqQGV1
si46bz5ORBSfTsloz80gSKQlTyqYtSIufE2oUZnuB4JuZGvwrFPRJVWAYc1VQZ4IL9PRXLRWgyuF
qbf5wEPgJ8JusGmI0tzjc3fhV3JOVijhlb8pZ9kepP0UsSWOmDvKUF1GQRX5dF2gxuwQ8MBMQzCT
J7quybhBWe6vvVGaLJjnLoWV09hMauYb+i7GIs8DjvImWaSU1h9gGnMJLsKisDGT/76eFO51HXVs
0Fkl40TPMRvMshlaeel3IyO6sRPvNyU8R3jQgMID0+ih6CxFRR+HuZHkRE1J7gLq4fQAtVOThbWk
6goPFoMjAAWKwKLmTRKA2pkZDXeZRouyJpUKqY/aIZxVBMyX8NnNOmIEN2Hvl+gNhL2nZVHGKvBB
ukk0Gqo808SatNcoLuHfPet9rMveMx/KCJNMdw2Lx7BsvLJdxa5ClRadl2ww7d1lTOm0GHhE3rQ+
b8ky7bzmfPBlXYfjZGGWJKlBrBr8TM5BqWKxl+S0ReFM+hp+NraGlQ6uS0Js1xVvhJySN0lcwELF
xMozrEZwY6rNVKKNiPs8nKOovmzKJoW5mopZJ5HXVUE5SXtkpspni7iLDPiGOBthcNnmlzKtlNC9
xeUak3zqNi1h1U1EZHJZDLY/9gUaLpVj1SbvyonC2rYVXcjc5+dtHbVJkNtqXmUNdi2Q7VmOQTmA
UKZJ6os2SOYOv+tN4p+zyAd7lPM4BbubefEc0qkWr5vSE0DkYWH2Oqf5cMJk5d5nfVGAWYqrKA+6
sZr2OgdBQcDmuodwpWO8WmQJHfoloh13ECZP7BIVET+joigb7QhjLkh6XkY6U34NElXnDWC5xikv
YS/a4b3oLK2D2Tam0a3o8QnLZXscR7xIdhoY5SQfgB3oYoi8fsV4m4G/HEQetKbpBp1QNb+LCu6O
Jy8ui6Dicf4mcqS67nM0H2aUYbfdZiWHxRBXZ0VKWoh8heFDWLW+n4bcG3ISxpApSYHLCCAt7TzH
NPQjzi6FjdQEN06Sa6+Bh8DA5UYF03BDTQmaUJt8sMlIjztaQhDEWtk0IXCE+ULNrmrAz0gLAXbb
T3bVkDJ/PTYRlhrbwr73uo6lYInr6qTPRwhQ0WxdqRWY2niR5xa9r6KSzUE0oUEGDYkFWwyJc/Ni
nCagpPM8TG0w82naS2jvDWHJR+9t3qsaazx7pQvqPIpm3auxyZZj5o1OF1muYJLbCaIqHtVetjBD
N9ZBmyu6hNAX/IUZ0lgGlOT8hBZzqrQHFP91PkkG3Taqg1CtLQ3WPqJFuzYC2Wrhkbrc9F0/xcup
jfEAQZ7Am4JPMV5mJm3H5SzatF1lPfGnfZ6DQK19QdI3nvMLqWXKzLEE3oq1x4faLfg8NGVYVarO
tKOFjUGBqCE08upsvlG06czKd5EFkt/33okyaFQaNTI34D1qmS15WQ+vhVcLF0gfbhMYtq2O8ZzE
mU4GEFLXCrSMYoVimh/X7eizYB4bFC3qzPQJLCwCwnGftW2q5dCAPY/Ah0O81i/nwh/jYCiFOo8S
UCkD6cBFLeM8It2ywdH2fR5f07I/qZ0PlEmoEoMsj/Q5KJNb7fehRCgcE2VECxPmdkQnMy/TzdSQ
2QeaHbGVR7tJ6pb6BOiKQmkTQgDtDsrRi5dYlN4ZabJqv4lng/9EMd1qbY+vy4cyb6gB9zGHNzk8
vK7E502WZbEJCZ3e9knaAUF3CRiEOFkAIUNHX5+HZ4ZjnIAiTAjDIDU+kr+zuKpFN4ok9HmRhSSa
cNiD+rAWin6A/DZdfX247aw+ujtQoDFIkIRJ/KlM776wyQio+gniSdjOJmquKhfV6k0RW7dgxnjT
pRw8nF1V/egWM2/Fnyidz8iqoMwAPQaZBR5Y4o/m1qLCgcwIaYUJjLhW4Ef01Aq08qwd/iRX8mRe
Jd8+QyMQRZT4ij/KYPQizeZuO9RYT/OyKmgW0rSjIW7FsK5sHi++PrHP3Nr2pgjU1kFGSshHOMqu
yREvQdwnsgaXHplxF/Y9WGLPG/8EwydDKdg58Pw7htUviY8eDUXpIGtjchgqViKQCFiN5RAf0Bnz
3U93dZtBPPq8Mj6nw65dOdVJbG5fjfTl69/379639OmtO7//vn250u/fDssbe9rWNzft/lX5+Mzt
eF9OheFux9/mCR98eZKy/IOk5Od3OP3BwQcZywcp3S+FO58ykJBnpvBkHWRhvtitZxKXn1/y9PBV
KffSmL938jmZCW9m2hbkwbN4kK0kmGyfqL1NZqpXinOpIJnJoJ4INvzvyUz8im+rj6BaBV4TJImA
xXybzIQXQYF1BFMEyRRIDVDIs97d9gP0IHF7+/1+MhMyhY/2P0EwjoLCQAm1L0jxR1aXRW7AcTqI
YAb3GPoQ+/RA4naogW8dYac1rg6AjurR2svalYnOm/5wSlOmO1znSw+jPTOancLPjpHorqWcl1Hh
1gkmEAQl88pv0IqqfA7mPOl03AwXFYQaC6WSGwSsX4t0etPgslgJo5yOIIO6MaPb4ThvQtcB8yxQ
6i8iJNI17OA3RhSw6GwZQti9HlPvyBOKhZPqdqcx3nBDVIBUJXWUjR44srnV0qRXLWhU49i/ozJ6
Q7Jhh9XFSRm7w9Q1M7B+B7LNVNhDN42DFkW/yaKIB6ygIqzj2u0j2R2mnCqNMyQXpT+lGoGr0Mgj
s5bF1C4a5IPYaHkO2Yz4nUnrOBA8X5W8/1AV6brbBitdAb7bl9Sspj5eQaK43M/rrgxzmWVh4nuv
R5IWQS/9SfOqP68KtYwUWks3Gk3b/J2s5dWEoyEEOn8QD20S5qmYQ1O2y3hyN7JhS1s2Z33lvwMh
a+PxYtBq7I7auBpBU1GXZWb2wF5VmtQNJCQcKEhtnm8glbYGgTnTQGJ0FIszVkxUY5q3wdi3NIhA
Ons/w18LjvsPNWRmde2VRktS7RGgQ0s85aBQ1jHQGKorkwRj2wcUkjfMS3YT466SJLlAFfN0MhkL
IfcEkqjNJ+1Zd0NrfJhGUm48x65IKpNlLEm5HDgttXGtBwk3Tlcgt2ah3xdHE7GrvLIStI9+y1Tw
prKQKbVORUE/8HKng42zyZOov4TgtjiwEYlDMfkhqfm+nKp17BenkHb2IBWTVYEpC6KF6t6qcdwp
GkgcTf2AwhEU/Q1C9TkkLCCOY7DsackgM9X7rR7RkG0siCkrM+clpLUmc0CncVNOeEMpvCsuwk0g
Vd2uxmkA9SMtVhA6Ez3YLtUQRX6QZY8XadJ6y2ro1ZqM3n6VFfOu63BgJimXzoHgOXJ+VgC5DYua
79QVREKi1XGXbByna9904eQNmxhwKFiulpXIdnCnPjRlulb1SFY+t2HpMQh+ZHuSFcleXaZLPhkT
mN6/6FoH8l2MDxTKmabIa3U5lxec23pBVXsFWo4JqpLEAYQXmYYwOD3ifeIvh9gWIE3X6bIrFST8
ilMZZ0InnQycaXdJDAplOpooKHtJA1SAjlIN5sKmcw7LQcK620ZuF3Wt2LoaI7v0WKWC3JPvnFce
YFOcQJBm9LRdRn7N22U9jB8m0SehSL2rqLSXXeGtvFx5ASR4LqRt94tc2nAcsmRJyLDjUQfsYdqZ
IGBKVXZhvO4Um27pxvmtEPl1K+i66uxFIdLdFHtwt3SvjdwYZB1aTOCvV91cBWPWLeoK5ZCiGBfd
aFcGQ3qVuqxfsKm6MKgJWFZsikneVLNzGuKUoyzjCyDcu4Vr3haVP+uc5MkyHcq1QN3G+GkUxkRl
O8nsn3sqn9ZxVCcQxNnLinqjVn7nhc51wPlUdhTTVKdNNmrD+X6biTeoxSFEiKcRLMjS9clGmjwE
kfO4AgE6HVKw31kDajzSE5oPvJq/9+y4zKJ6b2J5uSk7sqxRq51vQ2C6GvIyiwryqgtISnhBTLxd
UUCiLBlEiLspDpER4xLEqnQRdfS1GEsPpJP+MCbVFeRrqrDAdP//Mwt49+OWWXjwWhRfwrRuSeef
c4unL2l80sltoRQ8ngF1c8KHUgF4VRljQPxuuYX/SsBXDK9jgYJXRRCQmrtCKXjkg0OdJDxXJYH0
Q4HBfW4B9JFCiROWcJx/C7OAepInzAIe0oLHEeDxErl9MuERK+UiApc51X7QqfEEkiOLuksgii/R
Dk3RCtldPEKcO5wjMQbS0OOJJHgRN0KDLOUHlWBQbDCU+9RdWGuPvGJP5dEmnRIQFYjbicnGJXkV
Ql3JjsWnJIWcCqR7IrSPpte0XMDjuEFpycaW4B7iGIONGZZe2r8bhhPxf9g7s+5IdSwL/yJqgSSm
V4aYwxHh2X5hpdNOAQIxCYT49b3Jrso7VK+uvo/dXa92OjIiQNI5e3/7MPdH2ppUjPe4n8dwTK0A
HTbH3kjgStR1lFN1rKa9O2GleOeKtlvHRYPebnOfxRNVsTHw4PhW2U1Swj8B9xAHul7l2YcqwGbV
CIAhJBqzbjOP/imQoFM4Mm0Jd9v3us/CtIBZlcpwbOLWg9VeZYGCIuJ+uSOay4wv1amBJXBv28/N
Qg9oA2MuqmgQ7naSDFULg5EiPHcvmSpgy+ttWNZ7NthHG5a05PKhpM42K+Y4IOJU2dKL/EBd0WPD
2+jbs8v0A81NDWate3bdPmbYLIVpd5Zwdr60YpL38djc8tL7DPtlF7SxVlMNjb6IiLfJBrj2VH4N
MOBmWMcqg6QVEnk/kl3WwX/nmZzSrvEv/jDXdwWucZnnL6bTsAcG76kdwjx1lIWjo9xVdvXQFTzJ
8CbN/Db38EObvE98sjgH6k5R23Y7suTPvt3HQz9vauD70ZBNItVCuRDbYZItKUzvlFXfluxlnsPt
gDoqm5uNR/NILHniiOxz5vg+WOAmZf9B8zzBl5Ca7giJ7VB4L/gHYAagNd4Nfv5gwETZqo2pbSJj
SRjlwQZCLz5llaPqC/pkIHZSGX2eZ/ok5qND3uWUkBkMl+phsF4zflolFDHcMvjjOV5Knoh3385b
mAdQ855asq+zb31TYzv+nqmrZAe/Pkn2SOjFsPvC3Ypx25ONMt/KsYxnK63ZNzv7Jp0prughpy81
TYXErSfgfbZPnv9RLtu2DHHG3xvre26FKLQPjuwTd/YjUz9OFYuVe6s0T/vgbpivtfXdr46WOc/V
bvC7uOuSfviYiwNtv5fOK5Ul2BaW9sNTDe4iHJzDJL8mGLDudG7os13fyiLfOj0u44bDJMCVXWVm
/qZYv8kcHtXLc+GcJv9VFBd32RfDW0ntqMnGbelmcaN2wn0P+ikuHANZ/jJT+GjgVmzAKzA3MgVV
DQsZp6GwWEJQe9iFE6FbDx+INz2NFrmGvkOTWlp7UHvfa75EaNHSKmhuvY+bbcFqgucfV5Pa5M5w
3xflQ0P6tBXiaxxJSoT34pbq5ld7hzy2+tJ7MFVnMKeRagyLTM6+97DmElhN6byMH43cuZKnVLsH
fPWHcWoglYFAUt6W2WHMORQ2Zzjq6Ti4492SVy+aBXE3+k1qdSO5L8ZSofSx9zRv9M70WoImKlHL
cmxBIaAGpw5S7qPlYoynWemyGiuGBugMgrvJYmk7yi8Sip20+FkGoo7bwdmwkSQ1NgLLPgE6ipdg
eTK8vc9lsYUYH/c9KjLOP0iWbarOi6s+T7jso7HRV56jsFz8MAo4ihhYwp7YjdW19XVsOMS28DJn
91N3zq08kd3ZqdH5SBVsPRTafemm84B3KfZ1VZ7qYVgxsxE654T+wHkj433tPNnDXheboCSHQVVb
0YpkdGjKrYho+dbr4pwVJ9G/CJmnUPY22ktblItd8zbbTwXsFB99xTDZG/yvjxPoKzXg1u3hgeJa
qxTAUtQ4lyGwrnkQnGqFYqporIPR0JjhmMdZBUG8rlCK2XFHqh0fFcq+4qUKBa5VZ+3nJT8umuIk
MI+4AasasAo7L9mc8Gk5lPWQWoW7aUwNomyKNQnBzE0vfneP5PKe2xuX90k7whm0iqstg83QEJRz
cU9kPGbsKG2ycQmD08S6eNTiR8nLp0LXqWfocz/ol6q+L9knARyXqySn/c40O22DzMttN4JVheK8
Axqa116bNgaAwWz7z1NIy0sJFug/Sce/pPD8L9VuwAj9d/XVr8D2n+Wan3/3S65Zs7AM4gq0EATP
oZf8KqkogUASooG0Xd9zUMv9VlLh5wDLQ3SOPsON//uSyoPdDxfZpfBMHJ/8laKKuKDo/yDXrrG0
wAWXiXnDPk65FU7/HUdLROhZxLb8OJuLi99k28AbTNpN0zEbhwha6pQO4YQTs/G/LVLDomGZgw4W
y9twj0K9sSPc948ddQ8ysNMSkOZkSXjfgsSFD5emHx/huHl3fcg3oQzioWqe4JaNcVhMJvLNioAH
30RTXWXnnPO2P1fmavoHnUFTUBACLLJbyh4Ojv2us6Ndl6CNVGciVY1LDy7LUXfO7JDtVBNrF8jx
hfehSkY0vTErt41rgnMOsT9ZWLVTkt81o7UFARh3DNuA3zhRPlVlbMY+tttTVmdpqO2jU1R3gozv
7gRvMq8NgMNKwtvhT9QukLaCASf8u7nU23JhSR/WmzH0X2dPYyOnfM+9Lo+D2k01QEkNg3dLJpao
gR61WzywNhwTIectZSc1XzyKlnJcaDQ7k9gpvEjs6CxPoPI9UJ0f2uyWTeAeeDdva+Cw0JYSyr0r
yGWSzqoi13wYnCSAwU5KUAnCgfph9jN4GSt0E973aQ/lJO/NY6eq1DhNmyAWAffOLqOqal/q3lgx
DrPbQFBRh9P4IidUAPZkPxe2TGsj45lt7XmqgQClZVWBd9g0fFPNJ1buhB9emsU/Ciu7hYvYZJO9
y6xOw5fMdmXppEFhv48MpI8wN7+x7hsLJ4W2BmhaBG5qEbJ9xrOTVULBQeMMbPTZH+hjs7yMhRFp
T6v9Yi1p5gTn2qrfaQjMw7zm/rCiJdtuaG+Ei8SmFUibblt7l8K2XnutNHZLv94wHXzzwvplIfTU
DDfWx9xlRaQy3W5guczBUu9Yv1z1zLKz39sPrTfvQy+/luqSyxk4yHsIKZGFRQzW/UEq9X3xnY0h
Ht+odq+CPIsaaAbAzatkbnsQr9aOL2LP6I8eXIMzQ845OHrXA3eWWRNrc+yLJpYw3cL2XnF1aETz
HQjKpge0ItpjY/VnANlxweBhzM98OZrsYJfBtpJYZZb76vF+F7IJ9PICu5pdRu59NOQuLMWtaTR8
fY6aZNm5xgfaB1f71sHr3XnwQPzuyF3y7vbdni8gQJ+Nkhv/70GE/x97/v+kp/7z4NHf9H5i4+9/
tdPQ5/1VWMfYRHTNv9v6XXgr2OID5sGtctHK/mPrJ3+jDuIiAbpmin1+zSr9ptSv04QCkLx+6AcI
L/6lrZ/8OXcEJ8ldowBrMupn+/7HrX/FyLGNusgEABWMRdWFbzYfyk1uef6mE9Yjm+0HbwQcWBbD
KvtBiGX01egeEFo4Fonr0uKuJ1WV4lPOuzxfN3XUxjVgN3TMXqfmrfGtNBsqd5+BiT8PZSU2LO83
ciHD2a+EvgfC2GEN026M8hAN+1iv/+kIQJJmEM9LMAV5XV08bmHjtm85L6+1XHluoq8gcDeBWMxh
AnUfuSU59TkiFa1bm08fiYC9LhWaQEseZrlAiAQXEfOxWXWzHDt+025G101VZRLO2IdnCutxgpcd
WTlgx6JiRULwDxNKexZlOjz7sn7sq5KgyINAFy2lcuIejSmqdd+KrNq/Ls64CqL1dqFFddZLVT9p
pwSGOhePxZA3UcnV3gLfEXkg56K+lcWe+wC5JOHNFsEJNJ/TvCTC6h94C/egGPsEyujFFbDYjX1n
FUN3oUU/pd7Ef4zCercM/cao/xnMcAscFMTYyX0/qhgyY0SHOmLdQhNeiDkFMctRwaJWHtou34At
30khN6PonohflwiHCACXMzAHv6l3eTB+4r2VR4KOoVTTUYragr46ZIdC9HPaFF2Ygm0E0hxYCaBt
CqUFFCsoNCdGn6E2vvCRA4K222jsQ6FELzVz5W9KqxBbp/BOkyTqutROlZQAu3DqsfZQoiFySNek
AKjb3VSN371pmA5K4SBUdp0EtjyJrHzFTZLMPnzzQaaAVwFlOPd65ttASh6Hrj5zM/S7WeXXlnZE
4feUJuMwB5uZjD/Q+X1wEo6RA6A8rTp3hNpLsv1Ya35PSwpNOnALvGf1kC1WGdPJPQrsy1E+LN+y
gDZprTxQS7kDEq0AURQ6zaOBq7ATQf8s+yV2mtJ5cES7J8vcJE2RgwCUzUXOH1bpe6eaTV8kk922
97oPtmRD7JXegB4tCyEIsYsF7mgYC/+5qpfH3uK3odA0nkNgJWUXdujtR0SW8jbsIY27w2Gxxj7q
htnclBH+09i2TdJCAynL7sVedZHmp0ICqSQQgB0M2p5lssz3f4uufxddnZ9OLOaJ/3ctwd+fTfPn
KbN/bhB+vsqvBgETsLGfQ1RFoBSDx36dEnhoC8RTpLIwc9chztoF/OOUcP7mY4wVvAR4raAsQnQV
v50SzPMJxV/ieEE29S81CP8UTkV/gPArnhzj2h5x4ev+8ZCokefzPKfxYhNi9ZZqzJIFzGI0uaUV
Fy3cUXeAdcustGyKnWIon3/3/f0XjjJbz88/tyggHdFD+fgWqLueiL9vUXKEdRCwER7qJhKjkI3o
wD9ba19bb3Z/3+THnr60Zt74vMRCtnf52B06Oex6PURdB9y+f1KBjGjdJ2DKcELB8Fg+0S/HxsPR
0Qan2a+rtEJEgqtPOdOLNbmnPG8SMKAICwDWnsJbPpnrbL+YRT74DUtL9Pu1Fd7bJblH0qaPGs+N
CbYhbXm7gOVXW89QXZwbKfQYqRGOD2IxpAqvpUFdCjAqWGkr4OSyhU8knWNZvWXlS4edC6qz9RHO
sJiRFfXnEMv6Dhjyw0yBBLvlxqe7ORSXUNQfHTHfa886yrY5+JkHxdScC53t4KxeSmTk5tyNlW5Q
6kOHtlCzI1u1AGimb+7w1XlBPC4LxGZ8xIKe+/CzaPVd73RxjQIzB7aNMFNX2Q9CmP1A+W10KwId
+oN50KjpANmYuXB9aT49k7xOegdwaPDZ4Lyw9cdI/Iiy74xegmYrc/oZWGi8rPkRB4GOO0Ceh1Bw
gzapj6WFbymbyikOy+qAsYpIzqH8B89cNcHeHr1E+EFEarnRak6V0yam/GDONfAhyiq9W6r3HN4o
MwvKdXRO5iVH84Y2beNiz62Z3iJMEiG2BvJQVchtuMthcpD4yJHC8EqZsjoY4gIZn4NbLbdgcIot
cRNgasjp1jtusUNmQVXnuonhCXRRo1qwW87BHtW2VWCaQ37MzXLpqdgjt8ohMYccdjBBi8nyzQgL
N8/9xNgVj9zQi7whf88yfHjuAhPPNnm97CC6o1by07F1024md56qNwjarQ2RHxfKRvphxZnrT+Ff
50IHcWNA1xV1sUW98uFopJ4YTo4hw6mYd9Dn14ZJS40+PNtMpbttBn7Ad3FVvb2d3BzYtIkcW4Av
zsLEOIW9G/3hYuyw22WuOiMAsatokyfj+gGN+2WXbjwtZxu4smC9DxkVYnCjt7PlQpa2xPjWzE4d
jUAkAB9aoKIU0tzGRZuf6VRMMrUBNyD+GSAW1LcISajqQJyO4O1m50bNB6+aNq7tylh6j7xBULXV
jxqZs5oi8wbIeFdk/Ra0eCxWiFTLEoJs2JDNWNIyziafHwrXewtHLDF/PLmwqllxNQUcZeHKKl6A
c8pRJZQMCYU96SzYzvLulSt36wMQUQxfFkI3nhimZPaGa7AM7x6doU4js4EAWgGAP7/2ju1+J9No
b2wyZHUEqYIm4C+DqKsRwZn4sWOiT7pqQhoFPs/YWxe68ENvV+9o26x95eoTp83OVw20CT8FYnVz
idd+twHXRo6yf5giTz1pTsr6sThm2wr7ZLvkGAiJ7NbbjIKL9dkJiP7OtTzYM+8s55vAb/dhrrYQ
jqJiYKduMsdgyhIZZns+9mkl66N0x6Olh08ryNZ3C+OFpiagaVj4sdEd8IPgbJdQghE3hSiTwBdK
mwafaJkjZar95E11whxx0J1CmECnGvGfyJAuWdzqUnniJfebY2/4IZxhE3BvW7ZfVgUDA+y9Az6a
8AlxtnJXLuULyvZEkybp3CCV2ApYeCiYRDTEqQCqL6kmwU7pIUa47Vjn1b6WQGadFYLPkJ3rbUAc
gGMjMTKI1m5UdYjchKjGe5SKbzyzr8q5/rxo1H/PAeTjoEuMhNVjHVl7kf5V1Q8laeM+y4+Vx8/N
fGwRpGBlFtt2e3Pd+t/10fpAwt/aX4/8izkdP3G3f4xM/HNd9POvfzXPHp7Q46J59hzks30c+/8p
nK6zlYCxArsErQYGc/3Nb3URJjwQAHKegykWjvsHzg2TPyC04vCAv83sv9Q9s/Cfu+cAhjjS9MR1
8VyEP5OmDHhYJmzkS7DvIjdr6wSLEdrPQrBOiNyPLd24fn5gdZssU/E+5NbBW554v6mwY3A72DSl
3GBSQioDGIOueIIeem3G7hu14BUDoDMjdqNZ27uCZ+cAIEXv5T98an7UAEMgITyXyE83dLnCsEhV
Fz5Z2sTI0FyDonsau2zniTKSpsEZhT0Z5QltMgRrghtVE7RGcMBopCPLWbDJ6GcEeR+rMHukmYxL
uK/RQnns8E+rK2WcS1geIidRWAypO2dXHsqXqt16EEZlGz4oM51yFW4Z6HYD8LbKSYr+GxmfI47B
3dxj+3ZKG+LoiIWpDfouqMs6HIpopkFaI6IFZrzB/htGAy2wKWEOgT13eP/TYfpp+4H0gZCFhX+D
VWRZj7Xctj0CwjJF7o4VDwsFA2VtB42mcvgaGDI+ufaPpQaRpyZxWcbhfgyq1wzTMEiYwbwJ4nyh
t7BrkdouUSN4W8HrJGynm9s7cJiR47LGyLOPXp4fAgSueBlcHYUgSrhVuPBNrh/q0ovKuoVjjHCT
Tw5N0MUFR9BeTpcuc5PMuFsbURUfdFrotsde+VdixgIGpv+Es9mkmLhQJnxZENzTUbWGx6WZUkSl
t8HC9/mgH5G4R/T0+hN2mtgcdRTcDSpiwA4gAVz05EL8WPw+oQ1Ngq46s7k4tSM6bssJt5P54RYh
Qm0D+RBljHvoiTPI1dLrXwuDmnXkr9K/UJBdZTA/4IllF9YGASLib54L4q+Bp32HqOtBuRONsR6i
vqw+Ee6Kw7YtIaRXboppFsF2GcMHyJqfwqt3QV7smtE9NstrU9eXTJRbJrwnPE7t2voqZcVuXOxt
gCxShC4mUUj+kNB6YflwHTMbWD5CBENRoSLaYSUjG++kyPxusLLLK68BUlTQv2PmWYhU8IvtdzKu
e3huBd+JeZzQIUOP6RfgH01573jZ1zxfSlS6IO0AcQyR7Q17HtyHrjkUjrVHdmFvEQsh/7mLw3mv
svbeB1xnOxiD4GAwRD0nKGUSFoI0zAbwkz6fnvpxee4XqLBBNtSxokNa5J8U/ttlbmiHAnW5La1/
zgZ+D5IOITsPHJiN6A6rBgkWEcauT3nqFqhMG+LfK1a+TG0Ruz1/rIL+rV885PNEG+cjoLwA4low
vtf2spnaOcrC+W4AcjYJth1y8O58P+Ezq5FEFsBSjsVnN5sJFVxpP3U53QMoBIUfGfaQ0R8YNISw
oZPo9karLRGoxFCyWu1Owqa2kRul+GaH7Kn00XF1X+jJAHzasR4ZoP0tcvsoHb455DbLnbBQpVUf
ASI7NXmrA7GjQFcbjzKUnABIQDx4BgXp4oCK7UhRJ74JEfPGwlVBlTBFD7TzXgPc/a497RAB3zbe
dIGcgaks7ByirJnymcOmRx9QGsR1yWLvkGSEwDIdg+ADzqu39QY9bQPTQi/H3I+ELDIF0LptAu86
wjYHHHEXhNVT1nCAJ9YpmK2kgxtezAgOc1ZvMhz5GMLS2ZvKRa9WzepbX9ennhQbJHRPIW+/VwOb
4DbBDO5aGxSlwCKu1ZvQQRro4K4rchplDva/mm6DakzdAUX7gjQxgmM8KfpKJ7nVxQgdHTOvu/bU
vlmkPaocel5+RnQwljNMLV0kTHsHKw8eEAR4B4x6Vbm+6tw9lv6TFtCIPHCdIUSlTWm3qST2jS7D
aQ7kTo7NWbr0jtPuk+RVNI7YSwO0c1Tx+8aFfT1P5ssJvTd/lo8dNmpYAj+cNkjBFG0RK0orNsF1
196ZYe6KCyMn9AcHA2A4PtcQJE7PMUgEAOdIkUGoRV4c7RlQw0LCveTTuQYkPUNtZP0Pr+4ulcDt
NCNgHiM3Pad0IrhwxUkHlhtzOt8x+5kgGoZpAJPC2rSPgYMJBY3QL520cY857qmrDPKtyyfuntQj
5MBDHasRp5EJWaK1uLV8SLLZTmR/VcbA3s6QuQspuJvJhI9LpZ8tJ/iWOebkdeN6ZUq0ZvO5ROZZ
YvCMbweHiZI7v1UvHcZ/NBANoIr/m0X8Y9nn+6iP/iWJ+LtHiP658vv5Ar8UMd+jUMTW4BackDVA
8csyR9EHKwWo25pv+KNtgofl4tEZBIGL9Ze/CWLkbw7m5Np4IVCDyED4f8k2oVDd/iRHYYQYSEPf
gTGPMA7e3e/lKF315YwwHiBj5BTOOremu3xs+w3o3rO23f4QAIBJiwzeaua2a4+np3gSHJnvvFq+
SoywwfEAQdrpyyvE9n4XQKz2V9V6gnxdFQxRggUCQ5OGHcYhQeYWff0a2vLUrPr3ACHc1M508D39
Xa0a+TzrBnyi3Nmrfl6sSrolvSrRq7pOILNLq4Xe7i/+BnmIJWpXNV5Blqc1mLSMWGoD0g49dYDZ
TK1qMN8G/eUUQIHmvQ7TclX7uQvdv1kdACZJAee6mV4wzuCl62xEWue2RSq6eFZjcBHTclQUx83Y
qY/R5vxoxhEHvbSLeHKsbt9x84FMLNkGsMagRLuAjRWXVx8zRZiXdU/KaZLBoJobRXvHHQbxyUVl
KHs1gIokYPHmpQT/h89Y68UfIgc7QkIxCwK6ilWgrmNgF0Sd1i2a64Gzmy6sIUVu9auYHH5RlvoQ
AOt2dMoNOkYMCcuQxjdS7qwumDF5o7WjIoAjn7FAJ24xVRiptlTAdJoSOzjUBNq+Mkz8gfoCGpRI
zIwIcIEVHJ6RBZgwIADKt+WtKFCTWW7hbyrbbMN5fBGm7qNezs+egyS703Rbpv1i38MFVlmVBmw8
YKoK0trWjEtdnXKKmEtV4WyfgwIGv+q+amVe64qFpwb5RlTFHUZHyTGLJvTvcRFo58hb50XK+hzi
yt80IsWxYh/OCD+vC+v6prJ+3iP5gMZ36PEhBeZr9ZgAk6rWRJhB8ST96d2pkZjoMGKDzCOPESpA
+N0p0nXM1FQ63VZmdh0TIwS+85alZm7zVHGcs341Q4c1px5YEoLL4gtY+ITxHchKawCrps0mDBND
NKIFT7ix8/y5n/gjJrDtFmsQoBw6ZPaUvcF4GaSNtfoAiXXObbCiPnzteiZRNXZHsCoTmnjgZUM5
wCfzidi386GrkYVQ4dDuEY310Uxg3gqkW35sNT4uUg0gD8JhiERYgCW014iShuleGxNcjKz7HcZX
yWjygUgEmLyAy1o5sdSVncKhfJTasmPRdCwuNQMTgnmJO2FGGWEm1bLzmWn3eHbBK9Frp+LU/qfB
TLOkI80T4kD7ul1rWaGvTLjgZG266Un4Cj4W+CeqAh92/+bnLvuXfPj/0+k6tubP/uW58xPU+q8e
L/mbbvHzhX6dP7DfMRYU4/l+xkhhSPw6fxjkAxxBIKbgutA/Kg8g5NcfU4KjYeW8fnNkIFKsiU3m
wGsP/5rygCPrnw4gHDwUXgxOQNsBjfrHA4h5SLwY/Dw2Feb0OdVptmbAidlGNO13OZ8n7J7SKm4e
BsKgmSlb/35AuVxDso3CCZo0hoNlYZja/qOZ56tlw82whiYSfEocyNGLlI8YfphOY36xmH/fFEib
dBTJsEZgZsRiAy0OMfHHW2ALY5RPrb9xBeJzokegtBC2YYVrTIeCaD1PGMfXvUFDvB+KG8eYpg6U
a1NeGES3BdmSSh2GfK84xiatC3xQ4Xmx3IOFuVa+rDZ981rIhwn7HhiAm6yHB3cOUsd/6LzmpR5O
qnxkSMFj74mqxks1BvnYhXWbgjaBkRrxRm2KCZtwD+kSbYFFgFsbyAqpGAJMkoOfZCCZtu59wfvY
zf1DMTQxiDhEDRfzFowhyOdS3mjI3wo0Lb4rMLtGzcfRq9GVhOFhmdvUr5sL5/aXpvrGAQkRWT0h
YbAVdqXhtIgfbB6OSKJBJ64LG9MsnEveBIDtOOg0soxbv6TZW+XnfQRB00o18prYz1RU5N8wu/Qu
0MvBQAROYCn0sSBuu7c6llgYWbvF4IjrrOH8WkuXwAcOVgxqlylzE/yV9AJQLttlOsDspmmJjFyS
rqQHv7CvQ7tV/rxpG4TAlnrrzyVQ82vnlUss0blTqdCb7aCjRBIdnnAm7P5TvJQiLUSThGaIa++b
1p+T7caCqVTZmJYBDB2TGPwPDJlw7xX1snfUABvClgXG3XhiMimcYt916hv8d3xcx7qTnv5mjwFE
gGnZt1V/EHku0myecbMSc+mQYpi9Z8SPDTKVJioRyqAACpyHHkGNdk1sMLUnCHCINckRItLB5QkT
r66kefUQ92jX3MfAJ1xJREGWNRMycecmcvjf5YuNyIidHRbPYCCAOcBwx/wPjoiWO92LlYVd5kKg
XgifmUO9FN1ol3YrO9uvFC2ewgixmNbJ0uycvtsJAVuhhQ7zWdf3Ex9ffAC53VSlAoBuTfMfaiV2
laYbzAzaZC09Tlkd4yazFycKuL8JeX7tAP6C70qYt1kAoQfdfQ84uCEZrs8Ug/2756W7EYCIc8DE
wJcTw84tCHpD7wjRjzbAYwMAGYMH9kjRrvMZ+EsORBmkzk4AWYbZubHQQY1AmZHegHjlhAe5Us4Y
4HLqgT3r7uIAgvaWlAOJDvCeh+GuhJFUA5juAU5bFqJdTh5raAvkrVmzeHwjXLGpgFxX/QvGT3XA
sDHI5g0yFTEkDQZI8yusbezDjKbU3kvnKSvuMRj5bYL3h7Ajyhzg3tmUgwQUe6dOB8DgRRXsGyh+
ZKXEe34uAI0v/Gyy+9lcZhQYIXB+VV0xi7BCLRACOYfbHjEbBbYCjI7hMysOlwhA6jDN4YDyD0zJ
jS1A7I7FtzOgdmuZn3A940qfSICkiXYSZcimWVn4BlB8Zso14velActj370jKBZi6ydIj6l2qeWt
bP1K2TeI0LUc2P1P/l4MMmYrk98Vyx55C4UYjEfuTZu36QSE3xrki7D1HQPR3Y5HXVGMGwpjHD3b
CfmE2m7xdUosVv/gISDQStCr88cIAnNY8wNe73x3OUGiYM0WDGvKoNOXtnyy1N4R0w3p4Jd6BtsS
1F8M4tRUVw8FAgs1ggsaAQYJvAVpG471jWEQRXGSGsxny0ucI9OdCuvUx/LEmKGdPfKvZfxWrt/9
QLdzZZ+DDjzK9GYZZztilACgRSSya4wpWU6uoqs00NyGYfoP9s4kOZIjy7YrshTr1Jqp973D0SMm
JkAgYH2r1s9K5G/i7+fXvv5RsorJSGZJkXNOUoQMBhKAu6s9ve/eczdmhx9K6PFOF5q3rpJhUQAv
IiH+ENnG0Rys1dDysvW4ZF3csrad83ZRBlqgQGuzCV61qNxAUcI6O255TKB5VQqZ+2DixM2UJRdw
GiwTTLqJcut6+UV407Ej4j1Xp9isl/CEkqWDy7dSdl+Vpinw/4o2OJNj3PlNhfdKWYStZGv6SbPU
aszDeHheYDtou6rozG2oLMaidye2/GgDUF8R3sfgWObfdGVMDqW9s0uiGgS25uYhKu5iXMzNOJ+9
KrkrcTeD0oSc22AZ4+oBXKZ8UuoQmtsGkq5z8VL56DBsCjzTsxFp635kw4ybusFVzWf4McdlHatd
sqGM12HignsJG/aVhv3eKHu2p4zaGpo6hLCjryzcVuBt4xEsWqPkw8kBcdcixEDs29mpta2KZliF
JcaqcQIeM6QJETCNLGiEPjsYE0d+HZqb3OYcpjDPvNRjTuwmAkM1hjzKgvZV8v6WtnYC9HFuMbPp
WvjZ2TV7XB0HXbtmSFoFWfIYZsUWBx8/2E5AeouieJEMpsnbwlulwfuAoWs9DNVDVljP/ajvqrSb
NxLHUugml3aOYy4KWExE/S1ua40MGUe3LG9pUPM0eO907TE25bbGWDc62bokBKy4fseZdXM1GBcC
hdtY824C4sCiY8gwRDOAiQZ4JrI9F/G7rDFfbFN7HrNLgygOPrvXOQD5JUeyeur07Cixzi/+Hs1/
3gQSTfjfR/OfioL+VRTiffU7L61tsoVT2Au64Rybqfe3oRyRjkUh5Gdh+EJJP/9cB2KTMlm8eL/O
5D8N5TZpVhdnFT4q5bv6K6qQ5SgT0u+xN5i3bBqXdTaVJF6pGvh5KNfLQO/MaPawiOcWbk4MAVg6
HZ6w4KHanlBjk29i9iqQr1kUWJGxndvpC0ZpeNCEOBXTBCQswZuUJNMrThidNAJ5cUAF87l09RI5
cwxPEALlt84Z9D2EFljUxC2ahVeN16EmE1UGPzpH79fTZK/iMY22Se7Fe9vmkx59GIllr1MSDGTu
4WeW8b6vccDCcA22OUBaowXj2ib+o9fPr9GAryjhM93XxDST99l1jqSZ0GkG5gzk0oQUZKj5zcI2
44e4DXx4GTPs1B5nRWK3Jbdkn0ltZmybmpR8lRs8saJ5LUN/4cQ860MfDTfSX4Zp3gEm3uS6/ppH
AtMEcnInW9ZMwUprxnNhA9TO/ad+iJ/1RL9UvrMpJb+QadQ2U92/iGDAOGKRjEwq/rLXh+tS6zdO
Q/rEDKsLyL7z5M3wZhHJFfj66ps5FIQQ631x4xB4iJpiX6j5lMaXtcTZsrC07jFOzCth9WCR4WhW
eN+NVbFoattAnBi3XwqfpHtRBAfpOo/G0ONnBnqlROZO6qfQ9N57t31OGvcxUHL0FMMPDuMKuyyS
dd9OxmYwx2U4Om+xPnzORfLaKNW7Qv72RIr+kJpH9kwt3wwaeRi/REoyT10OcUT0JjF2iVLVM0cK
LnfMAAym19D74abJqQz7c59re0Op84XS6RsrJtqGfh+zyIqUoB8RZV44aPwCrV8RJe4CNgADmwCd
jUAqh2FhNdkjie+3ibXBAHUOTFt4L0nK9GqzEEzMPW37Oevi0uQk+QrA2awiSlYS2lSuA7WjcFlW
jGprYTn6rWOTUbLRcNlshLH3wEb1MDIZ8sgYMYg8W039Ugp4k5UxX+zSeWLZ9ggyBetKy9bc6uJH
/DZA2tFbi8QU59wWp5l8ypkfdIN+uaIZg20P7rSAm9RIqFoj/b3GFvXs8OIurGK89hGjZJjrS6kr
205TbKyMzxiXCz1BzZsa7bUruVJl6iLS6tVhDKe9xxmzyrmrGAxFna80vMnSFoamp2Bb201VywAr
difutUo4H3iANp7o1gjCaGwxvniuZHVkfgUxo5thJw81F68ZuGyQYFYCZM113mTbzn9W5K62gVmy
mtTFruncuxCAzzZs7FWmLn/YGxrCjMO0EgqB0wthLA11cczVFZLNXfBWqGtlXwk2YJm4lB5UPrgh
PLbLoD76YRLtLHVJHc03Zyxe0R4fZRKSiEJAHf3ssZEO+Un/EhM3XwB2XkyiW3ZOYa8izO+RqLdO
E61lXRWbdIYQZRG7hQQG+2rkzAD8v+T6wHeWmzMJGYzPKM54R0MMj3H1mCNxWuAQlZZ5mqdmz71g
jd0IlzhjDb0EcC65l08twUp0V8nEUU1cvktIHEFcztdhDl9LzY83hSXjvaY1JzAp+so0BuuUqWzR
XML98FsDoHVe8PlJQOL5bO07x8PrJoal3hTnmvOdfH2l+ImmIFtsRat+jsJtT3vGhoFpD+HVX1kx
MQSN+xmywb0AhFmU7Tt5q3ZNBHQtGyTXHIDQIqlwW8TuzL2qsMenygtQCo0sXZN0qMHvMWTNURdz
oQk/2yq72XlzCELvwxhHfFFl91TK5NL1VsdldTwWMFoKO/6BPHuAdgqIAPz63wPITwMIwcY/MYD8
53+8yzT+qWroV6O3+tu/CYKmaynRTXWcYPVhjPiv2QPklm6qhm8UQeVF+kkQdMnpCEzLGKdBnf9k
RSLIKzz+jvBUnOcvWbShc/xh9rAFFimyoqy3GGn+ZSM1lyBzRR5hiOAQZ9AotpMCBRXx3G6BZkps
j9n3EprQHM3oCV50yay6WiW6FmwnBR8y3bBb2ApIZIXT+9jeYhLWFjggiYYB5AZHsmGD0PAM9qwS
5V4m88GFcuQHFRwiBT4i1ggTnYsZ5QpoIeI8TcEqV7Ckfi4Llu9jfd8FyaeYHU4BjZRCf4umzlh0
ekKJi8ItxYXAtAGBCehiumjq/mYO1Y8RQNPcnWZPbKmTADUVsobpwFNmSZSzn9CevI7gX6ZxwNTH
UWGeehk/zR40pAjTkIHjlrC+8UJv7VnTYWNrFUyaadwKOR7txriGZfkjjN2dyeZApNOaLVoGy+a9
45aWXa3kySl59MQ8UnwoWDH7K65pTWmfunEflxtrwJwNXMc9K4ep0R4H6BqixDtdr9hvVCb41MyM
VzpHFGTTZjlW3Z3rDwr1sDVChjQZrIuJcLgR5wF0ja4DQO7aGzFo4hiwLMlt/cEs1uhFC1KfiCPg
i325qst8NZAqLa0UiIK3RH1jmSbPMyBCxjZJOQH1B9pSC2PIAvD7pwrykjjGjCkYtq5md5XpkyNO
9nRIx/eqOTSp6qO5jvJcGWweyxcgZWfpH6Spbwud6G61Sc1h03J/Aqc7VZ8QCbeF8WVrHU+llGjO
3sfP0czNTRsq9KmYB+hIIti20rOXOcW2GC5qzbHL7WSVhZV1NRNkn6FdtSE+ucFtn7oIYPvsXvQI
+CiLQwc/Cqua2tPvLPGFW+nQsKaPYo5E1BYLF5so57vE1A+amT5UbtYccSpAIkj0bgUZF/y6KO/s
dgYJmbPK9K/56GK/ybxDnV2C4BUX3szl2dfxqekqZPAj7SBSlKspeI14YR201ODTDfbtdGem4gZJ
N8ySGNKyeAxwxZwElI3yhosnB9oQeRucF0thUw4A1uHaCRinZHnuiRz4o49y2/2gQ2IhsmDXIwlh
KllLcL2LUh/AjxWrNCzfUVNeg3k41VzYQ5uMblxvQrO8eNld6/p3IU+aPnTgxZDCTQyUinglk/ht
jKdlrbvHKZq2JRbsJOfubM7WPgxeiKbDndoYun7nl6AAALlcxwzhrWs7pELdW0RBdsHXv2uT4Ibj
HFaI5cE5cFFRdp1yHEKYW44hwn3bVGd7yjdZyj8wojNVyT0ejlPTxnfQxVZaxf2EuhkC2mcbmcnC
Xq4rn/kcT1zkoy3EeJLM3R0f+70Lji3W/U0ANXDJ0vkcYl1vlIfdwsyuK1d7iL19apMtn5J0MSjn
e+LeVRjhG4vcMnID3hYS7FjlBZb5Cut8i4Xex0rfY6kPsdYLLPZ056x9LPeOh9peOnDX8OKHmPJb
jkgiGxtmSAvRUHnZhRMuLICxvj5e3Vo7GDMJyVxuByz/FdZ/XWUAQqzKgN0QZHjTazJDBOrvDQLa
Kj1gpOMtUnmCwQF27xIxiFXWoNGtVU/4oHMiHYxQVJEeKxYFAYW2ya8JgYUYHasMXwNiDEMwoUbC
G7HeNEIO6TDz/d7G5GOc6tVIECKP8w1cYmAWhEVsZ2+KfDXmL9UAgYMV+cGEVrbMVbbCJWThqbRF
pXIXnkpg+EQxdCPgrUI0I9oK6zpX33tCG170URHhsOSnJNCRE/c2CXhYKulhqsyHpdIfpvXB1QnG
uRXcSWNQS/2HHvuiH24LwiMafJ+66y7S//Qq45wTMck1JHwiJ7b8EVRv8WyCCoJiLzYO4ZRxLlZ+
buP1KXGXE14hxBIQZvECRHs7P+RZcHTC4fvIT99GCZn5XWPEm4lIjKj1h0ZeSFItfMRFweWX3hbe
MDDuTfM5zt5G4jVkiNbtYC51tgecyUvKNQB5uHeZ26356G4tldOJCOwYBHc8R7vak9iZ2C1RfZeZ
mzTMZfp9RuQHBveLQwQIYR/N6iUkGJR27i3BccoCkKs2CCdhnaj1u9r+d+GRfIwjCIUTXHQ21BHB
o3L+9Ljqu8SREnYGknhS3zzVzleN/QiDIpNvfYiCaeeQaTLksJHWS1kfPe1WaG8ARvBbfcfosCht
4ECY1A3M6qVGOIR9xOAcc6zsEku7+nyO00NJGYbOEuMYcyh5WOCJsPKewhJPnqGq7+xguqvbtyo5
9JTb8C9XsH1ZstsIEkzPs5muauW3r8A6sNiqQbjleyNmDYY1f0iCnQzGda08+yioi6YMb1Z/EtP4
gVIAkeCtYIwPCw35mhaKzj13TbGkQAkqidjGgbd2zf4cGtaicul/MVgmCIenulnv3aBYe1PnXTAe
gmscDZB17US1iciY1TX/o7TkvcekvQhHcAXlm5QsoDQeIE250QIqHwL/kNAVtuQR0A7ZIg+tdsGF
a2M5Hd0JxZWQ7ykm8avTTBHS6FSZT3r0LXS3TdWs9PamCRt7x9q0zH2YHkf33qBHAUnpktnO2fNv
aiky69XSZOiZnnyohdjg9rX/jiVo1bvu2ig/7PHYpp9z960wD/aEUwTTjahy9q3PeBot0V0pc1oa
6d3Au029U+hqWBbutJzmtyxF2jAJkxq7zmHJ6nO++e5KRN1SBOOLhZaq4kr9V6L6AfjhrKpBV+mG
QxXpBdVQCbOCuagz485oDpPnPZehuTWc8jHu4nu/OtUsxfqm2XOaLE3hXMt4vjpew1ZAtkxSFtul
bF41Y0bI1g7vSMyRxvK+GvCQktdiIT22yoCF6P2aubxZyyptEdStndbG+5RjqPBKcObWIVPoyXay
HkO3U0cIb72c+9WiQh8gzjwfaWe76FX3FkCXZh0UXmJFtHQU2xKC51evaJd/34D+5QbEpeNPuCP+
3//9Pk/f//0tiK/w2y1IkM8AL6ybYGdw2v3+FoTtTmEDcQIr990/FVjzHyZRDZDDv7CFyZD+3hZB
xwy5DtPAT6cuWH9JgTX/eAsyVT7V4R7kOqRI1Z//jmQjEfAaIT2qJnKTggj8Tv67nnJuV7m2NmnE
G0lGZS1Z7ibUzknqFBd9rA7Q5zk+gKKR+QN5VXa32bNWev9tmBAxx/kOWDEXe6xWq9gd0h0NX9q9
Y/EJkaPzLemLj66CgTnkEl3H906+SoQXKhsOA7Bcx8TFM5Ubb1KXmq8E/3nSPPQqW47KUqORkDcH
GBLsBZ1iG1Ol0SOVS7cIqE8E1fPS9jZ+66NU+dYhVg5CXbKeKTQgZ3QzlDuuDgn7P0esB21QH/Lk
bHhxswkNHWsivWhnTzmLKAs7hhleI4npaHa4XygXUoAdqaOdjn68Yl93NDT+4lhS3qW8zY01Yjfe
bHxNPfUJu0R5nXIGNWYR/E+ZckKVyhPVjMNjqVxSSC8GdIggXjZWUrFIw001K19VAMjqGiivlYku
uMqU/2pUTiyOEuwZRcIjWfm0OM6/ipIMgLDTat8oO1c9HjCip/tUh22i113CS+vKVxq0zJM7Wujm
jAKY8/t7rwF0G/Wb0qX/xsP9gLCbFPkpGLt9RVaYf5yLZ5GO51HHYlI24uTVYHHBHC4H37xLkGiW
phO8YQE9edLkjaMyMnVPf4CEPAm3R6WGk3NdpOYq4HzDaUlBCRpmsh0YPqQzHfM6GsmUWkcZ5nta
t3DR1YPYV+n0VibVVx8Ft9wwiiU2/mU0aO1O9NWH46Ex5ww1CEt00DCCojdWVvicD8OHE7vGwnaI
3+Q0VIQlz4Cc6xVe+5YH4RT66zCsNlZNfwAIbS6bR7+H9MpIVc1vdQx928H2SZHTvZSpv/RYCTN3
QNXWPPIrtk2DUo32sTAc+Wn1BGEHagwhLlbVcbZ8PKEFcQa9HNeD8JCvY/uMcR54TR0DjqZVaeFk
5lMu0hfDwt/SaNFOl4AnOgljewz6H9kMQCQxPdLRUDFyCMC0UVklg+ZIcZ794M/J+0iIgqBpMsOw
9GsynhUNKHyBqgnvisB6LVvnTg/1s9V5nz3ZzmBOCSiaDfCyTlvieHmrsE9yRDzoIX9SeCZcqfw2
N9YxMcv3Mm/eWJa/5XHynYKXW1oMXHBm3B8WpoeWtGaXSOgOXJ/g3VmUx9HO0urDJvPNZlnmFnc/
Qz2HRyI26LqS4WLmDoAV8s1Rs9wstR0LFWPddDzaiKixbA54/rfJi2Q73Qj8OWPzIyi7jyrPnOU4
53y1uf2UBQGgypodLvI4d3PZm0s/nzkBpvqJ+Nld4ej8KibeeZVNfKKK5YOewOgO+guO1WeIJfUF
TvLRmImIOEGwaOz5Pi2eq8J8cU9GAas640OZV0CZpW6dBKKxqzXfybZKRHdjxRp9UWvzi9NGuzlF
uKdXhzRRbrJRLcllsMe6WPzQ9RyD3mpc/9RJR2xijgfVtQrMZbrLke4JmelAGzFPDTmUO0aUio9j
OOPIHYju1nWPI5pNvDPHfz/Jf/bXs9f8E0/y+/fPMpfz9/n9P//PvxU1f/kyvz7OSVHqPM9tHXvG
rwyJ3x7n/j+gPjhgJ/i04MLHr/i7hSoNz+z7yYI4Ns4pHrL/7XLU/4Ej0XQd3+XGzl/6S6ImppY/
iJrCZM4ARwxMDvwDP//vH+cmLvYx8yeH6Ej3fexY7FfBFXTVymxpAqilPBqZsYp0JQAkJLKxuc0D
CqQ84JR/zzxIlihYBGkGvNS1Tyqv2he13OVllJLRsd8joPmtLTeEy/Zdlux7dQOBbIExBQBjtKt6
ew8T9xjVOI7cCXEqWQPL2Pqzs5B+wWPC54CIFw6eyirvth5hICv2upXWRavaZ+FBUO5AzG5JJe4P
tM2zLvSbHkEdtakzjnBRUj8t7YeuFRxiJbgJH9kkCN8LyHd1mKfcmMtj6VHXNTfKLu05h97DRdTX
VHC5+8bDk5er38HIekAczVYeLFIxVpM8mpW+aWfjJaJ0yxQBeFdcZoPTA6uo2LBIfilWWIJDCz77
FqN5Oa7ajm1RPj+oYGRqupt28CmxCw+1VZ5H+ZJ3xsbE1uym7Tn1jKNw6hdetaNralc/hAoR4L+u
0X/YQfWhBeg8fZGVvWcxvnQbTs3Jv4UF1wnfBu2QUQWcX4ciS3kaaek98HPt4nk0z+XBtDFiSb2S
7bzZHS3evWPyw2ZyDxJTX+RxxlIqy2bwRqSFgGKCOrWiC/rbXqJfOhpchNK/zfGbZwcERGOAc1nA
haYyd60Ue7KBQIy2UE8WwpK3oRvfvLi6TWV0P5nlR5Gzbg5yPJ8CbSbpVnSufA8EijQo+juaUW7S
m7WjSeZqGXo6hXWV/ZEnPWqGcH4EntsWy7D1HXhDoJgHS75lVMsuWw69lZ8Wt8Tk6eQKY1iygqQ1
y6sw7k5jsKoRHxHO8L9G7o8u4DsuuypZDN10BWVPj5iqdsPI4xRPmYNYGtnVU5kPNZJrou2S2PCR
l/0bdpU3kMa7CGZV2UO2G61vkvYLpGPJA7zz9qPXNru0To6Y56/mhL5SZpdhbg9jH8eMvCF/mLLP
M3dD0uzyNjhS57hiBAUTka8jVLrWxsbD26KKAlIX4pUR4NQH1mUe7OuAi7YMi7PfDzuQTMV2HNHm
cqqhH0YNPkrcj5sMZsOqE62xdV0SwwaBrCNt0PmhNsL0YjICoqBM0LmKaTua06rv5es04i7Mpy+r
y0HB+tiDdAJdC72tt3RVrkPLPEYlDoG8Y/JxU2uZ6MF91zbMNzFpCYXx8tsnXihw38Q5NSIC8KA5
C2x2zWuZ2SNb2O4Y+RNX6iy8BLE9bufcb7dxI54pN6MPwiaHyJUAUjPvbEK7Hr/l4J2J2VtjgzD3
lKyjpLWqf4s3BmW+X20XvmuMAQW10gvhflpSm9YGjW7LgV68hUG7cd6BbukZewjAQZkMrpqHnVnv
+vdRP/X6+BTSoJrz0htyZLBIQ6Kw0XOhoBgd/0GOxuPINqV/DbWl1PKJrGGqgXlxKFnLjmldsxS2
Gp96ABLdvh8TV2I4M+th2wXiyy1gjs1WT7NADEkBF4reuOm2FPU5sKkBGHz303drEj+5HJZpER6T
1MLU4SmB1h8I8ypy5mRl6aHtMTbgqTjQ8BHsqT3DU67HtJ2L/nlW3SwuJS21h4o0YB+b1PLarSNq
2qh0mQSsOGYiKGqMpQZnAOUvgYdpnDKYgFKYVrXDOA3GU9gcV6tGMh+okKH6daE55YVYyENjcYw1
TTMdKls7FHk1rgpqBTrVLxABZu+j7orNBns6FQQBs+a6nJMdLlCHKRBLJ7ERb63p5dZCkCcU3O9n
GCCnQeJZCejyW4yDvZr1UBykJqyH2Tam59iaKy441S0zCmtdCCHXfel/0KM9PIVpv62syaYzBuVl
GwjMtKwFybwP3kFM9VuidWc63oDWZ/dMZG9DLKatLtBuAVIsCswffHAcOvV4N5f+k/TFZp5pbB6y
dSf9PeIthsMJsKZ0PzNtegiz8tMLyB4bOISx8vA1TPjHdSPnZd9IW+VAcS7Tcu8a3qqU+THOJZxS
fTz4vllvjCxYO1X64E/5a+4JCZozpCGvXRJl2had2NU24EwjLbJV5yTaHoZSuKKY8IUl6bVreJbW
xY8otH6ERoqeBskOjbw6zFF/KErSruhX+Yj4zOlh83bwQ2htc/hOGmPPI4Ect3Pkwof/x/OUn7Pe
DaLk2j4fYPitI58auzpwsYOS5tc5I8wOckJPFYkOrnSJlZX/qGiyZeXOr3ai1ZeeXaP0OLS8Ue1k
KvsyiQLkSesSv8YK5Iz0uShNE3RdN+gftcNYH0aE/gPktL60jx2vp1nqn3OKgbxQIzjVpkZV0rHa
F9rWSzOX7LZe7EVGhGFoLSpk6Sr2JTdMkydBXrmrxqaCvRspac4SSDJdxltXly4OX28EOIcmWySB
fk3SFN8L1wMKsoHRsKOaZL8sguLdKFkR+LnxlBTzzZX+yctHnsV8fAwPgZZS423Tp/eDHWq3vxWy
nxQy9095BK5ViUD2P8zUv3yJ32ZqtC7d8G0XjYzpmPH4N5OiJ6ijY0XPWG3ZPyeH1Izr4+HxucOj
r/1zplbdXIxsivX5a6fXX5HIbPOPzBLfMGzsjghkSGQKO/r7mXoIeswmQcqAVGT4Xz6osoi33jDd
Z6mrbzir10nun3AqLt3xbhY7qTGElvgI1rFP/ZKmwWyA4GMQktDrcGv0wbkLSshvgAW6NLo5ZYHB
u+39xyiwwBhioNYwXbkBC24v/SZsGJymX601ZpJf3r8EWnahoOuiDdpL5cbiiHF47xj+uux6lrCS
xgnCi3QPJQvNNnY9t1ErxAw9Nt269MJqnX23wCA6wjkPUvsxBPB9uvorc1yeiqa99oWqa/WodsUp
nU/pU+GPZz1mceS25DF9ZomuI+YgvTduIVgCilveWC5no9/v+EoZKChzTYhzy3PwNlrtISOmwZ36
mxWNG/zVK1hXaz3pL6DdtvUssSaTn8Jcbzy5icPz0r2bAO2WuM+WkY5gUEVN/uyHbvOAq/xUJtpH
Pkhx7AwOdY3n29pr3HIJy/OzaCp/Z3AdWXaa/gUB6hhM/tpWzApcditLL/1dCYSppGS6Al+Aqanf
W7G50fr4VZYvs1NcR3O+I+dJx1cYa6gb2Udi6OPODurXNpH8m6GpeZ2Gl9gz7+NJvyuGH5oYL7lp
3CZqawPOu0VAB4bGxg7/e2FwYgk6Ibygo8VCPGMSfY05r1dj4557c1ylszzKwFkmMf7zIoTiYOQb
F91sU0HJKGjnGDFtuaLlBZw4BCM/OBrqmYvyEqEEAtTqVjph0LiDLFoVOc2kOkKDOz/C8VTqG6AI
a1hKy7kvmvyrx6Yo2vHbWHuAT0KAOURyhHssoeIZKW6u3uOu5jkIVXJdRWA2AcJkw1Rt6QLF1iDc
K3GNrZ+Z3C+qJduiK17RYmW7zrfUKyPVlXs0vM65N6quObZZuO/q4mu2gmUXscMUM3Izgx8b+EFf
G1b9gutxN4/WuNSpTn0M8dXpHeb+xsf6mSTNG/op2/EwX85mwbLV0+oDvzwTspp+KAnEYZDfu7TV
nu2o3+FWiRaDd1NgLB5ymZGd8bRdeEeSTcXl6vXaqhjxx9fq2Z4V5XiY8cTOeGMrZZIlRL/Ry4n0
TviMc/aJZPJrM/dnibsWlFfLhQKDKL7bLp9ejdTdjPhxZ3y5Gsv/ycBMWdaYloPgpcHBC/K9oYKC
yAUTUE2/LVW5ZTnKVRzzMjiR4R/tKXwIDYdEWq7j3MMrrFG4oprTtVwce7zEKWB2zDuY9I3vDL6v
Es8xFcBIS7iQZ2VHBlJTbWY33I84laWk89hU5mW7BzzYrywOqn2i7M0TqIlWGZ57nM+lx8IQJ7TV
S+WJVvbobij1fa0s00leYp5WNuquIpcxK2s1rh2dQHr/GjAEUbSttpTIvuMYhQdr7r9+KQ5lvMCu
TYHDhH9buFw98HPPfoVJYC5oOtYM/kfHnEczyz6Mp1XX6QrRFi+kET23jTbT54NcryXl2QlhOWXO
YyZwfw+5xiITx6qIqid6swMHN7e4GzSiP1YS/4hlex6M4ezT+dVxF6adgn5dw2xecUEEa0vD5EDc
YZjCHebzU+lwrcRXmq4xjB8oXSWDkbs1t0YsE3iLL33f3ZOO07dxN2UnoUX2C/9Xn1HPxUbyfRu2
/AjgAE0xR61UaOQatmLrIPPT9WssE9q3CVfgnDV6nEBp0rEizJdeFW9kbPUrLfvyzH6fD3SXGANW
U1e3H2Y/q/FNzN7FLG2+X2fPsXumz30hQn3fNv0BAMKZXcDWi7BiG+6T2WYWpPeBu9SnH9ePJqzP
tAE4PaHD5+H0WJDS3hRRjOtUT24DRLltneOt9PwzI9/GRJKfuE9oyNaNp7oDy5qyNt98jNL8KOas
AysSAH+WPgT+4TMl4rGLE/+Qe0O76My/TZY/C5Nsvv+EMHn3/hG/F/G/XTH+8hV+WzFyrEJG1x1U
RvhtKI//NT95//BV5xkFpYZrKazt7zVJdo50l1ou5WCUWQDs+G9NktpT0zQZxnTTQdAx/L8yPwFc
/IMmidGSu4xHLNwxLfdfjJZ5VBaGrlXu0oCqZeGUXgdRkX8OPa2WVVq3gKJwEPmh88gpSNZ6eCJD
vQq8u6Ye10VAy7lI17Z9GzDRFNbWRMiM3WbjaYxEKZGI6MpI9RAnyCvSyC45PZsjtALuDOFTFlPn
Ul2t7L2EM5Y0/bGJblrrrgMX40kTOSfBMFO3Ke3b9aX1OhBe05eW+zxYuuB5ku7Gc1Ii1h3pazZH
Zndny/vaOacJ5zXJJxQVxNh5MxDBEqN4Do3mYVTZLE9+tDqfFpXZijEcOIS4IGPtiuwatliym+yR
K++K7cO6wIsF/ODsGTg9VZisSc4sR84tUTHTfZ1Ucmz2eaQ3I2kyr8qtC2ZprPYqazaq1FnLhatV
ObRRJdKyMjEXdqD3B3/g1moRXPMIsCUqyUYt4UaqbFuiUm4w4q7snmbaDLL5OazOhl/uI5oOnPro
ZMgCMQUIXj3fgFEhr1S0I7RNcF+xUaRs6GaHVxx1HyldChqdCgFULxcXU9N6r9j5Dzpsu6lAiz36
47PiSpiiwtJSn1PAmKw0ZcrOsc9wJ3UH2GFE3dAdy6UNfy4nuTPyF4YdNsuquFgoOTa17DbLwQBq
18DDSiNCXKkGCQJsAczT/RRF4NkpmZjj4Tt+1QdBrjzq4TcN33yH9lWaKURyl1Xznqj9g5rqzzbt
W/po4EIr1qKzqk2kWi4EJSjWrW9xebJ+xU/m9sy0zdCvK3RrY0xZ3pU66JDs3YyJ2yEV1z4Urol1
It9kX9zbouXE5nX3S0NHcxF7MosUKiG9GmwyR9hj3To1jWd0rl1ufdcCbxnGNmCZznxLhnmpefK5
8RjtapCp68rKtwFpEx7/2dl0+2vZmxfiRVuN9Rd1kvWziKb71Ilvsuufh+z7XIfse4edayUnVs33
QUxJWWxDDcVmUrMls7dwScttnKEcOGI4hsRYG13fDxoFKIk1vUjYvAHKvi7Ibdpuv9L9b5V9Fn7/
KsWIhVGBEnF2PVuR/ezBQmwmAvNN4b8V0E+A5iVT9Z2B7xTl4jZEDUBHfaVJt2GLSYXe7LUr6hK2
qp+kADVQBe2L1QefVVJR2Buva5slLXlWoiXk77vIeensZusgdru5jW2s/P/sndl25Mi5Xl/Fy9eC
VmAKAF4+vsg5k0kyOZN1g0UWi5inwIw38fv4wc6OktxWtSTr6L4v1ZLYLBYTiPj//e1vH1hGuqdp
lemcz0fMfCgM42YWw8fiMSQU9CewjLW3lLszkHBPgpQkXgJC1zP+RVwuq0yTXjZIZguaOWpGk0of
b92BbdIL6nrnVLOcUJIutpTwLirorQX3tDT32QGAjpoEDUBCfc2GxiwdCwfNdEAu86XPrCOOYXhy
kNIJtLTmpD6CmiqQ0w70dBzsF+rsd6klOeaAIoCoevnF8YqbTIOrUMc1n1eghjMBrVesle8M/zfM
O1e+B5/UUpqTDv1B+dTFgMbiV/rhxsYRSM5jp99pgpZPzK2jmVqTQc40U1CRat52CC5mfMU8TKBq
sx+NDC7Xq/ZFat/V5UXIYxp+uvNdBMZr2q8LC/G8/zGhQHNdpl7RYQb8tSNQsdc6v+ns4JRrNtiI
DfjCfBsJDq12c4F37FeFp/sGNFmcOz76mTl5GLLlZNbTJRVg8Tm0AVCydohRisZJ9CsJ5ov5k10W
EK1Zlxsb3nk3BR/jalFP0AHwEaDPECiwYLDQOVC0BNVgwHeTVTF3IrBptwYgjDRJDR23bUGrYx/t
dHuc4mxTTR2bka8CDLuR39vkWw+anYNo06JcAWwrwG095QPjdqqXWXH7cW4btiSVOonk3Z5PVnjO
picTFBwiPIZ0Uem516B4DjHOSO0UNIjeFSy5svmtggSsCHpBmisCzDXk+UiGm8bBTQuRHqENgTC/
hALFeLwtHfHQq2HljFDnXkzlmafh9jhswnUa4BxKIN8Z2iMFGOmvntAR9pdZI/ILrHwGM19peD4M
dh0sfQBTT3JIdFcdctDE48WS8li9ISDeTccGHr+Gyw/h8wM4fQte34XbT+1HJ7/tqqdavce6LXrR
vdGNabwgeMdbgjSyvfX7E+W7cbmdsktnvNTDFgzBpcQnvNTxoTFhVhiTLuJbkH0Y/q0tEy5Z/ofM
koua4S0wTk6cWNNo57WE07o1wqNV3MaEh5oHyijPIqwvf0zmfpnMWTZHvH/Jrl3eUw2v/bN9988v
8tvZ0uayS889pJmPCpiozm9nS4/YLkdLXV0PkPbL2ZJssNDHUen8VTX8f8+W4s80tDkcBzmpin8b
X9NxoN8FiDnuclalj8ezLToVfp3NxS4Djbhb3HXfZ95m4r7OabJTGHacL1Id32QC22sOahvb5dEA
zy4FN60yMTaZ2Z48B5lUHZ9tmadXft9fBaOLg95MrznQbitXHBfxFKIpE8rFfs9CgRTEutIbhlnv
GkyWDpWc5r3PGkIt5X3gdRjd++sgpQs1CUm0sLdgFwi6GWUBMrmc/4fTjjxr5fiUBoyxXI5uxc8t
SKXuAIZZYukNSad3JTZhxJMJpW7oPcqgNyqz3q0Y86ihde7zAQMZvX8RCIHXQF1yjV+Z8Zdk1N3P
6C5GwPoCZ3sUh1eGLplWeMW2JoUTaP9W9IizQe04MZo70gQVsFh3zk2ehBQSsFy6GaGEDYn7NWOp
JSd/s9B1TWc7DzTKr3tMxC1t2Cat2D3t2Akt2bFIWCVyHe/D5MJgHgI5oFKbzMEEzlN+i3XddhTw
gk1p4K4ywQasJulQ9cGPQld1h5arj7DtWzI1bM3g8+b5IjtOIiU93xFNAeSs1mNevao67LeJSSV4
71b7kR1hq8vCZ1rDQ6UTQ9SIi5FyJF0svizuOaNpvET/qvrytYeFl0P1ncHGW1wOu8ToH9CuvTZ8
+1E1n9Ko2ds0mc+60rxI6FSQZXcthP7Xkp/odP85PegefeiSRd+moSE9duduNzXcn6OY+vQ4q+5r
+tQLw/uI3IYXy8+q9V44h0LXr1Pqzhml0qXsaPte/HomjTxQ2G7Ak65tXeJe0+aeLIwxqkQ73/WI
FQpg5FRN4ifc8Qt/Kr0OUGEOr6dafMK5XMoaIE79ELkad5yCM52TVBv8yjs1UwPNZ3rjCHD6MI4/
0ma5GZ3xI7fg8eQSvwgn/5zcFpApss9GTlZ58PuCKNLwaI2kooXfU57gM6OOfefaxwVTWSMKiXDH
5p+BNdcA2ahTwB6dXP8pHsbNYlV3ZhLf0eMXrm0ycDYL3FVTh/ew3HHe7Qzg9NntbhtlbUVTXIvS
S/ddk8oH5ZiSWV9zZjTC4RHL/X0chazWKS/1bSo4PY/1t8etbagM4j3wHsrzqDjwki9rUSj+eccn
xN4mRphWWr9yduMEnsnXzpzuaifknmS2ap207kOYsZKsdNC8TO4UCQlqkQ5OZz17C0LhrjmWOZ/d
JDuxLIANr3FeFWH9EHVfAU0j45jvdOWvQzhD1twNgqLlI8vaflmm7WK3p6FY3q3e3aqle+Qo++Lx
q13IZRfFyQa2k2jIcCw5a0lZ7LOMQ3FG/8divuUcaQwr51QLsIovoTyPZhysgmCgmaR3nsvIEtkq
k/ImAZG77Vwaekuj2hGBkocmMqHjKU3YtYtp/fBa90BHhMQFQ08CLKEYzIqEgn/XKawwVjv+YFZY
b5H4nWt/DBAYFvnakyW73jxciBXM5MSH7iYc4X4qPWgzMZ+bPmeGLp+GjWuEj2gcdqEfvNjMtY1m
2cY0MSwe63oKkOc63zlpwR2P5GFGBso2L4nod3PdXMfZd1xsD67ESzsYuL5iMup7a8Q51tGau7az
5jCY5UfbVvFJ9nC1wmD3b2e6pfU6q9vTOLWIbMpHnkX9Pq6om+Z8lkM6ZHueW9t4Vt4qLPm24po/
S19cSeq9IAOnp1GW938cNX45avycM/3ro0b1+fl//vfHPx5i/fwSvx00TIqKKKj34eE12P43Bw2y
C3i3dIufPoP8wsmzlAOSh5CVUPTA8H8zxPLoZXVkwPiLUsB/r9DJtvWS71dTiYOn0KdBgSka7Qq/
O2goSAmVVTyJ/ZHhiW+zogFS/+xHk5YBeKLroZnyTdQXEGS6yKWcqHRJdblLMtJyYNYhadHRWyuH
80cx5MlpCgzYCN0ag7/TPbtW8UwXLhHMRqJNTy7UvZcr3wQMwrTMi0xfahdutyW33JTbrpPbvCu5
AmfchX3uxAm43cAdOez8l4U7c40XmvOOFp6U8Y+8GV9cz6RePX9CSAQG1sgJyzb3crP07ow+uk64
sGO+2DX6Dm9HOQIoXH9cXJ9DfddX+tZvCwjBtAIQSsTwUBQVEjw5foSGWluO+z7nYOYQ9Ie0j9CL
Sju7qrP4Q5WGtxpj1LDgzM9LWoOhYPwIrLzfDAkoNJrxK2nmXO3mSkNb5OB6YOqFI9e8TJwhPJ9W
apS3E8mbnILra4rwnI3ox3LX2LXO6LwvCMWvZrcAARPBe4taK4zMcdNg0V4FMlsvdm7uIjUBikxl
ugaiObZ+cmUM4bJequkzqfxnb6642VnkiWt34+TuhUmgrrim7F6jzcKxrOuEm/ygsece/jmLaKXL
NRLNBm6fwUj3XfQ9tpy3ykRzDkNd2sTo/OyugK0G1GIeL+QDIt+tFQ5vIxR2O+SYZTSYrfLu7EBq
mxDbNeR2BcHdQHLXEN29RruVazX7XgXQUH5Z8NpImWuaD6038YbjcZ5rSNxp0utEY+OFBsg9jZKT
UDsIP4LrgzK3NG4edslLEixPzmJw6bK0qU7D6TWUOjaxnmsb4HoFwW6bLt2MGmqvCvi81I86IM6W
ECnou6sh+ChIiYXGM4hyEtyih7yxOuPoVV1yVRs2J7CZV9Akl7uyIXznDjEQP1u3sLKCLyBtGo2d
h8ph0TG1V9PYfveCZtsr/BEJ6wgAxOC6NXu8zcZTJsJjSTfHkaMLJJuIHlohd1aXfZ+K6NjG8VPt
ps555pwUpOZVA+JJ8zfyIMz5HuzfhEyeIvNSB/2GhyZg6ktZRugvL33cEWQVXzYnylEFAcH0qjpk
Itb/CwhIq7mbM5MFb5/uggELh1nzXpzL71lRtmTFnXtl5KfAyq5FW7KOktbLHPdXRUAL+xj44Tb3
sruuFufYHcgptiN5B/XJ8f1bPoznLKdGyORiXnuKoww+yglAz626sy+66wDED5glWBXsS1EkIPNt
2abZuNNEP1FDYh+HsX4sm2gjZuPKtRACiKq7ag29DsZmA4Q+FDTST902W6p7mZLOKzumfLW5j6Ke
ubXN50I8+/IdMeJd5WYbI+LAEgxXcKUU1vlzw+yZZpa+5DcnKfdOit9+adwfXcbEx7IZZ5WM4scm
u3LZXTaTtR/9ZWs4tXYR2w/Kl0eGOgeITVrq0ca1MSkVLyduL9N1rjq0d6Z1rPpuLW33EtshBQC2
ne/wOBOyobSYxdgwkd6jTWNhrLux/NSiRpOHRWWP7x2dHEdnaOwPp/Vfp8p8akR7Y2A8PuDsv5MZ
qSCgO8ItN7LPxOmPV/0vr3oSWP+VqUJSdbwDx3/C0P8mBtEMvWQMypuZtznoO+/a33gfprG6wIgk
mkVa6BeGXjoBL19X2A46evnLvsoUvOcBh4jc/9x//a//+X36H9GP6vKXV3j7u//832DOLuBfXfsf
/x3VyN+96v9WSkavw68zBafyWdOHFhd9B5qASwxqi1t2aDcFwK5neK8NAC+9h9do+1adP/JbWWxr
4FTA202RROcJADhLHURT2SHnEmFOBRtVUGE7YZMBOmyajC1BiWfNFJO2PUbePGEWRhsbpfJbJctD
wgWqtecDve1vQ2Ng44VUntiMH0bl0EINxhwuJWPXouL+nrKKFeZSH5bIfSxj/8iSgfu63tvmNhsY
SzwyIex3Q5gn6xQicGLZi+2IYUWzKy3jWrEMjnCx7x3Ww2hR5HrhLLPLWR3zlAuh8muGhOlnXbeP
dvBp0Wxo6p3zFAJYwoEXLKNV0xNSHk4s7I8mtzGfpXXckNVliU0dq38zUI3Hw1c+WHrTzUQXDynL
b8/86vQuvErVdac35ChzybsXTH/19hxUAJZHb9QHvVvnIFDvHL1vD4uLxfqdxrNN0BDjVn3xKfWG
fjaq/Bzqrb2ax3u7i2+oc4NEL9nsjw13M8Wy343CdMvtmM3RRJclQEAPGOAACNAPyIA1619BkZM1
IxxJ5J1GE247KXiBA2ZQGZJ9f+JdADuCWj0x5tkgDgvREvBMjaEVks48RFl1nWiMwQW+2Phh+jxB
OIQmAoSKb7o24iOVeGwtA+dUoS1SgTy1Yr4atM+oKvIbgeAobkzNfPofDndIty7vGi/5FMTNt0vM
mk9YeJIyPpfbRruTBm1RmvmQ0JoL/VVqxxLikUbra0lVEpOrEDFJhEwd5L7i/uRpNKgwWezPajmO
2uI0ap9TIXwmsTHwbBx23JAVyQGR1tcVTodBG6FiEer3AIFtbYsilgHepg1ShXZJWUZhn3kvILxu
mjP0foIqDvfUgITK0DaqshirvZkSXffBSEaL45l2VwHr0nGCGwJHAvmDnU2kQSC7spFeOdp+1dfj
SaLDKiP5syCZf4Apa9TOLEvbswSJbHQWzOYszFpK9AfBVpr3zFDukhaRFBouFHUgWh1UMoIupIRk
2wlH+GQpWhReZlo9StZOnXZ7tUi+eIO8VpP1RtE2JG3WH0btsA7NfLeM2XQVu1l3abLxLbZJI9rI
62K02HOoYI9oh1haHLAtCxqqkbqtkC4OWTEyZg9SLq+4ubuivPPQbhscTCX2breDwsu7npbLVsB8
k6dt49uso5/Iz2yK7C1jZ9lqmyARZ0DFB6mpc8QCVn5V4hwPcY/7Qr27/mSuqCnE+DcPl9QPamQo
Mx8kofjo+V8+P27siCHV0MjQ5949MyYN1rlQT45jjIwpFm7N0fzNctmOJBlTI2OQ+3rUwR1tC535
uAyi+ahnKmDT/o4GB/pJ68HgBV1xFJ1Y0ZYqWVaZg3IoNLzdknLAnhyMafMXPyMAKXbuNhXZLXt4
xoVA0suyN8LxiibtbNVZydNkp3iTMJqmer3vtUW+8tj7o6jdNUP8oDqiHkV8LBbn4NqkkSpsG5xV
8xVXpoZqovgsIuNbG8EEUCNxococEyPKj9QwPjxAmaGwd0WWf+JOY+C1iTka88fsmMhk6mZW7rgx
HOcdvOYDJw7ZTV8cZpojHWAxVQN0zRbDDLkET5mXZZtpWNhyunlzPRGTqoMx3ncIhXGblWiYi/SQ
L/SKufk+ShVqeRV9wDSRchF0P0k6PreiRTm3BKarxzs0aWUCGYvP/Mn0+tshjatru7DlJtV4Z4PB
u5wpO69oSbhVJUVRDHOoQImqW1cV9/3SnxwvfB6n4aMGwffj9L3pNK5DnJv1a4P325P+miXsYfL7
q1TZDgg8ohxGK60q8Q6E1UMj42fAk/RgqYC8Rp8nz4yZs5Ot8wuWTjJMOtNQYn5n+RUhTMTtEHtT
so/M8DP4mYUAVlp0OkJwCcuIS9gK/AkvnrtCCvkVckHNQ/p7/SC5Ia2NkNJNg4Mf8RgJiGIw/oSZ
rAH2dEpj1HkN+jUoU9IZDsuez0sIXkW4A25xi9WEtEeA95dF24Q1cCUWfsNt7y7U+ZCSoAjePoHA
cdmGYX2yiJIMOlMidLrE0TmTrv0sdO5EJcG2JYiCIver1skUT2dUbMIqUSvNox0O/paE1EcUheSP
SbakOuPikXRYdRmvI2l6z7NOwnC/mfZkE64jnZJp/AHDiD+tqxbFIvYlXkwhT1FBvKbUOZu0GJ9y
nbypzJdOJ3EMGzZQZ3MWndIxQ+MpJrZTkypbuCWIsoe818kempzxDxP2abp01xP+CfhlJoS0Jx9R
70ydD6ICPaNqhAuF0OmhYcyp69OJokxni6SYd6NOG+U6dzTqBJKjs0g+oaQ/TXQW07otETDn2T25
seTWas1TZJSkJBjAaGuWs7ZC+55GR8hc73kpxns/m7/z8mRyEQHgDxAqpp0lT/6SA0JHdbCtnTcB
989vQK3esjo9U+mzS+P2Mx0AKTwPYX4ApWz6a9EGuplMbs3FuU09sYesUSRUJjRETdNvSkqe11Tf
XGyeCnfSsSjJBVL57IaCN6gt6nPQu5+dEVXrOjQukR3vF4ymQYdbqOwmpjVCrUM7+bJLyusQSu1N
mgCMqpu3oZj562D1KnyvvULt+EfR1a+8m/QIqv7LWeEDR5x3QiH/wCv48wv8dVKIPZB6Q7wZktMR
qsDfbg/+n1kB2iIgh2sKk5juL7SbS2hXCJ6df7Fm/M2gUF8Z6MviaiF+Ggd/d1v4/90eiC383e3B
YYAiqNVyXc1W/O72YAVBbRMNd9cu5+aTE/PUsd15oOYGutcHncBmJTkHKyeEaEhkeE5U92YNlDwk
5k6Kfi/6fmszOFSWQ8XTYtwBHFs7L87PVuGASKTrZHIvSYYFylxOAdVQ3KnMTVP4qDKQ01J+beKu
SR+odOcObFCdiLfHmD1rQw80fNVonEI0P/7AQXrRcwEKSJCC3qci+m5rSZAwa24x2h4k4sy/8REK
xXyyeZbm9HeRTYiZ/i9otLglqGsjdD/EQpZOIi9aou5bQt134rXXI29Dq5/ovMzLb66bXhtBeFs7
oA8CRaDkaekEkke1rkO24fWoRw6ruWL+iPKK8uS4cnByBDUACY9tF6beYVy6Hv3ilcAhgBFlzS2U
mArrT7ZC2yL6FnhcVKoSZ1bVgcn3xlcTLue6qTSmF/PCYSLx3ekHkkE++xmILZStJKFr1dF/CeG3
SvpxrxwmewaF1LSeHCJJQzU3XzytP2urrcKkZYlfze/9YNwauiiZzmYAP0T1wdJ+6zC0zUZUcG41
z5hXaDJtXiuuhQ6SZ89NLrk2HqIKzKlDQjuEKUxxPErjU8Hea80WFqhPV3Rn0chGijesx/jCZ4wR
FcwzpNvczAw4Ii98dfXEo9ezj5ohSKunIdjAze2sJyR5rUgBU0K2nvX8JNGTlFHPVPJI6g5N91Iz
bun03CVuhzthWikqW/AoPZuhw+V6YVhTi/SAMeTYM8RJ464hebtsKfDYgwrcjAxtIZ9wLjAA6vUk
aCCz7erZUNhUe6mnRdjodnOGipVPLsvnabqK4vZUM2JCq3kXyPc4XmgdGHxQmOUIo7KaZlZOUfzh
5iguW7MCE5ONPrBPe1S9zbFin71ujKjko8D1AQt2dqJnIqRvERlIDwoYi/rFmt2nYlLnthN7vvGt
C+5ZjvNJ2XN6zMn5bExIOXjJ4TtbW26CquVglLDuHD8yktE7/qa4Gs7lLSurh6rtHupQck8Xn3M9
XXvQMFW4XHvZ8MCicqY1lYPuUHONAUEyCNHwMyhi0gy8Xkiq9fYHpW3rqfQv1fTF4Z7zHTFm1gBX
XhMEG2UO29BvvlIltolUj2OJChLc0da1BnE+vVHbEmOpYpkHVEExQZ7dDjioh5DyHW/6Cm0rZFhe
U4llNtsqZ2adcvjFr2w8O0uJaaZFkUZhAkXiCZ11iWwf6461Li++FXGiHc6Up4g9cj9i+He59ZMh
IPCfVg+2lz0tkz8dZIpPtKruhMXstZy8AvrWeiaN0gKszoc6j1/1/C+YMAXnZu9u4mQ0TyVPuSGM
GOfH/Su7927rZ+ljnGRrN1H1vgm7Uyasd+l2mE9oYQOPN3d1nLA9F9VyzU+PExFalDs/Y+uqjJfJ
VJtRkGB0lhurX+7tMgA9EndWDKaYptGWt8ZbV093k1E+GUn2pQ1zVj2SwoDtGIucI5Qrok3dz/fA
I3QqGZuqEt5+8vkQ1PKqzbh/jA5rbkOyHDUXLo1hpQ5WwbOnGGM04AvfSU4tcd9eisq4gDICWqXh
e93ZDUU4Htaclol+/zHxyDiji7ikcZBvTDXyezyYlB0ZnPiLFAehoyz9Dbl7W4X9mtnCt4qCvC9i
Spq1o85eoa6rY/tOpQr5YNJkH9USHAYR+VccDpmCzNP8lBsJQ3U2QyCpFRHXBby0o59W2uZt0fIJ
qjhw4qynY5qyVqcjw0Qf8FshqWfKO06stdXzaPbHZy7ZPAb8disFfsci5McQWBK1nc2/vFv/qTAa
AwynkuveASLh03ToHOJXhHz5SoSD5wRSo5b2dPXHkPWXIavjMAf912ekjENSmfwY//FG9ecX+cs5
iTErlBInJc39W387Y/Wlz2mfZSKla7BT/++UROena1LCCf4fOPQ3/jJjJUDgMrb963/3b3lKdITg
9+tUBh2cuQDBHP495u8yASGhuanovWDdjSaQEYYcSzUvafcMCz+tCip9xwlmR12DC90CRV3ZjnVn
ue0lwMeVUAg8i2bcqJAkNVtFZx1g8vWoD56oESbNuUrcjKUfBcM5RcOLOaAETM6yc2toS0Ak/qB6
66W+z8iwBiZJWVyeC+qL0avSkJ7xITF0t3Ed0XLMYuxO0VjkT9E2qI2zQR1yQC1ybN8wHCSA4PuX
yKQIR1RboTuis77DktHSrZzWjdz76vvkj7CveAQIz3G3lsOxnYPjGGNG4Ly1q6lsZtuCymi6Ne2a
m9HEeVHbBuSrYzinGEEpoYGtnPm8AsEUG2OiOsbVDdE2VdFqoolBd0dbPFb6KUXX8pY52NPyDwFJ
OpaHOrmvi/ci0KDNfpxc0GEKW9oA7vQHJZDrVj1burya3qmCToSwPtBAv6IgjJwkN/k7hLmwG8uG
JtTVRBn2VLJEPfJcAsZ68kx1WMBMqZFI+4CshLXq4TuIdrWeWKe9u++ArkIe2MTIVgW6I6//ZsGG
rbm2Q3xW63IMfYLd6k3S4j3S5t076Uttefd5IZAb2DGV5BR/Vw0Ht1GXgZNPb9h++U8BPeEUWF/L
zLwLOr8BULPH2zj+jF0OTiFZq0aXjTf98oxr98mqidchBc+3kmJmizt3wVJeTMmmBlmL4/Y+nI6a
pVXEXVcNDecxTeeTEqeoekD0daQ3YpVVOQ9bwez/1l3ir6rJ7xta05NGQy0TpwqjjQ9hkFyZumK9
VLdohWsEa9B5uYyoCa05+DAGjN2Th8MgR1ubZFfQT7zwB7KRFoKK2nxowNdSO/ryzSw/Qs/S82fi
rfZeGsn3moSHmGKr0Dxm34ps+VH76bHrHKzkKIwlUDnXh0OZjiQ9+vBgtc/DcLHc7Mpktj9W7glV
LI2h6UZQBt9ZmFTNJxXKc8dCnbIWtBbuIeDLNdmRijdsI9mwwZZyO4rytlnSi1vMT8bcPYWzfarr
4l6apBtaj35ee+AUhmPNGE9jM5yyxTrXrndwl5H3wlCc55BEpnDPipPpWBH0t2iGjx37NOed7jhC
Fdq7jD3iZYQ/d6eE8G5uP4bMSrdx5Lz5TO24fiAqwYQLGTBE5GITbk/fUsVCIyFOg7DgwGjEbJ7z
+dxNEXnDdcRPV1Y4uNBg1wehGBaO5rnSla3u8OZ2xiUlv8rfsoPdxHXOkhcwXkcO5WELvB7in0B8
DKN9SE21trGV8I9E2z4tajmEjU9f4HKlUjYM8clg7z5Fz1YNZz790HKUI4jtba9NpUs+HUqrvdRV
CVrRsWnuEZXZfgsfqA1AfmE3Z7NizlgDxlNubq5UrzGMpkIHYeyKZXpZCNZShJbke6rDJQXp1pe9
BA9NQvVaktWMMhK914jF0UcfnQBTZFW7nYvvmUE/eUJ3nZefSEEdTcVadmIEvzMJbaOL8hU/kqt8
eDaqxzb5wSh6VastlA1GZchUW+0m483mZBGVtJhM95a6CJ5rrjKx298iU9H5nicjskfy4/IiuI2A
kWDfsBTflulEdKbxx8ObtjadYmPm89Yt43Izt2yvm4HgfOuPeMZNdUZV9EHihQ89K/yfv8gU+hz4
sYawoeiYriaLb3ng/NHxVDQ4ytJD5xEo5pVg13xPAVXzdMpsOO3TkZNRszPKeMNEgf4ZPlZmDK9v
myAGBTnjIW43Uw5sOXF8CRn59YM42Uyf1xldI8Ay4G56U1GW4y4yqAf9HGBEu5ws+LVDE4cwX3P6
6Ce0wMhx+LtMkrNhxum6kgnODQbPuGpdtfUW1fGrvXSbqGg3EmP9Me/s6bOJ2XIhINhI7hCFmHBw
t5cs8ObTGM0b232wzfmS69/FII4vZS/ukpyqEfkDn8qh6gpEvmnDONTlQDeckzyneSjGbRLQ3Kha
PHSMB3Pqh5UzUNvZmWdXXtmxAvTNs501RMG1FQXOcfKMbZMW036kq5mwU8rjN4ox5KlID9um5b2x
8nzbzV1yQzw92eDSq9dmY766Do/tzp3fsoLZByWJvTy2xCbaCkqJjuOF11RiHzuJ632J2pQUmu+/
lQ46RzEY83fZTsVNUgS3HI25DHU242wLt3x+X4tQrXA173CwsEorfwSkV8NlF0OTDEz3VjC/Ph9C
Vqef4XJnxmotS33X5KM61wcbqNdx1bqImmcrnrn0OCMBi/rapsaRWF53yQRlLW1bnMnyrBObjqms
fhALLtDYuqIA7egUw75w9NNJukcGN2gPS8KIWU/+KsWP3FlrGmNOfvxSxlZ9TxIkP+cT9w6vdH9k
oa8pcYTnqdlUDLd7BGaJE2g64pvBR4vOVgIgKJ7Pk2d9qCT8loU19mwx7HKHZDWX0tafLkkFs6ui
CWgpv0huBml8V9T4JWgBnI0EDU3yZlH1Q5JMb5/PjS4AYrT66FGJ59Xu7k9FixhgqUaiy+zMQsXO
wz9l6d6IprVaMFW3d1i0YMZPBRNhPu9Rt5O5w8moYi1hZfLF04cizw13yYK7qqmv22y+9WfnSrVc
6GqLuY3PU9swcqQzRffhu4sO8Tn2Stal2IRGQ4/A0K9CGe7D3h/PsbU8OE6sSBj5y2PQNdxyfSYq
k5llNCUhiKGEOwEWMjhtsCgavgOFmwz/NhN3nGksg1MWgD5H6Ooc760VzshLZa0Zc0mnRIlLzJue
hdNRqNFtyUseEk5Pjn8oqZXKvdeqSFG1+6tk/LKNcqdYjwcc4/L4MJpgpHq50nCbX/gm8GcI0d9Z
PvXm1pHWOzd/zGqCQ8wJ/OLTDqptJ19TE2QsDdc1l6UoKhGmzz+akUaiKWvbtRnHNZnvlzkdHrP5
ZSoy3sH9KXCKt6TdZAk3qS7J32NmKs0S2xyCcVvyGbxNga0SaOU+cNbM4L+DzM28vBt/+kq7MWJo
427ws3rt+1xLRgnTvqUYc/GKY1Kz/+/YvHQo3qJgXxbhcYiTw9hSOWb35OwZ0oQPw5Lu/7iw/XJh
4y70X7iwvSQ/8v6fSXD0V/htqs0tiKiwrtAOpG7K+y1nYzseHX42kAt6SX1LLCvKSUFXzD8z6EYd
GdieMLE+/nJfo/KP/YgM4Gmozzb/nQw3Me2/u685nIpdj3ELjkuulL8yManZY6xtOmfdigwtUyPV
a+GRNhtGf1PO9euMI4Dc1oyombABhy2FCw/LCuHvfQXEXgGzC2aKHnB7SkuIDeweMualZWVTRObO
1zB81r+0wPEW5aAjsLxd9TQ4Tzy7xp2vafo5wM9g8/8ww4DPfr6b8p6eui8Lt6vSPH5tEKEb50QL
QVaxUR316rRKxfMEhdOCFdSg/QYuxrWR1YyV3AcnmvDU6hxASyBgmP1XECOeH6N6DRBupEQHKiIE
RT+z9BX5l5EYpAsU0iqdN4CjANdrQdt1FsGl8iHR6QRPptX9oBMLAdEFYwZkbXWaQZRJxqG0uE56
eyt9LrYEHxICEFn3POf+vaNzEcoUJw6pIfOx9K60m7uECEWXkyWCCJJeeyqIWFAJS4AHSiPKMcs7
xi5I7OtUpzJwrnCq0UkNl8jGqLMbaYXH0CHOQVkxwOpQfXoEPQqd+BjbhWnnclOY6YerMyF9aohN
Q0wEOBgDCrmRVAWoMH5mSeSPimgJ2ujLSNTEVdFN8TN7IqpTp9MoDjOxWudTIizMeVWS0YgyuZJm
8RBi9BpUukPaUzRsX5MA0XaYXhzgzVXS0PhIaV68dvzu3bQ6hTS3fnWE0XE0pXi9ikAvY93mOgSv
OM94udTpjqKWcxwO95WBSN8l2Rzwyt93NWt2JDVXlVqoaJw8c235/byrMfhj3HkuZPJS5hG6wowb
5UIye+W07cUhqh2bgDKD7HTMI9oqvD6AKx8+5bo2ixcY2rOnNzEoDO7sWVCTyJJmYVkzB8M+8Zed
qZc4fvNW1WN4bvR+ZxgL6JyB/h1tzyOWhrP/4OqdUMfv8MklLhYyWeOmuyn1qI2POWFTqTBOFnoM
Nz43ejDn8vuLc5hjbsnUzv05vmNE0cyV7q9mymz17WaW/8nemS23cW1n+FVO5Tqt9DxUJecCaEzE
QBAASUE3XZzU8zz3a+UR8mL5mpRlUbQdW/IFU3VgW7RECiQ2uvdew7++f7ikC0M6x8kIhp36wlgQ
zDWMHzXA6ZbqQGlX4phGtWOHqrR1QBLeStbgE0IV6ExDRbLjgYqw7KB5NqKFOuR7SRNuDb09yENC
a1xcMBN4IwdqBvVD2CQUOno6I2qHyRQ+gCED1ibTY/hEQU0hFNUw7ZbFdZa1y0jrcB631i5x+1Qr
eaHakOy1KD6h5EY5JSpng3zcgfhZSMqt3xXQMM2NSdxQdSCvKVaetJS3KYJ4ump7JtINt+4vLF9D
PKNCjBXC6JB4LrxS5vMlmXaa34DvK+KEP9Oqa4vpml6lRx9A8ZS5zt24gaxaK1PRYEpKzYdNOAhA
n8xVXCnA7UTjvhyae90CaMoGPJWHhiDYa0Fe4bZQFDDvrC7aGFW9lJNhTkVt55MzNwAjqjg4iEU2
ihrmsLJsuc1vMz2mlRwTEZUR7J5+S4vtoyRSxGkdDdeZmFDMj2RCFuq6OBsDxRbaieeG2SIVEQhW
sMsAx1soRFx1Ejs59MnKAG+D1No2CNbtxANE4GeQlwwFXR09LckLjwxhIS3C8IxYI23JgPx2mhGj
zkQvuM9r76PeEbUoBG5eie4qsmqwYChd6n60oe5d4AzOMWkMy3YbOZg5lnkSEwSDSJkJYjHLFvNg
JbteY+ex0DDOUNm9Uh5lM8auSlBQ8sD8tvNCFedxFl3/K8x4FWZAE/hzYQbtBoL38jfb5+NzfA00
6Ixrv87m0sD+GmmMp7sIhM8yRvHtq/65qqmKYooG/JZxqubbQRu8gC0dhz94MiO+769EGsb4g30/
aEPNWhVVgDHEPM+E64e7A9AzxLrSv5dZXatRrSjTUo8vskJbNpZ7afXGwnAeW+APyoNr6bYZZxQ7
d1IQ7kV8A2C/FYyKiCXol3wUwGKS4DMoodtlc1DFhd7e0FclUZsVUGX7aiUy+FFKV6Npims1EyVO
Zhj1LrWoBKjQbXUxGm94mq3qJWAOMJ+XvUclF8h8YhY3rlou8wpAC5uDkzr3Ytnf9Jq7Apm3DJVl
OJCRxXTA4kxdFvEGN9yPJpOexVgFQHSrjAMZ6nXvaJcMu80Zb7J7vAtAgtoD25OnP3RUJXqnxMwS
QqeAYg8z3fuAsXtd9i9VLLsmXp1J83Lc6IbCWxZJcsiS9qz7yaXjxjJ0y3VUd9D8AqFB5cde6UWE
Cuq4f9Ipu3bE68DQH3z/7AbaRR9fMWhA1UvfeGy7CrANYCOwrccEdmq1zT5lTiJTTPjPSJb8s8qu
XUnQKsZtvC3A3zKfsNaS9oKzb9nm8jpk5zfHIwDbX49woB3SrYGVaZcGsEimbalvO31VI/SyXHrg
Tc6MIy5lfboAXbsbOFOCgNiKM8ary3mthQe3T3c17zUlnedSe9FAcpC3UYhBL2eUxlllMZqgcHZF
4yGGWFKyISVjuNwtpQGn4wk0kYUXlirt6UrZBByBQitQMcantLLUZTpKqbzcAMk9HpiJSlbpUcDX
HeVKz1rqXQ32XAzF2lxZ7NChmKEqqA9Wg5rP7BkB4kduKYXltUiqzthSULrF2hBqbRL6JHCd3M7U
Vjq7vbzEE2GfC+cSUIzdujXdi5zSRNCtfTnLHmLONEcKKLm26wznn7bKt70mXw1ji4+3qk1wMhTD
jdwsWt1BzKAhJr9TBZQMOJNE4meTmXLYM/E0zA95rt2JiTMrZLDnvTJNYtzdEAe7s87FQc4RZ2Mj
oos1W6boT/KBpu+sdfEhLKRiElrutmqEjzn4wKg2DonF9x8gs8G4JIR0I+VoCcpcGsp8DhZ/rVY4
dTmf4DFdpVQdo6R5xGSrn3oWg+zyoI0cm7VUD85EybMVkP21XiSbHKbQXBaxwE6d+LYlxi2pbchx
OY0caaqlxizgXjVTH/Ik5YEKtV9pO8qdGfdUdugqZP6MuaijW19lurck3ga8uR/IStLkUa33unls
KaFzRE9K567pMfem0yN751Jfsahr3xdmYbyNkbok+U1efobxhPscvZSStnFBzWQQ7zTnaObRXO7v
NXTn4UqjhC4k92XErBWteTe7UNQHOZg39BbA0UZdwcWH9k1YyUKD4GEpiMoUKy+MIiZ5eVWZytRA
NNdCrteyQ1nBjZboL1OiZsuk9NBMRf3RH0ZQ/Q7RTi5VmEWpk9G9XMz6qWqtHMbhDJdBOS9bJ+Fe
ch96h643KwR3BHRWxWgcmEMP453UBOEcrgIp3dIAvNc69L14zQlLywnVjekBuIT6f9+LKBJFYxxH
NzeDEjFKCIspJVVSffSuFoODVTliuigsD+o2zN0HrlhUirK3y2Qs7ox2MOd9ZQl2lR5lhChaOVc1
M7/opQxrlZz5b5hOfnRoKLBr17lDAVBrl7yeAQ08FaapFGc3ot7t9dRcCSaXTokJ5ySJQfdG9dwt
kQ+QNWZ4Tba3rTNQqpEwrVbR9WPSBa8ylQGy14FttNU1yelFJFLuIAkTsSK0WtlOMvdkteJchHoc
SdrB1+Ut4MOdWbFvu95OauQFN4bR7wW2jnpwba7WjYp0iukEKK8xfoeCO+nFx1rZgPHknsaPkpoj
6ylvYRgA9mZSsdXPKiP60lOeHEUIY4i8T1Si9lrxsXTCWQLEJzYIdvVbIGFL2hnuKFAyGDu8Qqs5
i61FHSZMaIwaRFvJNkMkodpnDmBjjpPgcUovAJMYAEmkoo6PPzlicFGr8IXF5jNbC05uO+XS8qnL
I08CflGya2FeM4NKiKxyL2XrQBMnOdTafiYE2abTnmq0kkXbzpQKJv1aCzBy+CgJT6Gyb8J0lqOU
DeIdehZM0hQksrf+cJv3S8oANH5wkc8vQoNicXojktrGwl2pMkR3RxERvlOBMQApHHqHfMCoHkgm
tbx0OJj0VQzOMOHRMiM7a05uENlND0CjnTLjy3gEfp1YItJvGg3d51FBc3Y3BMfM+xhr8B/Jzyp9
0RFY19UyxHDCZALd9JMnVd4FxUEXnxDgffJJL2PhDF2fMcpRt3EhWh5a3aGZuwiohv7kyMWkr7ap
xURA91zMtkHPTc3kUtYWWYO4hipc0RugpNxpW20DC6AU3dvyOgLanrY7qBVMxXH+6KiCkNtfMwe1
COmrDpjt+uGpZLSzcBel9AD3fMLR4zgbgfQ+cKJjFxOb7BkymUTBpkcl2KHmzQcLlhIEvOCk1sVc
Bt1bw9TpihuT6qZoLfyclebc5PvLkr70hnJ0eJ8G5p0LFMAoqObSXQsx3UAKSyUG7hb6aT2Vnsw2
ZsIvt00GAb1wUzX7xLwutGuh/aiT8UnaoqE9HGKspfCuIZycCRmwd11Huc0ojmnRIlzmCsr+gWok
DgXCtZHmduTfUzktPBa0oku2ifHbRMCd5ti1m9nIg5q0IJKC4GSG4UKIiy1DpvvUw7Zz2Gj16Fog
b7SBXlhTrBXRW7tyfchUb5UYMuncNPayWWXsPODotCSnSnnd1jvFv/dBcWAvEsunWJcx7zzS8Zqn
jBGqyv1QmtT5FzWnjTOPMHVWRMR1m7S7rFAd6dEppwfmCRcZYzMx0M3h0A7F9F9pyus0ZcRO/r58
5firbuWJVCT5Th88/uWvshVZ4WEh5NWRFZlfQQAIWiQahhCH0B6Rqciv8hPLUnTd0EVZe7HR+Ubf
a8nU/kV0wQYQIxjif0HfO36fNwkKcHFKrmOahD5V+o4E8GsTRdfoeRJqX2jLboOzI3yt6JQ8ogAt
Z2u5varbpTsL4ajB9ImRt3r0qjGNyFb3DIERG3I1By3YtDWijehjt9dO/m1zFg83vcH5QkN+QnnH
0mc3uJC16DL4XYoSa1VGWw+V5SS4fszc5YBczl2a6qJpVpKRLISSzhItPeaMQnlp4gI69ZH2M0b3
2DiH3D+ZgkJagAPLY+qevf4GqW/lnNThTE+92wJzTjUiM0JzbDqWmKVGO6O8bZ8S7KdStliqo/Q6
/QuegDHt0A6tjWTNKQYwYYtX8rTeJkddng/yLDmq5qxiSEnfqu2yfnLCHVTm5JgjsLm0/HOGIHrw
F8NZnuGZyuf2Fn5+gKvBHJlodMzUTuM1zhiT6hgOy2ZezuiLqO4U2fKTv2a7VSYY7pwut7TbSVd0
46OIEhOPUzofKuXYaWP7d/SktIcO0omwN8Nbr0FFEhqzdkDQ32FXsXdoF1X6jDH7ScMYc800Q2by
M8yD4rIBFzcHuCKgDXXnQ34ZicesON8LGMGemlV+qPF+nhDJoiayGEs5VCf1hqIiZeBJcAYwHNKJ
1I55ZzeVeSrURYYH3UcoCEXCAOSVnciYz0waz15Icn4aR6VKziMKjMUCwvuCCa5z6CkL3thym+X4
gCEzrqnlpNHz9+Yb5wd/2ZwMSov3AyPTwvV8OM0ldYqrmLQUZ6ym3YlEA+W5NigSz1ztoswWPf2r
euZV9shknDv6uTmTGaXBVHnskEcspFVgzB7lnbSvtGmpbkEaTDp/DY273mrKRCpvJHl7F04u3WJX
ibcxrj1LZyp0Hwnko2ST+WsR3Q/pAl3u++bM+Jp2Gq9vcSce/Fs+ZgtMPciopBUMmyV8q/n4j8d5
bz125CBGTj41h9X9QCya7Sx9FQuwh4qpqDwEiwhp6g1HBU9QiGulXSBncVMYGwewRcvEvHCCbbzm
mEwQUs/hyg/1jNeeyXM+b3IFz0i3mF1VDiWDVtA88jmTH9ee/BjZhOtNZUsros8ZNxf10JXj38ac
1qZ651+ZW+JL/4ZuaLDu/HlhTrJwmpyjfm4oducu9II3QFnUCyKt5Bhcxle0LHS8DFHvoFp2bQjM
6UXJW4rG+kaqFsU+eOQi3oBryA+9YYufxWtlE86kCXrRZb2V1sXRO6YLb04EP/Vs8tpVuOhJRh+l
HUl5B96MTcWZqQZX18Q8yY+Oba6aJd830Fb5rlgJH8u7UptLlxU2HcpchmyGLnkt3TJIh8l2BLN6
om16RFdU7lub8D+dGiKn7ITgA438idmnZjOs/WvpADQU0cIW5Tat4bMwZeSGb0RRMDEZLp7CQvAu
m9vkVkS96s/EfVHPJeOYaesYNd9En+YdCgo+ptfdejWs4ifBsctPaoLQ/crdxFG5oFJIqtribmBU
62iyCbpP+tFr7QYIOWLooPLnoKMYHa1oTRgTn2pKP6eLPwHTMJBsqwujdJCj2Zp+VfhI+E1nEWmA
QXEbsGLnkgLDFS0IKbm6lwnu9X4KKsV0rSXUiPXoKI6RWXYG6V4CRlAWabPOiV6HmzHhCUgzTlZt
E+3mex1Fh7xNZnBOGDODM7qJmBldMmrGCENWQpFETJ6sGHD2r7ka8AMm1/K0RepD18gXuk/LulmG
7cnBunuOKgTBH18nBjaLKpOrYY3So3mORaiqFI+EfY+FAn177YGBOEoin5oKce/UJBS2C/ciaqkp
b5zZwCTatrzV9ubBPBj7HPvC+8eZIZ1SeeNDyRQlKk33xWcdZxqchGNUP0GwuiWpA0clzFtm1/nQ
08qTg3TeoCLkZ6OxMFtoV6W9saJym3Z0pd1igleSSw1mwD3CmjTFnODVI4VqPzXCovE3sTbxzMVw
6X8GChks6dIMcE7dSfyZSLKoDtJFhU33feLjmoktNkzI2E43kGUi6Czo+DmkFG8appeT5CYtbLaw
Jcn0wC8aAAymgtG8TbGrEPhRZmjSb0J5YjoX7Zx0xuCmmLrpeWbjuJMhtUqmbPIxHcBxW3jkP34z
ZtbdpAkn5NMnfAAAS0Oo2cibfuWtg7W8GX+l3WHn8/6kcQ8Q3qPs2jF2slc36Tla9vw1XEeDCXLT
IVpdNDtUO8qk2Y3/BHQC0U9O+HSn6zaGs7Zq12vAIl2zbdsbxGJoAsJ+41qnsudAf4qFdXcWcOZZ
Fe2VswNlTPLePMm3R32w1Z2a2lWz1XEBu/0sluv0FhbzFQOVa+MxQTlUrPFHLfNjC2snWcbZTD0E
iAhK6jVRsyydxiADrOcWtQU0VtADKBBxTdfAiz4zs3OplMggkUM6ynDRddGqcsT5RlMqbDFx1ptl
s3KM+Rk42FbbgaJCO0vkeaRBqV8isQzaWdfOUBFOhUV3U90hN5g2N83NzlpYPdMxtv4xuxNae5p7
MzoPNnOZ/FvdwPxB0k+6RldzAvi4Ki91qIZxNGff4V/ipgAbDLDVaBpjeM4cbo334GKql8zJeDWf
0/NWyiYRREZ1Zw4TG+72iDForrr4zuKLEFs624GlTIxlZesnXcI7ws682TBnEqv/bDxA4r9s0OtM
lI/GQzhM6fAQRMytcibVYxjBt94EJ3HcIkU2aWaQ6BnxkV+2lF8YkOZeuOIZmUbaZFjOIoPF/ow/
Mxf9537MfvgvQCWbBfcDI2FqeuEP7YIoc95CjeB/4zXMjEl5onSItSKZ/GFHCJg/x2NOtdANthmb
mMgIbGtPU/Rz8CmgPjlBczONLzO0glNUkHZ+ZhLXZbRsL12PvlgMH0+Y1BWYhsUrg9N8Oipg/Un4
MGDnPElm+hrTPGspL4x9dJfPM9wvbrKnHq3jtXFe6gea9KvP0fZKeAxRUdrB0xXA1kV1l029GZMD
tvqpOejxhJ7+rPmB3s5l9pQcq+LpqdreZf/5H3A9HtKsZ+f2qn++/i1zeuOnwX7Yd9Xdq9+g+SRZ
uaqfiv7whCUFf/XXr/yzn/yStZz67Om//u3uMfbp5pZV4T9UJCLfZzQSfZA/SIf2aevfVf/45KLm
/82OzfPf/9KxsfAIpStjgjrDdfSbjEiyPkgynRI6BHy9OKoyfpGGyB9Ik8hPJM14bsq8JqMZkszT
4alkMgev/JWESFGYF/iuYSOTeBmaTrOEUQOLH+Jbe6TCCaqBhpIxbUGwTgydwbXCOClg0Wvw6Dmz
2E1HkOQxezx3Wh2fPYAaceWzA5v9sCgp/QceAWGRXKkWVHIv/6y29T3T3p9qrJISYFelEq36JlWY
qdFOUUADxvJXMvXJAMmi34/Fa6F0cXZhZBy0EIjp/ip2IZP54ifKbME+GYy12MtHo2kAorDtRBHF
AuxixIlmtLeFjForikdiPMqyDHvRldxXV66j2WUCE0EyVgp+JMj3KdJBKrKbyISMKbv6ngktd64l
qOgcpyJ08mIax4ln3YVtv1BwvmbqRy+XjawW8yhMr6KSKnRjieg7elDNld8ACct2JrgE29B7EGIG
xwXzR5EdCz4NKdMgDyO4dBx1Hwf9tVGX1jHUsExMGoDUTjU3Pa9Go49IMy6GnZ9jusmI4qTSpQc0
lRfKkU5UaNlN5i+0vt84TG0Pg3POOnPp4hndyLSJ1bCzu6rTJ3lQzwdzOAHwGGuoUzzpsLHSFl4l
Xprg+4WhuXUK3BEcLGTVBhs8ZbDRstisI8GDaSIQTm4rVKJLZySSuUGSX2RtTHPOUwBUyTwfqFRy
kroPjWvdiPorUUAflzdaeVH3xPiZF4rqJOR6QXyQmPAjqJo3gn/lVdKpZDj7Bs/Faauol5qKEMgI
kORrg1Oi0kjvYwNua6I2TwNG85vAfRiK+DJ1MM5RcBiy8Q9cyQwzHIOI/Diub3p1CJeOBPLDpzNC
DXHTZonLYuFOH2JTj0jkkzb61heq5BwCAy/7XMQFqBv97ctW2ncY3g/NJ9Fkijytr0SnweMaVpYg
1+LEdNnmQz3Z5a6wzTLGO3uvWiiBfiH5DsAfAU+/5g77jPsk5DwjxWYaFI4aLckO72dXRpkMwIfE
kJlH340uPHyiaywcEgXj6EBs98YQSPM+EGdNibn00HfWBuZXggS5nsWmwagoYaUay9XKzVHwiqNR
da76VFuHW4mByQEVF1OrDAcKxYOEsxET1JsoQ3kT9ybnnEZTH0fsILlJpO6QQxTMYgECXNmt2xIL
7bzLbtKg3pkpgUVcHxkvAoNYYjlVNB2xkiTu5T6/dkZr7lphjjNTkDRCatHtMHUDWx7NvHtcvfH8
ZFuQCqp1iLfEjturCm5rQ58pSENQ0pD7Au+RZo1gLY3ROzwQ+3Py7CaO/6DB6zVlaYp7+SYA5Kd0
9aMzkv3EjK4pqL9qdJMSciAruG5KkHORqo1kwFihACsWpAFAA3WHuVuBMc11B1Cwj9MLEcjvXBxZ
g1ooM9JMECL6wdQceYS+KDMhTd85JrJqNJfZv5FeqHduZpuMQhpMnvD+gopsgB0Ko4OhAv6QKRZe
T2EwjNc5TD7W4dqvySI8p2yWee/eO5FyJ6tg5eL6Ppe7a2/0aID0rq5cMdNW1rOVQ4ADlYjBQ4/R
g4XdYRc1iM2TCnm8Qn4wUFRKUNmwZlaxz0cjCdcqb3wCLIxfz2CSvKlLiAYzycGBQjKzT21JUyPF
oSLDk8RV9JXXVcX8X2XQ12VQmfPx98ugqLRhMf3Pf7f/OBX9fY2l9m+e/ngz/1IP5Yw3JcwPKTmi
2uGg5zNfaWk6g3qSxcGvA0IWvzn+UYY+g0phrTOkYqAZ/QXALn1QDBkmqsazaqOW86+c/tJvyDVo
FurPzAXUIfBRX5/+v1JBGtfc6maTXOgF/QgP8ojJsFSnwXmEoOGlkS0nF21g8AG8RtxFn332+qFl
wECqzR0OcZDGtYjZDW8hJ/oyLCANmx+rId/pvbnPYvOR1sqm1Y5p6g3sk61y6yl0+pARho/+iF9U
R/CHEyX7dESBmD5wUbpNlCQSSm6DXq9k64YZb5rQ6iVyjRwbIVzD/ARJWX0Z6zNL+VSqjd1IJq1T
bdtIQziVaFj4dGNCr3zMC9AoFmNhlDn8BN/ZuzIeB5VM7HNCcdZ5W88daC3IUQf355Mh4pRwVTKl
xugQ0wu4dpeC3WgUpFy4MWVrbvsCXxnZ36lS12Dd3ayRjy6iOFg3mbExo2QVpvXGgKFSFy7OK/vK
uKH4QRuWdx9P7+tKWNRKsIt9XP1ArE1L7DcMOWc3FBhuM7Yl3UeJ815S4CJ1fXeiibrp5PQkBrdD
L17+f7u5v4n/30T1XzEeY3bwTP87pT/2Rd8mD2+f6FWa8JDWMNZIOlw/TV5lCSNB+NU+8fxMzynK
Hz1DBMuyqh/JQDT5gyzBS1YNTXx+cPsjqnW/fHrMDRSVJsmzFQNf8PL9vlmhtz/629zox77m1Qv4
vzIlY+zw/JmV+P6JvlkKNjVU7pIOdeX5wR75einIhUhONJpH4+P9LYWA5g3R3QvO5qcXwxTpk5Gq
vLxalvf1YhgYdtAPwzn3+fHtTf5H98YfX/Z/5tr5a9eFgRHvTy4FtwjOd5oKdeeX1/p6KRRGGviC
d74Usvh9UPE7m8Uf3CLM9sNKhwTw5t6wmBMZOQEvV8v7uzeAFwF9V0cY7E9fDuIImEc08nI1vFkK
mT1kvFje6S2BTOqn1wBzR4tXSOT3sgY84+tbAjUv1wMnyy93DIv+/k6NZ//Ln7wcpA+QiiCJ/e7l
gKRZE58JGe9yDZBk/w2Xgy4j55aQR/zyfr++HDRFkca5s3d6S7y1ov/rW+OYEo2JkvqbtwSyE9ni
FGEI733vkBx1f8PlII05IRYNL4/vYsrRT1bTCVVeQrb3ty1A8vsb1oAiNsp+9e2Lp8I92pB8vVXe
5bbwltb+I7eEzL6gaOPGMD64sl5vCyYNBK6El8++w4D6JWiQLCofP31KoNIcT8QvAdJ3V4X1AWMY
mGLMzTw/3mv8pMt/x+5AC0plM/ySU77OLMaNkkialuXLsfT+doe3GNIfuTM0axyFZh94fnwXP5kf
mJCiU2d+OUve67n5ljb2I0uBLSSE0y9J92gS8c0mweVAf5HqoPqyJb/Hy4F7+ad3B434CMOKL2fC
2zUQMbSyxPd6S7yFGPzIdSDThWbklaLC+PjusDA/jNwAxLxfPv2y6O/vcnjbsv+RpeBUpB5PVf7l
8eqWoCanigD0EA5/Xal3GUK8nTn9kaWQqUHptCVeXuvrw0IyR9agSO71Xg9M6gB/w+7Ay8fkBi37
84Od8JsdkjWwULr/kn7yFc/f8P3dGfyEf8NScCga6Ppf75DjLUEcifXfy1Xybi+H55bcTx8Wo0jn
uVf3/GrfhJI68wT6mF89P1ip97k7/C1JFomkSb3715L8N3fGOOqhEmRS9XtZir9wZ/yJ2+eLUuwh
eror/vm/AAAA//8=</cx:binary>
              </cx:geoCache>
            </cx:geography>
          </cx:layoutPr>
        </cx:series>
      </cx:plotAreaRegion>
    </cx:plotArea>
    <cx:legend pos="r" align="min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endParaRPr lang="pl-PL" sz="900" b="0" i="0" u="none" strike="noStrike" baseline="0">
            <a:solidFill>
              <a:sysClr val="windowText" lastClr="000000">
                <a:lumMod val="65000"/>
                <a:lumOff val="35000"/>
              </a:sysClr>
            </a:solidFill>
            <a:latin typeface="Calibri" panose="020F0502020204030204"/>
          </a:endParaRPr>
        </a:p>
      </cx:txPr>
    </cx:legend>
  </cx:chart>
  <cx:spPr>
    <a:ln>
      <a:noFill/>
    </a:ln>
  </cx:spPr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9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85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3175">
        <a:solidFill>
          <a:schemeClr val="bg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4307944" cy="341203"/>
          </a:xfrm>
          <a:prstGeom prst="rect">
            <a:avLst/>
          </a:prstGeom>
        </p:spPr>
        <p:txBody>
          <a:bodyPr vert="horz" lIns="48738" tIns="24368" rIns="48738" bIns="24368" rtlCol="0"/>
          <a:lstStyle>
            <a:lvl1pPr algn="l">
              <a:defRPr sz="6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30626" y="3"/>
            <a:ext cx="4307944" cy="341203"/>
          </a:xfrm>
          <a:prstGeom prst="rect">
            <a:avLst/>
          </a:prstGeom>
        </p:spPr>
        <p:txBody>
          <a:bodyPr vert="horz" lIns="48738" tIns="24368" rIns="48738" bIns="24368" rtlCol="0"/>
          <a:lstStyle>
            <a:lvl1pPr algn="r">
              <a:defRPr sz="600"/>
            </a:lvl1pPr>
          </a:lstStyle>
          <a:p>
            <a:fld id="{D3D76160-9B97-415B-B6B3-1A3B8B385CD2}" type="datetimeFigureOut">
              <a:rPr lang="pl-PL" smtClean="0"/>
              <a:t>20.04.2026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2488"/>
            <a:ext cx="4086225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8738" tIns="24368" rIns="48738" bIns="24368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3781" y="3276326"/>
            <a:ext cx="7953367" cy="2681844"/>
          </a:xfrm>
          <a:prstGeom prst="rect">
            <a:avLst/>
          </a:prstGeom>
        </p:spPr>
        <p:txBody>
          <a:bodyPr vert="horz" lIns="48738" tIns="24368" rIns="48738" bIns="24368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467586"/>
            <a:ext cx="4307944" cy="341203"/>
          </a:xfrm>
          <a:prstGeom prst="rect">
            <a:avLst/>
          </a:prstGeom>
        </p:spPr>
        <p:txBody>
          <a:bodyPr vert="horz" lIns="48738" tIns="24368" rIns="48738" bIns="24368" rtlCol="0" anchor="b"/>
          <a:lstStyle>
            <a:lvl1pPr algn="l">
              <a:defRPr sz="6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30626" y="6467586"/>
            <a:ext cx="4307944" cy="341203"/>
          </a:xfrm>
          <a:prstGeom prst="rect">
            <a:avLst/>
          </a:prstGeom>
        </p:spPr>
        <p:txBody>
          <a:bodyPr vert="horz" lIns="48738" tIns="24368" rIns="48738" bIns="24368" rtlCol="0" anchor="b"/>
          <a:lstStyle>
            <a:lvl1pPr algn="r">
              <a:defRPr sz="600"/>
            </a:lvl1pPr>
          </a:lstStyle>
          <a:p>
            <a:fld id="{1B09622B-CED4-45D5-B282-0156320C91D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39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926" y="3505899"/>
            <a:ext cx="17089836" cy="792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853" y="6333237"/>
            <a:ext cx="1407398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0"/>
              <a:t>NAZWA</a:t>
            </a:r>
            <a:r>
              <a:rPr lang="pl-PL" spc="-55"/>
              <a:t> </a:t>
            </a:r>
            <a:r>
              <a:rPr lang="pl-PL" spc="-40"/>
              <a:t>DEPARTAMENTU</a:t>
            </a:r>
            <a:endParaRPr lang="pl-PL" spc="-4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50"/>
              <a:t>TEMAT</a:t>
            </a:r>
            <a:r>
              <a:rPr lang="pl-PL" spc="-50"/>
              <a:t> </a:t>
            </a:r>
            <a:r>
              <a:rPr lang="pl-PL" spc="-170"/>
              <a:t>PREZENTACJI</a:t>
            </a:r>
            <a:endParaRPr lang="pl-PL" spc="-17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0"/>
              <a:t>NAZWA</a:t>
            </a:r>
            <a:r>
              <a:rPr lang="pl-PL" spc="-55"/>
              <a:t> </a:t>
            </a:r>
            <a:r>
              <a:rPr lang="pl-PL" spc="-40"/>
              <a:t>DEPARTAMENTU</a:t>
            </a:r>
            <a:endParaRPr lang="pl-PL" spc="-4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50"/>
              <a:t>TEMAT</a:t>
            </a:r>
            <a:r>
              <a:rPr lang="pl-PL" spc="-50"/>
              <a:t> </a:t>
            </a:r>
            <a:r>
              <a:rPr lang="pl-PL" spc="-170"/>
              <a:t>PREZENTACJI</a:t>
            </a:r>
            <a:endParaRPr lang="pl-PL" spc="-17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84" y="2601151"/>
            <a:ext cx="874597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4429" y="2601151"/>
            <a:ext cx="874597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0"/>
              <a:t>NAZWA</a:t>
            </a:r>
            <a:r>
              <a:rPr lang="pl-PL" spc="-55"/>
              <a:t> </a:t>
            </a:r>
            <a:r>
              <a:rPr lang="pl-PL" spc="-40"/>
              <a:t>DEPARTAMENTU</a:t>
            </a:r>
            <a:endParaRPr lang="pl-PL" spc="-40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50"/>
              <a:t>TEMAT</a:t>
            </a:r>
            <a:r>
              <a:rPr lang="pl-PL" spc="-50"/>
              <a:t> </a:t>
            </a:r>
            <a:r>
              <a:rPr lang="pl-PL" spc="-170"/>
              <a:t>PREZENTACJI</a:t>
            </a:r>
            <a:endParaRPr lang="pl-PL" spc="-170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0"/>
              <a:t>NAZWA</a:t>
            </a:r>
            <a:r>
              <a:rPr lang="pl-PL" spc="-55"/>
              <a:t> </a:t>
            </a:r>
            <a:r>
              <a:rPr lang="pl-PL" spc="-40"/>
              <a:t>DEPARTAMENTU</a:t>
            </a:r>
            <a:endParaRPr lang="pl-PL" spc="-4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50"/>
              <a:t>TEMAT</a:t>
            </a:r>
            <a:r>
              <a:rPr lang="pl-PL" spc="-50"/>
              <a:t> </a:t>
            </a:r>
            <a:r>
              <a:rPr lang="pl-PL" spc="-170"/>
              <a:t>PREZENTACJI</a:t>
            </a:r>
            <a:endParaRPr lang="pl-PL" spc="-170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0"/>
              <a:t>NAZWA</a:t>
            </a:r>
            <a:r>
              <a:rPr lang="pl-PL" spc="-55"/>
              <a:t> </a:t>
            </a:r>
            <a:r>
              <a:rPr lang="pl-PL" spc="-40"/>
              <a:t>DEPARTAMENTU</a:t>
            </a:r>
            <a:endParaRPr lang="pl-PL" spc="-4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50"/>
              <a:t>TEMAT</a:t>
            </a:r>
            <a:r>
              <a:rPr lang="pl-PL" spc="-50"/>
              <a:t> </a:t>
            </a:r>
            <a:r>
              <a:rPr lang="pl-PL" spc="-170"/>
              <a:t>PREZENTACJI</a:t>
            </a:r>
            <a:endParaRPr lang="pl-PL" spc="-170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45979" y="2471428"/>
            <a:ext cx="5677348" cy="792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85" y="2601151"/>
            <a:ext cx="1809511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7554329" y="10528771"/>
            <a:ext cx="1726701" cy="1769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0"/>
              <a:t>NAZWA</a:t>
            </a:r>
            <a:r>
              <a:rPr lang="pl-PL" spc="-55"/>
              <a:t> </a:t>
            </a:r>
            <a:r>
              <a:rPr lang="pl-PL" spc="-40"/>
              <a:t>DEPARTAMENTU</a:t>
            </a:r>
            <a:endParaRPr lang="pl-PL" spc="-4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25036" y="10528771"/>
            <a:ext cx="1452360" cy="1769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50"/>
              <a:t>TEMAT</a:t>
            </a:r>
            <a:r>
              <a:rPr lang="pl-PL" spc="-50"/>
              <a:t> </a:t>
            </a:r>
            <a:r>
              <a:rPr lang="pl-PL" spc="-170"/>
              <a:t>PREZENTACJI</a:t>
            </a:r>
            <a:endParaRPr lang="pl-PL" spc="-17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6097" y="10517697"/>
            <a:ext cx="462430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raz 19" descr="Logotyp Województwa Łódzkiego oraz Regionalnego Centrum Polityki Społecznej w Łodzi">
            <a:extLst>
              <a:ext uri="{FF2B5EF4-FFF2-40B4-BE49-F238E27FC236}">
                <a16:creationId xmlns:a16="http://schemas.microsoft.com/office/drawing/2014/main" id="{E1B5B40A-F879-4B04-815C-D833675E48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sp>
        <p:nvSpPr>
          <p:cNvPr id="8" name="Tytuł 7">
            <a:extLst>
              <a:ext uri="{FF2B5EF4-FFF2-40B4-BE49-F238E27FC236}">
                <a16:creationId xmlns:a16="http://schemas.microsoft.com/office/drawing/2014/main" id="{59FE5634-F107-661C-812C-DE5B4D3567C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464" y="2530475"/>
            <a:ext cx="18428970" cy="398949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5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Sprawozdanie z realizacji programu działań na rzecz rodzin wielodzietnych w województwie łódzkim</a:t>
            </a:r>
            <a:br>
              <a:rPr kumimoji="0" lang="pl-PL" sz="5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pl-PL" sz="5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pn. „Wojewódzka Karta Rodzin Wielodzietnych” </a:t>
            </a:r>
            <a:br>
              <a:rPr kumimoji="0" lang="pl-PL" sz="5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 rok 2025</a:t>
            </a:r>
            <a:endParaRPr kumimoji="0" lang="pl-PL" sz="5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140F1537-4D7D-FBBE-676A-FB7F6F33D9D8}"/>
              </a:ext>
            </a:extLst>
          </p:cNvPr>
          <p:cNvSpPr txBox="1"/>
          <p:nvPr/>
        </p:nvSpPr>
        <p:spPr>
          <a:xfrm>
            <a:off x="838464" y="9547465"/>
            <a:ext cx="178249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Łódź, kwiecień 2026 r. </a:t>
            </a: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xfrm>
            <a:off x="825763" y="10528771"/>
            <a:ext cx="10903481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Sprawozdanie z realizacji programu działań na rzecz rodzin wielodzietnych w województwie łódzkim pn. „Wojewódzka Karta Rodzin Wielodzietnych” za rok 2025</a:t>
            </a:r>
            <a:endParaRPr dirty="0">
              <a:latin typeface="Arial" panose="020B0604020202020204" pitchFamily="34" charset="0"/>
              <a:ea typeface="Open Sans SemiBold" panose="020B0706030804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6190650" y="10528772"/>
            <a:ext cx="3082394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1B0B9-0136-AA10-EFE9-001CB84C7B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5E65DDCB-D339-7BB0-2BCF-05E4516BBD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raz 19" descr="Logotyp Województwa Łódzkiego oraz Regionalnego Centrum Polityki Społecznej w Łodzi">
            <a:extLst>
              <a:ext uri="{FF2B5EF4-FFF2-40B4-BE49-F238E27FC236}">
                <a16:creationId xmlns:a16="http://schemas.microsoft.com/office/drawing/2014/main" id="{3DB78E61-146C-28C0-1FA2-90B3BB12F1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F183E2A2-95F2-6B1F-3F3C-15B16DBF0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036" y="2121341"/>
            <a:ext cx="16293465" cy="615553"/>
          </a:xfrm>
        </p:spPr>
        <p:txBody>
          <a:bodyPr/>
          <a:lstStyle/>
          <a:p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Promocja Wojewódzkiej Karty Rodzin Wielodzietnych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1FD1AF91-F300-D470-8DA9-9A9CC580F65A}"/>
              </a:ext>
            </a:extLst>
          </p:cNvPr>
          <p:cNvSpPr txBox="1"/>
          <p:nvPr/>
        </p:nvSpPr>
        <p:spPr>
          <a:xfrm>
            <a:off x="854388" y="2783595"/>
            <a:ext cx="18428970" cy="6621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l" eaLnBrk="1" hangingPunct="1">
              <a:lnSpc>
                <a:spcPct val="120000"/>
              </a:lnSpc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pl-PL" altLang="pl-PL" sz="3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Spotkania z władzami miasta/gminy z powiatów: sieradzkiego, kutnowskiego oraz łowickiego. Podczas spotkań, zostały przedstawione założenia programu;</a:t>
            </a:r>
          </a:p>
          <a:p>
            <a:pPr marL="571500" indent="-571500" algn="l" eaLnBrk="1" hangingPunct="1">
              <a:lnSpc>
                <a:spcPct val="120000"/>
              </a:lnSpc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pl-PL" altLang="pl-PL" sz="3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Spotkania z rodzinami na </a:t>
            </a:r>
            <a:r>
              <a:rPr lang="pl-PL" altLang="pl-PL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terenie </a:t>
            </a:r>
            <a:r>
              <a:rPr lang="pl-PL" sz="3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Gminy Ręczno, Gminy Wieruszów, </a:t>
            </a:r>
            <a:br>
              <a:rPr lang="pl-PL" sz="3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pl-PL" sz="3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Gminy Lubochnia, Gminy Masłowice </a:t>
            </a:r>
            <a:r>
              <a:rPr lang="pl-PL" altLang="pl-PL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pn.: </a:t>
            </a:r>
            <a:r>
              <a:rPr lang="pl-PL" altLang="pl-PL" sz="3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pl-PL" altLang="pl-PL" sz="3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WspieraMY</a:t>
            </a:r>
            <a:r>
              <a:rPr lang="pl-PL" altLang="pl-PL" sz="3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rodziny z łódzkiego” oraz zorganizowanie warsztatów ceramicznych pn. „Czas z rodziną i gliną”;</a:t>
            </a:r>
          </a:p>
          <a:p>
            <a:pPr marL="571500" indent="-571500" algn="l" eaLnBrk="1" hangingPunct="1">
              <a:lnSpc>
                <a:spcPct val="120000"/>
              </a:lnSpc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pl-PL" altLang="pl-PL" sz="3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Stoiska wystawiennicze promujące Kartę podczas organizowanych na terenie województwa łódzkiego imprez, tj.: pikników, spotkań, szkoleń;</a:t>
            </a:r>
          </a:p>
          <a:p>
            <a:pPr marL="571500" indent="-571500" algn="l" eaLnBrk="1" hangingPunct="1">
              <a:lnSpc>
                <a:spcPct val="120000"/>
              </a:lnSpc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pl-PL" altLang="pl-PL" sz="3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Współpraca z mediami o charakterze regionalnym;</a:t>
            </a:r>
          </a:p>
          <a:p>
            <a:pPr marL="571500" indent="-571500" algn="l" eaLnBrk="1" hangingPunct="1">
              <a:lnSpc>
                <a:spcPct val="120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34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Promocja programu na stronach internetowych: </a:t>
            </a:r>
            <a:r>
              <a:rPr lang="pl-PL" sz="34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www.rcpslodz.pl, www.bip.rcpslodz.pl</a:t>
            </a:r>
            <a:r>
              <a:rPr lang="pl-PL" sz="34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oraz </a:t>
            </a:r>
            <a:r>
              <a:rPr lang="pl-PL" sz="34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www.lodzkie.pl</a:t>
            </a:r>
            <a:r>
              <a:rPr lang="pl-PL" sz="34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34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oraz w mediach społecznościowych.</a:t>
            </a:r>
            <a:endParaRPr lang="pl-PL" altLang="pl-PL" sz="3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5E50C0C4-90FF-C933-4E66-1F419D8EB398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825036" y="10528771"/>
            <a:ext cx="11590008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Sprawozdanie z realizacji programu działań na rzecz rodzin wielodzietnych w województwie łódzkim pn. „Wojewódzka Karta Rodzin Wielodzietnych” za rok 2025</a:t>
            </a: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28E1A2AB-6CC7-387A-5A9F-B16D1958BF68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6148845" y="10528771"/>
            <a:ext cx="31321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899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>
            <a:extLst>
              <a:ext uri="{FF2B5EF4-FFF2-40B4-BE49-F238E27FC236}">
                <a16:creationId xmlns:a16="http://schemas.microsoft.com/office/drawing/2014/main" id="{03430F32-6DB2-44A0-B835-9F47ED9A1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" name="Obraz 1" descr="Logotyp Województwa Łódzkiego oraz Regionalnego Centrum Polityki Społecznej w Łodzi">
            <a:extLst>
              <a:ext uri="{FF2B5EF4-FFF2-40B4-BE49-F238E27FC236}">
                <a16:creationId xmlns:a16="http://schemas.microsoft.com/office/drawing/2014/main" id="{9D03743C-C1FC-4B9D-BE6B-DA3CC303BE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93981" y="3302724"/>
            <a:ext cx="7427662" cy="1368000"/>
          </a:xfrm>
          <a:prstGeom prst="rect">
            <a:avLst/>
          </a:prstGeom>
        </p:spPr>
      </p:pic>
      <p:sp>
        <p:nvSpPr>
          <p:cNvPr id="3" name="object 11">
            <a:extLst>
              <a:ext uri="{FF2B5EF4-FFF2-40B4-BE49-F238E27FC236}">
                <a16:creationId xmlns:a16="http://schemas.microsoft.com/office/drawing/2014/main" id="{BD33C478-C026-49AB-A861-9F26E1C295F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61244" y="5502275"/>
            <a:ext cx="18206189" cy="1678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1651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0" lvl="0" indent="0" algn="ctr" defTabSz="917575" eaLnBrk="1" fontAlgn="auto" latinLnBrk="0" hangingPunct="1">
              <a:lnSpc>
                <a:spcPct val="100000"/>
              </a:lnSpc>
              <a:spcBef>
                <a:spcPts val="130"/>
              </a:spcBef>
              <a:spcAft>
                <a:spcPts val="42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54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Open Sans ExtraBold" panose="020B0906030804020204" pitchFamily="34" charset="0"/>
                <a:cs typeface="Arial" panose="020B0604020202020204" pitchFamily="34" charset="0"/>
              </a:rPr>
              <a:t>Dziękuję za uwagę</a:t>
            </a:r>
            <a:br>
              <a:rPr kumimoji="0" lang="pl-PL" sz="5400" b="1" i="0" u="none" strike="noStrike" kern="0" cap="none" spc="0" normalizeH="0" baseline="0" noProof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Open Sans ExtraBold" panose="020B0906030804020204" pitchFamily="34" charset="0"/>
                <a:cs typeface="Arial" panose="020B0604020202020204" pitchFamily="34" charset="0"/>
              </a:rPr>
            </a:br>
            <a:endParaRPr kumimoji="0" lang="pl-PL" sz="5400" b="1" i="0" u="none" strike="noStrike" kern="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Open Sans ExtraBold" panose="020B0906030804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7">
            <a:extLst>
              <a:ext uri="{FF2B5EF4-FFF2-40B4-BE49-F238E27FC236}">
                <a16:creationId xmlns:a16="http://schemas.microsoft.com/office/drawing/2014/main" id="{395FAB90-8D94-65B1-9E79-1B2910D5D734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825500" y="10435374"/>
            <a:ext cx="10446544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Sprawozdanie z realizacji programu działań na rzecz rodzin wielodzietnych w województwie łódzkim pn. „Wojewódzka Karta Rodzin Wielodzietnych” za rok 2025</a:t>
            </a:r>
          </a:p>
        </p:txBody>
      </p:sp>
      <p:sp>
        <p:nvSpPr>
          <p:cNvPr id="7" name="object 18">
            <a:extLst>
              <a:ext uri="{FF2B5EF4-FFF2-40B4-BE49-F238E27FC236}">
                <a16:creationId xmlns:a16="http://schemas.microsoft.com/office/drawing/2014/main" id="{879EA8D1-72C5-3176-9DCE-D8DE47AEC8AC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6190650" y="10528772"/>
            <a:ext cx="3082394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264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E5B9D-D144-DE04-9A59-728FED3BB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32354A92-E623-430B-0519-3C83F2514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raz 19" descr="Logotyp Województwa Łódzkiego oraz Regionalnego Centrum Polityki Społecznej w Łodzi">
            <a:extLst>
              <a:ext uri="{FF2B5EF4-FFF2-40B4-BE49-F238E27FC236}">
                <a16:creationId xmlns:a16="http://schemas.microsoft.com/office/drawing/2014/main" id="{6E9201BC-4583-CE35-6873-EF8D6D54CD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D602D8E3-7A0B-1D90-2246-7C2B850AA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896" y="2105827"/>
            <a:ext cx="16293465" cy="615553"/>
          </a:xfrm>
        </p:spPr>
        <p:txBody>
          <a:bodyPr/>
          <a:lstStyle/>
          <a:p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Wojewódzka Karta Rodzin Wielodzietnych</a:t>
            </a:r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8F1C7F2B-1DEA-D250-69D3-A864EAADE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64" y="3626787"/>
            <a:ext cx="18095119" cy="738664"/>
          </a:xfrm>
        </p:spPr>
        <p:txBody>
          <a:bodyPr/>
          <a:lstStyle/>
          <a:p>
            <a:pPr algn="ctr"/>
            <a:r>
              <a:rPr lang="pl-PL" sz="4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Samorząd Województwa Łódzkiego</a:t>
            </a:r>
          </a:p>
        </p:txBody>
      </p:sp>
      <p:sp>
        <p:nvSpPr>
          <p:cNvPr id="11" name="Strzałka: w dół 10">
            <a:extLst>
              <a:ext uri="{FF2B5EF4-FFF2-40B4-BE49-F238E27FC236}">
                <a16:creationId xmlns:a16="http://schemas.microsoft.com/office/drawing/2014/main" id="{08F57356-72E9-BA78-75A3-4BE205950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63628" y="4887237"/>
            <a:ext cx="1060134" cy="1142992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Symbol zastępczy tekstu 5">
            <a:extLst>
              <a:ext uri="{FF2B5EF4-FFF2-40B4-BE49-F238E27FC236}">
                <a16:creationId xmlns:a16="http://schemas.microsoft.com/office/drawing/2014/main" id="{95E92377-330A-8D59-2165-43D9A96AD8CF}"/>
              </a:ext>
            </a:extLst>
          </p:cNvPr>
          <p:cNvSpPr txBox="1">
            <a:spLocks/>
          </p:cNvSpPr>
          <p:nvPr/>
        </p:nvSpPr>
        <p:spPr>
          <a:xfrm>
            <a:off x="838463" y="6515123"/>
            <a:ext cx="18095119" cy="30162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Regionalne Centrum Polityki Społecznej w Łodzi – </a:t>
            </a:r>
          </a:p>
          <a:p>
            <a:pPr algn="ctr">
              <a:lnSpc>
                <a:spcPct val="120000"/>
              </a:lnSpc>
              <a:spcAft>
                <a:spcPts val="2400"/>
              </a:spcAft>
            </a:pPr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Jednostka Organizacyjna Samorządu Województwa Łódzkiego – </a:t>
            </a:r>
          </a:p>
          <a:p>
            <a:pPr algn="ctr"/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Koordynator Programu</a:t>
            </a:r>
          </a:p>
          <a:p>
            <a:pPr algn="ctr"/>
            <a:endParaRPr lang="pl-PL" sz="4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0CE22984-3AEE-04EA-080E-42739CAB3F39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825036" y="10528771"/>
            <a:ext cx="11590008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Sprawozdanie z realizacji programu działań na rzecz rodzin wielodzietnych w województwie łódzkim pn. „Wojewódzka Karta Rodzin Wielodzietnych” za rok 2025</a:t>
            </a: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696D9BA0-F3E2-816D-1C8D-85F586946D31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6148845" y="10528771"/>
            <a:ext cx="31321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423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00737F-FEA6-A96C-13A2-A120A7DA6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AAB13C3C-E6E7-C5F8-0D7D-86E952B603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raz 19" descr="Logotyp Województwa Łódzkiego oraz Regionalnego Centrum Polityki Społecznej w Łodzi">
            <a:extLst>
              <a:ext uri="{FF2B5EF4-FFF2-40B4-BE49-F238E27FC236}">
                <a16:creationId xmlns:a16="http://schemas.microsoft.com/office/drawing/2014/main" id="{DE2675D7-A5F7-EF46-57C8-C154694267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56046B9B-5CB8-DDB0-AA40-0C25E36BF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464" y="2103647"/>
            <a:ext cx="16293465" cy="1231106"/>
          </a:xfrm>
        </p:spPr>
        <p:txBody>
          <a:bodyPr/>
          <a:lstStyle/>
          <a:p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Podstawa prawna</a:t>
            </a:r>
            <a:b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pl-PL" sz="4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7E6F4D47-94C3-E0DF-12F7-891AE8A9B316}"/>
              </a:ext>
            </a:extLst>
          </p:cNvPr>
          <p:cNvSpPr txBox="1"/>
          <p:nvPr/>
        </p:nvSpPr>
        <p:spPr>
          <a:xfrm>
            <a:off x="375444" y="3902075"/>
            <a:ext cx="18445372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algn="l">
              <a:lnSpc>
                <a:spcPct val="120000"/>
              </a:lnSpc>
              <a:buNone/>
            </a:pPr>
            <a:r>
              <a:rPr lang="pl-PL" sz="40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 działań na rzecz rodzin wielodzietnych w województwie łódzkim pn. „Wojewódzka Karta Rodzin Wielodzietnych” został przyjęty </a:t>
            </a:r>
            <a:br>
              <a:rPr lang="pl-PL" sz="40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l-PL" sz="40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 dniu 25 lutego 2020 r. przez Sejmik Województwa Łódzkiego Uchwałą </a:t>
            </a:r>
            <a:br>
              <a:rPr lang="pl-PL" sz="40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l-PL" sz="40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nr XVI/261/20 i stanowi kontynuację inicjatywy władz samorządowych </a:t>
            </a:r>
            <a:br>
              <a:rPr lang="pl-PL" sz="40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l-PL" sz="40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podjętą w 2013 r. </a:t>
            </a:r>
          </a:p>
          <a:p>
            <a:endParaRPr lang="pl-PL" sz="4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2054E29F-C067-E033-F539-269457511445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825036" y="10528771"/>
            <a:ext cx="11590008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Sprawozdanie z realizacji programu działań na rzecz rodzin wielodzietnych w województwie łódzkim pn. „Wojewódzka Karta Rodzin Wielodzietnych” za rok 2025</a:t>
            </a: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5E6F868D-E36C-8B75-DF26-D27BB63ACE63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6148845" y="10528771"/>
            <a:ext cx="31321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168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1F749-E759-5953-B8FE-301CD109DA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FD1314A1-53F4-4BB1-89D0-ED52C02C29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raz 19" descr="Logotyp Województwa Łódzkiego oraz Regionalnego Centrum Polityki Społecznej w Łodzi">
            <a:extLst>
              <a:ext uri="{FF2B5EF4-FFF2-40B4-BE49-F238E27FC236}">
                <a16:creationId xmlns:a16="http://schemas.microsoft.com/office/drawing/2014/main" id="{B0866A8C-47E6-D6E0-11A4-F133A3A5B9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0A30E56D-3339-9276-8D2A-348058858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464" y="2119132"/>
            <a:ext cx="16293465" cy="615553"/>
          </a:xfrm>
        </p:spPr>
        <p:txBody>
          <a:bodyPr/>
          <a:lstStyle/>
          <a:p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Zasady wydawania Karty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A26AEAB9-812D-FDCD-0466-59FA669D9E91}"/>
              </a:ext>
            </a:extLst>
          </p:cNvPr>
          <p:cNvSpPr txBox="1"/>
          <p:nvPr/>
        </p:nvSpPr>
        <p:spPr>
          <a:xfrm>
            <a:off x="820876" y="3348406"/>
            <a:ext cx="18445372" cy="5965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6838" algn="l">
              <a:lnSpc>
                <a:spcPct val="120000"/>
              </a:lnSpc>
              <a:spcAft>
                <a:spcPts val="2400"/>
              </a:spcAft>
              <a:buNone/>
            </a:pPr>
            <a:r>
              <a:rPr lang="pl-PL" sz="36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Wojewódzka Karta Rodzin wielodzietnych upoważnia do korzystania </a:t>
            </a:r>
            <a:br>
              <a:rPr lang="pl-PL" sz="36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l-PL" sz="36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 ulg i uprawnień oferowanych przez partnerów programu.</a:t>
            </a:r>
          </a:p>
          <a:p>
            <a:pPr marL="285750" lvl="0" indent="-285750" algn="l">
              <a:lnSpc>
                <a:spcPct val="120000"/>
              </a:lnSpc>
              <a:spcAft>
                <a:spcPts val="1200"/>
              </a:spcAft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32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Karta przysługuje mieszkańcom województwa łódzkiego, tj.: </a:t>
            </a:r>
            <a:r>
              <a:rPr lang="pl-PL" sz="32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rodzicom, małżonkowi rodzica, którzy: 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mają</a:t>
            </a:r>
            <a:r>
              <a:rPr lang="pl-PL" sz="32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na utrzymaniu co najmniej troje dzieci lub 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mieli</a:t>
            </a:r>
            <a:r>
              <a:rPr lang="pl-PL" sz="32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na utrzymaniu co najmniej troje dzieci bez względu na ich wiek;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32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dziecku – 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 ukończenia 18. roku życia, </a:t>
            </a:r>
            <a:r>
              <a:rPr lang="pl-PL" sz="32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także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 25. roku życia </a:t>
            </a:r>
            <a:r>
              <a:rPr lang="pl-PL" sz="32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 warunkiem nauki w szkole lub szkole wyższej;</a:t>
            </a: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32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dziecku legitymującemu się orzeczeniem </a:t>
            </a:r>
            <a:br>
              <a:rPr lang="pl-PL" sz="32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l-PL" sz="32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umiarkowanym albo znacznym stopniu niepełnosprawności, w wieku powyżej 18. roku życia – </a:t>
            </a:r>
            <a:br>
              <a:rPr lang="pl-PL" sz="32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l-PL" sz="32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 okres ważności orzeczenia.</a:t>
            </a:r>
          </a:p>
          <a:p>
            <a:pPr marL="285750" lvl="0" indent="-285750">
              <a:lnSpc>
                <a:spcPct val="120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Warunkiem otrzymania Karty jest złożenie wniosku.</a:t>
            </a:r>
            <a:endParaRPr lang="pl-PL" sz="3200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39D21194-576B-8D42-FF45-7014ED424A82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825036" y="10528771"/>
            <a:ext cx="11590008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Sprawozdanie z realizacji programu działań na rzecz rodzin wielodzietnych w województwie łódzkim pn. „Wojewódzka Karta Rodzin Wielodzietnych” za rok 2025</a:t>
            </a: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5A27067A-2920-098B-65D4-B8F58F471FC3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6148845" y="10528771"/>
            <a:ext cx="31321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704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74F010-5172-AD72-28DF-45ACB9BE27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C1A014E4-DFD2-CB8F-120B-B475DB845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raz 19" descr="Logotyp Województwa Łódzkiego oraz Regionalnego Centrum Polityki Społecznej w Łodzi">
            <a:extLst>
              <a:ext uri="{FF2B5EF4-FFF2-40B4-BE49-F238E27FC236}">
                <a16:creationId xmlns:a16="http://schemas.microsoft.com/office/drawing/2014/main" id="{865C43DB-8B58-C79A-B201-5C2FEE6816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FCBF5680-1C77-5E97-1952-FFD290EF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036" y="2126521"/>
            <a:ext cx="16293465" cy="615553"/>
          </a:xfrm>
        </p:spPr>
        <p:txBody>
          <a:bodyPr/>
          <a:lstStyle/>
          <a:p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Wzór Karty</a:t>
            </a:r>
          </a:p>
        </p:txBody>
      </p:sp>
      <p:pic>
        <p:nvPicPr>
          <p:cNvPr id="4" name="Obraz 4" descr="Wzór Wojewódzkiej Karty Rodzin Wielodzietnych">
            <a:extLst>
              <a:ext uri="{FF2B5EF4-FFF2-40B4-BE49-F238E27FC236}">
                <a16:creationId xmlns:a16="http://schemas.microsoft.com/office/drawing/2014/main" id="{E9C8B6A6-D828-6140-0805-B4933D9CA2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544" y="2788774"/>
            <a:ext cx="5562600" cy="6591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bject 17">
            <a:extLst>
              <a:ext uri="{FF2B5EF4-FFF2-40B4-BE49-F238E27FC236}">
                <a16:creationId xmlns:a16="http://schemas.microsoft.com/office/drawing/2014/main" id="{FB8461F2-391B-E78C-2E9E-5D7C4ADB1F2C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825036" y="10528771"/>
            <a:ext cx="11590008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Sprawozdanie z realizacji programu działań na rzecz rodzin wielodzietnych w województwie łódzkim pn. „Wojewódzka Karta Rodzin Wielodzietnych” za rok 2025</a:t>
            </a: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7C22AC83-3544-EA0F-34C6-74604FD7C0E8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6148845" y="10528771"/>
            <a:ext cx="31321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536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579610-84CC-D68A-67A0-20DBE9F4D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1E77B02F-D616-38D8-21DD-7E1BB22493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raz 19" descr="Logotyp Województwa Łódzkiego oraz Regionalnego Centrum Polityki Społecznej w Łodzi">
            <a:extLst>
              <a:ext uri="{FF2B5EF4-FFF2-40B4-BE49-F238E27FC236}">
                <a16:creationId xmlns:a16="http://schemas.microsoft.com/office/drawing/2014/main" id="{74415D42-410E-7164-3CE6-78503CB2A9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D7F4AF94-7C24-ADDD-B3E6-4D67D131C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54" y="2113968"/>
            <a:ext cx="18442777" cy="615553"/>
          </a:xfrm>
        </p:spPr>
        <p:txBody>
          <a:bodyPr/>
          <a:lstStyle/>
          <a:p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Dane statystyczne za rok 2025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A041DDA1-E639-DE9C-8C77-9B4DC36C285A}"/>
              </a:ext>
            </a:extLst>
          </p:cNvPr>
          <p:cNvSpPr txBox="1"/>
          <p:nvPr/>
        </p:nvSpPr>
        <p:spPr>
          <a:xfrm>
            <a:off x="852061" y="3309667"/>
            <a:ext cx="18428970" cy="5810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3600"/>
              </a:spcAft>
            </a:pPr>
            <a:r>
              <a:rPr lang="pl-PL" sz="3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okresie od 1 stycznia 2025 r. do 31 grudnia 2025 r.:</a:t>
            </a:r>
          </a:p>
          <a:p>
            <a:pPr marL="685800" indent="-6858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zostało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złożonych 357 wniosków </a:t>
            </a: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wydanie Karty (w tym: 181 wniosków dla rodziców, </a:t>
            </a:r>
            <a:b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którzy mieli na utrzymani łącznie co najmniej troje dzieci oraz 31 wniosków o przyznanie Karty </a:t>
            </a:r>
            <a:b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dla członka rodziny wielodzietnej, który wcześniej był jej posiadaczem);</a:t>
            </a:r>
          </a:p>
          <a:p>
            <a:pPr marL="685800" indent="-685800">
              <a:lnSpc>
                <a:spcPct val="120000"/>
              </a:lnSpc>
              <a:spcBef>
                <a:spcPts val="240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wydano 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936 Kart dla 349 rodzin</a:t>
            </a: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685800" indent="-6858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wniosków nie zostało pozytywnie rozpatrzonych, ponieważ rodziny nie spełniały kryteriów wynikających z programu, uprawniających do wydania Karty. </a:t>
            </a:r>
          </a:p>
          <a:p>
            <a:endParaRPr lang="pl-PL" dirty="0"/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A7251482-DF2A-474F-7C7C-1544FD50D8F1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825036" y="10528771"/>
            <a:ext cx="11590008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Sprawozdanie z realizacji programu działań na rzecz rodzin wielodzietnych w województwie łódzkim pn. „Wojewódzka Karta Rodzin Wielodzietnych” za rok 2025</a:t>
            </a: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D410D4A1-27DE-31A6-0C76-8C4F4FE052DB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6148845" y="10528771"/>
            <a:ext cx="31321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771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BB332-AFAF-9EA5-E0D2-8E4885E8E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8F0F0F5C-8AC7-3246-DE85-F057EB526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raz 19" descr="Logotyp Województwa Łódzkiego oraz Regionalnego Centrum Polityki Społecznej w Łodzi">
            <a:extLst>
              <a:ext uri="{FF2B5EF4-FFF2-40B4-BE49-F238E27FC236}">
                <a16:creationId xmlns:a16="http://schemas.microsoft.com/office/drawing/2014/main" id="{BE62BBCC-F6BC-71C3-E518-0316527E9E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9054B5C1-F243-EA83-83EE-B6EBE245C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036" y="2069158"/>
            <a:ext cx="17533608" cy="615553"/>
          </a:xfrm>
        </p:spPr>
        <p:txBody>
          <a:bodyPr/>
          <a:lstStyle/>
          <a:p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Dane statystyczne za lata 2013 – 2025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D6C58624-118F-C685-A0ED-F30EC976B8F1}"/>
              </a:ext>
            </a:extLst>
          </p:cNvPr>
          <p:cNvSpPr txBox="1"/>
          <p:nvPr/>
        </p:nvSpPr>
        <p:spPr>
          <a:xfrm>
            <a:off x="852061" y="3444875"/>
            <a:ext cx="18428970" cy="6691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pl-PL" sz="3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okresie od 1 grudnia 2013 r. do 31 grudnia 2025 r.: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złożono 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6 463 wnioski </a:t>
            </a: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wydanie Karty (w tym 77 wniosków złożonych przez rodziny zastępcze, 10 przez rodzinne domy dziecka oraz 708 wniosków o przyznanie Karty </a:t>
            </a:r>
            <a:b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dla członka rodziny wielodzietnej, który wcześniej był jej posiadaczem);</a:t>
            </a:r>
          </a:p>
          <a:p>
            <a:pPr marL="457200" indent="-457200">
              <a:lnSpc>
                <a:spcPct val="120000"/>
              </a:lnSpc>
              <a:spcAft>
                <a:spcPts val="3600"/>
              </a:spcAft>
              <a:buFont typeface="Wingdings" panose="05000000000000000000" pitchFamily="2" charset="2"/>
              <a:buChar char="§"/>
            </a:pP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wydano 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28 778 Kart.</a:t>
            </a:r>
          </a:p>
          <a:p>
            <a:pPr algn="l">
              <a:spcAft>
                <a:spcPts val="1800"/>
              </a:spcAft>
              <a:tabLst>
                <a:tab pos="5759450" algn="r"/>
              </a:tabLst>
            </a:pPr>
            <a:r>
              <a:rPr lang="pl-PL" sz="36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Najwięcej wniosków o wydanie Karty w latach 2013-2025 złożyli mieszkańcy:</a:t>
            </a:r>
          </a:p>
          <a:p>
            <a:pPr marL="457200" indent="-457200" algn="l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5759450" algn="r"/>
              </a:tabLst>
            </a:pP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m.</a:t>
            </a:r>
            <a:r>
              <a:rPr lang="pl-PL" sz="32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Łodzi (1 275 wniosków);</a:t>
            </a:r>
          </a:p>
          <a:p>
            <a:pPr marL="457200" indent="-457200" algn="l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5759450" algn="r"/>
              </a:tabLst>
            </a:pPr>
            <a:r>
              <a:rPr lang="pl-PL" sz="32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powiatu pabianickiego (946 wniosków);</a:t>
            </a:r>
          </a:p>
          <a:p>
            <a:pPr marL="457200" indent="-457200" algn="l">
              <a:lnSpc>
                <a:spcPct val="120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tabLst>
                <a:tab pos="5759450" algn="r"/>
              </a:tabLst>
            </a:pPr>
            <a:r>
              <a:rPr lang="pl-PL" sz="32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powiatu łowickiego (424 wnioski). </a:t>
            </a:r>
          </a:p>
          <a:p>
            <a:endParaRPr lang="pl-PL" dirty="0"/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17B3E39A-46E0-9434-E6C2-41614CFC05EC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825036" y="10528771"/>
            <a:ext cx="11590008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Sprawozdanie z realizacji programu działań na rzecz rodzin wielodzietnych w województwie łódzkim pn. „Wojewódzka Karta Rodzin Wielodzietnych” za rok 2025</a:t>
            </a: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B052E0E8-6BBC-EE5D-D7D0-38E691ABFA2D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6148845" y="10528771"/>
            <a:ext cx="31321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511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5187C-66C9-F9D3-0F45-C807FBF3B0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7D70C7B9-C884-D077-5479-FD2793783A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raz 19" descr="Logotyp Województwa Łódzkiego oraz Regionalnego Centrum Polityki Społecznej w Łodzi">
            <a:extLst>
              <a:ext uri="{FF2B5EF4-FFF2-40B4-BE49-F238E27FC236}">
                <a16:creationId xmlns:a16="http://schemas.microsoft.com/office/drawing/2014/main" id="{86D004FA-1E34-861D-C426-39988032BE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905ED434-17F2-1BD7-905C-1A76C5AC1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9427" y="2119132"/>
            <a:ext cx="18481604" cy="1424108"/>
          </a:xfrm>
        </p:spPr>
        <p:txBody>
          <a:bodyPr/>
          <a:lstStyle/>
          <a:p>
            <a:pPr algn="l">
              <a:lnSpc>
                <a:spcPct val="120000"/>
              </a:lnSpc>
              <a:tabLst>
                <a:tab pos="5759450" algn="r"/>
              </a:tabLst>
            </a:pPr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Liczba wniosków o wydanie Wojewódzkiej Karty Rodzin Wielodzietnych </a:t>
            </a:r>
            <a:br>
              <a:rPr lang="pl-PL" sz="40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 poszczególnych powiatach w </a:t>
            </a:r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województwie łódzkim w latach 2013 </a:t>
            </a:r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2025 </a:t>
            </a:r>
            <a:endParaRPr lang="pl-PL" sz="40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mc:AlternateContent xmlns:mc="http://schemas.openxmlformats.org/markup-compatibility/2006" xmlns:cx4="http://schemas.microsoft.com/office/drawing/2016/5/10/chartex">
        <mc:Choice Requires="cx4">
          <p:graphicFrame>
            <p:nvGraphicFramePr>
              <p:cNvPr id="2" name="Wykres 1" descr="Liczba wniosków o wydanie Wojewódzkiej Karty Rodzin Wielodzietnych &#10;w poszczególnych powiatach w województwie łódzkim w latach 2013 – 2025">
                <a:extLst>
                  <a:ext uri="{FF2B5EF4-FFF2-40B4-BE49-F238E27FC236}">
                    <a16:creationId xmlns:a16="http://schemas.microsoft.com/office/drawing/2014/main" id="{0EC71776-C322-4C29-99EB-CDE4FA8226EE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4201388990"/>
                  </p:ext>
                </p:extLst>
              </p:nvPr>
            </p:nvGraphicFramePr>
            <p:xfrm>
              <a:off x="7536338" y="3714749"/>
              <a:ext cx="7240906" cy="6720616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2" name="Wykres 1" descr="Liczba wniosków o wydanie Wojewódzkiej Karty Rodzin Wielodzietnych &#10;w poszczególnych powiatach w województwie łódzkim w latach 2013 – 2025">
                <a:extLst>
                  <a:ext uri="{FF2B5EF4-FFF2-40B4-BE49-F238E27FC236}">
                    <a16:creationId xmlns:a16="http://schemas.microsoft.com/office/drawing/2014/main" id="{0EC71776-C322-4C29-99EB-CDE4FA8226E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536338" y="3714749"/>
                <a:ext cx="7240906" cy="6720616"/>
              </a:xfrm>
              <a:prstGeom prst="rect">
                <a:avLst/>
              </a:prstGeom>
            </p:spPr>
          </p:pic>
        </mc:Fallback>
      </mc:AlternateContent>
      <p:sp>
        <p:nvSpPr>
          <p:cNvPr id="17" name="object 17">
            <a:extLst>
              <a:ext uri="{FF2B5EF4-FFF2-40B4-BE49-F238E27FC236}">
                <a16:creationId xmlns:a16="http://schemas.microsoft.com/office/drawing/2014/main" id="{495D90C2-3F4B-8455-1556-04759EBD3204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825036" y="10528771"/>
            <a:ext cx="11590008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Sprawozdanie z realizacji programu działań na rzecz rodzin wielodzietnych w województwie łódzkim pn. „Wojewódzka Karta Rodzin Wielodzietnych” za rok 2025</a:t>
            </a: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56202B71-D5C3-3FD1-245F-95DDDAD79F54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6148845" y="10528771"/>
            <a:ext cx="31321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1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04826-41A7-8864-115E-04EAB1F36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B5569D4A-CE16-0356-7372-12A57185F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raz 19" descr="Logotyp Województwa Łódzkiego oraz Regionalnego Centrum Polityki Społecznej w Łodzi">
            <a:extLst>
              <a:ext uri="{FF2B5EF4-FFF2-40B4-BE49-F238E27FC236}">
                <a16:creationId xmlns:a16="http://schemas.microsoft.com/office/drawing/2014/main" id="{8821F126-8A4D-5A8E-B9F3-7E8FDC3E7B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D346C9F4-E48B-7E9A-E60C-E44757F6E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036" y="2054963"/>
            <a:ext cx="16293465" cy="615553"/>
          </a:xfrm>
        </p:spPr>
        <p:txBody>
          <a:bodyPr/>
          <a:lstStyle/>
          <a:p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Partnerzy Programu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8E6E0886-E051-BCC4-3BBF-6B220C4FAACB}"/>
              </a:ext>
            </a:extLst>
          </p:cNvPr>
          <p:cNvSpPr txBox="1"/>
          <p:nvPr/>
        </p:nvSpPr>
        <p:spPr>
          <a:xfrm>
            <a:off x="838464" y="3133545"/>
            <a:ext cx="18428970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buClr>
                <a:srgbClr val="006699"/>
              </a:buClr>
            </a:pPr>
            <a:r>
              <a:rPr lang="pl-PL" sz="360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 programu mogą włączać się jednostki samorządu terytorialnego, instytucje, przedsiębiorstwa, które chcą udzielić zniżek, ulg i uprawnień rodzinom wielodzietnym zamieszkałym w województwie łódzkim. </a:t>
            </a:r>
            <a:endParaRPr lang="pl-PL" altLang="pl-PL" sz="3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spcAft>
                <a:spcPts val="1200"/>
              </a:spcAft>
              <a:buClr>
                <a:srgbClr val="006699"/>
              </a:buClr>
              <a:buFont typeface="Arial" panose="020B0604020202020204" pitchFamily="34" charset="0"/>
              <a:buNone/>
            </a:pPr>
            <a:r>
              <a:rPr lang="pl-PL" altLang="pl-PL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</a:t>
            </a:r>
            <a:r>
              <a:rPr lang="pl-PL" altLang="pl-PL" sz="3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 r. </a:t>
            </a:r>
            <a:r>
              <a:rPr lang="pl-PL" altLang="pl-PL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programie uczestniczyło</a:t>
            </a:r>
            <a:r>
              <a:rPr lang="pl-PL" altLang="pl-PL" sz="3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105 partnerów</a:t>
            </a:r>
            <a:r>
              <a:rPr lang="pl-PL" altLang="pl-PL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 tym:</a:t>
            </a:r>
          </a:p>
          <a:p>
            <a:pPr marL="571500" indent="-571500" algn="l" eaLnBrk="1" hangingPunct="1">
              <a:lnSpc>
                <a:spcPct val="120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pl-PL" altLang="pl-PL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podmiotów – jednostek podległych Samorządowi Województwa Łódzkiego;</a:t>
            </a:r>
          </a:p>
          <a:p>
            <a:pPr marL="571500" indent="-571500" algn="l" eaLnBrk="1" hangingPunct="1">
              <a:lnSpc>
                <a:spcPct val="120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pl-PL" altLang="pl-PL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98 podmiotów prywatnych.</a:t>
            </a:r>
          </a:p>
          <a:p>
            <a:pPr algn="l" eaLnBrk="1" hangingPunct="1">
              <a:lnSpc>
                <a:spcPct val="120000"/>
              </a:lnSpc>
              <a:buClr>
                <a:srgbClr val="006699"/>
              </a:buClr>
              <a:buFont typeface="Arial" panose="020B0604020202020204" pitchFamily="34" charset="0"/>
              <a:buNone/>
            </a:pPr>
            <a:r>
              <a:rPr lang="pl-PL" altLang="pl-PL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</a:t>
            </a:r>
            <a:r>
              <a:rPr lang="pl-PL" altLang="pl-PL" sz="3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r>
              <a:rPr lang="pl-PL" altLang="pl-PL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pl-PL" sz="3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r. </a:t>
            </a:r>
            <a:r>
              <a:rPr lang="pl-PL" altLang="pl-PL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zawarto </a:t>
            </a:r>
            <a:r>
              <a:rPr lang="pl-PL" altLang="pl-PL" sz="3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nowych porozumień</a:t>
            </a:r>
            <a:r>
              <a:rPr lang="pl-PL" altLang="pl-PL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 podmiotami prywatnymi, oferującymi ulgi </a:t>
            </a:r>
            <a:br>
              <a:rPr lang="pl-PL" altLang="pl-PL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uprawnienia w ramach programu.</a:t>
            </a:r>
          </a:p>
          <a:p>
            <a:pPr algn="l" eaLnBrk="1" hangingPunct="1">
              <a:lnSpc>
                <a:spcPct val="120000"/>
              </a:lnSpc>
              <a:buClr>
                <a:srgbClr val="006699"/>
              </a:buClr>
              <a:buFont typeface="Arial" panose="020B0604020202020204" pitchFamily="34" charset="0"/>
              <a:buNone/>
            </a:pPr>
            <a:r>
              <a:rPr lang="pl-PL" sz="3600" dirty="0">
                <a:solidFill>
                  <a:schemeClr val="accent1">
                    <a:lumMod val="50000"/>
                  </a:schemeClr>
                </a:solidFill>
              </a:rPr>
              <a:t>Zniżki oferowane przez partnerów programu w przeważającej mierze dotyczą usług przede wszystkim z zakresu kultury, sportu </a:t>
            </a:r>
            <a:r>
              <a:rPr lang="pl-PL" sz="3600">
                <a:solidFill>
                  <a:schemeClr val="accent1">
                    <a:lumMod val="50000"/>
                  </a:schemeClr>
                </a:solidFill>
              </a:rPr>
              <a:t>i rekreacji </a:t>
            </a:r>
            <a:r>
              <a:rPr lang="pl-PL" sz="3600" dirty="0">
                <a:solidFill>
                  <a:schemeClr val="accent1">
                    <a:lumMod val="50000"/>
                  </a:schemeClr>
                </a:solidFill>
              </a:rPr>
              <a:t>natomiast wśród podmiotów handlowych zdecydowanie dominują, te z branży spożywczej.</a:t>
            </a:r>
            <a:endParaRPr lang="pl-PL" altLang="pl-PL" sz="3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E9099292-F851-E352-C903-6A00138A2028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825036" y="10528771"/>
            <a:ext cx="11590008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Sprawozdanie z realizacji programu działań na rzecz rodzin wielodzietnych w województwie łódzkim pn. „Wojewódzka Karta Rodzin Wielodzietnych” za rok 2025</a:t>
            </a: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AF6E9CB5-4CFF-06FD-82C2-7EE233E0F69C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6148845" y="10528771"/>
            <a:ext cx="31321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522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1062</TotalTime>
  <Words>984</Words>
  <Application>Microsoft Office PowerPoint</Application>
  <PresentationFormat>Niestandardowy</PresentationFormat>
  <Paragraphs>64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Calibri</vt:lpstr>
      <vt:lpstr>Wingdings</vt:lpstr>
      <vt:lpstr>Office Theme</vt:lpstr>
      <vt:lpstr>Sprawozdanie z realizacji programu działań na rzecz rodzin wielodzietnych w województwie łódzkim pn. „Wojewódzka Karta Rodzin Wielodzietnych”  za rok 2025</vt:lpstr>
      <vt:lpstr>Wojewódzka Karta Rodzin Wielodzietnych</vt:lpstr>
      <vt:lpstr>Podstawa prawna </vt:lpstr>
      <vt:lpstr>Zasady wydawania Karty</vt:lpstr>
      <vt:lpstr>Wzór Karty</vt:lpstr>
      <vt:lpstr>Dane statystyczne za rok 2025</vt:lpstr>
      <vt:lpstr>Dane statystyczne za lata 2013 – 2025</vt:lpstr>
      <vt:lpstr>Liczba wniosków o wydanie Wojewódzkiej Karty Rodzin Wielodzietnych  w poszczególnych powiatach w województwie łódzkim w latach 2013 – 2025 </vt:lpstr>
      <vt:lpstr>Partnerzy Programu</vt:lpstr>
      <vt:lpstr>Promocja Wojewódzkiej Karty Rodzin Wielodzietnych</vt:lpstr>
      <vt:lpstr>Dziękuję za uwagę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- Sprawozdanie z realizacji programu działań na rzecz rodzin wielodzietnych w województwie łódzkim</dc:title>
  <dc:creator>Dominika Kielanowska</dc:creator>
  <cp:lastModifiedBy>Magdalena Mrówczyńska</cp:lastModifiedBy>
  <cp:revision>79</cp:revision>
  <cp:lastPrinted>2026-04-10T06:16:47Z</cp:lastPrinted>
  <dcterms:created xsi:type="dcterms:W3CDTF">2024-12-16T16:53:17Z</dcterms:created>
  <dcterms:modified xsi:type="dcterms:W3CDTF">2026-04-20T08:51:58Z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2024-12-16T00:00:00Z</vt:filetime>
  </property>
  <property fmtid="{D5CDD505-2E9C-101B-9397-08002B2CF9AE}" pid="3" name="Creator">
    <vt:lpwstr>Adobe InDesign 20.0 (Windows)</vt:lpwstr>
  </property>
  <property fmtid="{D5CDD505-2E9C-101B-9397-08002B2CF9AE}" pid="4" name="LastSaved">
    <vt:filetime>2024-12-16T00:00:00Z</vt:filetime>
  </property>
  <property fmtid="{D5CDD505-2E9C-101B-9397-08002B2CF9AE}" pid="5" name="Producer">
    <vt:lpwstr>3-Heights(TM) PDF Security Shell 4.8.25.2 (http://www.pdf-tools.com)</vt:lpwstr>
  </property>
</Properties>
</file>