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11" r:id="rId3"/>
    <p:sldId id="423" r:id="rId4"/>
    <p:sldId id="443" r:id="rId5"/>
    <p:sldId id="457" r:id="rId6"/>
    <p:sldId id="460" r:id="rId7"/>
    <p:sldId id="432" r:id="rId8"/>
    <p:sldId id="425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56" r:id="rId17"/>
    <p:sldId id="465" r:id="rId18"/>
    <p:sldId id="480" r:id="rId19"/>
    <p:sldId id="481" r:id="rId20"/>
    <p:sldId id="490" r:id="rId21"/>
    <p:sldId id="472" r:id="rId22"/>
    <p:sldId id="473" r:id="rId23"/>
    <p:sldId id="486" r:id="rId24"/>
    <p:sldId id="428" r:id="rId25"/>
    <p:sldId id="450" r:id="rId26"/>
    <p:sldId id="451" r:id="rId27"/>
    <p:sldId id="430" r:id="rId28"/>
    <p:sldId id="491" r:id="rId29"/>
  </p:sldIdLst>
  <p:sldSz cx="18288000" cy="10287000"/>
  <p:notesSz cx="6797675" cy="9926638"/>
  <p:embeddedFontLs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hampagne &amp; Limousines" panose="020B0604020202020204" charset="0"/>
      <p:regular r:id="rId35"/>
      <p:bold r:id="rId36"/>
      <p:italic r:id="rId37"/>
      <p:boldItalic r:id="rId38"/>
    </p:embeddedFont>
    <p:embeddedFont>
      <p:font typeface="Garamond" panose="02020404030301010803" pitchFamily="18" charset="0"/>
      <p:regular r:id="rId39"/>
      <p:bold r:id="rId40"/>
      <p:italic r:id="rId41"/>
    </p:embeddedFont>
    <p:embeddedFont>
      <p:font typeface="League Spartan" panose="020B0604020202020204" charset="-18"/>
      <p:regular r:id="rId42"/>
      <p:bold r:id="rId43"/>
    </p:embeddedFont>
    <p:embeddedFont>
      <p:font typeface="Montserrat" panose="020B0604020202020204" charset="-18"/>
      <p:regular r:id="rId44"/>
      <p:bold r:id="rId45"/>
      <p:italic r:id="rId46"/>
      <p:boldItalic r:id="rId47"/>
    </p:embeddedFont>
    <p:embeddedFont>
      <p:font typeface="Montserrat ExtraBold" panose="020B0604020202020204" charset="-18"/>
      <p:bold r:id="rId48"/>
      <p:boldItalic r:id="rId49"/>
    </p:embeddedFont>
    <p:embeddedFont>
      <p:font typeface="Montserrat SemiBold" panose="020B0604020202020204" charset="-18"/>
      <p:bold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92" userDrawn="1">
          <p15:clr>
            <a:srgbClr val="A4A3A4"/>
          </p15:clr>
        </p15:guide>
        <p15:guide id="3" orient="horz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92D5"/>
    <a:srgbClr val="051D40"/>
    <a:srgbClr val="56AEFF"/>
    <a:srgbClr val="CFF4FF"/>
    <a:srgbClr val="C2C7CE"/>
    <a:srgbClr val="062656"/>
    <a:srgbClr val="254061"/>
    <a:srgbClr val="17375E"/>
    <a:srgbClr val="191919"/>
    <a:srgbClr val="135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68" autoAdjust="0"/>
  </p:normalViewPr>
  <p:slideViewPr>
    <p:cSldViewPr>
      <p:cViewPr varScale="1">
        <p:scale>
          <a:sx n="56" d="100"/>
          <a:sy n="56" d="100"/>
        </p:scale>
        <p:origin x="1080" y="67"/>
      </p:cViewPr>
      <p:guideLst>
        <p:guide pos="192"/>
        <p:guide orient="horz" pos="3240"/>
      </p:guideLst>
    </p:cSldViewPr>
  </p:slideViewPr>
  <p:outlineViewPr>
    <p:cViewPr>
      <p:scale>
        <a:sx n="33" d="100"/>
        <a:sy n="33" d="100"/>
      </p:scale>
      <p:origin x="0" y="-195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!%202025%20dla%20szefa%20PREZENTACJA\4%20grudnia%20dodac%20sieradz\Por&#243;wnanie%20wakat&#243;w_etat%20i%20zatrudnienie%2001.07.2024%20i%2001.12.2025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l-PL" sz="1600" dirty="0"/>
              <a:t>Liczba wakatów na dzień 01.07.2024 r. i 01.12.2025 r.</a:t>
            </a:r>
          </a:p>
        </c:rich>
      </c:tx>
      <c:layout>
        <c:manualLayout>
          <c:xMode val="edge"/>
          <c:yMode val="edge"/>
          <c:x val="0.1227718126143323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01.07.2024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Arkusz1!$C$7:$C$9</c:f>
              <c:strCache>
                <c:ptCount val="3"/>
                <c:pt idx="0">
                  <c:v>KWP  w  Łodzi </c:v>
                </c:pt>
                <c:pt idx="1">
                  <c:v>OPP w Łodzi</c:v>
                </c:pt>
                <c:pt idx="2">
                  <c:v>KMP/KPP</c:v>
                </c:pt>
              </c:strCache>
            </c:strRef>
          </c:cat>
          <c:val>
            <c:numRef>
              <c:f>Arkusz1!$F$7:$F$9</c:f>
              <c:numCache>
                <c:formatCode>General</c:formatCode>
                <c:ptCount val="3"/>
                <c:pt idx="0">
                  <c:v>112</c:v>
                </c:pt>
                <c:pt idx="1">
                  <c:v>111</c:v>
                </c:pt>
                <c:pt idx="2">
                  <c:v>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9A-47D5-9A1C-AC8DBDA6A4ED}"/>
            </c:ext>
          </c:extLst>
        </c:ser>
        <c:ser>
          <c:idx val="1"/>
          <c:order val="1"/>
          <c:tx>
            <c:v>01.12.2024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Arkusz1!$C$7:$C$9</c:f>
              <c:strCache>
                <c:ptCount val="3"/>
                <c:pt idx="0">
                  <c:v>KWP  w  Łodzi </c:v>
                </c:pt>
                <c:pt idx="1">
                  <c:v>OPP w Łodzi</c:v>
                </c:pt>
                <c:pt idx="2">
                  <c:v>KMP/KPP</c:v>
                </c:pt>
              </c:strCache>
            </c:strRef>
          </c:cat>
          <c:val>
            <c:numRef>
              <c:f>Arkusz1!$J$7:$J$9</c:f>
              <c:numCache>
                <c:formatCode>General</c:formatCode>
                <c:ptCount val="3"/>
                <c:pt idx="0">
                  <c:v>101</c:v>
                </c:pt>
                <c:pt idx="1">
                  <c:v>39</c:v>
                </c:pt>
                <c:pt idx="2">
                  <c:v>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9A-47D5-9A1C-AC8DBDA6A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793760239"/>
        <c:axId val="1"/>
      </c:barChart>
      <c:catAx>
        <c:axId val="17937602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93760239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400" b="1" dirty="0">
                <a:solidFill>
                  <a:schemeClr val="tx1"/>
                </a:solidFill>
              </a:rPr>
              <a:t>OFIARY ŚMIERTELNE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A1D4-4D80-B0BF-6A56CD3EC4CA}"/>
              </c:ext>
            </c:extLst>
          </c:dPt>
          <c:dPt>
            <c:idx val="1"/>
            <c:invertIfNegative val="0"/>
            <c:bubble3D val="0"/>
            <c:spPr>
              <a:solidFill>
                <a:srgbClr val="00468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A1D4-4D80-B0BF-6A56CD3EC4CA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140</c:v>
                </c:pt>
                <c:pt idx="1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D4-4D80-B0BF-6A56CD3EC4C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5570383"/>
        <c:axId val="834671295"/>
      </c:barChart>
      <c:catAx>
        <c:axId val="8355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4671295"/>
        <c:crosses val="autoZero"/>
        <c:auto val="1"/>
        <c:lblAlgn val="ctr"/>
        <c:lblOffset val="100"/>
        <c:noMultiLvlLbl val="0"/>
      </c:catAx>
      <c:valAx>
        <c:axId val="834671295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3557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400" b="1" dirty="0">
                <a:solidFill>
                  <a:schemeClr val="tx1"/>
                </a:solidFill>
              </a:rPr>
              <a:t>KOLIZJE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1573-43D0-9B44-8C010666C989}"/>
              </c:ext>
            </c:extLst>
          </c:dPt>
          <c:dPt>
            <c:idx val="1"/>
            <c:invertIfNegative val="0"/>
            <c:bubble3D val="0"/>
            <c:spPr>
              <a:solidFill>
                <a:srgbClr val="00468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1573-43D0-9B44-8C010666C989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573-43D0-9B44-8C010666C989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1573-43D0-9B44-8C010666C98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23970</c:v>
                </c:pt>
                <c:pt idx="1">
                  <c:v>24145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73-43D0-9B44-8C010666C98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5570383"/>
        <c:axId val="834671295"/>
      </c:barChart>
      <c:catAx>
        <c:axId val="8355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4671295"/>
        <c:crosses val="autoZero"/>
        <c:auto val="1"/>
        <c:lblAlgn val="ctr"/>
        <c:lblOffset val="100"/>
        <c:noMultiLvlLbl val="0"/>
      </c:catAx>
      <c:valAx>
        <c:axId val="834671295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3557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400" b="1" dirty="0">
                <a:solidFill>
                  <a:schemeClr val="tx1"/>
                </a:solidFill>
              </a:rPr>
              <a:t>WYPADKI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B8ED-4FDD-94E7-7E756B1BFCEB}"/>
              </c:ext>
            </c:extLst>
          </c:dPt>
          <c:dPt>
            <c:idx val="1"/>
            <c:invertIfNegative val="0"/>
            <c:bubble3D val="0"/>
            <c:spPr>
              <a:solidFill>
                <a:srgbClr val="00468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B8ED-4FDD-94E7-7E756B1BFCEB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2230</c:v>
                </c:pt>
                <c:pt idx="1">
                  <c:v>2101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ED-4FDD-94E7-7E756B1BFCE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5570383"/>
        <c:axId val="834671295"/>
      </c:barChart>
      <c:catAx>
        <c:axId val="8355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4671295"/>
        <c:crosses val="autoZero"/>
        <c:auto val="1"/>
        <c:lblAlgn val="ctr"/>
        <c:lblOffset val="100"/>
        <c:noMultiLvlLbl val="0"/>
      </c:catAx>
      <c:valAx>
        <c:axId val="834671295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3557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400" b="1" dirty="0">
                <a:solidFill>
                  <a:schemeClr val="tx1"/>
                </a:solidFill>
              </a:rPr>
              <a:t>RANNI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64D8-4323-BC47-E5CA2943D282}"/>
              </c:ext>
            </c:extLst>
          </c:dPt>
          <c:dPt>
            <c:idx val="1"/>
            <c:invertIfNegative val="0"/>
            <c:bubble3D val="0"/>
            <c:spPr>
              <a:solidFill>
                <a:srgbClr val="00468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64D8-4323-BC47-E5CA2943D282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4D8-4323-BC47-E5CA2943D282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64D8-4323-BC47-E5CA2943D28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2570</c:v>
                </c:pt>
                <c:pt idx="1">
                  <c:v>2529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D8-4323-BC47-E5CA2943D28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5570383"/>
        <c:axId val="834671295"/>
      </c:barChart>
      <c:catAx>
        <c:axId val="8355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4671295"/>
        <c:crosses val="autoZero"/>
        <c:auto val="1"/>
        <c:lblAlgn val="ctr"/>
        <c:lblOffset val="100"/>
        <c:noMultiLvlLbl val="0"/>
      </c:catAx>
      <c:valAx>
        <c:axId val="834671295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3557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400" b="1" dirty="0">
                <a:solidFill>
                  <a:schemeClr val="tx1"/>
                </a:solidFill>
              </a:rPr>
              <a:t>LICZBA ZDARZEŃ</a:t>
            </a:r>
            <a:endParaRPr lang="en-US" sz="1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15B6-4E4E-A901-865EC87B41B4}"/>
              </c:ext>
            </c:extLst>
          </c:dPt>
          <c:dPt>
            <c:idx val="1"/>
            <c:invertIfNegative val="0"/>
            <c:bubble3D val="0"/>
            <c:spPr>
              <a:solidFill>
                <a:srgbClr val="00468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15B6-4E4E-A901-865EC87B41B4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5B6-4E4E-A901-865EC87B41B4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15B6-4E4E-A901-865EC87B41B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26200</c:v>
                </c:pt>
                <c:pt idx="1">
                  <c:v>26246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B6-4E4E-A901-865EC87B41B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5570383"/>
        <c:axId val="834671295"/>
      </c:barChart>
      <c:catAx>
        <c:axId val="83557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34671295"/>
        <c:crosses val="autoZero"/>
        <c:auto val="1"/>
        <c:lblAlgn val="ctr"/>
        <c:lblOffset val="100"/>
        <c:noMultiLvlLbl val="0"/>
      </c:catAx>
      <c:valAx>
        <c:axId val="834671295"/>
        <c:scaling>
          <c:orientation val="minMax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83557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0.30423</cdr:x>
      <cdr:y>0.42565</cdr:y>
    </cdr:from>
    <cdr:to>
      <cdr:x>0.74001</cdr:x>
      <cdr:y>0.68202</cdr:y>
    </cdr:to>
    <cdr:sp macro="" textlink="">
      <cdr:nvSpPr>
        <cdr:cNvPr id="4" name="AutoShape 23">
          <a:extLst xmlns:a="http://schemas.openxmlformats.org/drawingml/2006/main">
            <a:ext uri="{FF2B5EF4-FFF2-40B4-BE49-F238E27FC236}">
              <a16:creationId xmlns:a16="http://schemas.microsoft.com/office/drawing/2014/main" id="{C43172A2-DFA1-460B-9602-C6C0DAF5F245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98763" y="1793141"/>
          <a:ext cx="1000919" cy="1080017"/>
        </a:xfrm>
        <a:prstGeom xmlns:a="http://schemas.openxmlformats.org/drawingml/2006/main" prst="downArrow">
          <a:avLst>
            <a:gd name="adj1" fmla="val 50000"/>
            <a:gd name="adj2" fmla="val 49621"/>
          </a:avLst>
        </a:prstGeom>
        <a:solidFill xmlns:a="http://schemas.openxmlformats.org/drawingml/2006/main">
          <a:srgbClr val="006600"/>
        </a:solidFill>
        <a:ln xmlns:a="http://schemas.openxmlformats.org/drawingml/2006/main" w="38100">
          <a:solidFill>
            <a:schemeClr val="bg1"/>
          </a:solidFill>
          <a:miter lim="800000"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endParaRPr lang="pl-PL" altLang="pl-PL" sz="1100" dirty="0">
            <a:solidFill>
              <a:srgbClr val="990033"/>
            </a:solidFill>
          </a:endParaRPr>
        </a:p>
      </cdr:txBody>
    </cdr:sp>
  </cdr:relSizeAnchor>
  <cdr:relSizeAnchor xmlns:cdr="http://schemas.openxmlformats.org/drawingml/2006/chartDrawing">
    <cdr:from>
      <cdr:x>0.36215</cdr:x>
      <cdr:y>0.49928</cdr:y>
    </cdr:from>
    <cdr:to>
      <cdr:x>0.68209</cdr:x>
      <cdr:y>0.60157</cdr:y>
    </cdr:to>
    <cdr:sp macro="" textlink="">
      <cdr:nvSpPr>
        <cdr:cNvPr id="5" name="Prostokąt 4">
          <a:extLst xmlns:a="http://schemas.openxmlformats.org/drawingml/2006/main">
            <a:ext uri="{FF2B5EF4-FFF2-40B4-BE49-F238E27FC236}">
              <a16:creationId xmlns:a16="http://schemas.microsoft.com/office/drawing/2014/main" id="{FCA39F2D-4788-426D-90BF-1474EBEC70C9}"/>
            </a:ext>
          </a:extLst>
        </cdr:cNvPr>
        <cdr:cNvSpPr/>
      </cdr:nvSpPr>
      <cdr:spPr>
        <a:xfrm xmlns:a="http://schemas.openxmlformats.org/drawingml/2006/main">
          <a:off x="831796" y="2103324"/>
          <a:ext cx="734853" cy="43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-9,3%</a:t>
          </a:r>
        </a:p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[-13]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0.28211</cdr:x>
      <cdr:y>0.41359</cdr:y>
    </cdr:from>
    <cdr:to>
      <cdr:x>0.71789</cdr:x>
      <cdr:y>0.66996</cdr:y>
    </cdr:to>
    <cdr:sp macro="" textlink="">
      <cdr:nvSpPr>
        <cdr:cNvPr id="2" name="AutoShape 23">
          <a:extLst xmlns:a="http://schemas.openxmlformats.org/drawingml/2006/main">
            <a:ext uri="{FF2B5EF4-FFF2-40B4-BE49-F238E27FC236}">
              <a16:creationId xmlns:a16="http://schemas.microsoft.com/office/drawing/2014/main" id="{F2106E62-6167-4A4D-98E5-D7D99FBF13EE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rot="10800000">
          <a:off x="647963" y="1742341"/>
          <a:ext cx="1000919" cy="1080017"/>
        </a:xfrm>
        <a:prstGeom xmlns:a="http://schemas.openxmlformats.org/drawingml/2006/main" prst="downArrow">
          <a:avLst>
            <a:gd name="adj1" fmla="val 50000"/>
            <a:gd name="adj2" fmla="val 49621"/>
          </a:avLst>
        </a:prstGeom>
        <a:solidFill xmlns:a="http://schemas.openxmlformats.org/drawingml/2006/main">
          <a:srgbClr val="C00000"/>
        </a:solidFill>
        <a:ln xmlns:a="http://schemas.openxmlformats.org/drawingml/2006/main" w="38100">
          <a:solidFill>
            <a:schemeClr val="bg1"/>
          </a:solidFill>
          <a:miter lim="800000"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endParaRPr lang="pl-PL" altLang="pl-PL" sz="1100" dirty="0">
            <a:solidFill>
              <a:srgbClr val="990033"/>
            </a:solidFill>
          </a:endParaRPr>
        </a:p>
      </cdr:txBody>
    </cdr:sp>
  </cdr:relSizeAnchor>
  <cdr:relSizeAnchor xmlns:cdr="http://schemas.openxmlformats.org/drawingml/2006/chartDrawing">
    <cdr:from>
      <cdr:x>0.34003</cdr:x>
      <cdr:y>0.48722</cdr:y>
    </cdr:from>
    <cdr:to>
      <cdr:x>0.65997</cdr:x>
      <cdr:y>0.58951</cdr:y>
    </cdr:to>
    <cdr:sp macro="" textlink="">
      <cdr:nvSpPr>
        <cdr:cNvPr id="3" name="Prostokąt 2">
          <a:extLst xmlns:a="http://schemas.openxmlformats.org/drawingml/2006/main">
            <a:ext uri="{FF2B5EF4-FFF2-40B4-BE49-F238E27FC236}">
              <a16:creationId xmlns:a16="http://schemas.microsoft.com/office/drawing/2014/main" id="{DD85B584-3FD2-46F6-9493-BC12FC9F2218}"/>
            </a:ext>
          </a:extLst>
        </cdr:cNvPr>
        <cdr:cNvSpPr/>
      </cdr:nvSpPr>
      <cdr:spPr>
        <a:xfrm xmlns:a="http://schemas.openxmlformats.org/drawingml/2006/main">
          <a:off x="780996" y="2052538"/>
          <a:ext cx="734853" cy="43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pl-PL" altLang="pl-PL" b="1" dirty="0">
              <a:solidFill>
                <a:schemeClr val="bg1"/>
              </a:solidFill>
            </a:rPr>
            <a:t>+</a:t>
          </a:r>
          <a:r>
            <a:rPr lang="pl-PL" altLang="pl-PL" sz="1100" b="1" dirty="0">
              <a:solidFill>
                <a:schemeClr val="bg1"/>
              </a:solidFill>
            </a:rPr>
            <a:t>0,7%</a:t>
          </a:r>
        </a:p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[+175]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0.29945</cdr:x>
      <cdr:y>0.41359</cdr:y>
    </cdr:from>
    <cdr:to>
      <cdr:x>0.73522</cdr:x>
      <cdr:y>0.66996</cdr:y>
    </cdr:to>
    <cdr:sp macro="" textlink="">
      <cdr:nvSpPr>
        <cdr:cNvPr id="2" name="AutoShape 23">
          <a:extLst xmlns:a="http://schemas.openxmlformats.org/drawingml/2006/main">
            <a:ext uri="{FF2B5EF4-FFF2-40B4-BE49-F238E27FC236}">
              <a16:creationId xmlns:a16="http://schemas.microsoft.com/office/drawing/2014/main" id="{7B25DEE9-8BA6-47FB-BDB7-2E3852D8FB97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790" y="1742341"/>
          <a:ext cx="1000896" cy="1080017"/>
        </a:xfrm>
        <a:prstGeom xmlns:a="http://schemas.openxmlformats.org/drawingml/2006/main" prst="downArrow">
          <a:avLst>
            <a:gd name="adj1" fmla="val 50000"/>
            <a:gd name="adj2" fmla="val 49621"/>
          </a:avLst>
        </a:prstGeom>
        <a:solidFill xmlns:a="http://schemas.openxmlformats.org/drawingml/2006/main">
          <a:srgbClr val="006600"/>
        </a:solidFill>
        <a:ln xmlns:a="http://schemas.openxmlformats.org/drawingml/2006/main" w="38100">
          <a:solidFill>
            <a:schemeClr val="bg1"/>
          </a:solidFill>
          <a:miter lim="800000"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defPPr>
            <a:defRPr lang="en-U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endParaRPr lang="pl-PL" altLang="pl-PL" sz="1100" dirty="0">
            <a:solidFill>
              <a:srgbClr val="990033"/>
            </a:solidFill>
          </a:endParaRPr>
        </a:p>
      </cdr:txBody>
    </cdr:sp>
  </cdr:relSizeAnchor>
  <cdr:relSizeAnchor xmlns:cdr="http://schemas.openxmlformats.org/drawingml/2006/chartDrawing">
    <cdr:from>
      <cdr:x>0.35602</cdr:x>
      <cdr:y>0.4862</cdr:y>
    </cdr:from>
    <cdr:to>
      <cdr:x>0.67596</cdr:x>
      <cdr:y>0.58849</cdr:y>
    </cdr:to>
    <cdr:sp macro="" textlink="">
      <cdr:nvSpPr>
        <cdr:cNvPr id="3" name="Prostokąt 2">
          <a:extLst xmlns:a="http://schemas.openxmlformats.org/drawingml/2006/main">
            <a:ext uri="{FF2B5EF4-FFF2-40B4-BE49-F238E27FC236}">
              <a16:creationId xmlns:a16="http://schemas.microsoft.com/office/drawing/2014/main" id="{75335251-A0B5-442D-84BE-C5F849F293A4}"/>
            </a:ext>
          </a:extLst>
        </cdr:cNvPr>
        <cdr:cNvSpPr/>
      </cdr:nvSpPr>
      <cdr:spPr>
        <a:xfrm xmlns:a="http://schemas.openxmlformats.org/drawingml/2006/main">
          <a:off x="817723" y="2048227"/>
          <a:ext cx="734852" cy="43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-5,8%</a:t>
          </a:r>
        </a:p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[-129]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0.28211</cdr:x>
      <cdr:y>0.41359</cdr:y>
    </cdr:from>
    <cdr:to>
      <cdr:x>0.71789</cdr:x>
      <cdr:y>0.66996</cdr:y>
    </cdr:to>
    <cdr:sp macro="" textlink="">
      <cdr:nvSpPr>
        <cdr:cNvPr id="2" name="AutoShape 23">
          <a:extLst xmlns:a="http://schemas.openxmlformats.org/drawingml/2006/main">
            <a:ext uri="{FF2B5EF4-FFF2-40B4-BE49-F238E27FC236}">
              <a16:creationId xmlns:a16="http://schemas.microsoft.com/office/drawing/2014/main" id="{F2106E62-6167-4A4D-98E5-D7D99FBF13EE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7963" y="1742355"/>
          <a:ext cx="1000919" cy="1080017"/>
        </a:xfrm>
        <a:prstGeom xmlns:a="http://schemas.openxmlformats.org/drawingml/2006/main" prst="downArrow">
          <a:avLst>
            <a:gd name="adj1" fmla="val 50000"/>
            <a:gd name="adj2" fmla="val 49621"/>
          </a:avLst>
        </a:prstGeom>
        <a:solidFill xmlns:a="http://schemas.openxmlformats.org/drawingml/2006/main">
          <a:srgbClr val="006600"/>
        </a:solidFill>
        <a:ln xmlns:a="http://schemas.openxmlformats.org/drawingml/2006/main" w="38100">
          <a:solidFill>
            <a:schemeClr val="bg1"/>
          </a:solidFill>
          <a:miter lim="800000"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endParaRPr lang="pl-PL" altLang="pl-PL" sz="1100" dirty="0">
            <a:solidFill>
              <a:srgbClr val="990033"/>
            </a:solidFill>
          </a:endParaRPr>
        </a:p>
      </cdr:txBody>
    </cdr:sp>
  </cdr:relSizeAnchor>
  <cdr:relSizeAnchor xmlns:cdr="http://schemas.openxmlformats.org/drawingml/2006/chartDrawing">
    <cdr:from>
      <cdr:x>0.34003</cdr:x>
      <cdr:y>0.48722</cdr:y>
    </cdr:from>
    <cdr:to>
      <cdr:x>0.65997</cdr:x>
      <cdr:y>0.58951</cdr:y>
    </cdr:to>
    <cdr:sp macro="" textlink="">
      <cdr:nvSpPr>
        <cdr:cNvPr id="3" name="Prostokąt 2">
          <a:extLst xmlns:a="http://schemas.openxmlformats.org/drawingml/2006/main">
            <a:ext uri="{FF2B5EF4-FFF2-40B4-BE49-F238E27FC236}">
              <a16:creationId xmlns:a16="http://schemas.microsoft.com/office/drawing/2014/main" id="{DD85B584-3FD2-46F6-9493-BC12FC9F2218}"/>
            </a:ext>
          </a:extLst>
        </cdr:cNvPr>
        <cdr:cNvSpPr/>
      </cdr:nvSpPr>
      <cdr:spPr>
        <a:xfrm xmlns:a="http://schemas.openxmlformats.org/drawingml/2006/main">
          <a:off x="780996" y="2052538"/>
          <a:ext cx="734853" cy="43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-1,6%</a:t>
          </a:r>
        </a:p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[-41]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0.28211</cdr:x>
      <cdr:y>0.41359</cdr:y>
    </cdr:from>
    <cdr:to>
      <cdr:x>0.71789</cdr:x>
      <cdr:y>0.66996</cdr:y>
    </cdr:to>
    <cdr:sp macro="" textlink="">
      <cdr:nvSpPr>
        <cdr:cNvPr id="2" name="AutoShape 23">
          <a:extLst xmlns:a="http://schemas.openxmlformats.org/drawingml/2006/main">
            <a:ext uri="{FF2B5EF4-FFF2-40B4-BE49-F238E27FC236}">
              <a16:creationId xmlns:a16="http://schemas.microsoft.com/office/drawing/2014/main" id="{F2106E62-6167-4A4D-98E5-D7D99FBF13EE}"/>
            </a:ext>
          </a:extLst>
        </cdr:cNvPr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rot="10800000">
          <a:off x="647963" y="1742341"/>
          <a:ext cx="1000919" cy="1080017"/>
        </a:xfrm>
        <a:prstGeom xmlns:a="http://schemas.openxmlformats.org/drawingml/2006/main" prst="downArrow">
          <a:avLst>
            <a:gd name="adj1" fmla="val 50000"/>
            <a:gd name="adj2" fmla="val 49621"/>
          </a:avLst>
        </a:prstGeom>
        <a:solidFill xmlns:a="http://schemas.openxmlformats.org/drawingml/2006/main">
          <a:srgbClr val="C00000"/>
        </a:solidFill>
        <a:ln xmlns:a="http://schemas.openxmlformats.org/drawingml/2006/main" w="38100">
          <a:solidFill>
            <a:schemeClr val="bg1"/>
          </a:solidFill>
          <a:miter lim="800000"/>
          <a:headEnd/>
          <a:tailEnd/>
        </a:ln>
      </cdr:spPr>
      <cdr:txBody>
        <a:bodyPr xmlns:a="http://schemas.openxmlformats.org/drawingml/2006/main" wrap="none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</a:pPr>
          <a:endParaRPr lang="pl-PL" altLang="pl-PL" sz="1100" dirty="0">
            <a:solidFill>
              <a:srgbClr val="990033"/>
            </a:solidFill>
          </a:endParaRPr>
        </a:p>
      </cdr:txBody>
    </cdr:sp>
  </cdr:relSizeAnchor>
  <cdr:relSizeAnchor xmlns:cdr="http://schemas.openxmlformats.org/drawingml/2006/chartDrawing">
    <cdr:from>
      <cdr:x>0.34003</cdr:x>
      <cdr:y>0.48722</cdr:y>
    </cdr:from>
    <cdr:to>
      <cdr:x>0.65997</cdr:x>
      <cdr:y>0.58951</cdr:y>
    </cdr:to>
    <cdr:sp macro="" textlink="">
      <cdr:nvSpPr>
        <cdr:cNvPr id="3" name="Prostokąt 2">
          <a:extLst xmlns:a="http://schemas.openxmlformats.org/drawingml/2006/main">
            <a:ext uri="{FF2B5EF4-FFF2-40B4-BE49-F238E27FC236}">
              <a16:creationId xmlns:a16="http://schemas.microsoft.com/office/drawing/2014/main" id="{DD85B584-3FD2-46F6-9493-BC12FC9F2218}"/>
            </a:ext>
          </a:extLst>
        </cdr:cNvPr>
        <cdr:cNvSpPr/>
      </cdr:nvSpPr>
      <cdr:spPr>
        <a:xfrm xmlns:a="http://schemas.openxmlformats.org/drawingml/2006/main">
          <a:off x="780996" y="2052538"/>
          <a:ext cx="734853" cy="430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0"/>
            </a:spcBef>
          </a:pPr>
          <a:r>
            <a:rPr lang="pl-PL" altLang="pl-PL" b="1" dirty="0">
              <a:solidFill>
                <a:schemeClr val="bg1"/>
              </a:solidFill>
            </a:rPr>
            <a:t>+</a:t>
          </a:r>
          <a:r>
            <a:rPr lang="pl-PL" altLang="pl-PL" sz="1100" b="1" dirty="0">
              <a:solidFill>
                <a:schemeClr val="bg1"/>
              </a:solidFill>
            </a:rPr>
            <a:t>0,2%</a:t>
          </a:r>
        </a:p>
        <a:p xmlns:a="http://schemas.openxmlformats.org/drawingml/2006/main">
          <a:pPr algn="ctr">
            <a:spcBef>
              <a:spcPct val="0"/>
            </a:spcBef>
          </a:pPr>
          <a:r>
            <a:rPr lang="pl-PL" altLang="pl-PL" sz="1100" b="1" dirty="0">
              <a:solidFill>
                <a:schemeClr val="bg1"/>
              </a:solidFill>
            </a:rPr>
            <a:t>[+46]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1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22.xml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image" Target="../media/image15.jpg"/><Relationship Id="rId5" Type="http://schemas.openxmlformats.org/officeDocument/2006/relationships/image" Target="../media/image1.png"/><Relationship Id="rId10" Type="http://schemas.openxmlformats.org/officeDocument/2006/relationships/image" Target="../media/image19.jpeg"/><Relationship Id="rId4" Type="http://schemas.openxmlformats.org/officeDocument/2006/relationships/slide" Target="slide27.xml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" Target="slide22.xml"/><Relationship Id="rId7" Type="http://schemas.openxmlformats.org/officeDocument/2006/relationships/image" Target="../media/image1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10" Type="http://schemas.openxmlformats.org/officeDocument/2006/relationships/image" Target="../media/image23.jpeg"/><Relationship Id="rId4" Type="http://schemas.openxmlformats.org/officeDocument/2006/relationships/slide" Target="slide27.xml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22.xml"/><Relationship Id="rId7" Type="http://schemas.openxmlformats.org/officeDocument/2006/relationships/image" Target="../media/image24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" Target="slide22.xml"/><Relationship Id="rId7" Type="http://schemas.openxmlformats.org/officeDocument/2006/relationships/image" Target="../media/image25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22.xml"/><Relationship Id="rId7" Type="http://schemas.openxmlformats.org/officeDocument/2006/relationships/image" Target="../media/image1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Relationship Id="rId9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slide" Target="slide22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image" Target="../media/image31.jpeg"/><Relationship Id="rId5" Type="http://schemas.openxmlformats.org/officeDocument/2006/relationships/image" Target="../media/image1.png"/><Relationship Id="rId10" Type="http://schemas.openxmlformats.org/officeDocument/2006/relationships/image" Target="../media/image30.jpeg"/><Relationship Id="rId4" Type="http://schemas.openxmlformats.org/officeDocument/2006/relationships/slide" Target="slide27.xml"/><Relationship Id="rId9" Type="http://schemas.openxmlformats.org/officeDocument/2006/relationships/image" Target="../media/image29.jpeg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22.xml"/><Relationship Id="rId7" Type="http://schemas.openxmlformats.org/officeDocument/2006/relationships/image" Target="../media/image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7" Type="http://schemas.openxmlformats.org/officeDocument/2006/relationships/image" Target="../media/image34.png"/><Relationship Id="rId2" Type="http://schemas.openxmlformats.org/officeDocument/2006/relationships/slide" Target="slide1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41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image" Target="../media/image38.png"/><Relationship Id="rId24" Type="http://schemas.openxmlformats.org/officeDocument/2006/relationships/image" Target="../media/image51.jpe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5" Type="http://schemas.openxmlformats.org/officeDocument/2006/relationships/image" Target="../media/image1.png"/><Relationship Id="rId15" Type="http://schemas.openxmlformats.org/officeDocument/2006/relationships/image" Target="../media/image42.png"/><Relationship Id="rId23" Type="http://schemas.openxmlformats.org/officeDocument/2006/relationships/image" Target="../media/image50.jpe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slide" Target="slide27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Relationship Id="rId8" Type="http://schemas.openxmlformats.org/officeDocument/2006/relationships/image" Target="../media/image35.png"/><Relationship Id="rId3" Type="http://schemas.openxmlformats.org/officeDocument/2006/relationships/slide" Target="slide22.xml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22.xml"/><Relationship Id="rId7" Type="http://schemas.openxmlformats.org/officeDocument/2006/relationships/image" Target="../media/image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chart" Target="../charts/chart4.xml"/><Relationship Id="rId3" Type="http://schemas.openxmlformats.org/officeDocument/2006/relationships/slide" Target="slide22.xml"/><Relationship Id="rId7" Type="http://schemas.openxmlformats.org/officeDocument/2006/relationships/image" Target="../media/image69.jpeg"/><Relationship Id="rId12" Type="http://schemas.openxmlformats.org/officeDocument/2006/relationships/chart" Target="../charts/chart3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chart" Target="../charts/chart2.xml"/><Relationship Id="rId5" Type="http://schemas.openxmlformats.org/officeDocument/2006/relationships/image" Target="../media/image1.png"/><Relationship Id="rId15" Type="http://schemas.openxmlformats.org/officeDocument/2006/relationships/chart" Target="../charts/chart6.xml"/><Relationship Id="rId10" Type="http://schemas.openxmlformats.org/officeDocument/2006/relationships/image" Target="../media/image72.jpeg"/><Relationship Id="rId4" Type="http://schemas.openxmlformats.org/officeDocument/2006/relationships/slide" Target="slide27.xml"/><Relationship Id="rId9" Type="http://schemas.openxmlformats.org/officeDocument/2006/relationships/image" Target="../media/image71.jpeg"/><Relationship Id="rId1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22.xml"/><Relationship Id="rId7" Type="http://schemas.openxmlformats.org/officeDocument/2006/relationships/image" Target="../media/image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22.xml"/><Relationship Id="rId7" Type="http://schemas.openxmlformats.org/officeDocument/2006/relationships/image" Target="../media/image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22.xml"/><Relationship Id="rId7" Type="http://schemas.openxmlformats.org/officeDocument/2006/relationships/image" Target="../media/image3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jpeg"/><Relationship Id="rId3" Type="http://schemas.openxmlformats.org/officeDocument/2006/relationships/slide" Target="slide27.xml"/><Relationship Id="rId7" Type="http://schemas.openxmlformats.org/officeDocument/2006/relationships/image" Target="../media/image74.svg"/><Relationship Id="rId12" Type="http://schemas.openxmlformats.org/officeDocument/2006/relationships/image" Target="../media/image79.jpeg"/><Relationship Id="rId17" Type="http://schemas.openxmlformats.org/officeDocument/2006/relationships/image" Target="../media/image83.jpeg"/><Relationship Id="rId2" Type="http://schemas.openxmlformats.org/officeDocument/2006/relationships/slide" Target="slide24.xml"/><Relationship Id="rId16" Type="http://schemas.openxmlformats.org/officeDocument/2006/relationships/hyperlink" Target="https://lodzka.policja.gov.pl/dokumenty/zalaczniki/216/216-23303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slide" Target="slide1.xml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1.pn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3.jpeg"/><Relationship Id="rId18" Type="http://schemas.openxmlformats.org/officeDocument/2006/relationships/image" Target="../media/image84.jpeg"/><Relationship Id="rId3" Type="http://schemas.openxmlformats.org/officeDocument/2006/relationships/slide" Target="slide27.xml"/><Relationship Id="rId7" Type="http://schemas.openxmlformats.org/officeDocument/2006/relationships/image" Target="../media/image74.svg"/><Relationship Id="rId12" Type="http://schemas.openxmlformats.org/officeDocument/2006/relationships/hyperlink" Target="https://lodzka.policja.gov.pl/dokumenty/zalaczniki/216/216-233032.jpg" TargetMode="External"/><Relationship Id="rId17" Type="http://schemas.openxmlformats.org/officeDocument/2006/relationships/image" Target="../media/image79.jpeg"/><Relationship Id="rId2" Type="http://schemas.openxmlformats.org/officeDocument/2006/relationships/slide" Target="slide24.xml"/><Relationship Id="rId16" Type="http://schemas.openxmlformats.org/officeDocument/2006/relationships/image" Target="../media/image78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82.jpeg"/><Relationship Id="rId5" Type="http://schemas.openxmlformats.org/officeDocument/2006/relationships/slide" Target="slide1.xml"/><Relationship Id="rId15" Type="http://schemas.openxmlformats.org/officeDocument/2006/relationships/image" Target="../media/image77.jpeg"/><Relationship Id="rId10" Type="http://schemas.openxmlformats.org/officeDocument/2006/relationships/image" Target="../media/image81.jpeg"/><Relationship Id="rId19" Type="http://schemas.openxmlformats.org/officeDocument/2006/relationships/image" Target="../media/image85.jpg"/><Relationship Id="rId4" Type="http://schemas.openxmlformats.org/officeDocument/2006/relationships/image" Target="../media/image1.png"/><Relationship Id="rId9" Type="http://schemas.openxmlformats.org/officeDocument/2006/relationships/image" Target="../media/image80.jpeg"/><Relationship Id="rId1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89.jpg"/><Relationship Id="rId18" Type="http://schemas.openxmlformats.org/officeDocument/2006/relationships/image" Target="../media/image82.jpeg"/><Relationship Id="rId3" Type="http://schemas.openxmlformats.org/officeDocument/2006/relationships/slide" Target="slide27.xml"/><Relationship Id="rId7" Type="http://schemas.openxmlformats.org/officeDocument/2006/relationships/image" Target="../media/image85.jpg"/><Relationship Id="rId12" Type="http://schemas.openxmlformats.org/officeDocument/2006/relationships/image" Target="../media/image88.jpg"/><Relationship Id="rId17" Type="http://schemas.openxmlformats.org/officeDocument/2006/relationships/image" Target="../media/image81.jpeg"/><Relationship Id="rId2" Type="http://schemas.openxmlformats.org/officeDocument/2006/relationships/slide" Target="slide24.xml"/><Relationship Id="rId16" Type="http://schemas.openxmlformats.org/officeDocument/2006/relationships/image" Target="../media/image80.jpe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7.jpeg"/><Relationship Id="rId5" Type="http://schemas.openxmlformats.org/officeDocument/2006/relationships/slide" Target="slide1.xml"/><Relationship Id="rId15" Type="http://schemas.openxmlformats.org/officeDocument/2006/relationships/image" Target="../media/image74.svg"/><Relationship Id="rId10" Type="http://schemas.openxmlformats.org/officeDocument/2006/relationships/image" Target="../media/image75.svg"/><Relationship Id="rId19" Type="http://schemas.openxmlformats.org/officeDocument/2006/relationships/hyperlink" Target="https://lodzka.policja.gov.pl/dokumenty/zalaczniki/216/216-233032.jpg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73.png"/><Relationship Id="rId14" Type="http://schemas.openxmlformats.org/officeDocument/2006/relationships/image" Target="../media/image9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92.sv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" Target="slide22.xml"/><Relationship Id="rId7" Type="http://schemas.openxmlformats.org/officeDocument/2006/relationships/image" Target="../media/image2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3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3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14.png"/><Relationship Id="rId3" Type="http://schemas.openxmlformats.org/officeDocument/2006/relationships/slide" Target="slide22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" Type="http://schemas.openxmlformats.org/officeDocument/2006/relationships/slide" Target="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image" Target="../media/image7.sv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slide" Target="slide27.xml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chart" Target="../charts/chart1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1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.png"/><Relationship Id="rId4" Type="http://schemas.openxmlformats.org/officeDocument/2006/relationships/slide" Target="slide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3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3ABFC104-625F-638E-AAC3-D0770CED9FA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rgbClr val="051D40"/>
              </a:gs>
              <a:gs pos="100000">
                <a:srgbClr val="051D40"/>
              </a:gs>
            </a:gsLst>
            <a:lin ang="5400000" scaled="1"/>
          </a:gradFill>
        </p:spPr>
        <p:txBody>
          <a:bodyPr/>
          <a:lstStyle/>
          <a:p>
            <a:endParaRPr lang="pl-PL"/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C258933B-A37D-35ED-A173-E87141C1DDDC}"/>
              </a:ext>
            </a:extLst>
          </p:cNvPr>
          <p:cNvSpPr/>
          <p:nvPr/>
        </p:nvSpPr>
        <p:spPr>
          <a:xfrm rot="10800000">
            <a:off x="-3034689" y="1730029"/>
            <a:ext cx="5638799" cy="1706487"/>
          </a:xfrm>
          <a:prstGeom prst="homePlat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4F6E9A6A-8247-8CD2-AEA9-696AC67E20BC}"/>
              </a:ext>
            </a:extLst>
          </p:cNvPr>
          <p:cNvGrpSpPr/>
          <p:nvPr/>
        </p:nvGrpSpPr>
        <p:grpSpPr>
          <a:xfrm>
            <a:off x="1028700" y="4452885"/>
            <a:ext cx="17729323" cy="3471357"/>
            <a:chOff x="0" y="2936595"/>
            <a:chExt cx="23639098" cy="4628475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F000D72B-57C3-C9E9-296F-B76B80095069}"/>
                </a:ext>
              </a:extLst>
            </p:cNvPr>
            <p:cNvSpPr txBox="1"/>
            <p:nvPr/>
          </p:nvSpPr>
          <p:spPr>
            <a:xfrm>
              <a:off x="0" y="4388988"/>
              <a:ext cx="23486698" cy="3176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79"/>
                </a:lnSpc>
              </a:pPr>
              <a:r>
                <a:rPr lang="pl-PL" sz="6500" b="1" dirty="0">
                  <a:solidFill>
                    <a:srgbClr val="FFFFFF"/>
                  </a:solidFill>
                  <a:latin typeface="League Spartan" pitchFamily="2" charset="-18"/>
                  <a:ea typeface="League Spartan"/>
                  <a:cs typeface="League Spartan"/>
                  <a:sym typeface="League Spartan"/>
                </a:rPr>
                <a:t>KOMENDA WOJEWÓDZKA POLICJI  </a:t>
              </a:r>
              <a:br>
                <a:rPr lang="pl-PL" sz="6500" b="1" dirty="0">
                  <a:solidFill>
                    <a:srgbClr val="FFFFFF"/>
                  </a:solidFill>
                  <a:latin typeface="League Spartan" pitchFamily="2" charset="-18"/>
                  <a:ea typeface="League Spartan"/>
                  <a:cs typeface="League Spartan"/>
                  <a:sym typeface="League Spartan"/>
                </a:rPr>
              </a:br>
              <a:r>
                <a:rPr lang="pl-PL" sz="6500" b="1" dirty="0">
                  <a:solidFill>
                    <a:srgbClr val="FFFFFF"/>
                  </a:solidFill>
                  <a:latin typeface="League Spartan" pitchFamily="2" charset="-18"/>
                  <a:ea typeface="League Spartan"/>
                  <a:cs typeface="League Spartan"/>
                  <a:sym typeface="League Spartan"/>
                </a:rPr>
                <a:t>W ŁODZI </a:t>
              </a: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69A2581-774F-833C-1E40-3699EED56AAB}"/>
                </a:ext>
              </a:extLst>
            </p:cNvPr>
            <p:cNvSpPr txBox="1"/>
            <p:nvPr/>
          </p:nvSpPr>
          <p:spPr>
            <a:xfrm>
              <a:off x="152400" y="2936595"/>
              <a:ext cx="23486698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99"/>
                </a:lnSpc>
              </a:pPr>
              <a:endParaRPr lang="en-US" sz="3999" dirty="0">
                <a:solidFill>
                  <a:srgbClr val="FFFFFF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  <a:cs typeface="TT Commons Pro"/>
                <a:sym typeface="TT Commons Pro"/>
              </a:endParaRPr>
            </a:p>
          </p:txBody>
        </p:sp>
      </p:grpSp>
      <p:sp>
        <p:nvSpPr>
          <p:cNvPr id="13" name="Freeform 7">
            <a:extLst>
              <a:ext uri="{FF2B5EF4-FFF2-40B4-BE49-F238E27FC236}">
                <a16:creationId xmlns:a16="http://schemas.microsoft.com/office/drawing/2014/main" id="{8D1B6C9A-16ED-D7F1-E090-2B7FAF628088}"/>
              </a:ext>
            </a:extLst>
          </p:cNvPr>
          <p:cNvSpPr/>
          <p:nvPr/>
        </p:nvSpPr>
        <p:spPr>
          <a:xfrm>
            <a:off x="1810422" y="1011984"/>
            <a:ext cx="3142578" cy="3142578"/>
          </a:xfrm>
          <a:custGeom>
            <a:avLst/>
            <a:gdLst/>
            <a:ahLst/>
            <a:cxnLst/>
            <a:rect l="l" t="t" r="r" b="b"/>
            <a:pathLst>
              <a:path w="1062534" h="1062534">
                <a:moveTo>
                  <a:pt x="0" y="0"/>
                </a:moveTo>
                <a:lnTo>
                  <a:pt x="1062534" y="0"/>
                </a:lnTo>
                <a:lnTo>
                  <a:pt x="1062534" y="1062534"/>
                </a:lnTo>
                <a:lnTo>
                  <a:pt x="0" y="1062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EDE15-21C8-780F-EBCE-AE9DE24F5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87B3B57B-7273-187D-D617-ACC5D9A30ED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7C4C534-EB6F-B8F9-0469-0D78EE94C6B9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BB2C9734-D6B0-4744-3270-F97822D51F93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365C826E-4629-9701-0723-01B157D5C952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E2A95C0C-88C2-D7C6-5346-FF80EE3211C1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08B0AF1-6092-4668-0EFD-532A00214FC1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61A5723E-6219-3F12-80DC-DC45913BC096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80AC5DC9-33D4-D329-539C-8C03186F05FD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529EE55-FF43-DED6-7EF8-D2D50ADDA4FB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B692727-0015-C4D8-7452-8CCEE4E827FC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F96620E-E634-A525-BBDE-8AEA6DEEF16C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690FD99-F03A-F9D5-D718-8D7D4E8A949A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72B7781-0AC5-7D9F-CC1B-2A8724381ED0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52E2D10-D111-0327-0A14-DCCFB8705E4C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54457A8-6E0C-7CE5-F093-D0DCDCC6DD7B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57B1ADA5-3CC6-CADB-A260-7A59A5DB388F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F00AB931-E3E2-AF31-823A-518C3089BA2F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AC89F34-D469-F91F-5E74-52BD0E70BEF7}"/>
              </a:ext>
            </a:extLst>
          </p:cNvPr>
          <p:cNvSpPr/>
          <p:nvPr/>
        </p:nvSpPr>
        <p:spPr>
          <a:xfrm>
            <a:off x="8915400" y="-7620"/>
            <a:ext cx="4786870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D7AB921-8655-19F5-4C15-9403ACC22B9D}"/>
              </a:ext>
            </a:extLst>
          </p:cNvPr>
          <p:cNvSpPr txBox="1"/>
          <p:nvPr/>
        </p:nvSpPr>
        <p:spPr>
          <a:xfrm>
            <a:off x="6763883" y="7865046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4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Times New Roman" panose="02020603050405020304" pitchFamily="18" charset="0"/>
              </a:rPr>
              <a:t>DAROWIZNA</a:t>
            </a:r>
            <a:endParaRPr lang="pl-PL" sz="4500" dirty="0">
              <a:solidFill>
                <a:schemeClr val="bg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C0371660-EECD-D34A-34CF-C27C0763947B}"/>
              </a:ext>
            </a:extLst>
          </p:cNvPr>
          <p:cNvSpPr txBox="1"/>
          <p:nvPr/>
        </p:nvSpPr>
        <p:spPr>
          <a:xfrm>
            <a:off x="3574535" y="6164580"/>
            <a:ext cx="1546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0" b="1" dirty="0">
                <a:solidFill>
                  <a:schemeClr val="bg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1 000 000 zł</a:t>
            </a:r>
          </a:p>
        </p:txBody>
      </p:sp>
      <p:pic>
        <p:nvPicPr>
          <p:cNvPr id="20" name="Obraz 19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35603B5D-3A22-1310-1DA0-415F70BD8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317327"/>
            <a:ext cx="4786870" cy="3194315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0398067-C482-80AD-09C4-1F535267B1F4}"/>
              </a:ext>
            </a:extLst>
          </p:cNvPr>
          <p:cNvSpPr txBox="1"/>
          <p:nvPr/>
        </p:nvSpPr>
        <p:spPr>
          <a:xfrm>
            <a:off x="-12781012" y="1420973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71 302 669,00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D1DF5FA-D630-C68D-F85C-C9E32E27F2A7}"/>
              </a:ext>
            </a:extLst>
          </p:cNvPr>
          <p:cNvSpPr txBox="1"/>
          <p:nvPr/>
        </p:nvSpPr>
        <p:spPr>
          <a:xfrm>
            <a:off x="-13412369" y="565435"/>
            <a:ext cx="842009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PROGRAM MODERNIZACJI POLICJI 2025</a:t>
            </a:r>
          </a:p>
        </p:txBody>
      </p:sp>
      <p:graphicFrame>
        <p:nvGraphicFramePr>
          <p:cNvPr id="26" name="Tabela 25">
            <a:extLst>
              <a:ext uri="{FF2B5EF4-FFF2-40B4-BE49-F238E27FC236}">
                <a16:creationId xmlns:a16="http://schemas.microsoft.com/office/drawing/2014/main" id="{D7E0C143-E144-37B0-C3F0-344FD0A63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812645"/>
              </p:ext>
            </p:extLst>
          </p:nvPr>
        </p:nvGraphicFramePr>
        <p:xfrm>
          <a:off x="-15148338" y="4669007"/>
          <a:ext cx="11959772" cy="5182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8528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36124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Inwestycje budowlane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7 604 000,00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transportowy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informatyki i łączności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1 276 600,00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formacji o dodatkowe etaty funkcjonariuszy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19 408 879,00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motywacyjnego systemu uposażeń funkcjonariuszy 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33 779 934,00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Podwyższenie wynagrodzeń pracowników jednostek organizacyjnych formacji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u="none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Times New Roman" panose="02020603050405020304" pitchFamily="18" charset="0"/>
                        </a:rPr>
                        <a:t>8 233 256,00 zł</a:t>
                      </a: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60795"/>
                  </a:ext>
                </a:extLst>
              </a:tr>
            </a:tbl>
          </a:graphicData>
        </a:graphic>
      </p:graphicFrame>
      <p:sp>
        <p:nvSpPr>
          <p:cNvPr id="28" name="Prostokąt: zaokrąglone rogi 27">
            <a:extLst>
              <a:ext uri="{FF2B5EF4-FFF2-40B4-BE49-F238E27FC236}">
                <a16:creationId xmlns:a16="http://schemas.microsoft.com/office/drawing/2014/main" id="{E414A050-B1DA-4C38-6B99-367E8301357F}"/>
              </a:ext>
            </a:extLst>
          </p:cNvPr>
          <p:cNvSpPr/>
          <p:nvPr/>
        </p:nvSpPr>
        <p:spPr>
          <a:xfrm>
            <a:off x="-6026179" y="3540609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E4E4996E-FF89-25C5-E354-A7387B248CC5}"/>
              </a:ext>
            </a:extLst>
          </p:cNvPr>
          <p:cNvSpPr txBox="1"/>
          <p:nvPr/>
        </p:nvSpPr>
        <p:spPr>
          <a:xfrm>
            <a:off x="-15494368" y="2490992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wykonano łącznie – 57 259 641,35 zł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planowane do wydania do końca br. – 71 302 669,00 zł </a:t>
            </a:r>
          </a:p>
        </p:txBody>
      </p:sp>
    </p:spTree>
    <p:extLst>
      <p:ext uri="{BB962C8B-B14F-4D97-AF65-F5344CB8AC3E}">
        <p14:creationId xmlns:p14="http://schemas.microsoft.com/office/powerpoint/2010/main" val="3018668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A0C21-5887-F596-9321-B926E40AA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CD421E34-B32F-E3C6-D3A0-8F313065683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52183410-79AB-D780-F29C-418B4A8ABFA8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13C9BDAE-18A6-8889-3BF1-ED2AA1C44DD3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0BE7FFCF-28BF-324F-C82D-8BD73476207C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A7F28767-9FE8-8E9C-A98C-99F40E8DDB60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6D519F1-38A3-A93D-0F50-764EB0DC06D5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BA2F062D-152A-A5D0-D75C-8E27BC961126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F874D8F-356E-9FA3-5E81-6B110B30234B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C08CB17C-D0AB-3388-852D-A3A6F11C5DA8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FAE2F25-C6EF-83F2-032F-92207E162383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7E40470-5A09-CA5F-D7C7-28EC59BE5BF1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F92CE53-030B-D6CF-C215-0FEBA4CB794F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378DF432-E494-2448-3CBF-189D962E5AD9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AF0D242-08AE-71A4-01FE-49A6372D66EE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5B3228E-0075-1CD5-FBE2-5538C06B0071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704E4C4-73B3-A1AE-29A2-A1BB3A8FB3C2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06F4DE7-E518-372E-B9EC-1FD0DBF687A4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9181AC2F-BD5E-84D5-8F91-D528AC222FDB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D1A433F-C9F2-747E-AFFB-52FAB8A15016}"/>
              </a:ext>
            </a:extLst>
          </p:cNvPr>
          <p:cNvSpPr txBox="1"/>
          <p:nvPr/>
        </p:nvSpPr>
        <p:spPr>
          <a:xfrm>
            <a:off x="7734300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14118C4-2392-786C-9434-F299B97DD10D}"/>
              </a:ext>
            </a:extLst>
          </p:cNvPr>
          <p:cNvSpPr txBox="1"/>
          <p:nvPr/>
        </p:nvSpPr>
        <p:spPr>
          <a:xfrm>
            <a:off x="12801600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C202E191-E220-4395-A3B4-002A8FEFF777}"/>
              </a:ext>
            </a:extLst>
          </p:cNvPr>
          <p:cNvCxnSpPr>
            <a:cxnSpLocks/>
          </p:cNvCxnSpPr>
          <p:nvPr/>
        </p:nvCxnSpPr>
        <p:spPr>
          <a:xfrm>
            <a:off x="7787703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29D14D47-1D59-4C8C-2F54-10502CE43052}"/>
              </a:ext>
            </a:extLst>
          </p:cNvPr>
          <p:cNvCxnSpPr>
            <a:cxnSpLocks/>
          </p:cNvCxnSpPr>
          <p:nvPr/>
        </p:nvCxnSpPr>
        <p:spPr>
          <a:xfrm>
            <a:off x="13525499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Obraz 29">
            <a:extLst>
              <a:ext uri="{FF2B5EF4-FFF2-40B4-BE49-F238E27FC236}">
                <a16:creationId xmlns:a16="http://schemas.microsoft.com/office/drawing/2014/main" id="{1E480D98-924B-4062-08E9-8E5629EF8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749" y="2016790"/>
            <a:ext cx="10067346" cy="5664560"/>
          </a:xfrm>
          <a:prstGeom prst="rect">
            <a:avLst/>
          </a:prstGeom>
        </p:spPr>
      </p:pic>
      <p:sp>
        <p:nvSpPr>
          <p:cNvPr id="32" name="Prostokąt 31">
            <a:extLst>
              <a:ext uri="{FF2B5EF4-FFF2-40B4-BE49-F238E27FC236}">
                <a16:creationId xmlns:a16="http://schemas.microsoft.com/office/drawing/2014/main" id="{742F2E56-85E6-1051-DE58-B2E4EFB8C5C1}"/>
              </a:ext>
            </a:extLst>
          </p:cNvPr>
          <p:cNvSpPr/>
          <p:nvPr/>
        </p:nvSpPr>
        <p:spPr>
          <a:xfrm>
            <a:off x="11345784" y="-421424"/>
            <a:ext cx="7924799" cy="11279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7BDBF0F0-1DC4-3D32-9F92-118F099E5348}"/>
              </a:ext>
            </a:extLst>
          </p:cNvPr>
          <p:cNvSpPr txBox="1"/>
          <p:nvPr/>
        </p:nvSpPr>
        <p:spPr>
          <a:xfrm>
            <a:off x="11029587" y="6929614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4500" dirty="0">
                <a:solidFill>
                  <a:srgbClr val="051D41"/>
                </a:solidFill>
                <a:latin typeface="Montserrat" pitchFamily="2" charset="-18"/>
                <a:ea typeface="Champagne &amp; Limousines" panose="020B0502020202020204" pitchFamily="34" charset="0"/>
                <a:cs typeface="Times New Roman" panose="02020603050405020304" pitchFamily="18" charset="0"/>
              </a:rPr>
              <a:t>DAROWIZNA</a:t>
            </a:r>
            <a:endParaRPr lang="pl-PL" sz="4500" dirty="0">
              <a:solidFill>
                <a:srgbClr val="051D4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E05482E4-FCD0-54C1-3DAB-A3B987BFE457}"/>
              </a:ext>
            </a:extLst>
          </p:cNvPr>
          <p:cNvSpPr txBox="1"/>
          <p:nvPr/>
        </p:nvSpPr>
        <p:spPr>
          <a:xfrm>
            <a:off x="7818852" y="6107726"/>
            <a:ext cx="1546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solidFill>
                  <a:srgbClr val="051D4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1 000 000 zł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BBD6F5C0-A65C-04F1-D158-796A59085B2E}"/>
              </a:ext>
            </a:extLst>
          </p:cNvPr>
          <p:cNvSpPr txBox="1"/>
          <p:nvPr/>
        </p:nvSpPr>
        <p:spPr>
          <a:xfrm>
            <a:off x="3488686" y="1276540"/>
            <a:ext cx="701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229 395,00 zł</a:t>
            </a:r>
          </a:p>
          <a:p>
            <a:pPr algn="ctr"/>
            <a:r>
              <a:rPr lang="pl-PL" sz="22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Georadar</a:t>
            </a:r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MALA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GX 750/450 MHZ</a:t>
            </a:r>
          </a:p>
        </p:txBody>
      </p:sp>
      <p:pic>
        <p:nvPicPr>
          <p:cNvPr id="41" name="Picture 2" descr="Policjant w trakcie użytkowania georadaru.">
            <a:extLst>
              <a:ext uri="{FF2B5EF4-FFF2-40B4-BE49-F238E27FC236}">
                <a16:creationId xmlns:a16="http://schemas.microsoft.com/office/drawing/2014/main" id="{BAC2DE37-034F-0BF2-04FD-C78A25152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344" y="445684"/>
            <a:ext cx="3449212" cy="2586909"/>
          </a:xfrm>
          <a:prstGeom prst="rect">
            <a:avLst/>
          </a:prstGeom>
          <a:noFill/>
          <a:ln w="38100">
            <a:solidFill>
              <a:srgbClr val="051D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olicyjni wodniacy podczas przygotowanego przez siebie pokazu.">
            <a:extLst>
              <a:ext uri="{FF2B5EF4-FFF2-40B4-BE49-F238E27FC236}">
                <a16:creationId xmlns:a16="http://schemas.microsoft.com/office/drawing/2014/main" id="{EF1CBE78-5063-4171-E02B-3A40A2911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r="5419"/>
          <a:stretch/>
        </p:blipFill>
        <p:spPr bwMode="auto">
          <a:xfrm>
            <a:off x="8849616" y="3827091"/>
            <a:ext cx="3449212" cy="2587117"/>
          </a:xfrm>
          <a:prstGeom prst="rect">
            <a:avLst/>
          </a:prstGeom>
          <a:noFill/>
          <a:ln w="38100">
            <a:solidFill>
              <a:srgbClr val="051D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pole tekstowe 43">
            <a:extLst>
              <a:ext uri="{FF2B5EF4-FFF2-40B4-BE49-F238E27FC236}">
                <a16:creationId xmlns:a16="http://schemas.microsoft.com/office/drawing/2014/main" id="{E393399E-E57D-9E18-814C-0533C0B6FF5C}"/>
              </a:ext>
            </a:extLst>
          </p:cNvPr>
          <p:cNvSpPr txBox="1"/>
          <p:nvPr/>
        </p:nvSpPr>
        <p:spPr>
          <a:xfrm>
            <a:off x="3488686" y="4747275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129 656,35</a:t>
            </a:r>
            <a:r>
              <a:rPr lang="pl-PL" sz="3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 </a:t>
            </a:r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zł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Skuter wodny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23131776-8CD9-22F1-BB91-E638A7873E7A}"/>
              </a:ext>
            </a:extLst>
          </p:cNvPr>
          <p:cNvSpPr txBox="1"/>
          <p:nvPr/>
        </p:nvSpPr>
        <p:spPr>
          <a:xfrm>
            <a:off x="3459230" y="8185026"/>
            <a:ext cx="701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640 948,65 zł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3 samochody,</a:t>
            </a:r>
          </a:p>
          <a:p>
            <a:pPr algn="ctr"/>
            <a:r>
              <a:rPr lang="pl-PL" sz="22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wideorejestratory</a:t>
            </a:r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</a:t>
            </a:r>
          </a:p>
        </p:txBody>
      </p:sp>
      <p:pic>
        <p:nvPicPr>
          <p:cNvPr id="46" name="Picture 6" descr="Nowe radiowozy łódzkiej policji.">
            <a:extLst>
              <a:ext uri="{FF2B5EF4-FFF2-40B4-BE49-F238E27FC236}">
                <a16:creationId xmlns:a16="http://schemas.microsoft.com/office/drawing/2014/main" id="{9A4CDB08-740C-3557-EE4F-96F15FB82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-567" r="7007" b="567"/>
          <a:stretch/>
        </p:blipFill>
        <p:spPr bwMode="auto">
          <a:xfrm>
            <a:off x="8849616" y="7409098"/>
            <a:ext cx="3449212" cy="2586910"/>
          </a:xfrm>
          <a:prstGeom prst="rect">
            <a:avLst/>
          </a:prstGeom>
          <a:noFill/>
          <a:ln w="38100">
            <a:solidFill>
              <a:srgbClr val="051D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Obraz 46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AA2662D3-6F5C-7902-28F8-7353A9B588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96" y="2239873"/>
            <a:ext cx="4786870" cy="3194315"/>
          </a:xfrm>
          <a:prstGeom prst="rect">
            <a:avLst/>
          </a:prstGeom>
        </p:spPr>
      </p:pic>
      <p:sp>
        <p:nvSpPr>
          <p:cNvPr id="48" name="Prostokąt 47">
            <a:extLst>
              <a:ext uri="{FF2B5EF4-FFF2-40B4-BE49-F238E27FC236}">
                <a16:creationId xmlns:a16="http://schemas.microsoft.com/office/drawing/2014/main" id="{4E4AA2C7-43C1-7A70-AA43-A5C791A34F5D}"/>
              </a:ext>
            </a:extLst>
          </p:cNvPr>
          <p:cNvSpPr/>
          <p:nvPr/>
        </p:nvSpPr>
        <p:spPr>
          <a:xfrm>
            <a:off x="-9753177" y="-7620"/>
            <a:ext cx="4786870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3BB485EA-7D04-D08C-3D8F-CA52629D37AB}"/>
              </a:ext>
            </a:extLst>
          </p:cNvPr>
          <p:cNvSpPr txBox="1"/>
          <p:nvPr/>
        </p:nvSpPr>
        <p:spPr>
          <a:xfrm>
            <a:off x="-11904694" y="7865046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4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Times New Roman" panose="02020603050405020304" pitchFamily="18" charset="0"/>
              </a:rPr>
              <a:t>DAROWIZNA</a:t>
            </a:r>
            <a:endParaRPr lang="pl-PL" sz="4500" dirty="0">
              <a:solidFill>
                <a:schemeClr val="bg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B4E94D04-9886-6052-0A92-A7F8F42C20B9}"/>
              </a:ext>
            </a:extLst>
          </p:cNvPr>
          <p:cNvSpPr txBox="1"/>
          <p:nvPr/>
        </p:nvSpPr>
        <p:spPr>
          <a:xfrm>
            <a:off x="-15094042" y="6164580"/>
            <a:ext cx="1546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0" b="1" dirty="0">
                <a:solidFill>
                  <a:schemeClr val="bg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1 000 000 zł</a:t>
            </a:r>
          </a:p>
        </p:txBody>
      </p:sp>
      <p:pic>
        <p:nvPicPr>
          <p:cNvPr id="51" name="Obraz 50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3B1129FF-28CF-E75D-04C6-FF5D23959D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3177" y="2317327"/>
            <a:ext cx="4786870" cy="319431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7398632"/>
            <a:ext cx="3459628" cy="25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73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8B099-1810-6608-1CB8-857991A5D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0BF35B41-9C3A-09FF-1054-CDD120732A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265F523D-8423-5335-F25C-8284A3235CCA}"/>
              </a:ext>
            </a:extLst>
          </p:cNvPr>
          <p:cNvSpPr/>
          <p:nvPr/>
        </p:nvSpPr>
        <p:spPr>
          <a:xfrm>
            <a:off x="11345784" y="-421424"/>
            <a:ext cx="7924799" cy="11279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FBB8134-D123-64F4-21A6-ACD4A515CAA6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1E17C03B-86DC-3F2A-074D-8DE38C07C350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2030038D-83C2-58ED-4292-654F8F5D26E6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46F1C858-9AF5-3EB8-D026-082DBAE30F80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AB7B750C-1BCA-9E42-17AA-331CBC8188E7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12B523DE-19F0-684F-AD86-DB98F6BA5CEE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E806534C-4743-6616-3356-D2ACEE3BF465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1C70ECA-E34C-0411-FF67-A9FFE0D3189F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DF446DE-B7FD-2641-B9D9-7D8867C7E8C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C4FE83A-1B1F-EB8C-A5EB-158F39C93ECA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776E3DC-94A0-9EAE-1248-DA9571AA432A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451F2F11-0E50-4A86-694B-11CE9B4BC473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35B942A-04DE-3C4F-A815-8853875813D3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6289752-BBA8-433F-F51F-DA8E9ACF645A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6C664FC7-BC67-7899-96A5-A7ED5523360E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F2B3C00-7704-FEA1-248D-50422E838C85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CBF883E-C832-4A2B-9B54-1F36A33A2B4D}"/>
              </a:ext>
            </a:extLst>
          </p:cNvPr>
          <p:cNvSpPr txBox="1"/>
          <p:nvPr/>
        </p:nvSpPr>
        <p:spPr>
          <a:xfrm>
            <a:off x="5242890" y="1722474"/>
            <a:ext cx="585174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3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Zakup 10 psów służbowych na kwotę</a:t>
            </a:r>
          </a:p>
          <a:p>
            <a:pPr lvl="0" algn="ctr"/>
            <a:r>
              <a:rPr lang="pl-PL" sz="5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150 000,00 zł</a:t>
            </a:r>
            <a:endParaRPr lang="pl-PL" sz="50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</p:txBody>
      </p:sp>
      <p:pic>
        <p:nvPicPr>
          <p:cNvPr id="3" name="Obraz 2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F348552A-ACD7-7ABE-C15A-91E27BF94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541" y="4296854"/>
            <a:ext cx="3227738" cy="2153894"/>
          </a:xfrm>
          <a:prstGeom prst="rect">
            <a:avLst/>
          </a:prstGeom>
        </p:spPr>
      </p:pic>
      <p:pic>
        <p:nvPicPr>
          <p:cNvPr id="4" name="Obraz 3" descr="Obraz zawierający na wolnym powietrzu, drzewo, osoba, ubrania&#10;&#10;Opis wygenerowany automatycznie">
            <a:extLst>
              <a:ext uri="{FF2B5EF4-FFF2-40B4-BE49-F238E27FC236}">
                <a16:creationId xmlns:a16="http://schemas.microsoft.com/office/drawing/2014/main" id="{3970B02F-AEB2-DCEF-D682-08384CFBFA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859" y="601239"/>
            <a:ext cx="4572000" cy="3048000"/>
          </a:xfrm>
          <a:prstGeom prst="rect">
            <a:avLst/>
          </a:prstGeom>
        </p:spPr>
      </p:pic>
      <p:pic>
        <p:nvPicPr>
          <p:cNvPr id="6" name="Obraz 5" descr="Obraz zawierający trawa, na wolnym powietrzu, Rasa psa, pies&#10;&#10;Opis wygenerowany automatycznie">
            <a:extLst>
              <a:ext uri="{FF2B5EF4-FFF2-40B4-BE49-F238E27FC236}">
                <a16:creationId xmlns:a16="http://schemas.microsoft.com/office/drawing/2014/main" id="{D2E38C60-59CC-044F-5AD5-DD53C83D06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859" y="3825720"/>
            <a:ext cx="4572000" cy="3048000"/>
          </a:xfrm>
          <a:prstGeom prst="rect">
            <a:avLst/>
          </a:prstGeom>
        </p:spPr>
      </p:pic>
      <p:pic>
        <p:nvPicPr>
          <p:cNvPr id="11" name="Obraz 10" descr="Obraz zawierający pies, trawa, Rasa psa, na wolnym powietrzu&#10;&#10;Opis wygenerowany automatycznie">
            <a:extLst>
              <a:ext uri="{FF2B5EF4-FFF2-40B4-BE49-F238E27FC236}">
                <a16:creationId xmlns:a16="http://schemas.microsoft.com/office/drawing/2014/main" id="{B396D62D-3FFD-AC3B-068F-383774A93C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859" y="7050201"/>
            <a:ext cx="4572000" cy="30480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0BF6AB1-E785-DA58-C5CC-3F2761224E7B}"/>
              </a:ext>
            </a:extLst>
          </p:cNvPr>
          <p:cNvSpPr txBox="1"/>
          <p:nvPr/>
        </p:nvSpPr>
        <p:spPr>
          <a:xfrm>
            <a:off x="4282562" y="4673338"/>
            <a:ext cx="72390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25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5 PSÓW</a:t>
            </a:r>
          </a:p>
          <a:p>
            <a:pPr lvl="1"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OPP W ŁODZI</a:t>
            </a:r>
          </a:p>
          <a:p>
            <a:pPr lvl="1"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  <a:p>
            <a:pPr lvl="1" algn="ctr"/>
            <a:r>
              <a:rPr lang="pl-PL" sz="25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1 PIES</a:t>
            </a:r>
          </a:p>
          <a:p>
            <a:pPr lvl="1"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SPKP</a:t>
            </a:r>
          </a:p>
          <a:p>
            <a:pPr lvl="1"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  <a:p>
            <a:pPr lvl="1" algn="ctr"/>
            <a:r>
              <a:rPr lang="pl-PL" sz="25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4 PSY</a:t>
            </a:r>
          </a:p>
          <a:p>
            <a:pPr lvl="1"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KMP/KPP</a:t>
            </a:r>
          </a:p>
          <a:p>
            <a:pPr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54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0A751-CC31-B5B0-FC84-64AD8EB4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59B2B0C-7FBD-C000-1A9C-C95AB2180B3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DF1DBD0-3294-0D93-2CF7-D89700DBAAE4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6C828454-96C5-30BD-DF0B-325102F27F99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0750629-96B4-94EB-0570-B76EBFA9931B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803988E9-9DBA-767E-64CB-DA9577300AD6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A48F47E-FC66-AC87-2F92-F3F56E23D59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8055E95B-968D-B370-2CAE-5B71883A94A1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B6598C09-724A-284E-1D04-2582508E3449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DDFD196-E4AC-4FED-6B16-15A9A04F495B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C9CAF8-E30E-95AD-0BE9-96AB4B7E5575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A68BF38-41B3-1BB9-0DDE-83DC3A72DE00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FF63BA8-8F33-59A6-67E5-177E63652E24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EC27C54-357F-0A57-33EE-4BFA14DA0205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6EB15E8-C4DB-330F-9EFC-CCCE6BF1C33A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C0822FB-BA95-8BCB-9705-1E253A2E5866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1797286-4F3D-5D14-4A65-8F7565801724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77D947B-614F-56DA-BA96-B564BCF8809F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F30FD39-1F90-423B-586B-A28D04024FE8}"/>
              </a:ext>
            </a:extLst>
          </p:cNvPr>
          <p:cNvSpPr/>
          <p:nvPr/>
        </p:nvSpPr>
        <p:spPr>
          <a:xfrm>
            <a:off x="9657774" y="-815881"/>
            <a:ext cx="4251426" cy="490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713CE8C-C9BD-E8D5-25E5-2206F8FF05D2}"/>
              </a:ext>
            </a:extLst>
          </p:cNvPr>
          <p:cNvSpPr txBox="1"/>
          <p:nvPr/>
        </p:nvSpPr>
        <p:spPr>
          <a:xfrm>
            <a:off x="5791200" y="7291921"/>
            <a:ext cx="10858975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Pozyskano kwotę 100 000 zł na rewitalizację historyczną frontu budynku Komendy Wojewódzkiej Policji w Łodzi poprzez zmiany architektoniczne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i budowlane terenu przy ulicy Lutomierskiej 108/112 z funduszu promocji Marszałka Województwa Łódzkiego przy współudziale Zarządu Województwa Łódzkiego</a:t>
            </a:r>
            <a:endParaRPr lang="pl-PL" sz="2000" dirty="0">
              <a:solidFill>
                <a:schemeClr val="bg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30EB268-869C-0C68-BE62-B45557EF10C8}"/>
              </a:ext>
            </a:extLst>
          </p:cNvPr>
          <p:cNvSpPr txBox="1"/>
          <p:nvPr/>
        </p:nvSpPr>
        <p:spPr>
          <a:xfrm>
            <a:off x="3923180" y="4901895"/>
            <a:ext cx="1546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0" b="1" dirty="0">
                <a:solidFill>
                  <a:schemeClr val="bg1"/>
                </a:solidFill>
                <a:latin typeface="League Spartan" panose="020B0604020202020204" charset="-18"/>
                <a:ea typeface="Times New Roman" panose="02020603050405020304" pitchFamily="18" charset="0"/>
              </a:rPr>
              <a:t>1</a:t>
            </a:r>
            <a:r>
              <a:rPr lang="pl-PL" sz="13000" b="1" dirty="0">
                <a:solidFill>
                  <a:schemeClr val="bg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00 000 zł</a:t>
            </a:r>
          </a:p>
        </p:txBody>
      </p:sp>
      <p:pic>
        <p:nvPicPr>
          <p:cNvPr id="6" name="Obraz 5" descr="Obraz zawierający symbol, godło, logo, krąg&#10;&#10;Opis wygenerowany automatycznie">
            <a:extLst>
              <a:ext uri="{FF2B5EF4-FFF2-40B4-BE49-F238E27FC236}">
                <a16:creationId xmlns:a16="http://schemas.microsoft.com/office/drawing/2014/main" id="{5A931172-306C-935B-F47B-D430D0364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362" y="741703"/>
            <a:ext cx="3586050" cy="316387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C35AB38-57D5-716A-1E62-ABAF66DA3622}"/>
              </a:ext>
            </a:extLst>
          </p:cNvPr>
          <p:cNvSpPr txBox="1"/>
          <p:nvPr/>
        </p:nvSpPr>
        <p:spPr>
          <a:xfrm>
            <a:off x="8293187" y="-6122677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0FD626F-9677-2134-1C12-C9AC0E64DE47}"/>
              </a:ext>
            </a:extLst>
          </p:cNvPr>
          <p:cNvSpPr txBox="1"/>
          <p:nvPr/>
        </p:nvSpPr>
        <p:spPr>
          <a:xfrm>
            <a:off x="13360487" y="-6015539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400F5DA-EA9F-D39B-9D10-7B7A2DA6CB36}"/>
              </a:ext>
            </a:extLst>
          </p:cNvPr>
          <p:cNvSpPr txBox="1"/>
          <p:nvPr/>
        </p:nvSpPr>
        <p:spPr>
          <a:xfrm>
            <a:off x="7159240" y="-8353461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1 754 175,00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FCF0F0A6-A3C7-6C24-2C4A-76132704C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470034"/>
              </p:ext>
            </p:extLst>
          </p:nvPr>
        </p:nvGraphicFramePr>
        <p:xfrm>
          <a:off x="5214566" y="-6537536"/>
          <a:ext cx="12552884" cy="4702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3315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159569">
                  <a:extLst>
                    <a:ext uri="{9D8B030D-6E8A-4147-A177-3AD203B41FA5}">
                      <a16:colId xmlns:a16="http://schemas.microsoft.com/office/drawing/2014/main" val="1156094047"/>
                    </a:ext>
                  </a:extLst>
                </a:gridCol>
              </a:tblGrid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szt. Łodzi motorowych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sportis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s-6500/k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silnikiem zaburtowym yamaha i przyczepą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podłodziową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brenderup</a:t>
                      </a:r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Dron z termowizją i aparatem fotograficznym wysokiej rozdzielczości dla laboratorium kryminalistycznego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57 397,95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Spektometry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2 wraz z oprogramowaniem dla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PG KMP w łodzi oraz KMP w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piotrkowie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trybunalskim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434 944,00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Zestawy przeciwchemicznej ochrony osobistej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3 000,58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Spektrometr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z FT-IR wraz z oprogramowaniem i biblioteką substancji chemicznych dla LK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 258 832,47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0EB44CE4-47DA-B4E2-94BB-DAE45D352AF0}"/>
              </a:ext>
            </a:extLst>
          </p:cNvPr>
          <p:cNvSpPr/>
          <p:nvPr/>
        </p:nvSpPr>
        <p:spPr>
          <a:xfrm>
            <a:off x="14993945" y="-7620953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5F5BDF5-0888-26D6-F1BC-ACB31411C4DC}"/>
              </a:ext>
            </a:extLst>
          </p:cNvPr>
          <p:cNvSpPr/>
          <p:nvPr/>
        </p:nvSpPr>
        <p:spPr>
          <a:xfrm>
            <a:off x="7724024" y="-14374964"/>
            <a:ext cx="5176928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Picture 2" descr="Wojewódzki Fundusz Ochrony Środowiska i Gospodarki Wodnej w Łodzi">
            <a:extLst>
              <a:ext uri="{FF2B5EF4-FFF2-40B4-BE49-F238E27FC236}">
                <a16:creationId xmlns:a16="http://schemas.microsoft.com/office/drawing/2014/main" id="{2C108CF1-2EA7-8CC8-D251-6CC67CAC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024" y="-10628695"/>
            <a:ext cx="5176928" cy="18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08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CC8F9-598F-33A4-3C73-46AE018BF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EFA37EEB-C7E7-1FE4-ED1F-09550FFF955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5F5B7013-16AC-7618-8DC1-CA3E1479B33B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A54C4EDB-F878-ABBA-6BB9-8F7923F4819D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1007B4AC-FFDA-14BF-B995-F59D0765C2F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60913D4C-C6E8-FA66-4C95-4F10E0227DE4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AD2DB01-35A8-EE4A-00BB-DE36C760274E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D7583985-797E-7851-9929-F1D8728F3CF1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D7B79FF-D848-5B77-BA9B-93DA78D57815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C127464B-43F8-372B-474E-E6779878CED3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902C567-988A-E6D5-CF8C-E727E60BA1EF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3B91D23-2A74-2879-CC96-15668A8082E3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BE34594-128D-5CDD-8400-5071AF60007C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344EC52-5D6E-D797-6435-2D20CA0F779B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48393C1-5CAE-8E99-45A4-9E3AB599FFDD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C0AB474-6790-2D10-8FF8-E40B41943E17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9A57760-D6EB-52A8-9D64-B20969FE377C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C5CF0DD-1B1C-B1B5-F7BA-16440CC1C495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EEBF05F-E35A-86C6-CDFA-9A1B73ECB45D}"/>
              </a:ext>
            </a:extLst>
          </p:cNvPr>
          <p:cNvSpPr txBox="1"/>
          <p:nvPr/>
        </p:nvSpPr>
        <p:spPr>
          <a:xfrm>
            <a:off x="8293187" y="5372191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AD06F96-C360-62A6-3CE7-CEAD13EFB7EA}"/>
              </a:ext>
            </a:extLst>
          </p:cNvPr>
          <p:cNvSpPr txBox="1"/>
          <p:nvPr/>
        </p:nvSpPr>
        <p:spPr>
          <a:xfrm>
            <a:off x="13360487" y="5479329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EAF83D1-A77A-DB8A-8A6F-A834A10B1E7C}"/>
              </a:ext>
            </a:extLst>
          </p:cNvPr>
          <p:cNvSpPr txBox="1"/>
          <p:nvPr/>
        </p:nvSpPr>
        <p:spPr>
          <a:xfrm>
            <a:off x="7159240" y="3141407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1 754 175,00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5F13EE0A-8A87-4634-04CB-12BFD2470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144919"/>
              </p:ext>
            </p:extLst>
          </p:nvPr>
        </p:nvGraphicFramePr>
        <p:xfrm>
          <a:off x="5214566" y="4957332"/>
          <a:ext cx="12552884" cy="4702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3315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159569">
                  <a:extLst>
                    <a:ext uri="{9D8B030D-6E8A-4147-A177-3AD203B41FA5}">
                      <a16:colId xmlns:a16="http://schemas.microsoft.com/office/drawing/2014/main" val="1156094047"/>
                    </a:ext>
                  </a:extLst>
                </a:gridCol>
              </a:tblGrid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szt. Łodzi motorowych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sportis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s-6500/k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silnikiem zaburtowym yamaha i przyczepą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podłodziową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brenderup</a:t>
                      </a:r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Dron z termowizją i aparatem fotograficznym wysokiej rozdzielczości dla Laboratorium Kryminalistycznego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57 397,95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Spektometry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2 wraz z oprogramowaniem dla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PG KMP w Łodzi oraz KMP w Piotrkowie Trybunalskim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434 944,00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Zestawy przeciwchemicznej ochrony osobistej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3 000,58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Spektrometr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z FT-IR wraz z oprogramowaniem i biblioteką substancji chemicznych dla LK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 258 832,47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FAE94BBD-7206-7ADB-D9FD-E06C4DA869F4}"/>
              </a:ext>
            </a:extLst>
          </p:cNvPr>
          <p:cNvSpPr/>
          <p:nvPr/>
        </p:nvSpPr>
        <p:spPr>
          <a:xfrm>
            <a:off x="14993945" y="3873915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6807A56-3CAF-A288-6526-234B0F10CD1A}"/>
              </a:ext>
            </a:extLst>
          </p:cNvPr>
          <p:cNvSpPr/>
          <p:nvPr/>
        </p:nvSpPr>
        <p:spPr>
          <a:xfrm>
            <a:off x="7724024" y="-2880096"/>
            <a:ext cx="5176928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Picture 2" descr="Wojewódzki Fundusz Ochrony Środowiska i Gospodarki Wodnej w Łodzi">
            <a:extLst>
              <a:ext uri="{FF2B5EF4-FFF2-40B4-BE49-F238E27FC236}">
                <a16:creationId xmlns:a16="http://schemas.microsoft.com/office/drawing/2014/main" id="{AB46AD7E-565D-C081-03B5-6BB15C193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024" y="866173"/>
            <a:ext cx="5176928" cy="18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CEDC977E-15ED-93CB-A1BE-B309F940C481}"/>
              </a:ext>
            </a:extLst>
          </p:cNvPr>
          <p:cNvSpPr/>
          <p:nvPr/>
        </p:nvSpPr>
        <p:spPr>
          <a:xfrm>
            <a:off x="9657774" y="-11716886"/>
            <a:ext cx="4251426" cy="490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79C8D43-923A-0E67-69D9-D700F162B7F7}"/>
              </a:ext>
            </a:extLst>
          </p:cNvPr>
          <p:cNvSpPr txBox="1"/>
          <p:nvPr/>
        </p:nvSpPr>
        <p:spPr>
          <a:xfrm>
            <a:off x="5791200" y="-3609084"/>
            <a:ext cx="10858975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Pozyskano kwotę 100 000 zł na rewitalizację historyczną frontu budynku Komendy Wojewódzkiej Policji w Łodzi poprzez zmiany architektoniczne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i budowlane terenu przy ulicy Lutomierskiej 108/112 z funduszu promocji Marszałka Województwa Łódzkiego przy współudziale Zarządu Województwa Łódzkiego.</a:t>
            </a:r>
            <a:endParaRPr lang="pl-PL" sz="2000" dirty="0">
              <a:solidFill>
                <a:schemeClr val="bg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8381472-0AB1-B2D1-854D-F3DD1455A969}"/>
              </a:ext>
            </a:extLst>
          </p:cNvPr>
          <p:cNvSpPr txBox="1"/>
          <p:nvPr/>
        </p:nvSpPr>
        <p:spPr>
          <a:xfrm>
            <a:off x="3923180" y="-5999110"/>
            <a:ext cx="1546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0" b="1" dirty="0">
                <a:solidFill>
                  <a:schemeClr val="bg1"/>
                </a:solidFill>
                <a:latin typeface="League Spartan" panose="020B0604020202020204" charset="-18"/>
                <a:ea typeface="Times New Roman" panose="02020603050405020304" pitchFamily="18" charset="0"/>
              </a:rPr>
              <a:t>1</a:t>
            </a:r>
            <a:r>
              <a:rPr lang="pl-PL" sz="13000" b="1" dirty="0">
                <a:solidFill>
                  <a:schemeClr val="bg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00 000 zł</a:t>
            </a:r>
          </a:p>
        </p:txBody>
      </p:sp>
      <p:pic>
        <p:nvPicPr>
          <p:cNvPr id="28" name="Obraz 27" descr="Obraz zawierający symbol, godło, logo, krąg&#10;&#10;Opis wygenerowany automatycznie">
            <a:extLst>
              <a:ext uri="{FF2B5EF4-FFF2-40B4-BE49-F238E27FC236}">
                <a16:creationId xmlns:a16="http://schemas.microsoft.com/office/drawing/2014/main" id="{FE65FB2C-09F7-6445-EC4E-45F81581C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362" y="-10159302"/>
            <a:ext cx="3586050" cy="31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62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B0300-E31C-F31C-9AD4-940698BC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7EAD14CB-1CBD-79EC-FC53-115F0654F92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E5AC75A4-B423-D0A6-6BD6-D319DE311A39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CCAA5962-0844-4B84-A59F-732E8506B24A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E3CAE6A4-CDF6-EBBC-1B43-2DBC7201EE6F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4835DDD2-8376-4436-7AFE-984749AE0B84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E325D4F-9FBD-E85E-A5CA-BABB7C1736D4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4B67C1F5-9139-BCD9-8BA6-AB85C58C6AB6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81539121-E3F6-7B92-EFB2-20E55FAE1284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F63C32B3-84DB-E1A6-D909-7CE8A272EB6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7FE7144-F966-6622-8232-A265AAD2A043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B22D02B-32C9-E4FE-964A-50381BB814C9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4D28CCD-CD13-B4E4-F624-CF1C94C98CA3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53676BA-059E-D726-2804-3FFF627CB84A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8AAB04A-15FF-DEBA-332A-8B5CD31430E7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3133B5C-4178-B872-5DFD-9C422C535644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51D9801C-AD45-D903-79FC-153571B5807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8B222C3A-506A-06D5-9F36-2502F782AEAD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039D6C9-CD01-CE81-7066-4D88E11A7822}"/>
              </a:ext>
            </a:extLst>
          </p:cNvPr>
          <p:cNvSpPr txBox="1"/>
          <p:nvPr/>
        </p:nvSpPr>
        <p:spPr>
          <a:xfrm>
            <a:off x="7734300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D2723D5-A889-0F69-CE1E-7C8BF6D88F2C}"/>
              </a:ext>
            </a:extLst>
          </p:cNvPr>
          <p:cNvSpPr txBox="1"/>
          <p:nvPr/>
        </p:nvSpPr>
        <p:spPr>
          <a:xfrm>
            <a:off x="12801600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946F3F9-1440-E2CC-055E-B04B49AFBE03}"/>
              </a:ext>
            </a:extLst>
          </p:cNvPr>
          <p:cNvCxnSpPr>
            <a:cxnSpLocks/>
          </p:cNvCxnSpPr>
          <p:nvPr/>
        </p:nvCxnSpPr>
        <p:spPr>
          <a:xfrm>
            <a:off x="7787703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522B536E-ED41-FFCE-91B8-4978A2D8DD31}"/>
              </a:ext>
            </a:extLst>
          </p:cNvPr>
          <p:cNvCxnSpPr>
            <a:cxnSpLocks/>
          </p:cNvCxnSpPr>
          <p:nvPr/>
        </p:nvCxnSpPr>
        <p:spPr>
          <a:xfrm>
            <a:off x="13525499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C4F254ED-5E5C-C4CC-9F32-0FA6DA50E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749" y="2016790"/>
            <a:ext cx="10067346" cy="566456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2F29C3D-8518-0613-52CA-17DA6291D41F}"/>
              </a:ext>
            </a:extLst>
          </p:cNvPr>
          <p:cNvSpPr txBox="1"/>
          <p:nvPr/>
        </p:nvSpPr>
        <p:spPr>
          <a:xfrm>
            <a:off x="8106162" y="1800668"/>
            <a:ext cx="2618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rgbClr val="FF0000"/>
                </a:solidFill>
                <a:latin typeface="Montserrat" pitchFamily="2" charset="-18"/>
                <a:ea typeface="TT Commons Pro Bold"/>
                <a:cs typeface="TT Commons Pro Bold"/>
                <a:sym typeface="TT Commons Pro Bold"/>
              </a:rPr>
              <a:t>2024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0807A55-CE6C-267C-0F30-E6EFA3733359}"/>
              </a:ext>
            </a:extLst>
          </p:cNvPr>
          <p:cNvSpPr txBox="1"/>
          <p:nvPr/>
        </p:nvSpPr>
        <p:spPr>
          <a:xfrm>
            <a:off x="14575381" y="1806256"/>
            <a:ext cx="214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rgbClr val="FF0000"/>
                </a:solidFill>
                <a:latin typeface="Montserrat" pitchFamily="2" charset="-18"/>
                <a:ea typeface="TT Commons Pro Bold"/>
                <a:cs typeface="TT Commons Pro Bold"/>
                <a:sym typeface="TT Commons Pro Bold"/>
              </a:rPr>
              <a:t>2025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F26F5DC-5C4F-3908-C9E5-DA4933F382D8}"/>
              </a:ext>
            </a:extLst>
          </p:cNvPr>
          <p:cNvSpPr txBox="1"/>
          <p:nvPr/>
        </p:nvSpPr>
        <p:spPr>
          <a:xfrm>
            <a:off x="5866724" y="2922654"/>
            <a:ext cx="58640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ZAKUPIONO </a:t>
            </a:r>
            <a:r>
              <a:rPr lang="pl-PL" sz="3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57</a:t>
            </a:r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POJAZDÓW</a:t>
            </a:r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6F7E9FE1-69EB-6E5B-2A77-67C65DA35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762138"/>
              </p:ext>
            </p:extLst>
          </p:nvPr>
        </p:nvGraphicFramePr>
        <p:xfrm>
          <a:off x="5438105" y="4151768"/>
          <a:ext cx="6240866" cy="42562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8486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2002380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1128980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Środki budżetowe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 tym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Wojewódzki Fundusz Ochrony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Środowiska i Gospodarki Wodnej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 Łodzi</a:t>
                      </a:r>
                    </a:p>
                  </a:txBody>
                  <a:tcPr marL="121966" marR="121966" marT="60982" marB="6098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4 829 366,00 zł</a:t>
                      </a:r>
                    </a:p>
                    <a:p>
                      <a:pPr algn="ctr" fontAlgn="b"/>
                      <a:endParaRPr lang="pl-PL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3 600 000,00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64" marR="10164" marT="1016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912587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Program Modernizacji Policji</a:t>
                      </a:r>
                    </a:p>
                  </a:txBody>
                  <a:tcPr marL="121966" marR="121966" marT="60982" marB="6098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2 103 176,00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64" marR="10164" marT="1016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912587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Pomocy Ukrainy</a:t>
                      </a:r>
                    </a:p>
                  </a:txBody>
                  <a:tcPr marL="121966" marR="121966" marT="60982" marB="6098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2 541 194,00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64" marR="10164" marT="1016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1089889">
                <a:tc>
                  <a:txBody>
                    <a:bodyPr/>
                    <a:lstStyle/>
                    <a:p>
                      <a:pPr algn="ctr"/>
                      <a:r>
                        <a:rPr lang="pl-PL" sz="16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 Wsparcia Policji</a:t>
                      </a:r>
                      <a:endParaRPr lang="pl-PL" sz="16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1966" marR="121966" marT="60982" marB="6098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1 541 568,90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64" marR="10164" marT="1016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</a:tbl>
          </a:graphicData>
        </a:graphic>
      </p:graphicFrame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6CE2BB8-08F7-57A4-6934-9710A26E0347}"/>
              </a:ext>
            </a:extLst>
          </p:cNvPr>
          <p:cNvSpPr txBox="1"/>
          <p:nvPr/>
        </p:nvSpPr>
        <p:spPr>
          <a:xfrm>
            <a:off x="12794509" y="2705984"/>
            <a:ext cx="4869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159</a:t>
            </a:r>
            <a:r>
              <a:rPr lang="pl-PL" sz="3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POJAZDÓW</a:t>
            </a:r>
          </a:p>
        </p:txBody>
      </p:sp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AB0E24A7-1CC7-4430-8B7C-C357A505A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722615"/>
              </p:ext>
            </p:extLst>
          </p:nvPr>
        </p:nvGraphicFramePr>
        <p:xfrm>
          <a:off x="12205731" y="4135537"/>
          <a:ext cx="5700118" cy="42637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2399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1737719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1110816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Środki budżetowe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 tym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Wojewódzki Fundusz Ochrony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Środowiska i Gospodarki Wodnej</a:t>
                      </a:r>
                    </a:p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w Łodzi</a:t>
                      </a:r>
                    </a:p>
                  </a:txBody>
                  <a:tcPr marL="122266" marR="122266" marT="61132" marB="6113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2 516 211,00 zł</a:t>
                      </a:r>
                    </a:p>
                    <a:p>
                      <a:pPr algn="ctr" fontAlgn="b"/>
                      <a:endParaRPr lang="pl-PL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  <a:p>
                      <a:pPr algn="ctr" fontAlgn="b"/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90" marR="10190" marT="101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914834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Program Modernizacji Policji</a:t>
                      </a:r>
                    </a:p>
                  </a:txBody>
                  <a:tcPr marL="122266" marR="122266" marT="61132" marB="6113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977 678,00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90" marR="10190" marT="101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914834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Pomocy Ukrainy</a:t>
                      </a:r>
                    </a:p>
                  </a:txBody>
                  <a:tcPr marL="122266" marR="122266" marT="61132" marB="6113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14</a:t>
                      </a:r>
                      <a:r>
                        <a:rPr lang="pl-PL" sz="1600" b="1" kern="1200" baseline="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1</a:t>
                      </a:r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94 004,00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90" marR="10190" marT="101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1092574">
                <a:tc>
                  <a:txBody>
                    <a:bodyPr/>
                    <a:lstStyle/>
                    <a:p>
                      <a:pPr algn="ctr"/>
                      <a:r>
                        <a:rPr lang="pl-PL" sz="16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 Wsparcia Policji</a:t>
                      </a:r>
                      <a:endParaRPr lang="pl-PL" sz="16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2266" marR="122266" marT="61132" marB="61132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1 845 196,80 zł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0190" marR="10190" marT="101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</a:tbl>
          </a:graphicData>
        </a:graphic>
      </p:graphicFrame>
      <p:sp>
        <p:nvSpPr>
          <p:cNvPr id="26" name="pole tekstowe 25">
            <a:extLst>
              <a:ext uri="{FF2B5EF4-FFF2-40B4-BE49-F238E27FC236}">
                <a16:creationId xmlns:a16="http://schemas.microsoft.com/office/drawing/2014/main" id="{F206E596-68DA-663E-DB93-A85F6CE26060}"/>
              </a:ext>
            </a:extLst>
          </p:cNvPr>
          <p:cNvSpPr txBox="1"/>
          <p:nvPr/>
        </p:nvSpPr>
        <p:spPr>
          <a:xfrm>
            <a:off x="-13425477" y="5372191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1BE70161-2B56-8ACE-472B-DF5B9315E86D}"/>
              </a:ext>
            </a:extLst>
          </p:cNvPr>
          <p:cNvSpPr txBox="1"/>
          <p:nvPr/>
        </p:nvSpPr>
        <p:spPr>
          <a:xfrm>
            <a:off x="-8358177" y="5479329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D2EF363-C7DC-4EC7-7E6F-78DC3589BF39}"/>
              </a:ext>
            </a:extLst>
          </p:cNvPr>
          <p:cNvSpPr txBox="1"/>
          <p:nvPr/>
        </p:nvSpPr>
        <p:spPr>
          <a:xfrm>
            <a:off x="-14559424" y="3141407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1 754 175,00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30" name="Tabela 29">
            <a:extLst>
              <a:ext uri="{FF2B5EF4-FFF2-40B4-BE49-F238E27FC236}">
                <a16:creationId xmlns:a16="http://schemas.microsoft.com/office/drawing/2014/main" id="{F7A7878A-6879-B99A-55E3-F3B5E8833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658369"/>
              </p:ext>
            </p:extLst>
          </p:nvPr>
        </p:nvGraphicFramePr>
        <p:xfrm>
          <a:off x="-16504098" y="4957332"/>
          <a:ext cx="12552884" cy="4702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3315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159569">
                  <a:extLst>
                    <a:ext uri="{9D8B030D-6E8A-4147-A177-3AD203B41FA5}">
                      <a16:colId xmlns:a16="http://schemas.microsoft.com/office/drawing/2014/main" val="1156094047"/>
                    </a:ext>
                  </a:extLst>
                </a:gridCol>
              </a:tblGrid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 szt. Łodzi motorowych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sportis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s-6500/k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silnikiem zaburtowym yamaha i przyczepą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podłodziową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brenderup</a:t>
                      </a:r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Dron z termowizją i aparatem fotograficznym wysokiej rozdzielczości dla laboratorium kryminalistycznego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57 397,95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Spektometry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2 wraz z oprogramowaniem dla</a:t>
                      </a:r>
                    </a:p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PG KMP w łodzi oraz KMP w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piotrkowie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trybunalskim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434 944,00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Zestawy przeciwchemicznej ochrony osobistej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3 000,58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9405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Spektrometr </a:t>
                      </a:r>
                      <a:r>
                        <a:rPr lang="pl-PL" sz="2000" kern="1200" dirty="0" err="1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ramana</a:t>
                      </a: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 z FT-IR wraz z oprogramowaniem i biblioteką substancji chemicznych dla LK KWP w łodzi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 258 832,47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ABE76576-0A5B-2CE4-9FE0-C67B51B32729}"/>
              </a:ext>
            </a:extLst>
          </p:cNvPr>
          <p:cNvSpPr/>
          <p:nvPr/>
        </p:nvSpPr>
        <p:spPr>
          <a:xfrm>
            <a:off x="-6724719" y="3873915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98898426-A5E7-1766-7672-ACD4E16ECE7E}"/>
              </a:ext>
            </a:extLst>
          </p:cNvPr>
          <p:cNvSpPr/>
          <p:nvPr/>
        </p:nvSpPr>
        <p:spPr>
          <a:xfrm>
            <a:off x="-13994640" y="-2880096"/>
            <a:ext cx="5176928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3" name="Picture 2" descr="Wojewódzki Fundusz Ochrony Środowiska i Gospodarki Wodnej w Łodzi">
            <a:extLst>
              <a:ext uri="{FF2B5EF4-FFF2-40B4-BE49-F238E27FC236}">
                <a16:creationId xmlns:a16="http://schemas.microsoft.com/office/drawing/2014/main" id="{BBBC74CF-9B2E-43F1-3350-F4888E92E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4640" y="866173"/>
            <a:ext cx="5176928" cy="18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A65893E6-41BD-633B-EAFF-EDEF951FE0F7}"/>
              </a:ext>
            </a:extLst>
          </p:cNvPr>
          <p:cNvSpPr txBox="1"/>
          <p:nvPr/>
        </p:nvSpPr>
        <p:spPr>
          <a:xfrm>
            <a:off x="24040138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582322C0-AF5A-459F-0E0E-1C90A44E0688}"/>
              </a:ext>
            </a:extLst>
          </p:cNvPr>
          <p:cNvSpPr txBox="1"/>
          <p:nvPr/>
        </p:nvSpPr>
        <p:spPr>
          <a:xfrm>
            <a:off x="28130792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A0D7ED81-99E7-09D2-DE5C-A9590242F150}"/>
              </a:ext>
            </a:extLst>
          </p:cNvPr>
          <p:cNvSpPr txBox="1"/>
          <p:nvPr/>
        </p:nvSpPr>
        <p:spPr>
          <a:xfrm>
            <a:off x="33198092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2088C3E7-CE85-B78E-2CDE-1556615E6AF9}"/>
              </a:ext>
            </a:extLst>
          </p:cNvPr>
          <p:cNvCxnSpPr>
            <a:cxnSpLocks/>
          </p:cNvCxnSpPr>
          <p:nvPr/>
        </p:nvCxnSpPr>
        <p:spPr>
          <a:xfrm>
            <a:off x="28184195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CC8C8A45-02CA-32FD-27EC-35CD81FCCAB1}"/>
              </a:ext>
            </a:extLst>
          </p:cNvPr>
          <p:cNvCxnSpPr>
            <a:cxnSpLocks/>
          </p:cNvCxnSpPr>
          <p:nvPr/>
        </p:nvCxnSpPr>
        <p:spPr>
          <a:xfrm>
            <a:off x="33921991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167CF58B-852B-C17D-F07F-EF76F8CA4956}"/>
              </a:ext>
            </a:extLst>
          </p:cNvPr>
          <p:cNvSpPr txBox="1"/>
          <p:nvPr/>
        </p:nvSpPr>
        <p:spPr>
          <a:xfrm>
            <a:off x="27611541" y="510464"/>
            <a:ext cx="9057514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 TRAKCIE REALIZACJI ZAKUP </a:t>
            </a:r>
            <a:r>
              <a:rPr lang="pl-PL" sz="2500" b="1" dirty="0">
                <a:solidFill>
                  <a:srgbClr val="FF0000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85</a:t>
            </a: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 POJAZDÓW </a:t>
            </a:r>
          </a:p>
        </p:txBody>
      </p:sp>
      <p:graphicFrame>
        <p:nvGraphicFramePr>
          <p:cNvPr id="46" name="Tabela 45">
            <a:extLst>
              <a:ext uri="{FF2B5EF4-FFF2-40B4-BE49-F238E27FC236}">
                <a16:creationId xmlns:a16="http://schemas.microsoft.com/office/drawing/2014/main" id="{64CD23A3-2475-96F4-5632-4D9FD6E9B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401990"/>
              </p:ext>
            </p:extLst>
          </p:nvPr>
        </p:nvGraphicFramePr>
        <p:xfrm>
          <a:off x="25110698" y="3933243"/>
          <a:ext cx="6534465" cy="2775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4461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2340004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Wsparcia Policji</a:t>
                      </a: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1 845 196,80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Funduszu Pomocy 2025 </a:t>
                      </a:r>
                      <a:b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</a:b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dopłatą ze środków budżetowych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13 653 630,00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Środki z KGP 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1 466 775,00 zł</a:t>
                      </a: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</a:tbl>
          </a:graphicData>
        </a:graphic>
      </p:graphicFrame>
      <p:pic>
        <p:nvPicPr>
          <p:cNvPr id="47" name="Picture 2">
            <a:extLst>
              <a:ext uri="{FF2B5EF4-FFF2-40B4-BE49-F238E27FC236}">
                <a16:creationId xmlns:a16="http://schemas.microsoft.com/office/drawing/2014/main" id="{35DCA8A4-9A5F-A038-2D96-7E3C6B8F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8" y="2835100"/>
            <a:ext cx="7189540" cy="47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1F38953E-0D00-1B66-862B-5FE9C40C356C}"/>
              </a:ext>
            </a:extLst>
          </p:cNvPr>
          <p:cNvSpPr txBox="1"/>
          <p:nvPr/>
        </p:nvSpPr>
        <p:spPr>
          <a:xfrm>
            <a:off x="24509537" y="8350167"/>
            <a:ext cx="13880423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końca 2025 roku KWP w Łodzi zamierza wydać kwotę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3 031 212,00 zł </a:t>
            </a:r>
            <a:b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na </a:t>
            </a:r>
            <a:r>
              <a:rPr lang="pl-PL" sz="2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22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całe pojazdy 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ze środków przyznanych przez KGP (oraz na dopłaty cząstkowe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zakupów pojazdów realizowanych z innych źródeł w kwocie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212 045,00 zł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58090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BCD96-8A0D-300E-8CD6-A3E66CE9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06104F8F-EC58-A878-D82E-852AD1B5377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00D8D71A-6AB5-18F0-1525-40718A365650}"/>
              </a:ext>
            </a:extLst>
          </p:cNvPr>
          <p:cNvSpPr/>
          <p:nvPr/>
        </p:nvSpPr>
        <p:spPr>
          <a:xfrm>
            <a:off x="11659531" y="6811556"/>
            <a:ext cx="10190532" cy="1553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0087D1FD-5E1C-1993-67F1-F58898DE8216}"/>
              </a:ext>
            </a:extLst>
          </p:cNvPr>
          <p:cNvSpPr/>
          <p:nvPr/>
        </p:nvSpPr>
        <p:spPr>
          <a:xfrm>
            <a:off x="11297868" y="2675163"/>
            <a:ext cx="10190532" cy="1553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94E955F-A96A-A5FB-DB1D-D0C41AAE8875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61D2FD5-83AD-8CAD-5543-B85E9923813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52D63F9-5C65-D23B-90B0-0BD6898D5194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41DCE156-F8E3-3B04-C724-BCC77FEBCF1E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A564B48-95BA-5AA1-9E4D-B6DEAF85E311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D9B8D91C-F475-789C-89C5-C75C64E5A7D5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74FF0294-0D7C-FDD9-76B1-FFF2006C7AC4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221E1E9-02A6-DC30-D514-C5B33F418A6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4CD2E97-3DF6-4439-D2DC-4F3CB18E6DA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187C7981-2FAA-8C37-565B-C892C325A967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1E0A20-DDCE-18B8-9880-27AC614D1D17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06EABD2-B5A6-7215-4E2C-6320DD7C6D22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8DD64F4-78D5-3C87-6F74-B862C82A9ED6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8E2BA21-323C-C75E-AA27-4F2AA87741E8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68863D81-DEE5-A32A-1D0B-C7AA5F02930F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2034E17B-641A-BABE-DC63-24E67452377E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8F9B108-6F39-B183-A3CC-9511B76147F6}"/>
              </a:ext>
            </a:extLst>
          </p:cNvPr>
          <p:cNvSpPr txBox="1"/>
          <p:nvPr/>
        </p:nvSpPr>
        <p:spPr>
          <a:xfrm>
            <a:off x="2512411" y="351210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000" dirty="0">
                <a:solidFill>
                  <a:schemeClr val="bg1"/>
                </a:solidFill>
                <a:latin typeface="League Spartan" panose="00000800000000000000" pitchFamily="50" charset="-18"/>
              </a:rPr>
              <a:t>REWITALIZACJA CENTRUM MIASTA ŁODZI W OBIEKTACH POLICJI </a:t>
            </a:r>
          </a:p>
          <a:p>
            <a:pPr lvl="0" algn="ctr">
              <a:defRPr/>
            </a:pPr>
            <a:r>
              <a:rPr lang="pl-PL" sz="2000" dirty="0">
                <a:solidFill>
                  <a:schemeClr val="bg1"/>
                </a:solidFill>
                <a:latin typeface="League Spartan" panose="00000800000000000000" pitchFamily="50" charset="-18"/>
              </a:rPr>
              <a:t>PRZY UL. </a:t>
            </a:r>
            <a:r>
              <a:rPr lang="pl-PL" sz="2000" u="sng" dirty="0">
                <a:solidFill>
                  <a:schemeClr val="bg1"/>
                </a:solidFill>
                <a:latin typeface="League Spartan" panose="00000800000000000000" pitchFamily="50" charset="-18"/>
              </a:rPr>
              <a:t>SIENKIEWICZA 28/30 </a:t>
            </a:r>
            <a:r>
              <a:rPr lang="pl-PL" sz="2000" dirty="0">
                <a:solidFill>
                  <a:schemeClr val="bg1"/>
                </a:solidFill>
                <a:latin typeface="League Spartan" panose="00000800000000000000" pitchFamily="50" charset="-18"/>
              </a:rPr>
              <a:t>I PRZY UL. TUWIMA 12</a:t>
            </a:r>
            <a:endParaRPr lang="pl-PL" sz="2000" dirty="0">
              <a:solidFill>
                <a:schemeClr val="bg1"/>
              </a:solidFill>
              <a:latin typeface="League Spartan" panose="00000800000000000000" pitchFamily="50" charset="-18"/>
              <a:ea typeface="TT Commons Pro Bold"/>
              <a:cs typeface="TT Commons Pro Bold"/>
              <a:sym typeface="TT Commons Pro Bold"/>
            </a:endParaRPr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0487F16D-176C-962E-2D03-14696B1758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106" y="1945545"/>
            <a:ext cx="1745788" cy="287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5DD7EAA0-C04F-C6BD-A41B-80041FCF36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078" y="1945545"/>
            <a:ext cx="1905000" cy="287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C0632196-06CC-D6ED-4DEA-50A548CD2B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028" y="1945545"/>
            <a:ext cx="1745788" cy="287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588CDEFC-AE55-D850-FAE9-A8F3A26753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6" t="-117" r="12772" b="117"/>
          <a:stretch/>
        </p:blipFill>
        <p:spPr>
          <a:xfrm>
            <a:off x="17145111" y="1945545"/>
            <a:ext cx="1745788" cy="287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pole tekstowe 50">
            <a:extLst>
              <a:ext uri="{FF2B5EF4-FFF2-40B4-BE49-F238E27FC236}">
                <a16:creationId xmlns:a16="http://schemas.microsoft.com/office/drawing/2014/main" id="{1394E3FC-9522-68FC-61FD-3F9C9DF428D2}"/>
              </a:ext>
            </a:extLst>
          </p:cNvPr>
          <p:cNvSpPr txBox="1"/>
          <p:nvPr/>
        </p:nvSpPr>
        <p:spPr>
          <a:xfrm>
            <a:off x="4714206" y="2885951"/>
            <a:ext cx="7451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Wartość całej inwestycji</a:t>
            </a:r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	</a:t>
            </a:r>
            <a:r>
              <a:rPr lang="pl-PL" sz="2000" b="1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65 174 474 zł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Stopień zaawansowania:      </a:t>
            </a:r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95 % (projekt 100%)</a:t>
            </a:r>
          </a:p>
          <a:p>
            <a:endParaRPr lang="pl-PL" sz="2000" b="1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Obiekt 1.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ul. Sienkiewicza 28/30	</a:t>
            </a:r>
            <a:endParaRPr lang="pl-PL" sz="2000" b="1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  <a:p>
            <a:endParaRPr lang="pl-PL" sz="2000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</p:txBody>
      </p:sp>
      <p:pic>
        <p:nvPicPr>
          <p:cNvPr id="52" name="Obraz 51">
            <a:extLst>
              <a:ext uri="{FF2B5EF4-FFF2-40B4-BE49-F238E27FC236}">
                <a16:creationId xmlns:a16="http://schemas.microsoft.com/office/drawing/2014/main" id="{FF755F57-6C70-EAE4-BFE5-2F0D3708B6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19874" y="6576357"/>
            <a:ext cx="2852467" cy="1815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9FDCCAD7-38B4-9AC2-7F38-112C7DB8E6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31936" y="6518262"/>
            <a:ext cx="2874848" cy="194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Obraz 53">
            <a:extLst>
              <a:ext uri="{FF2B5EF4-FFF2-40B4-BE49-F238E27FC236}">
                <a16:creationId xmlns:a16="http://schemas.microsoft.com/office/drawing/2014/main" id="{BD289CD2-42BF-5796-7401-69AF9EEC6F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8"/>
          <a:stretch/>
        </p:blipFill>
        <p:spPr>
          <a:xfrm flipH="1">
            <a:off x="16084836" y="6055110"/>
            <a:ext cx="1961960" cy="287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" name="pole tekstowe 55">
            <a:extLst>
              <a:ext uri="{FF2B5EF4-FFF2-40B4-BE49-F238E27FC236}">
                <a16:creationId xmlns:a16="http://schemas.microsoft.com/office/drawing/2014/main" id="{0121FABB-0AD8-852B-D69F-0CB4C1123885}"/>
              </a:ext>
            </a:extLst>
          </p:cNvPr>
          <p:cNvSpPr txBox="1"/>
          <p:nvPr/>
        </p:nvSpPr>
        <p:spPr>
          <a:xfrm>
            <a:off x="4714206" y="6871517"/>
            <a:ext cx="11048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Wartość całej inwestycji</a:t>
            </a:r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       </a:t>
            </a:r>
            <a:r>
              <a:rPr lang="pl-PL" sz="2000" b="1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65 174 474 zł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Stopień zaawansowania:   </a:t>
            </a:r>
            <a:r>
              <a:rPr lang="pl-PL" sz="2000" b="1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   dnia 3 września 2025 r.</a:t>
            </a:r>
          </a:p>
          <a:p>
            <a:r>
              <a:rPr lang="pl-PL" sz="2000" b="1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			           nastąpił odbiór końcowy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                                                  100 % (projekt 100%)</a:t>
            </a:r>
            <a:endParaRPr lang="pl-PL" sz="2000" b="1" dirty="0">
              <a:solidFill>
                <a:schemeClr val="bg1"/>
              </a:solidFill>
              <a:latin typeface="Montserrat SemiBold" pitchFamily="2" charset="-18"/>
              <a:ea typeface="Champagne &amp; Limousines" panose="020B0502020202020204" pitchFamily="34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Obiekt 2.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ul. Tuwima 12	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9F7C46BD-757C-EBFB-4BE4-285E8A9555FB}"/>
              </a:ext>
            </a:extLst>
          </p:cNvPr>
          <p:cNvSpPr txBox="1"/>
          <p:nvPr/>
        </p:nvSpPr>
        <p:spPr>
          <a:xfrm>
            <a:off x="-16550925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97CBE42B-209D-B077-62EB-C44B2F083F9F}"/>
              </a:ext>
            </a:extLst>
          </p:cNvPr>
          <p:cNvSpPr txBox="1"/>
          <p:nvPr/>
        </p:nvSpPr>
        <p:spPr>
          <a:xfrm>
            <a:off x="-12460271" y="5351794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5A18ACED-452D-D420-2441-DC05F664366A}"/>
              </a:ext>
            </a:extLst>
          </p:cNvPr>
          <p:cNvSpPr txBox="1"/>
          <p:nvPr/>
        </p:nvSpPr>
        <p:spPr>
          <a:xfrm>
            <a:off x="-7392971" y="5458932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2C95A99A-3950-DA71-D18D-97D63EBD9EA2}"/>
              </a:ext>
            </a:extLst>
          </p:cNvPr>
          <p:cNvCxnSpPr>
            <a:cxnSpLocks/>
          </p:cNvCxnSpPr>
          <p:nvPr/>
        </p:nvCxnSpPr>
        <p:spPr>
          <a:xfrm>
            <a:off x="-12406868" y="4881286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3A60E2C4-3ADE-A5F3-DBBF-2F9F1C64BA42}"/>
              </a:ext>
            </a:extLst>
          </p:cNvPr>
          <p:cNvCxnSpPr>
            <a:cxnSpLocks/>
          </p:cNvCxnSpPr>
          <p:nvPr/>
        </p:nvCxnSpPr>
        <p:spPr>
          <a:xfrm>
            <a:off x="-6669072" y="4758175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6BA01691-F216-CA12-E15E-1DF22B27E547}"/>
              </a:ext>
            </a:extLst>
          </p:cNvPr>
          <p:cNvSpPr txBox="1"/>
          <p:nvPr/>
        </p:nvSpPr>
        <p:spPr>
          <a:xfrm>
            <a:off x="-12979522" y="510464"/>
            <a:ext cx="9057514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 TRAKCIE REALIZACJI ZAKUP </a:t>
            </a:r>
            <a:r>
              <a:rPr lang="pl-PL" sz="2500" b="1" dirty="0">
                <a:solidFill>
                  <a:srgbClr val="FF0000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85</a:t>
            </a:r>
            <a:r>
              <a:rPr lang="pl-PL" sz="25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 POJAZDÓW </a:t>
            </a:r>
          </a:p>
        </p:txBody>
      </p:sp>
      <p:graphicFrame>
        <p:nvGraphicFramePr>
          <p:cNvPr id="66" name="Tabela 65">
            <a:extLst>
              <a:ext uri="{FF2B5EF4-FFF2-40B4-BE49-F238E27FC236}">
                <a16:creationId xmlns:a16="http://schemas.microsoft.com/office/drawing/2014/main" id="{839D117F-79FC-3AB0-F941-2C594073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453316"/>
              </p:ext>
            </p:extLst>
          </p:nvPr>
        </p:nvGraphicFramePr>
        <p:xfrm>
          <a:off x="-15480365" y="3933243"/>
          <a:ext cx="6534465" cy="2775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4461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2340004">
                  <a:extLst>
                    <a:ext uri="{9D8B030D-6E8A-4147-A177-3AD203B41FA5}">
                      <a16:colId xmlns:a16="http://schemas.microsoft.com/office/drawing/2014/main" val="3801162674"/>
                    </a:ext>
                  </a:extLst>
                </a:gridCol>
              </a:tblGrid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b="0" dirty="0">
                          <a:solidFill>
                            <a:schemeClr val="bg1"/>
                          </a:solidFill>
                          <a:latin typeface="Montserrat" pitchFamily="2" charset="-18"/>
                          <a:ea typeface="Champagne &amp; Limousines" panose="020B0502020202020204" pitchFamily="34" charset="0"/>
                        </a:rPr>
                        <a:t>Fundusz Wsparcia Policji</a:t>
                      </a: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1 845 196,80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Funduszu Pomocy 2025 </a:t>
                      </a:r>
                      <a:b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</a:b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 dopłatą ze środków budżetowych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13 653 630,00 zł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55224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Środki z KGP </a:t>
                      </a:r>
                      <a:endParaRPr lang="pl-PL" sz="2000" b="0" dirty="0">
                        <a:solidFill>
                          <a:schemeClr val="bg1"/>
                        </a:solidFill>
                        <a:latin typeface="Montserrat" pitchFamily="2" charset="-18"/>
                        <a:ea typeface="Champagne &amp; Limousines" panose="020B0502020202020204" pitchFamily="34" charset="0"/>
                      </a:endParaRPr>
                    </a:p>
                  </a:txBody>
                  <a:tcPr marL="150793" marR="150793" marT="75395" marB="75395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1 466 775,00 zł</a:t>
                      </a:r>
                    </a:p>
                  </a:txBody>
                  <a:tcPr marL="12567" marR="12567" marT="125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</a:tbl>
          </a:graphicData>
        </a:graphic>
      </p:graphicFrame>
      <p:pic>
        <p:nvPicPr>
          <p:cNvPr id="67" name="Picture 2">
            <a:extLst>
              <a:ext uri="{FF2B5EF4-FFF2-40B4-BE49-F238E27FC236}">
                <a16:creationId xmlns:a16="http://schemas.microsoft.com/office/drawing/2014/main" id="{CAAD91AE-7D13-6A37-1FB2-F929DA58A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7975" y="2835100"/>
            <a:ext cx="7189540" cy="47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pole tekstowe 67">
            <a:extLst>
              <a:ext uri="{FF2B5EF4-FFF2-40B4-BE49-F238E27FC236}">
                <a16:creationId xmlns:a16="http://schemas.microsoft.com/office/drawing/2014/main" id="{4EBDE74E-B938-905B-8754-F6F67CDAF320}"/>
              </a:ext>
            </a:extLst>
          </p:cNvPr>
          <p:cNvSpPr txBox="1"/>
          <p:nvPr/>
        </p:nvSpPr>
        <p:spPr>
          <a:xfrm>
            <a:off x="-16081526" y="8350167"/>
            <a:ext cx="13880423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końca 2025 roku KWP w Łodzi zamierza wydać kwotę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3 031 212,00 zł </a:t>
            </a:r>
            <a:b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na </a:t>
            </a:r>
            <a:r>
              <a:rPr lang="pl-PL" sz="20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22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całe pojazdy 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ze środków przyznanych przez KGP (oraz na dopłaty cząstkowe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do zakupów pojazdów realizowanych z innych źródeł w kwocie </a:t>
            </a:r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212 045,00 zł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).</a:t>
            </a:r>
          </a:p>
        </p:txBody>
      </p:sp>
      <p:graphicFrame>
        <p:nvGraphicFramePr>
          <p:cNvPr id="69" name="Tabela 68">
            <a:extLst>
              <a:ext uri="{FF2B5EF4-FFF2-40B4-BE49-F238E27FC236}">
                <a16:creationId xmlns:a16="http://schemas.microsoft.com/office/drawing/2014/main" id="{0401645D-23E6-11E3-6E7D-5463DCD5E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872098"/>
              </p:ext>
            </p:extLst>
          </p:nvPr>
        </p:nvGraphicFramePr>
        <p:xfrm>
          <a:off x="24892690" y="1632398"/>
          <a:ext cx="12888165" cy="70222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1708">
                  <a:extLst>
                    <a:ext uri="{9D8B030D-6E8A-4147-A177-3AD203B41FA5}">
                      <a16:colId xmlns:a16="http://schemas.microsoft.com/office/drawing/2014/main" val="527309936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2561669680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1382863794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3028122175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192492556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908842281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2858441475"/>
                    </a:ext>
                  </a:extLst>
                </a:gridCol>
                <a:gridCol w="1532351">
                  <a:extLst>
                    <a:ext uri="{9D8B030D-6E8A-4147-A177-3AD203B41FA5}">
                      <a16:colId xmlns:a16="http://schemas.microsoft.com/office/drawing/2014/main" val="4195811560"/>
                    </a:ext>
                  </a:extLst>
                </a:gridCol>
              </a:tblGrid>
              <a:tr h="101441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stwierdzone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wykryte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 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% wykrycia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VIII)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stwierdzone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Przestępstwa wykryte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 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% wykrycia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(I - XI)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Dynamika wykrycia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75931"/>
                  </a:ext>
                </a:extLst>
              </a:tr>
              <a:tr h="9649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17X5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3116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1780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55,73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3875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1945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49,13 (3)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-6,60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19767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Bójka i pobicie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42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87,50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51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43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84,13 (2)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>
                          <a:effectLst/>
                        </a:rPr>
                        <a:t>-3,19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130696"/>
                  </a:ext>
                </a:extLst>
              </a:tr>
              <a:tr h="84100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cudzej rzeczy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1528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858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54,06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1960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960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47,43 (2)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-6,63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387414"/>
                  </a:ext>
                </a:extLst>
              </a:tr>
              <a:tr h="108723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samochodu poprzez włamanie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168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20,00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237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36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15,06 (6)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-4,94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372303"/>
                  </a:ext>
                </a:extLst>
              </a:tr>
              <a:tr h="10435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Kradzież </a:t>
                      </a:r>
                      <a:br>
                        <a:rPr lang="pl-PL" sz="2000" u="none" strike="noStrike" dirty="0">
                          <a:effectLst/>
                        </a:rPr>
                      </a:br>
                      <a:r>
                        <a:rPr lang="pl-PL" sz="2000" u="none" strike="noStrike" dirty="0">
                          <a:effectLst/>
                        </a:rPr>
                        <a:t>z włamaniem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1261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743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58,14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1506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797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52,30 (4)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-5,84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117107"/>
                  </a:ext>
                </a:extLst>
              </a:tr>
              <a:tr h="112408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u="none" strike="noStrike" dirty="0">
                          <a:effectLst/>
                        </a:rPr>
                        <a:t>Rozbój, kradzież rozbójnicza i wymuszenia rozbójnicze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-18"/>
                      </a:endParaRPr>
                    </a:p>
                  </a:txBody>
                  <a:tcPr marL="13674" marR="13674" marT="13674" marB="0" anchor="ctr">
                    <a:solidFill>
                      <a:srgbClr val="56AE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111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92,79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121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109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90,08 (1)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l-PL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-2,71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778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28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2182493" y="623289"/>
            <a:ext cx="185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 CZAS REAKCJI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7874011" y="3314148"/>
            <a:ext cx="7252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r>
              <a:rPr lang="pl-PL" sz="4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00:10:30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7856612" y="5957310"/>
            <a:ext cx="72521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	  </a:t>
            </a:r>
            <a:r>
              <a:rPr lang="pl-PL" sz="6000" b="1" i="1" dirty="0">
                <a:solidFill>
                  <a:srgbClr val="00B050"/>
                </a:solidFill>
                <a:latin typeface="Garamond" panose="02020404030301010803" pitchFamily="18" charset="0"/>
              </a:rPr>
              <a:t>00:08:53</a:t>
            </a: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1" name="pole tekstowe 180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676400" y="477368"/>
            <a:ext cx="185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PRZEJAZDY KIBICÓW</a:t>
            </a:r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pic>
        <p:nvPicPr>
          <p:cNvPr id="250" name="Obraz 11">
            <a:extLst>
              <a:ext uri="{FF2B5EF4-FFF2-40B4-BE49-F238E27FC236}">
                <a16:creationId xmlns:a16="http://schemas.microsoft.com/office/drawing/2014/main" id="{D097D217-8D72-48F3-967E-61F54B50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"/>
          <a:stretch>
            <a:fillRect/>
          </a:stretch>
        </p:blipFill>
        <p:spPr bwMode="auto">
          <a:xfrm>
            <a:off x="6600492" y="1985137"/>
            <a:ext cx="8143875" cy="687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" name="Picture 10" descr="http://www.ekstraklasa.org/data/cache/270x300/1442823981herby-klubow-270x300-_0007_legia.png">
            <a:extLst>
              <a:ext uri="{FF2B5EF4-FFF2-40B4-BE49-F238E27FC236}">
                <a16:creationId xmlns:a16="http://schemas.microsoft.com/office/drawing/2014/main" id="{03F1D523-72A9-4E2B-A547-0E29E1A3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516" y="4693412"/>
            <a:ext cx="4762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" name="AutoShape 2" descr="Podobny obraz">
            <a:extLst>
              <a:ext uri="{FF2B5EF4-FFF2-40B4-BE49-F238E27FC236}">
                <a16:creationId xmlns:a16="http://schemas.microsoft.com/office/drawing/2014/main" id="{A8B199D3-1A4A-4837-A7B9-CA2DC57A6C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5692" y="19812"/>
            <a:ext cx="43910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3" name="AutoShape 4" descr="Podobny obraz">
            <a:extLst>
              <a:ext uri="{FF2B5EF4-FFF2-40B4-BE49-F238E27FC236}">
                <a16:creationId xmlns:a16="http://schemas.microsoft.com/office/drawing/2014/main" id="{6A186F1C-F712-434E-893F-829D5B66C6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5692" y="19812"/>
            <a:ext cx="43910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54" name="Picture 8" descr="http://www.ekstraklasa.org/data/cache/270x300/1442824013herby-klubow-270x300-_0013_gliwice.png">
            <a:extLst>
              <a:ext uri="{FF2B5EF4-FFF2-40B4-BE49-F238E27FC236}">
                <a16:creationId xmlns:a16="http://schemas.microsoft.com/office/drawing/2014/main" id="{648D695D-5CC9-41C6-9B49-177B0490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492" y="7430262"/>
            <a:ext cx="5048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5" name="Picture 10" descr="http://www.ekstraklasa.org/data/cache/270x300/lechia_herb.png">
            <a:extLst>
              <a:ext uri="{FF2B5EF4-FFF2-40B4-BE49-F238E27FC236}">
                <a16:creationId xmlns:a16="http://schemas.microsoft.com/office/drawing/2014/main" id="{25B34CCF-D21A-4EB5-8589-61DFEDC3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591" y="2051812"/>
            <a:ext cx="10160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" name="Picture 12" descr="http://www.ekstraklasa.org/data/cache/270x300/1442824079herby-klubow-270x300-_0005_ruch-chorzow.png">
            <a:extLst>
              <a:ext uri="{FF2B5EF4-FFF2-40B4-BE49-F238E27FC236}">
                <a16:creationId xmlns:a16="http://schemas.microsoft.com/office/drawing/2014/main" id="{0235BFA8-322A-48B6-BCD1-B4F08C2E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55" y="6927025"/>
            <a:ext cx="5048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" name="Picture 14" descr="http://www.ekstraklasa.org/data/cache/270x300/1442823931herby-klubow-270x300-_0010_korona-kielce.png">
            <a:extLst>
              <a:ext uri="{FF2B5EF4-FFF2-40B4-BE49-F238E27FC236}">
                <a16:creationId xmlns:a16="http://schemas.microsoft.com/office/drawing/2014/main" id="{95AFC6BB-376E-4502-B02A-9186FFE8D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980" y="6415851"/>
            <a:ext cx="5048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" name="Picture 16" descr="http://www.ekstraklasa.org/data/cache/270x300/1442823918herby-klubow-270x300-_0001_zaglebie-lubin.png">
            <a:extLst>
              <a:ext uri="{FF2B5EF4-FFF2-40B4-BE49-F238E27FC236}">
                <a16:creationId xmlns:a16="http://schemas.microsoft.com/office/drawing/2014/main" id="{45E35EC7-28A2-4D2E-B5B4-4A4F3A1F0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30" y="6134862"/>
            <a:ext cx="4984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" name="Picture 18" descr="http://www.ekstraklasa.org/data/cache/270x300/14428241241-termalica-logo.png">
            <a:extLst>
              <a:ext uri="{FF2B5EF4-FFF2-40B4-BE49-F238E27FC236}">
                <a16:creationId xmlns:a16="http://schemas.microsoft.com/office/drawing/2014/main" id="{C28FC078-129F-4805-A661-B54BF34EC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742" y="7574725"/>
            <a:ext cx="5762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" name="Picture 20" descr="http://www.ekstraklasa.org/data/cache/270x300/1442823770herby-klubow-270x300-_0014_cracovia.png">
            <a:extLst>
              <a:ext uri="{FF2B5EF4-FFF2-40B4-BE49-F238E27FC236}">
                <a16:creationId xmlns:a16="http://schemas.microsoft.com/office/drawing/2014/main" id="{5B140366-F046-470E-8B66-AE13A71C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942" y="7358826"/>
            <a:ext cx="51117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" name="Picture 28" descr="http://www.ekstraklasa.org/data/images/team_logos/1442824135wisla-krk.png">
            <a:extLst>
              <a:ext uri="{FF2B5EF4-FFF2-40B4-BE49-F238E27FC236}">
                <a16:creationId xmlns:a16="http://schemas.microsoft.com/office/drawing/2014/main" id="{4564640B-A3A4-4942-872D-6FD7B43B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555" y="7574726"/>
            <a:ext cx="5048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" name="AutoShape 32" descr="Znalezione obrazy dla zapytania zawisza bydgoszcz">
            <a:extLst>
              <a:ext uri="{FF2B5EF4-FFF2-40B4-BE49-F238E27FC236}">
                <a16:creationId xmlns:a16="http://schemas.microsoft.com/office/drawing/2014/main" id="{6A523D60-970F-46DE-9466-47DA551502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5691" y="1840674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3" name="AutoShape 34" descr="Podobny obraz">
            <a:extLst>
              <a:ext uri="{FF2B5EF4-FFF2-40B4-BE49-F238E27FC236}">
                <a16:creationId xmlns:a16="http://schemas.microsoft.com/office/drawing/2014/main" id="{AB48CF61-5363-4566-A2F0-45B1810D35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5691" y="469074"/>
            <a:ext cx="4762500" cy="317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264" name="Łącznik prosty 263">
            <a:extLst>
              <a:ext uri="{FF2B5EF4-FFF2-40B4-BE49-F238E27FC236}">
                <a16:creationId xmlns:a16="http://schemas.microsoft.com/office/drawing/2014/main" id="{0729E925-655A-43A2-97DE-B9E23A2101CC}"/>
              </a:ext>
            </a:extLst>
          </p:cNvPr>
          <p:cNvCxnSpPr/>
          <p:nvPr/>
        </p:nvCxnSpPr>
        <p:spPr>
          <a:xfrm>
            <a:off x="7327567" y="3542476"/>
            <a:ext cx="4824413" cy="302418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Łącznik prosty 264">
            <a:extLst>
              <a:ext uri="{FF2B5EF4-FFF2-40B4-BE49-F238E27FC236}">
                <a16:creationId xmlns:a16="http://schemas.microsoft.com/office/drawing/2014/main" id="{4729A14A-F239-4EFE-AF8E-088C9D2717A3}"/>
              </a:ext>
            </a:extLst>
          </p:cNvPr>
          <p:cNvCxnSpPr/>
          <p:nvPr/>
        </p:nvCxnSpPr>
        <p:spPr>
          <a:xfrm>
            <a:off x="9343692" y="5342700"/>
            <a:ext cx="2816225" cy="137636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Łącznik prosty 265">
            <a:extLst>
              <a:ext uri="{FF2B5EF4-FFF2-40B4-BE49-F238E27FC236}">
                <a16:creationId xmlns:a16="http://schemas.microsoft.com/office/drawing/2014/main" id="{BAC029E8-FD08-42F5-A648-2A45FB8D8FEA}"/>
              </a:ext>
            </a:extLst>
          </p:cNvPr>
          <p:cNvCxnSpPr/>
          <p:nvPr/>
        </p:nvCxnSpPr>
        <p:spPr>
          <a:xfrm>
            <a:off x="9015079" y="6519038"/>
            <a:ext cx="3306762" cy="29686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Łącznik prosty 266">
            <a:extLst>
              <a:ext uri="{FF2B5EF4-FFF2-40B4-BE49-F238E27FC236}">
                <a16:creationId xmlns:a16="http://schemas.microsoft.com/office/drawing/2014/main" id="{6779FEA3-71BE-4F5C-AB0F-B26B55D5A1AC}"/>
              </a:ext>
            </a:extLst>
          </p:cNvPr>
          <p:cNvCxnSpPr/>
          <p:nvPr/>
        </p:nvCxnSpPr>
        <p:spPr>
          <a:xfrm flipH="1">
            <a:off x="9991392" y="2677288"/>
            <a:ext cx="73025" cy="47529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Łącznik prosty 267">
            <a:extLst>
              <a:ext uri="{FF2B5EF4-FFF2-40B4-BE49-F238E27FC236}">
                <a16:creationId xmlns:a16="http://schemas.microsoft.com/office/drawing/2014/main" id="{B5325628-F039-4F59-A87C-702831DEC8D0}"/>
              </a:ext>
            </a:extLst>
          </p:cNvPr>
          <p:cNvCxnSpPr/>
          <p:nvPr/>
        </p:nvCxnSpPr>
        <p:spPr>
          <a:xfrm flipV="1">
            <a:off x="9015080" y="3855213"/>
            <a:ext cx="4810125" cy="26638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Łącznik prosty 268">
            <a:extLst>
              <a:ext uri="{FF2B5EF4-FFF2-40B4-BE49-F238E27FC236}">
                <a16:creationId xmlns:a16="http://schemas.microsoft.com/office/drawing/2014/main" id="{0796148F-CE2C-4E4B-80C0-A9C73A9A80EF}"/>
              </a:ext>
            </a:extLst>
          </p:cNvPr>
          <p:cNvCxnSpPr/>
          <p:nvPr/>
        </p:nvCxnSpPr>
        <p:spPr>
          <a:xfrm flipV="1">
            <a:off x="10496216" y="4982338"/>
            <a:ext cx="1511300" cy="208756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Łącznik prosty 269">
            <a:extLst>
              <a:ext uri="{FF2B5EF4-FFF2-40B4-BE49-F238E27FC236}">
                <a16:creationId xmlns:a16="http://schemas.microsoft.com/office/drawing/2014/main" id="{2A97C6FB-EB20-457B-BBF0-E049C6B53B61}"/>
              </a:ext>
            </a:extLst>
          </p:cNvPr>
          <p:cNvCxnSpPr/>
          <p:nvPr/>
        </p:nvCxnSpPr>
        <p:spPr>
          <a:xfrm flipH="1" flipV="1">
            <a:off x="9991392" y="2750313"/>
            <a:ext cx="396875" cy="417671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Łącznik prosty 270">
            <a:extLst>
              <a:ext uri="{FF2B5EF4-FFF2-40B4-BE49-F238E27FC236}">
                <a16:creationId xmlns:a16="http://schemas.microsoft.com/office/drawing/2014/main" id="{6933D883-89AC-4E07-8102-0141E35E49D0}"/>
              </a:ext>
            </a:extLst>
          </p:cNvPr>
          <p:cNvCxnSpPr/>
          <p:nvPr/>
        </p:nvCxnSpPr>
        <p:spPr>
          <a:xfrm flipV="1">
            <a:off x="10496217" y="4766438"/>
            <a:ext cx="792163" cy="230346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Łącznik prosty 271">
            <a:extLst>
              <a:ext uri="{FF2B5EF4-FFF2-40B4-BE49-F238E27FC236}">
                <a16:creationId xmlns:a16="http://schemas.microsoft.com/office/drawing/2014/main" id="{C7ACF563-D629-4D17-936C-C47535C2A250}"/>
              </a:ext>
            </a:extLst>
          </p:cNvPr>
          <p:cNvCxnSpPr/>
          <p:nvPr/>
        </p:nvCxnSpPr>
        <p:spPr>
          <a:xfrm flipV="1">
            <a:off x="9343692" y="4909313"/>
            <a:ext cx="2663825" cy="2889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Łącznik prosty 272">
            <a:extLst>
              <a:ext uri="{FF2B5EF4-FFF2-40B4-BE49-F238E27FC236}">
                <a16:creationId xmlns:a16="http://schemas.microsoft.com/office/drawing/2014/main" id="{979F8576-B054-4BF4-91A1-DCCEBB8C59AE}"/>
              </a:ext>
            </a:extLst>
          </p:cNvPr>
          <p:cNvCxnSpPr/>
          <p:nvPr/>
        </p:nvCxnSpPr>
        <p:spPr>
          <a:xfrm>
            <a:off x="9343691" y="5269676"/>
            <a:ext cx="4248150" cy="9366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Łącznik prosty 273">
            <a:extLst>
              <a:ext uri="{FF2B5EF4-FFF2-40B4-BE49-F238E27FC236}">
                <a16:creationId xmlns:a16="http://schemas.microsoft.com/office/drawing/2014/main" id="{0446C3A4-AF31-4AA1-B986-0DAC8038D27A}"/>
              </a:ext>
            </a:extLst>
          </p:cNvPr>
          <p:cNvCxnSpPr/>
          <p:nvPr/>
        </p:nvCxnSpPr>
        <p:spPr>
          <a:xfrm flipV="1">
            <a:off x="9015080" y="6447601"/>
            <a:ext cx="4810125" cy="7143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Łącznik prosty 274">
            <a:extLst>
              <a:ext uri="{FF2B5EF4-FFF2-40B4-BE49-F238E27FC236}">
                <a16:creationId xmlns:a16="http://schemas.microsoft.com/office/drawing/2014/main" id="{36289C89-D687-4129-8CB1-22DDACF348D9}"/>
              </a:ext>
            </a:extLst>
          </p:cNvPr>
          <p:cNvCxnSpPr/>
          <p:nvPr/>
        </p:nvCxnSpPr>
        <p:spPr>
          <a:xfrm flipH="1" flipV="1">
            <a:off x="10064416" y="2677288"/>
            <a:ext cx="1295400" cy="47529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Łącznik prosty 275">
            <a:extLst>
              <a:ext uri="{FF2B5EF4-FFF2-40B4-BE49-F238E27FC236}">
                <a16:creationId xmlns:a16="http://schemas.microsoft.com/office/drawing/2014/main" id="{4C46F187-0F73-47A0-B7B4-E23E40EB38E3}"/>
              </a:ext>
            </a:extLst>
          </p:cNvPr>
          <p:cNvCxnSpPr/>
          <p:nvPr/>
        </p:nvCxnSpPr>
        <p:spPr>
          <a:xfrm flipH="1" flipV="1">
            <a:off x="9848516" y="2821750"/>
            <a:ext cx="431800" cy="4176712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Łącznik prosty 276">
            <a:extLst>
              <a:ext uri="{FF2B5EF4-FFF2-40B4-BE49-F238E27FC236}">
                <a16:creationId xmlns:a16="http://schemas.microsoft.com/office/drawing/2014/main" id="{D0F88BF6-B710-43DB-A2F0-BC74A38EF5BE}"/>
              </a:ext>
            </a:extLst>
          </p:cNvPr>
          <p:cNvCxnSpPr/>
          <p:nvPr/>
        </p:nvCxnSpPr>
        <p:spPr>
          <a:xfrm flipV="1">
            <a:off x="8840454" y="4958526"/>
            <a:ext cx="3167062" cy="14636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Łącznik prosty 277">
            <a:extLst>
              <a:ext uri="{FF2B5EF4-FFF2-40B4-BE49-F238E27FC236}">
                <a16:creationId xmlns:a16="http://schemas.microsoft.com/office/drawing/2014/main" id="{84328F6A-0DE2-4212-83C5-91C60F936FFD}"/>
              </a:ext>
            </a:extLst>
          </p:cNvPr>
          <p:cNvCxnSpPr/>
          <p:nvPr/>
        </p:nvCxnSpPr>
        <p:spPr>
          <a:xfrm>
            <a:off x="9343692" y="5269675"/>
            <a:ext cx="1655763" cy="230505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Łącznik prosty 278">
            <a:extLst>
              <a:ext uri="{FF2B5EF4-FFF2-40B4-BE49-F238E27FC236}">
                <a16:creationId xmlns:a16="http://schemas.microsoft.com/office/drawing/2014/main" id="{3EE7F1A3-7573-47DA-AAD6-40A8E499CDAB}"/>
              </a:ext>
            </a:extLst>
          </p:cNvPr>
          <p:cNvCxnSpPr/>
          <p:nvPr/>
        </p:nvCxnSpPr>
        <p:spPr>
          <a:xfrm flipV="1">
            <a:off x="10567655" y="3974276"/>
            <a:ext cx="3240087" cy="30956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Łącznik prosty 279">
            <a:extLst>
              <a:ext uri="{FF2B5EF4-FFF2-40B4-BE49-F238E27FC236}">
                <a16:creationId xmlns:a16="http://schemas.microsoft.com/office/drawing/2014/main" id="{35D494F5-761E-4D9F-9956-1E3685EB85CD}"/>
              </a:ext>
            </a:extLst>
          </p:cNvPr>
          <p:cNvCxnSpPr/>
          <p:nvPr/>
        </p:nvCxnSpPr>
        <p:spPr>
          <a:xfrm>
            <a:off x="10640680" y="3253551"/>
            <a:ext cx="395287" cy="43211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Łącznik prosty 280">
            <a:extLst>
              <a:ext uri="{FF2B5EF4-FFF2-40B4-BE49-F238E27FC236}">
                <a16:creationId xmlns:a16="http://schemas.microsoft.com/office/drawing/2014/main" id="{B91B35F6-9982-4E5A-A944-1FFDC64A1288}"/>
              </a:ext>
            </a:extLst>
          </p:cNvPr>
          <p:cNvCxnSpPr/>
          <p:nvPr/>
        </p:nvCxnSpPr>
        <p:spPr>
          <a:xfrm flipV="1">
            <a:off x="8048292" y="4958526"/>
            <a:ext cx="3959225" cy="12477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Łącznik prosty 281">
            <a:extLst>
              <a:ext uri="{FF2B5EF4-FFF2-40B4-BE49-F238E27FC236}">
                <a16:creationId xmlns:a16="http://schemas.microsoft.com/office/drawing/2014/main" id="{0BC6DA0C-2D44-4E66-85FD-8D39987EEB4D}"/>
              </a:ext>
            </a:extLst>
          </p:cNvPr>
          <p:cNvCxnSpPr/>
          <p:nvPr/>
        </p:nvCxnSpPr>
        <p:spPr>
          <a:xfrm>
            <a:off x="10135855" y="2677288"/>
            <a:ext cx="1800225" cy="49688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3" name="Picture 38" descr="http://www.ekstraklasa.org/data/cache/270x300/arka_herb.png">
            <a:extLst>
              <a:ext uri="{FF2B5EF4-FFF2-40B4-BE49-F238E27FC236}">
                <a16:creationId xmlns:a16="http://schemas.microsoft.com/office/drawing/2014/main" id="{C76D5C9F-860D-45DE-ADB9-5A28494B3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754" y="2591563"/>
            <a:ext cx="5762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4" name="Łącznik prosty 283">
            <a:extLst>
              <a:ext uri="{FF2B5EF4-FFF2-40B4-BE49-F238E27FC236}">
                <a16:creationId xmlns:a16="http://schemas.microsoft.com/office/drawing/2014/main" id="{E2D03A91-D46D-472F-97F7-E4AD3E6EEC5E}"/>
              </a:ext>
            </a:extLst>
          </p:cNvPr>
          <p:cNvCxnSpPr/>
          <p:nvPr/>
        </p:nvCxnSpPr>
        <p:spPr>
          <a:xfrm>
            <a:off x="7448216" y="3393251"/>
            <a:ext cx="6192838" cy="29241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Łącznik prosty 284">
            <a:extLst>
              <a:ext uri="{FF2B5EF4-FFF2-40B4-BE49-F238E27FC236}">
                <a16:creationId xmlns:a16="http://schemas.microsoft.com/office/drawing/2014/main" id="{4F5D1C5A-A539-414B-B5BB-3881C4981125}"/>
              </a:ext>
            </a:extLst>
          </p:cNvPr>
          <p:cNvCxnSpPr/>
          <p:nvPr/>
        </p:nvCxnSpPr>
        <p:spPr>
          <a:xfrm flipV="1">
            <a:off x="8186404" y="3901251"/>
            <a:ext cx="5549900" cy="250983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" name="Picture 26" descr="http://www.ekstraklasa.org/data/cache/270x300/1442824106herby-klubow-270x300-_0004_slask-wroclaw.png">
            <a:extLst>
              <a:ext uri="{FF2B5EF4-FFF2-40B4-BE49-F238E27FC236}">
                <a16:creationId xmlns:a16="http://schemas.microsoft.com/office/drawing/2014/main" id="{DCD5D72E-2352-4984-8F55-93DD5B85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967" y="6230113"/>
            <a:ext cx="5191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7" name="Łącznik prosty 286">
            <a:extLst>
              <a:ext uri="{FF2B5EF4-FFF2-40B4-BE49-F238E27FC236}">
                <a16:creationId xmlns:a16="http://schemas.microsoft.com/office/drawing/2014/main" id="{FD200ECB-ECAC-481B-A327-8A1D8FB8377E}"/>
              </a:ext>
            </a:extLst>
          </p:cNvPr>
          <p:cNvCxnSpPr/>
          <p:nvPr/>
        </p:nvCxnSpPr>
        <p:spPr>
          <a:xfrm>
            <a:off x="10496216" y="3182112"/>
            <a:ext cx="0" cy="381635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Łącznik prosty 287">
            <a:extLst>
              <a:ext uri="{FF2B5EF4-FFF2-40B4-BE49-F238E27FC236}">
                <a16:creationId xmlns:a16="http://schemas.microsoft.com/office/drawing/2014/main" id="{13041330-2C38-45A3-AB3B-4AD0B872ECEC}"/>
              </a:ext>
            </a:extLst>
          </p:cNvPr>
          <p:cNvCxnSpPr/>
          <p:nvPr/>
        </p:nvCxnSpPr>
        <p:spPr>
          <a:xfrm>
            <a:off x="11432841" y="4982337"/>
            <a:ext cx="39688" cy="2376488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" name="Picture 24" descr="http://www.ekstraklasa.org/data/cache/270x300/1442824046herby-klubow-270x300-_0006_pogon-welcome.png">
            <a:extLst>
              <a:ext uri="{FF2B5EF4-FFF2-40B4-BE49-F238E27FC236}">
                <a16:creationId xmlns:a16="http://schemas.microsoft.com/office/drawing/2014/main" id="{D631CE62-C456-4BB6-BB76-BBD408C2D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05" y="3174176"/>
            <a:ext cx="6492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" name="Picture 42" descr="Znalezione obrazy dla zapytania przejazd kibiców poci&amp;aogon;giem">
            <a:extLst>
              <a:ext uri="{FF2B5EF4-FFF2-40B4-BE49-F238E27FC236}">
                <a16:creationId xmlns:a16="http://schemas.microsoft.com/office/drawing/2014/main" id="{4E3294C5-399C-4A5E-B06F-2B41110FD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 b="8254"/>
          <a:stretch>
            <a:fillRect/>
          </a:stretch>
        </p:blipFill>
        <p:spPr bwMode="auto">
          <a:xfrm>
            <a:off x="5791773" y="6765010"/>
            <a:ext cx="2726418" cy="1553603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1" name="Picture 44" descr="Znalezione obrazy dla zapytania przejazd kibiców">
            <a:extLst>
              <a:ext uri="{FF2B5EF4-FFF2-40B4-BE49-F238E27FC236}">
                <a16:creationId xmlns:a16="http://schemas.microsoft.com/office/drawing/2014/main" id="{D1D82419-7622-4AA6-A884-321CC95F3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640569" y="2092814"/>
            <a:ext cx="2560876" cy="1440930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2" name="Picture 2">
            <a:extLst>
              <a:ext uri="{FF2B5EF4-FFF2-40B4-BE49-F238E27FC236}">
                <a16:creationId xmlns:a16="http://schemas.microsoft.com/office/drawing/2014/main" id="{5E706735-4132-4F42-B28E-89A5AE78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3482826" y="6750502"/>
            <a:ext cx="2616745" cy="1531086"/>
          </a:xfrm>
          <a:prstGeom prst="ellipse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3" name="Picture 12" descr="http://www.ekstraklasa.org/data/cache/270x300/1442823889herby-klubow-270x300-_0011_jagiellonia.png">
            <a:extLst>
              <a:ext uri="{FF2B5EF4-FFF2-40B4-BE49-F238E27FC236}">
                <a16:creationId xmlns:a16="http://schemas.microsoft.com/office/drawing/2014/main" id="{A5FD26C2-DF4C-4DC0-AA9B-F6410DFD8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230" y="3561526"/>
            <a:ext cx="4968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" name="Picture 5" descr="Podobny obraz">
            <a:extLst>
              <a:ext uri="{FF2B5EF4-FFF2-40B4-BE49-F238E27FC236}">
                <a16:creationId xmlns:a16="http://schemas.microsoft.com/office/drawing/2014/main" id="{96B8097D-1F3C-4296-979A-A2B459EDD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841" y="3285300"/>
            <a:ext cx="533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" name="AutoShape 9" descr="Znalezione obrazy dla zapytania łks łódź">
            <a:extLst>
              <a:ext uri="{FF2B5EF4-FFF2-40B4-BE49-F238E27FC236}">
                <a16:creationId xmlns:a16="http://schemas.microsoft.com/office/drawing/2014/main" id="{158D920F-248F-456F-8417-EE9BB2286F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8091" y="1993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96" name="Picture 15" descr="Chrobry Głogów">
            <a:extLst>
              <a:ext uri="{FF2B5EF4-FFF2-40B4-BE49-F238E27FC236}">
                <a16:creationId xmlns:a16="http://schemas.microsoft.com/office/drawing/2014/main" id="{F1D379F3-0934-41F2-A7DD-FDF5506A2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079" y="5736401"/>
            <a:ext cx="476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" name="Picture 17" descr="Podbeskidzie Bielsko-Biała">
            <a:extLst>
              <a:ext uri="{FF2B5EF4-FFF2-40B4-BE49-F238E27FC236}">
                <a16:creationId xmlns:a16="http://schemas.microsoft.com/office/drawing/2014/main" id="{2E34593E-48DB-4E4A-B285-6EEF5CBA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167" y="7511226"/>
            <a:ext cx="6651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8" name="Łącznik prostoliniowy 4">
            <a:extLst>
              <a:ext uri="{FF2B5EF4-FFF2-40B4-BE49-F238E27FC236}">
                <a16:creationId xmlns:a16="http://schemas.microsoft.com/office/drawing/2014/main" id="{2F87D16D-9C06-407A-BA11-452B82DF07EB}"/>
              </a:ext>
            </a:extLst>
          </p:cNvPr>
          <p:cNvCxnSpPr/>
          <p:nvPr/>
        </p:nvCxnSpPr>
        <p:spPr>
          <a:xfrm flipV="1">
            <a:off x="10675604" y="3901251"/>
            <a:ext cx="958850" cy="358457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9" name="Picture 30" descr="http://www.ekstraklasa.org/data/cache/270x300/wisla_plock.png">
            <a:extLst>
              <a:ext uri="{FF2B5EF4-FFF2-40B4-BE49-F238E27FC236}">
                <a16:creationId xmlns:a16="http://schemas.microsoft.com/office/drawing/2014/main" id="{2CF0E618-1762-4674-B15D-C481536A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916" y="4406075"/>
            <a:ext cx="49053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" name="Picture 19" descr="Radomiak Radom">
            <a:extLst>
              <a:ext uri="{FF2B5EF4-FFF2-40B4-BE49-F238E27FC236}">
                <a16:creationId xmlns:a16="http://schemas.microsoft.com/office/drawing/2014/main" id="{4662DB1F-C584-4896-B731-2690FF9CA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791" y="5187126"/>
            <a:ext cx="5476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" name="Picture 21" descr="Warta Poznań">
            <a:extLst>
              <a:ext uri="{FF2B5EF4-FFF2-40B4-BE49-F238E27FC236}">
                <a16:creationId xmlns:a16="http://schemas.microsoft.com/office/drawing/2014/main" id="{B41F9037-D5BB-4435-83BD-533D09507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455" y="5464938"/>
            <a:ext cx="4032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2" name="Łącznik prostoliniowy 7">
            <a:extLst>
              <a:ext uri="{FF2B5EF4-FFF2-40B4-BE49-F238E27FC236}">
                <a16:creationId xmlns:a16="http://schemas.microsoft.com/office/drawing/2014/main" id="{00988578-9050-48F0-80EE-7ACBC0CB5194}"/>
              </a:ext>
            </a:extLst>
          </p:cNvPr>
          <p:cNvCxnSpPr/>
          <p:nvPr/>
        </p:nvCxnSpPr>
        <p:spPr>
          <a:xfrm flipV="1">
            <a:off x="9116679" y="5464938"/>
            <a:ext cx="3313112" cy="20161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3" name="Picture 23" descr="Pogoń Siedlce">
            <a:extLst>
              <a:ext uri="{FF2B5EF4-FFF2-40B4-BE49-F238E27FC236}">
                <a16:creationId xmlns:a16="http://schemas.microsoft.com/office/drawing/2014/main" id="{6F3EF062-EE8D-4C0F-88B2-C1F34F62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930" y="4841051"/>
            <a:ext cx="4921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" name="Picture 25" descr="Miedź Legnica">
            <a:extLst>
              <a:ext uri="{FF2B5EF4-FFF2-40B4-BE49-F238E27FC236}">
                <a16:creationId xmlns:a16="http://schemas.microsoft.com/office/drawing/2014/main" id="{BB5C28C4-0C75-4BE4-8CEF-55D12D7E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054" y="6819076"/>
            <a:ext cx="406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5" name="Łącznik prostoliniowy 9">
            <a:extLst>
              <a:ext uri="{FF2B5EF4-FFF2-40B4-BE49-F238E27FC236}">
                <a16:creationId xmlns:a16="http://schemas.microsoft.com/office/drawing/2014/main" id="{8F086532-9080-4BF7-AE53-AFC9A8CA525B}"/>
              </a:ext>
            </a:extLst>
          </p:cNvPr>
          <p:cNvCxnSpPr/>
          <p:nvPr/>
        </p:nvCxnSpPr>
        <p:spPr>
          <a:xfrm flipV="1">
            <a:off x="8854741" y="5053775"/>
            <a:ext cx="4040188" cy="187325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6" name="Picture 14" descr="http://www.ekstraklasa.org/data/cache/270x300/1442823965herby-klubow-270x300-_0009_lech.png">
            <a:extLst>
              <a:ext uri="{FF2B5EF4-FFF2-40B4-BE49-F238E27FC236}">
                <a16:creationId xmlns:a16="http://schemas.microsoft.com/office/drawing/2014/main" id="{8FA05A52-D7B3-4170-97F7-41FC6012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392" y="4880737"/>
            <a:ext cx="525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" name="Picture 13" descr="GKS Bełchatów">
            <a:extLst>
              <a:ext uri="{FF2B5EF4-FFF2-40B4-BE49-F238E27FC236}">
                <a16:creationId xmlns:a16="http://schemas.microsoft.com/office/drawing/2014/main" id="{1C904924-D6C9-4AFE-BD2E-37C07E1B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166" y="5860225"/>
            <a:ext cx="4635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8" name="Łącznik prostoliniowy 12">
            <a:extLst>
              <a:ext uri="{FF2B5EF4-FFF2-40B4-BE49-F238E27FC236}">
                <a16:creationId xmlns:a16="http://schemas.microsoft.com/office/drawing/2014/main" id="{E5739C38-EA22-4EEB-9A4D-BE75106B907D}"/>
              </a:ext>
            </a:extLst>
          </p:cNvPr>
          <p:cNvCxnSpPr/>
          <p:nvPr/>
        </p:nvCxnSpPr>
        <p:spPr>
          <a:xfrm flipH="1">
            <a:off x="10640679" y="5156963"/>
            <a:ext cx="1511300" cy="204946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9" name="Picture 22" descr="http://www.ekstraklasa.org/data/cache/270x300/1442823856GKS%20herb%20500x507-01.png">
            <a:extLst>
              <a:ext uri="{FF2B5EF4-FFF2-40B4-BE49-F238E27FC236}">
                <a16:creationId xmlns:a16="http://schemas.microsoft.com/office/drawing/2014/main" id="{A70FFF65-E8A4-413A-B095-F888AB9D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054" y="6057075"/>
            <a:ext cx="468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" name="Picture 2" descr="Widzew &amp;Lstrok;ód&amp;zacute;">
            <a:extLst>
              <a:ext uri="{FF2B5EF4-FFF2-40B4-BE49-F238E27FC236}">
                <a16:creationId xmlns:a16="http://schemas.microsoft.com/office/drawing/2014/main" id="{541F2451-64A6-41EE-BFC8-0DEAC3151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454" y="5342701"/>
            <a:ext cx="5826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" name="Picture 6" descr="&amp;Lstrok;KS &amp;Lstrok;ód&amp;zacute;">
            <a:extLst>
              <a:ext uri="{FF2B5EF4-FFF2-40B4-BE49-F238E27FC236}">
                <a16:creationId xmlns:a16="http://schemas.microsoft.com/office/drawing/2014/main" id="{774E5E74-0EAA-41D4-A206-542F637C9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10496217" y="5485576"/>
            <a:ext cx="360363" cy="5032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12" name="Picture 2" descr="Górnik Zabrze">
            <a:extLst>
              <a:ext uri="{FF2B5EF4-FFF2-40B4-BE49-F238E27FC236}">
                <a16:creationId xmlns:a16="http://schemas.microsoft.com/office/drawing/2014/main" id="{EA19E4D9-390A-466C-8ACE-61A1E5A09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680" y="6854001"/>
            <a:ext cx="441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3" name="Łącznik prosty 312">
            <a:extLst>
              <a:ext uri="{FF2B5EF4-FFF2-40B4-BE49-F238E27FC236}">
                <a16:creationId xmlns:a16="http://schemas.microsoft.com/office/drawing/2014/main" id="{EA0EA018-DC9B-40CF-B440-C1C963DEB714}"/>
              </a:ext>
            </a:extLst>
          </p:cNvPr>
          <p:cNvCxnSpPr/>
          <p:nvPr/>
        </p:nvCxnSpPr>
        <p:spPr>
          <a:xfrm>
            <a:off x="10280316" y="2821750"/>
            <a:ext cx="503238" cy="3960812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Łącznik prosty 313">
            <a:extLst>
              <a:ext uri="{FF2B5EF4-FFF2-40B4-BE49-F238E27FC236}">
                <a16:creationId xmlns:a16="http://schemas.microsoft.com/office/drawing/2014/main" id="{9D1AA59A-4DB4-43E3-8138-03690F211BB3}"/>
              </a:ext>
            </a:extLst>
          </p:cNvPr>
          <p:cNvCxnSpPr/>
          <p:nvPr/>
        </p:nvCxnSpPr>
        <p:spPr>
          <a:xfrm flipH="1">
            <a:off x="10928017" y="4909312"/>
            <a:ext cx="288925" cy="1873250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5" name="Picture 4" descr="Zag&amp;lstrok;&amp;eogon;bie Sosnowiec">
            <a:extLst>
              <a:ext uri="{FF2B5EF4-FFF2-40B4-BE49-F238E27FC236}">
                <a16:creationId xmlns:a16="http://schemas.microsoft.com/office/drawing/2014/main" id="{052F7EF2-F7DF-4C67-8DAB-1A283EFA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754" y="6638101"/>
            <a:ext cx="4191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6" name="Łącznik prosty 315">
            <a:extLst>
              <a:ext uri="{FF2B5EF4-FFF2-40B4-BE49-F238E27FC236}">
                <a16:creationId xmlns:a16="http://schemas.microsoft.com/office/drawing/2014/main" id="{03217C6C-ADFA-4A0A-9580-C40611DE2A48}"/>
              </a:ext>
            </a:extLst>
          </p:cNvPr>
          <p:cNvCxnSpPr/>
          <p:nvPr/>
        </p:nvCxnSpPr>
        <p:spPr>
          <a:xfrm flipH="1" flipV="1">
            <a:off x="10783554" y="3253550"/>
            <a:ext cx="144462" cy="3529012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Łącznik prosty 316">
            <a:extLst>
              <a:ext uri="{FF2B5EF4-FFF2-40B4-BE49-F238E27FC236}">
                <a16:creationId xmlns:a16="http://schemas.microsoft.com/office/drawing/2014/main" id="{08929730-99DD-4CA9-8AE2-BECB0D0F194B}"/>
              </a:ext>
            </a:extLst>
          </p:cNvPr>
          <p:cNvCxnSpPr/>
          <p:nvPr/>
        </p:nvCxnSpPr>
        <p:spPr>
          <a:xfrm flipH="1">
            <a:off x="10561305" y="3829812"/>
            <a:ext cx="942975" cy="2808288"/>
          </a:xfrm>
          <a:prstGeom prst="line">
            <a:avLst/>
          </a:prstGeom>
          <a:ln w="254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2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7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1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2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676400" y="477368"/>
            <a:ext cx="1859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IMPREZY MASOWE/ZGROMADZENIA</a:t>
            </a:r>
            <a:endParaRPr lang="pl-PL" sz="4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1D96CDCE-6890-48BC-95D7-2CB3283D1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777310"/>
              </p:ext>
            </p:extLst>
          </p:nvPr>
        </p:nvGraphicFramePr>
        <p:xfrm>
          <a:off x="5879024" y="6624288"/>
          <a:ext cx="10469462" cy="2110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668">
                  <a:extLst>
                    <a:ext uri="{9D8B030D-6E8A-4147-A177-3AD203B41FA5}">
                      <a16:colId xmlns:a16="http://schemas.microsoft.com/office/drawing/2014/main" val="3693616744"/>
                    </a:ext>
                  </a:extLst>
                </a:gridCol>
                <a:gridCol w="1471220">
                  <a:extLst>
                    <a:ext uri="{9D8B030D-6E8A-4147-A177-3AD203B41FA5}">
                      <a16:colId xmlns:a16="http://schemas.microsoft.com/office/drawing/2014/main" val="786912898"/>
                    </a:ext>
                  </a:extLst>
                </a:gridCol>
                <a:gridCol w="1696919">
                  <a:extLst>
                    <a:ext uri="{9D8B030D-6E8A-4147-A177-3AD203B41FA5}">
                      <a16:colId xmlns:a16="http://schemas.microsoft.com/office/drawing/2014/main" val="625535265"/>
                    </a:ext>
                  </a:extLst>
                </a:gridCol>
                <a:gridCol w="2256987">
                  <a:extLst>
                    <a:ext uri="{9D8B030D-6E8A-4147-A177-3AD203B41FA5}">
                      <a16:colId xmlns:a16="http://schemas.microsoft.com/office/drawing/2014/main" val="1809450957"/>
                    </a:ext>
                  </a:extLst>
                </a:gridCol>
                <a:gridCol w="2117668">
                  <a:extLst>
                    <a:ext uri="{9D8B030D-6E8A-4147-A177-3AD203B41FA5}">
                      <a16:colId xmlns:a16="http://schemas.microsoft.com/office/drawing/2014/main" val="229173269"/>
                    </a:ext>
                  </a:extLst>
                </a:gridCol>
              </a:tblGrid>
              <a:tr h="54818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marL="91434" marR="91434" marT="45705" marB="45705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marL="91434" marR="91434" marT="45705" marB="45705"/>
                </a:tc>
                <a:extLst>
                  <a:ext uri="{0D108BD9-81ED-4DB2-BD59-A6C34878D82A}">
                    <a16:rowId xmlns:a16="http://schemas.microsoft.com/office/drawing/2014/main" val="150063914"/>
                  </a:ext>
                </a:extLst>
              </a:tr>
              <a:tr h="538397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RODZAJ ZGROMADZENIA</a:t>
                      </a:r>
                      <a:r>
                        <a:rPr lang="pl-PL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LICZBA ZGROMADZEŃ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ŁĄCZNA LICZBA POLICJANTÓW ZAANGAŻOWANYCH DO ZABEZPIECZEŃ ZGROMADZEŃ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576905"/>
                  </a:ext>
                </a:extLst>
              </a:tr>
              <a:tr h="332482">
                <a:tc vMerge="1">
                  <a:txBody>
                    <a:bodyPr/>
                    <a:lstStyle/>
                    <a:p>
                      <a:endParaRPr lang="pl-PL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anose="020B0604020202020204" pitchFamily="34" charset="0"/>
                        </a:rPr>
                        <a:t>2024 ROK</a:t>
                      </a:r>
                    </a:p>
                  </a:txBody>
                  <a:tcPr marL="91441" marR="91441" marT="45722" marB="457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anose="020B0604020202020204" pitchFamily="34" charset="0"/>
                        </a:rPr>
                        <a:t>2025 ROK</a:t>
                      </a:r>
                    </a:p>
                  </a:txBody>
                  <a:tcPr marL="91441" marR="91441" marT="45722" marB="45722"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2024 ROK</a:t>
                      </a:r>
                    </a:p>
                  </a:txBody>
                  <a:tcPr marL="91450" marR="91450" marT="45702" marB="4570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2025 ROK</a:t>
                      </a:r>
                    </a:p>
                  </a:txBody>
                  <a:tcPr marL="91450" marR="91450" marT="45702" marB="4570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36289"/>
                  </a:ext>
                </a:extLst>
              </a:tr>
              <a:tr h="399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OGÓŁEM ZGROMADZEŃ</a:t>
                      </a:r>
                    </a:p>
                  </a:txBody>
                  <a:tcPr marL="91434" marR="91434" marT="45705" marB="4570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anose="020B0604020202020204" pitchFamily="34" charset="0"/>
                        </a:rPr>
                        <a:t>421</a:t>
                      </a:r>
                    </a:p>
                  </a:txBody>
                  <a:tcPr marL="91441" marR="91441" marT="45722" marB="45722"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anose="020B0604020202020204" pitchFamily="34" charset="0"/>
                        </a:rPr>
                        <a:t>439</a:t>
                      </a:r>
                    </a:p>
                  </a:txBody>
                  <a:tcPr marL="91441" marR="91441" marT="45722" marB="45722"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pitchFamily="34" charset="0"/>
                        </a:rPr>
                        <a:t>4 904</a:t>
                      </a:r>
                    </a:p>
                  </a:txBody>
                  <a:tcPr marL="91450" marR="91450" marT="45702" marB="45702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2 970</a:t>
                      </a:r>
                    </a:p>
                  </a:txBody>
                  <a:tcPr marL="91450" marR="91450" marT="45702" marB="45702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842213"/>
                  </a:ext>
                </a:extLst>
              </a:tr>
              <a:tr h="25676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dirty="0"/>
                    </a:p>
                  </a:txBody>
                  <a:tcPr marL="91434" marR="91434" marT="45705" marB="45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l-PL" sz="18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itchFamily="34" charset="0"/>
                      </a:endParaRPr>
                    </a:p>
                  </a:txBody>
                  <a:tcPr marL="91441" marR="91441" marT="45722" marB="45722" anchor="ctr" anchorCtr="1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2000" b="1" i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702" marB="45702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051813"/>
                  </a:ext>
                </a:extLst>
              </a:tr>
            </a:tbl>
          </a:graphicData>
        </a:graphic>
      </p:graphicFrame>
      <p:graphicFrame>
        <p:nvGraphicFramePr>
          <p:cNvPr id="35" name="Tabela 34">
            <a:extLst>
              <a:ext uri="{FF2B5EF4-FFF2-40B4-BE49-F238E27FC236}">
                <a16:creationId xmlns:a16="http://schemas.microsoft.com/office/drawing/2014/main" id="{D8C717D4-53D8-41C1-94C8-875EBCE32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914022"/>
              </p:ext>
            </p:extLst>
          </p:nvPr>
        </p:nvGraphicFramePr>
        <p:xfrm>
          <a:off x="5887010" y="2601700"/>
          <a:ext cx="10469462" cy="4305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0362">
                  <a:extLst>
                    <a:ext uri="{9D8B030D-6E8A-4147-A177-3AD203B41FA5}">
                      <a16:colId xmlns:a16="http://schemas.microsoft.com/office/drawing/2014/main" val="3409289225"/>
                    </a:ext>
                  </a:extLst>
                </a:gridCol>
                <a:gridCol w="1762671">
                  <a:extLst>
                    <a:ext uri="{9D8B030D-6E8A-4147-A177-3AD203B41FA5}">
                      <a16:colId xmlns:a16="http://schemas.microsoft.com/office/drawing/2014/main" val="663104"/>
                    </a:ext>
                  </a:extLst>
                </a:gridCol>
                <a:gridCol w="1566819">
                  <a:extLst>
                    <a:ext uri="{9D8B030D-6E8A-4147-A177-3AD203B41FA5}">
                      <a16:colId xmlns:a16="http://schemas.microsoft.com/office/drawing/2014/main" val="4173731244"/>
                    </a:ext>
                  </a:extLst>
                </a:gridCol>
                <a:gridCol w="1611331">
                  <a:extLst>
                    <a:ext uri="{9D8B030D-6E8A-4147-A177-3AD203B41FA5}">
                      <a16:colId xmlns:a16="http://schemas.microsoft.com/office/drawing/2014/main" val="2721671061"/>
                    </a:ext>
                  </a:extLst>
                </a:gridCol>
                <a:gridCol w="1798279">
                  <a:extLst>
                    <a:ext uri="{9D8B030D-6E8A-4147-A177-3AD203B41FA5}">
                      <a16:colId xmlns:a16="http://schemas.microsoft.com/office/drawing/2014/main" val="2855408289"/>
                    </a:ext>
                  </a:extLst>
                </a:gridCol>
              </a:tblGrid>
              <a:tr h="54424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34" marR="91434" marT="45705" marB="45705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marL="91434" marR="91434" marT="45705" marB="45705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dirty="0"/>
                    </a:p>
                  </a:txBody>
                  <a:tcPr marL="91434" marR="91434" marT="45705" marB="45705"/>
                </a:tc>
                <a:extLst>
                  <a:ext uri="{0D108BD9-81ED-4DB2-BD59-A6C34878D82A}">
                    <a16:rowId xmlns:a16="http://schemas.microsoft.com/office/drawing/2014/main" val="1611196950"/>
                  </a:ext>
                </a:extLst>
              </a:tr>
              <a:tr h="659949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RODZAJ WYDARZENIA </a:t>
                      </a:r>
                      <a:r>
                        <a:rPr lang="pl-PL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ILOŚĆ IMPREZ ORAZ PATROLI ZABEZPIECZAJĄCYCH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LICZBA POLICJANTÓW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ZAANGAŻOWANYCH DO ZABEZPIECZEŃ</a:t>
                      </a: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216483"/>
                  </a:ext>
                </a:extLst>
              </a:tr>
              <a:tr h="346805">
                <a:tc vMerge="1">
                  <a:txBody>
                    <a:bodyPr/>
                    <a:lstStyle/>
                    <a:p>
                      <a:pPr algn="ctr"/>
                      <a:endParaRPr lang="pl-P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2024 ROK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2025 ROK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2024 ROK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2025 ROK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3378630996"/>
                  </a:ext>
                </a:extLst>
              </a:tr>
              <a:tr h="470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OGÓŁEM IMPREZ</a:t>
                      </a: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413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478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27 573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29 192    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964328370"/>
                  </a:ext>
                </a:extLst>
              </a:tr>
              <a:tr h="476855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Mecze piłki nożnej </a:t>
                      </a: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63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9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(13 podwyższonego ryzyka)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74</a:t>
                      </a:r>
                    </a:p>
                    <a:p>
                      <a:pPr marL="0" algn="ctr" defTabSz="914400" rtl="0" eaLnBrk="1" latinLnBrk="0" hangingPunct="1"/>
                      <a:r>
                        <a:rPr lang="pl-PL" sz="9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(15 podwyższonego ryzyka)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21 760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23 283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3424865017"/>
                  </a:ext>
                </a:extLst>
              </a:tr>
              <a:tr h="514492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Inne imprezy sportowe</a:t>
                      </a: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131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128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1 505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1 178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3683975090"/>
                  </a:ext>
                </a:extLst>
              </a:tr>
              <a:tr h="501384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Imprezy artystyczno-rozrywkowe </a:t>
                      </a: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219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276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4 308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4 731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4069851292"/>
                  </a:ext>
                </a:extLst>
              </a:tr>
              <a:tr h="470046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Przejazdy kibiców </a:t>
                      </a:r>
                    </a:p>
                  </a:txBody>
                  <a:tcPr marL="91434" marR="91434" marT="45705" marB="4570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542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844</a:t>
                      </a:r>
                    </a:p>
                  </a:txBody>
                  <a:tcPr marL="91441" marR="91441" marT="45722" marB="45722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10 398</a:t>
                      </a:r>
                    </a:p>
                  </a:txBody>
                  <a:tcPr marL="91450" marR="91450" marT="45702" marB="4570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l-PL" sz="1800" b="1" i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pitchFamily="34" charset="0"/>
                        </a:rPr>
                        <a:t>13 362</a:t>
                      </a: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2186161792"/>
                  </a:ext>
                </a:extLst>
              </a:tr>
              <a:tr h="276203">
                <a:tc gridSpan="5">
                  <a:txBody>
                    <a:bodyPr/>
                    <a:lstStyle/>
                    <a:p>
                      <a:pPr algn="l"/>
                      <a:endParaRPr lang="pl-PL" sz="1100" dirty="0"/>
                    </a:p>
                  </a:txBody>
                  <a:tcPr marL="91434" marR="91434" marT="45705" marB="45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1" i="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91441" marR="91441" marT="45722" marB="45722" anchor="ctr" anchorCtr="1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="1" i="0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45702" marB="45702" anchor="ctr"/>
                </a:tc>
                <a:extLst>
                  <a:ext uri="{0D108BD9-81ED-4DB2-BD59-A6C34878D82A}">
                    <a16:rowId xmlns:a16="http://schemas.microsoft.com/office/drawing/2014/main" val="1446290030"/>
                  </a:ext>
                </a:extLst>
              </a:tr>
            </a:tbl>
          </a:graphicData>
        </a:graphic>
      </p:graphicFrame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id="{7964DD1C-53B3-43A6-8EAB-083448300F45}"/>
              </a:ext>
            </a:extLst>
          </p:cNvPr>
          <p:cNvCxnSpPr/>
          <p:nvPr/>
        </p:nvCxnSpPr>
        <p:spPr>
          <a:xfrm flipV="1">
            <a:off x="12750071" y="4305274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A67CB99D-D52B-4E42-8461-793E5B11D8E4}"/>
              </a:ext>
            </a:extLst>
          </p:cNvPr>
          <p:cNvCxnSpPr/>
          <p:nvPr/>
        </p:nvCxnSpPr>
        <p:spPr>
          <a:xfrm flipV="1">
            <a:off x="16028443" y="4305274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>
            <a:extLst>
              <a:ext uri="{FF2B5EF4-FFF2-40B4-BE49-F238E27FC236}">
                <a16:creationId xmlns:a16="http://schemas.microsoft.com/office/drawing/2014/main" id="{932B66AB-638B-42DA-9909-59DAE775D74A}"/>
              </a:ext>
            </a:extLst>
          </p:cNvPr>
          <p:cNvCxnSpPr/>
          <p:nvPr/>
        </p:nvCxnSpPr>
        <p:spPr>
          <a:xfrm flipV="1">
            <a:off x="12760428" y="4715127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>
            <a:extLst>
              <a:ext uri="{FF2B5EF4-FFF2-40B4-BE49-F238E27FC236}">
                <a16:creationId xmlns:a16="http://schemas.microsoft.com/office/drawing/2014/main" id="{18730DDC-4B9E-423C-A0FE-F65AC4247E1B}"/>
              </a:ext>
            </a:extLst>
          </p:cNvPr>
          <p:cNvCxnSpPr/>
          <p:nvPr/>
        </p:nvCxnSpPr>
        <p:spPr>
          <a:xfrm flipV="1">
            <a:off x="16032434" y="4778749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>
            <a:extLst>
              <a:ext uri="{FF2B5EF4-FFF2-40B4-BE49-F238E27FC236}">
                <a16:creationId xmlns:a16="http://schemas.microsoft.com/office/drawing/2014/main" id="{425FFBFF-80D4-4924-A7C2-569BBD955F41}"/>
              </a:ext>
            </a:extLst>
          </p:cNvPr>
          <p:cNvCxnSpPr/>
          <p:nvPr/>
        </p:nvCxnSpPr>
        <p:spPr>
          <a:xfrm flipV="1">
            <a:off x="12750071" y="5795237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C4CDEBB7-7107-4519-9860-9628F9A42876}"/>
              </a:ext>
            </a:extLst>
          </p:cNvPr>
          <p:cNvCxnSpPr/>
          <p:nvPr/>
        </p:nvCxnSpPr>
        <p:spPr>
          <a:xfrm flipV="1">
            <a:off x="16028443" y="5803382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F18CDDCC-AD8B-4FAF-BCAA-32D753F0BDA2}"/>
              </a:ext>
            </a:extLst>
          </p:cNvPr>
          <p:cNvCxnSpPr/>
          <p:nvPr/>
        </p:nvCxnSpPr>
        <p:spPr>
          <a:xfrm flipV="1">
            <a:off x="12763386" y="6287953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>
            <a:extLst>
              <a:ext uri="{FF2B5EF4-FFF2-40B4-BE49-F238E27FC236}">
                <a16:creationId xmlns:a16="http://schemas.microsoft.com/office/drawing/2014/main" id="{5F46E1EA-D3BA-4CFB-81AA-26FA645DCC32}"/>
              </a:ext>
            </a:extLst>
          </p:cNvPr>
          <p:cNvCxnSpPr/>
          <p:nvPr/>
        </p:nvCxnSpPr>
        <p:spPr>
          <a:xfrm flipV="1">
            <a:off x="16028443" y="6287953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0E60D6C6-E4FD-4BF4-AC78-8CD45F3DC294}"/>
              </a:ext>
            </a:extLst>
          </p:cNvPr>
          <p:cNvCxnSpPr>
            <a:cxnSpLocks/>
          </p:cNvCxnSpPr>
          <p:nvPr/>
        </p:nvCxnSpPr>
        <p:spPr>
          <a:xfrm>
            <a:off x="12750071" y="5292161"/>
            <a:ext cx="1479" cy="228844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3FAD87D3-C37F-42CC-9979-FCB109171D8C}"/>
              </a:ext>
            </a:extLst>
          </p:cNvPr>
          <p:cNvCxnSpPr>
            <a:cxnSpLocks/>
          </p:cNvCxnSpPr>
          <p:nvPr/>
        </p:nvCxnSpPr>
        <p:spPr>
          <a:xfrm>
            <a:off x="16026964" y="5279469"/>
            <a:ext cx="1479" cy="228844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ze strzałką 51">
            <a:extLst>
              <a:ext uri="{FF2B5EF4-FFF2-40B4-BE49-F238E27FC236}">
                <a16:creationId xmlns:a16="http://schemas.microsoft.com/office/drawing/2014/main" id="{B75A3E2C-BEA6-4482-A0B5-7E7A6EFE9FEC}"/>
              </a:ext>
            </a:extLst>
          </p:cNvPr>
          <p:cNvCxnSpPr/>
          <p:nvPr/>
        </p:nvCxnSpPr>
        <p:spPr>
          <a:xfrm flipV="1">
            <a:off x="11601890" y="8162052"/>
            <a:ext cx="0" cy="205652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FBBF2348-1E32-4208-98EF-F349B8CDFD09}"/>
              </a:ext>
            </a:extLst>
          </p:cNvPr>
          <p:cNvCxnSpPr>
            <a:cxnSpLocks/>
          </p:cNvCxnSpPr>
          <p:nvPr/>
        </p:nvCxnSpPr>
        <p:spPr>
          <a:xfrm>
            <a:off x="16025485" y="8162052"/>
            <a:ext cx="1479" cy="228844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2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63A80-9F63-01C0-FC59-28AD19D2E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BABFAB77-CC20-3D63-AADC-E3752049E58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BEF2B415-6C32-A451-71FF-A6F60AC9B194}"/>
              </a:ext>
            </a:extLst>
          </p:cNvPr>
          <p:cNvSpPr/>
          <p:nvPr/>
        </p:nvSpPr>
        <p:spPr>
          <a:xfrm>
            <a:off x="407434" y="1528794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C92D5"/>
              </a:solidFill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0029160-C60A-7998-13FD-90E7158A0729}"/>
              </a:ext>
            </a:extLst>
          </p:cNvPr>
          <p:cNvSpPr txBox="1"/>
          <p:nvPr/>
        </p:nvSpPr>
        <p:spPr>
          <a:xfrm>
            <a:off x="833616" y="1574922"/>
            <a:ext cx="4802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FFFF"/>
                </a:solidFill>
                <a:effectLst/>
                <a:latin typeface="League Spartan" panose="020B0604020202020204" charset="-18"/>
              </a:rPr>
              <a:t>ROK 2025 W LICZBACH</a:t>
            </a:r>
            <a:endParaRPr lang="pl-PL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72585A3-992F-E13D-5A76-7681D6B58AE5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A8E4583-ED57-8878-3D2E-D73B8FEEC4B2}"/>
              </a:ext>
            </a:extLst>
          </p:cNvPr>
          <p:cNvSpPr txBox="1"/>
          <p:nvPr/>
        </p:nvSpPr>
        <p:spPr>
          <a:xfrm>
            <a:off x="4154578" y="2640597"/>
            <a:ext cx="1481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altLang="pl-PL" sz="2000" dirty="0">
                <a:solidFill>
                  <a:srgbClr val="FFFFFF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policjantów ruchu drogowego (RD) skierowanych do służby na drogach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A9CDE393-1342-FAB7-4DE5-F82B7A2B4349}"/>
              </a:ext>
            </a:extLst>
          </p:cNvPr>
          <p:cNvCxnSpPr>
            <a:cxnSpLocks/>
          </p:cNvCxnSpPr>
          <p:nvPr/>
        </p:nvCxnSpPr>
        <p:spPr>
          <a:xfrm>
            <a:off x="7434007" y="1954720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531E2D3-41AB-550E-0ED3-64B1F1CF4C01}"/>
              </a:ext>
            </a:extLst>
          </p:cNvPr>
          <p:cNvSpPr txBox="1"/>
          <p:nvPr/>
        </p:nvSpPr>
        <p:spPr>
          <a:xfrm>
            <a:off x="6909763" y="1017953"/>
            <a:ext cx="102221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policjantów prewencji skierowanych do służby patrolowej i obchodowej (bez RD)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9770E62-4357-5426-7A42-D5C089DEBB0A}"/>
              </a:ext>
            </a:extLst>
          </p:cNvPr>
          <p:cNvSpPr txBox="1"/>
          <p:nvPr/>
        </p:nvSpPr>
        <p:spPr>
          <a:xfrm>
            <a:off x="2249578" y="3810058"/>
            <a:ext cx="1481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l-PL" altLang="pl-PL" sz="2000" dirty="0">
                <a:solidFill>
                  <a:srgbClr val="FFFFFF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przeprowadzone interwencje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2C7C27A-5537-9AE6-6299-A3401D1A377C}"/>
              </a:ext>
            </a:extLst>
          </p:cNvPr>
          <p:cNvSpPr txBox="1"/>
          <p:nvPr/>
        </p:nvSpPr>
        <p:spPr>
          <a:xfrm>
            <a:off x="4495808" y="5048259"/>
            <a:ext cx="16306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bg1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zatrzymań dokonanych na gorącym uczynku przestępstwa w ramach służby prewencyjnej (bez RD)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09BC6D9-F6A7-E834-A370-C6B71DFE7CF3}"/>
              </a:ext>
            </a:extLst>
          </p:cNvPr>
          <p:cNvSpPr txBox="1"/>
          <p:nvPr/>
        </p:nvSpPr>
        <p:spPr>
          <a:xfrm>
            <a:off x="5811012" y="6245837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ustalonych podejrzanych (w tym </a:t>
            </a:r>
            <a:r>
              <a:rPr lang="pl-PL" sz="2000" b="1" dirty="0">
                <a:solidFill>
                  <a:srgbClr val="FFFF00"/>
                </a:solidFill>
                <a:latin typeface="Calibri" panose="020F0502020204030204" pitchFamily="34" charset="0"/>
                <a:ea typeface="Champagne &amp; Limousines" panose="020B0502020202020204" pitchFamily="34" charset="0"/>
                <a:cs typeface="Calibri" panose="020F0502020204030204" pitchFamily="34" charset="0"/>
              </a:rPr>
              <a:t>801</a:t>
            </a: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 nieletnich)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B3E7C10-5906-76DD-23C1-BA30D9F8F624}"/>
              </a:ext>
            </a:extLst>
          </p:cNvPr>
          <p:cNvSpPr txBox="1"/>
          <p:nvPr/>
        </p:nvSpPr>
        <p:spPr>
          <a:xfrm>
            <a:off x="3760844" y="7430919"/>
            <a:ext cx="10996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ujawnionych wykroczeń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C82EE2D-5ED0-0F85-71A8-F98EF22BEAD4}"/>
              </a:ext>
            </a:extLst>
          </p:cNvPr>
          <p:cNvSpPr txBox="1"/>
          <p:nvPr/>
        </p:nvSpPr>
        <p:spPr>
          <a:xfrm>
            <a:off x="7962900" y="8666661"/>
            <a:ext cx="2362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2000" dirty="0">
                <a:solidFill>
                  <a:srgbClr val="FFFFFF"/>
                </a:solidFill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wykrytych przestępstw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DB4D5DD-E33A-ADC3-6536-F2EFC4668461}"/>
              </a:ext>
            </a:extLst>
          </p:cNvPr>
          <p:cNvCxnSpPr>
            <a:cxnSpLocks/>
          </p:cNvCxnSpPr>
          <p:nvPr/>
        </p:nvCxnSpPr>
        <p:spPr>
          <a:xfrm>
            <a:off x="7434007" y="3165445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85F36305-0C38-3847-ECB4-633581699514}"/>
              </a:ext>
            </a:extLst>
          </p:cNvPr>
          <p:cNvSpPr txBox="1"/>
          <p:nvPr/>
        </p:nvSpPr>
        <p:spPr>
          <a:xfrm>
            <a:off x="6608215" y="1324840"/>
            <a:ext cx="162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322 641</a:t>
            </a:r>
            <a:endParaRPr lang="pl-PL" sz="3000" b="1" dirty="0">
              <a:solidFill>
                <a:srgbClr val="FFFF00"/>
              </a:solidFill>
            </a:endParaRP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B8C70764-3716-A31F-FB30-8619C1ADF2F9}"/>
              </a:ext>
            </a:extLst>
          </p:cNvPr>
          <p:cNvSpPr txBox="1"/>
          <p:nvPr/>
        </p:nvSpPr>
        <p:spPr>
          <a:xfrm>
            <a:off x="6757385" y="2560015"/>
            <a:ext cx="135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FF00"/>
                </a:solidFill>
              </a:rPr>
              <a:t>91 905</a:t>
            </a:r>
          </a:p>
        </p:txBody>
      </p:sp>
      <p:cxnSp>
        <p:nvCxnSpPr>
          <p:cNvPr id="54" name="Łącznik prosty 53">
            <a:extLst>
              <a:ext uri="{FF2B5EF4-FFF2-40B4-BE49-F238E27FC236}">
                <a16:creationId xmlns:a16="http://schemas.microsoft.com/office/drawing/2014/main" id="{CF5D3A85-BBB0-FA8E-DC60-FC5102D8A967}"/>
              </a:ext>
            </a:extLst>
          </p:cNvPr>
          <p:cNvCxnSpPr>
            <a:cxnSpLocks/>
          </p:cNvCxnSpPr>
          <p:nvPr/>
        </p:nvCxnSpPr>
        <p:spPr>
          <a:xfrm>
            <a:off x="7434007" y="4364820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CAA6DFD4-D5F3-98FF-3C1A-BC7C4E99A45E}"/>
              </a:ext>
            </a:extLst>
          </p:cNvPr>
          <p:cNvCxnSpPr>
            <a:cxnSpLocks/>
          </p:cNvCxnSpPr>
          <p:nvPr/>
        </p:nvCxnSpPr>
        <p:spPr>
          <a:xfrm>
            <a:off x="7434007" y="5575545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78780725-D3AB-7A5F-EABF-9F9340B32FB5}"/>
              </a:ext>
            </a:extLst>
          </p:cNvPr>
          <p:cNvSpPr txBox="1"/>
          <p:nvPr/>
        </p:nvSpPr>
        <p:spPr>
          <a:xfrm>
            <a:off x="6679726" y="3750277"/>
            <a:ext cx="1566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291 740</a:t>
            </a:r>
            <a:endParaRPr lang="pl-PL" sz="3000" b="1" dirty="0">
              <a:solidFill>
                <a:srgbClr val="FFFF00"/>
              </a:solidFill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DE575EE1-590C-6CA7-657E-7A29323D1628}"/>
              </a:ext>
            </a:extLst>
          </p:cNvPr>
          <p:cNvSpPr txBox="1"/>
          <p:nvPr/>
        </p:nvSpPr>
        <p:spPr>
          <a:xfrm>
            <a:off x="6832773" y="4971013"/>
            <a:ext cx="1260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FFFF00"/>
                </a:solidFill>
              </a:rPr>
              <a:t>5 508</a:t>
            </a:r>
            <a:endParaRPr lang="pl-PL" sz="3000" b="1" dirty="0">
              <a:solidFill>
                <a:srgbClr val="FFFF00"/>
              </a:solidFill>
            </a:endParaRPr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12C05A33-1C34-3A6B-3E57-B2347EFC27D2}"/>
              </a:ext>
            </a:extLst>
          </p:cNvPr>
          <p:cNvCxnSpPr>
            <a:cxnSpLocks/>
          </p:cNvCxnSpPr>
          <p:nvPr/>
        </p:nvCxnSpPr>
        <p:spPr>
          <a:xfrm>
            <a:off x="7434007" y="6785992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C152B4FC-D0FF-6F38-934D-01385360A1EC}"/>
              </a:ext>
            </a:extLst>
          </p:cNvPr>
          <p:cNvCxnSpPr>
            <a:cxnSpLocks/>
          </p:cNvCxnSpPr>
          <p:nvPr/>
        </p:nvCxnSpPr>
        <p:spPr>
          <a:xfrm>
            <a:off x="7434007" y="7996717"/>
            <a:ext cx="0" cy="5334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C535BE67-A843-3FB6-50F3-408DAA6A0E9D}"/>
              </a:ext>
            </a:extLst>
          </p:cNvPr>
          <p:cNvSpPr txBox="1"/>
          <p:nvPr/>
        </p:nvSpPr>
        <p:spPr>
          <a:xfrm>
            <a:off x="6721044" y="6159479"/>
            <a:ext cx="14078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FFFF00"/>
                </a:solidFill>
                <a:latin typeface="Calibri" panose="020F0502020204030204" pitchFamily="34" charset="0"/>
                <a:ea typeface="Champagne &amp; Limousines" panose="020B0502020202020204" pitchFamily="34" charset="0"/>
                <a:cs typeface="Calibri" panose="020F0502020204030204" pitchFamily="34" charset="0"/>
              </a:rPr>
              <a:t>16 590</a:t>
            </a:r>
            <a:endParaRPr lang="pl-PL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1DF9B590-8ACC-B190-8619-59A53FD68FD2}"/>
              </a:ext>
            </a:extLst>
          </p:cNvPr>
          <p:cNvSpPr txBox="1"/>
          <p:nvPr/>
        </p:nvSpPr>
        <p:spPr>
          <a:xfrm>
            <a:off x="6554367" y="7362839"/>
            <a:ext cx="1760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519 488</a:t>
            </a:r>
            <a:endParaRPr lang="pl-PL" sz="3000" b="1" dirty="0">
              <a:solidFill>
                <a:srgbClr val="FFFF00"/>
              </a:solidFill>
            </a:endParaRPr>
          </a:p>
        </p:txBody>
      </p: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3CD34916-0B8C-9383-4A5E-7AB511C88433}"/>
              </a:ext>
            </a:extLst>
          </p:cNvPr>
          <p:cNvCxnSpPr>
            <a:cxnSpLocks/>
          </p:cNvCxnSpPr>
          <p:nvPr/>
        </p:nvCxnSpPr>
        <p:spPr>
          <a:xfrm>
            <a:off x="7434007" y="9196092"/>
            <a:ext cx="0" cy="1090908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67FBC63C-32DC-BC93-DEA1-2DD476746088}"/>
              </a:ext>
            </a:extLst>
          </p:cNvPr>
          <p:cNvSpPr txBox="1"/>
          <p:nvPr/>
        </p:nvSpPr>
        <p:spPr>
          <a:xfrm>
            <a:off x="6776121" y="8609997"/>
            <a:ext cx="1354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FFFF00"/>
                </a:solidFill>
                <a:latin typeface="Calibri" panose="020F0502020204030204" pitchFamily="34" charset="0"/>
                <a:ea typeface="Champagne &amp; Limousines" panose="020B0502020202020204" pitchFamily="34" charset="0"/>
                <a:cs typeface="Calibri" panose="020F0502020204030204" pitchFamily="34" charset="0"/>
              </a:rPr>
              <a:t>43 277</a:t>
            </a:r>
            <a:endParaRPr lang="pl-PL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Łącznik prosty 65">
            <a:extLst>
              <a:ext uri="{FF2B5EF4-FFF2-40B4-BE49-F238E27FC236}">
                <a16:creationId xmlns:a16="http://schemas.microsoft.com/office/drawing/2014/main" id="{1F2BE21D-B2D6-1E0E-DA97-2213241FAAD3}"/>
              </a:ext>
            </a:extLst>
          </p:cNvPr>
          <p:cNvCxnSpPr>
            <a:cxnSpLocks/>
          </p:cNvCxnSpPr>
          <p:nvPr/>
        </p:nvCxnSpPr>
        <p:spPr>
          <a:xfrm>
            <a:off x="7424950" y="0"/>
            <a:ext cx="0" cy="126044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>
            <a:extLst>
              <a:ext uri="{FF2B5EF4-FFF2-40B4-BE49-F238E27FC236}">
                <a16:creationId xmlns:a16="http://schemas.microsoft.com/office/drawing/2014/main" id="{9FB3DCDE-3FE5-A3C3-7A9E-96B332F8C487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A70EA2A-C597-E677-F811-731928952DBA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</p:spTree>
    <p:extLst>
      <p:ext uri="{BB962C8B-B14F-4D97-AF65-F5344CB8AC3E}">
        <p14:creationId xmlns:p14="http://schemas.microsoft.com/office/powerpoint/2010/main" val="2652603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96C3-2119-5EFF-68BB-4CAB8102A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CD20BCC5-425D-9961-4A9F-BE2D59042E56}"/>
              </a:ext>
            </a:extLst>
          </p:cNvPr>
          <p:cNvSpPr/>
          <p:nvPr/>
        </p:nvSpPr>
        <p:spPr>
          <a:xfrm>
            <a:off x="0" y="-19050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49A8EF2F-ABF8-02B1-F7A5-5FD538DF1D56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E526D86D-6856-5D2A-FC87-6653B5087047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1C759E16-A504-9D33-D5DF-8BCD69D04105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EC3A9E19-E8BF-AF9D-37AA-6D5ECBF90043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2F60552-9F35-BE77-ADCD-E2ABB337AA3B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FC287A5E-A163-88AB-0F04-11AAE7152AFE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A6640546-C0C3-70E9-5AF5-9DED918793B3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6E8CF8B-9DA4-1063-5B94-F2866D4F7870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5173D56-679D-191C-DC95-E7AA29B2ACAC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5E9B288-9342-69F4-6A16-86A7A9770B23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08BC17-375A-6DC4-B0FE-FC22C80DA7BB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0E8CED9B-BDE1-C3A8-1C35-EF9F7334E577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D45E5B9-CB88-726F-0C5C-03D26B21EAD0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78768EA-8F8B-2937-85F2-1C81B6BA7241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2A342819-555E-8472-0DFD-6592D2C2E09F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D69DD57-A4DB-3979-CDC2-3C2090A44145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3049507-1412-1588-34BC-A6F497586AA1}"/>
              </a:ext>
            </a:extLst>
          </p:cNvPr>
          <p:cNvSpPr txBox="1"/>
          <p:nvPr/>
        </p:nvSpPr>
        <p:spPr>
          <a:xfrm>
            <a:off x="7423377" y="1237167"/>
            <a:ext cx="148192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STAN BEZPIECZEŃSTWA W WOJ. ŁÓDZKIM </a:t>
            </a: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C6EB82A-6D17-0E70-34C9-9EF2B43849E6}"/>
              </a:ext>
            </a:extLst>
          </p:cNvPr>
          <p:cNvSpPr txBox="1"/>
          <p:nvPr/>
        </p:nvSpPr>
        <p:spPr>
          <a:xfrm>
            <a:off x="6481117" y="316552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WYDZIAŁ RUCHU DROGOWEGO</a:t>
            </a: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90C355AB-0C40-9846-F4C4-C59F3CDC0519}"/>
              </a:ext>
            </a:extLst>
          </p:cNvPr>
          <p:cNvGrpSpPr/>
          <p:nvPr/>
        </p:nvGrpSpPr>
        <p:grpSpPr>
          <a:xfrm>
            <a:off x="20574647" y="0"/>
            <a:ext cx="10006634" cy="7980330"/>
            <a:chOff x="2454881" y="-1791136"/>
            <a:chExt cx="9517418" cy="8388148"/>
          </a:xfrm>
        </p:grpSpPr>
        <p:pic>
          <p:nvPicPr>
            <p:cNvPr id="29" name="Obraz 3" descr="20130104_101503.jpg">
              <a:extLst>
                <a:ext uri="{FF2B5EF4-FFF2-40B4-BE49-F238E27FC236}">
                  <a16:creationId xmlns:a16="http://schemas.microsoft.com/office/drawing/2014/main" id="{F021BF0B-4191-7749-4B99-6064F36F2AF0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2454881" y="-1791136"/>
              <a:ext cx="5913550" cy="49329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Obraz 4" descr="DSC_0016.JPG">
              <a:extLst>
                <a:ext uri="{FF2B5EF4-FFF2-40B4-BE49-F238E27FC236}">
                  <a16:creationId xmlns:a16="http://schemas.microsoft.com/office/drawing/2014/main" id="{4072A5DC-1DE8-D4C4-4F72-50D8CB0BBBFF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2501872" y="3233203"/>
              <a:ext cx="5866560" cy="3296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Obraz 5_2" descr="WP_20160822_13_22_55_Pro.jpg">
              <a:extLst>
                <a:ext uri="{FF2B5EF4-FFF2-40B4-BE49-F238E27FC236}">
                  <a16:creationId xmlns:a16="http://schemas.microsoft.com/office/drawing/2014/main" id="{994B6656-2E6B-3687-A2DC-B258FB4B47E9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446099" y="318252"/>
              <a:ext cx="3526200" cy="62787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Obraz 3_0" descr="DSC_0018.JPG">
              <a:extLst>
                <a:ext uri="{FF2B5EF4-FFF2-40B4-BE49-F238E27FC236}">
                  <a16:creationId xmlns:a16="http://schemas.microsoft.com/office/drawing/2014/main" id="{42167CF7-F2DC-9B39-54AE-3232DFDE2C8A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8446099" y="-1629126"/>
              <a:ext cx="3497209" cy="1877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EB2D419-02CE-44DC-5428-DD3D56913BAD}"/>
              </a:ext>
            </a:extLst>
          </p:cNvPr>
          <p:cNvSpPr txBox="1"/>
          <p:nvPr/>
        </p:nvSpPr>
        <p:spPr>
          <a:xfrm>
            <a:off x="19817428" y="8573326"/>
            <a:ext cx="115660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Likwidacja na terenie garnizonu łódzkiego </a:t>
            </a:r>
            <a:r>
              <a:rPr lang="pl-PL" sz="2500" b="1" dirty="0">
                <a:solidFill>
                  <a:srgbClr val="FF0000"/>
                </a:solidFill>
                <a:latin typeface="Montserrat" pitchFamily="2" charset="-18"/>
                <a:ea typeface="Champagne &amp; Limousines" panose="020B0502020202020204" pitchFamily="34" charset="0"/>
              </a:rPr>
              <a:t>49</a:t>
            </a: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upraw konopi innych</a:t>
            </a:r>
            <a:b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niż włóknistej zbiorów ziela lub żywicy konopi innych niż włókniste.</a:t>
            </a:r>
          </a:p>
        </p:txBody>
      </p:sp>
      <p:graphicFrame>
        <p:nvGraphicFramePr>
          <p:cNvPr id="46" name="Wykres 45">
            <a:extLst>
              <a:ext uri="{FF2B5EF4-FFF2-40B4-BE49-F238E27FC236}">
                <a16:creationId xmlns:a16="http://schemas.microsoft.com/office/drawing/2014/main" id="{547CAE50-F577-4CD2-8790-4761CE1A3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401997"/>
              </p:ext>
            </p:extLst>
          </p:nvPr>
        </p:nvGraphicFramePr>
        <p:xfrm>
          <a:off x="7180386" y="2701410"/>
          <a:ext cx="2296845" cy="42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7" name="Wykres 46">
            <a:extLst>
              <a:ext uri="{FF2B5EF4-FFF2-40B4-BE49-F238E27FC236}">
                <a16:creationId xmlns:a16="http://schemas.microsoft.com/office/drawing/2014/main" id="{5535021C-5EB9-43F6-9380-4461357C6B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3776376"/>
              </p:ext>
            </p:extLst>
          </p:nvPr>
        </p:nvGraphicFramePr>
        <p:xfrm>
          <a:off x="9548008" y="2701410"/>
          <a:ext cx="2296845" cy="42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8" name="Wykres 47">
            <a:extLst>
              <a:ext uri="{FF2B5EF4-FFF2-40B4-BE49-F238E27FC236}">
                <a16:creationId xmlns:a16="http://schemas.microsoft.com/office/drawing/2014/main" id="{BD52E710-9135-4739-911B-7163210374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581200"/>
              </p:ext>
            </p:extLst>
          </p:nvPr>
        </p:nvGraphicFramePr>
        <p:xfrm>
          <a:off x="4812763" y="2701410"/>
          <a:ext cx="2296845" cy="42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9" name="Wykres 48">
            <a:extLst>
              <a:ext uri="{FF2B5EF4-FFF2-40B4-BE49-F238E27FC236}">
                <a16:creationId xmlns:a16="http://schemas.microsoft.com/office/drawing/2014/main" id="{47F0C762-89CE-426E-88FE-72D2A18B0C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911604"/>
              </p:ext>
            </p:extLst>
          </p:nvPr>
        </p:nvGraphicFramePr>
        <p:xfrm>
          <a:off x="11915631" y="2701410"/>
          <a:ext cx="2296845" cy="42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50" name="Wykres 49">
            <a:extLst>
              <a:ext uri="{FF2B5EF4-FFF2-40B4-BE49-F238E27FC236}">
                <a16:creationId xmlns:a16="http://schemas.microsoft.com/office/drawing/2014/main" id="{87B6329B-077B-4B79-8EE2-26A9111C3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067492"/>
              </p:ext>
            </p:extLst>
          </p:nvPr>
        </p:nvGraphicFramePr>
        <p:xfrm>
          <a:off x="14277831" y="2701410"/>
          <a:ext cx="2296845" cy="421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:p14="http://schemas.microsoft.com/office/powerpoint/2010/main" val="417986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6" grpId="0">
        <p:bldAsOne/>
      </p:bldGraphic>
      <p:bldGraphic spid="47" grpId="0">
        <p:bldAsOne/>
      </p:bldGraphic>
      <p:bldGraphic spid="48" grpId="0">
        <p:bldAsOne/>
      </p:bldGraphic>
      <p:bldGraphic spid="49" grpId="0">
        <p:bldAsOne/>
      </p:bldGraphic>
      <p:bldGraphic spid="5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1218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r>
              <a:rPr lang="pl-PL" dirty="0">
                <a:solidFill>
                  <a:srgbClr val="56AEFF"/>
                </a:solidFill>
              </a:rPr>
              <a:t>  </a:t>
            </a: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540000" y="-66942"/>
            <a:ext cx="1859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 NARKOTYKI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4257794" y="2367267"/>
            <a:ext cx="7252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2024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 </a:t>
            </a:r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11035836" y="5651574"/>
            <a:ext cx="72521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32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13063268" y="6799632"/>
            <a:ext cx="319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583 500,05 (g)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13299983" y="3591826"/>
            <a:ext cx="319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238 100 (g)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A7536DE5-E7FA-4C2B-AE43-2F99BB5B764E}"/>
              </a:ext>
            </a:extLst>
          </p:cNvPr>
          <p:cNvSpPr txBox="1"/>
          <p:nvPr/>
        </p:nvSpPr>
        <p:spPr>
          <a:xfrm>
            <a:off x="11272551" y="2360621"/>
            <a:ext cx="7252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</a:t>
            </a:r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B351CCB5-C0AE-4CD8-939C-2CE54AB79AAF}"/>
              </a:ext>
            </a:extLst>
          </p:cNvPr>
          <p:cNvSpPr txBox="1"/>
          <p:nvPr/>
        </p:nvSpPr>
        <p:spPr>
          <a:xfrm>
            <a:off x="4293981" y="5644928"/>
            <a:ext cx="72521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32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0861A75A-E304-45AF-A642-4C2903B307AB}"/>
              </a:ext>
            </a:extLst>
          </p:cNvPr>
          <p:cNvSpPr txBox="1"/>
          <p:nvPr/>
        </p:nvSpPr>
        <p:spPr>
          <a:xfrm>
            <a:off x="6706770" y="3555530"/>
            <a:ext cx="319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238 100 (g)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22488AA0-EA8B-4705-9FF5-DB3A3AE38349}"/>
              </a:ext>
            </a:extLst>
          </p:cNvPr>
          <p:cNvSpPr txBox="1"/>
          <p:nvPr/>
        </p:nvSpPr>
        <p:spPr>
          <a:xfrm>
            <a:off x="6575668" y="6771515"/>
            <a:ext cx="319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298 890,00 (g)</a:t>
            </a:r>
          </a:p>
        </p:txBody>
      </p:sp>
    </p:spTree>
    <p:extLst>
      <p:ext uri="{BB962C8B-B14F-4D97-AF65-F5344CB8AC3E}">
        <p14:creationId xmlns:p14="http://schemas.microsoft.com/office/powerpoint/2010/main" val="29304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4800" dirty="0">
              <a:solidFill>
                <a:schemeClr val="bg1"/>
              </a:solidFill>
              <a:latin typeface="League Spartan" panose="020B0604020202020204" charset="-18"/>
            </a:endParaRPr>
          </a:p>
          <a:p>
            <a:pPr algn="ctr"/>
            <a:r>
              <a:rPr lang="pl-PL" sz="4000" dirty="0">
                <a:solidFill>
                  <a:schemeClr val="bg1"/>
                </a:solidFill>
                <a:latin typeface="League Spartan" panose="020B0604020202020204" charset="-18"/>
              </a:rPr>
              <a:t> MIENIE ZABEZPIECZONE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8A6869-59C5-4290-8846-AC2E2C3D8F17}"/>
              </a:ext>
            </a:extLst>
          </p:cNvPr>
          <p:cNvSpPr txBox="1"/>
          <p:nvPr/>
        </p:nvSpPr>
        <p:spPr>
          <a:xfrm>
            <a:off x="10971929" y="2537843"/>
            <a:ext cx="7252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2025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</a:t>
            </a:r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271FAC6-C02D-470A-88CD-248BF5E45EDC}"/>
              </a:ext>
            </a:extLst>
          </p:cNvPr>
          <p:cNvSpPr txBox="1"/>
          <p:nvPr/>
        </p:nvSpPr>
        <p:spPr>
          <a:xfrm>
            <a:off x="10971929" y="5136865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2025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1486798" y="6664317"/>
            <a:ext cx="5249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Wartość uzyskana: 67 479 560 (zł)</a:t>
            </a:r>
          </a:p>
        </p:txBody>
      </p:sp>
      <p:sp>
        <p:nvSpPr>
          <p:cNvPr id="41" name="Prostokąt 40"/>
          <p:cNvSpPr/>
          <p:nvPr/>
        </p:nvSpPr>
        <p:spPr>
          <a:xfrm>
            <a:off x="11356770" y="3398055"/>
            <a:ext cx="5598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Wartość oczekiwana: 45 251 868 (zł)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4310BD2C-87A5-446A-A6F4-4E6A1E6D2226}"/>
              </a:ext>
            </a:extLst>
          </p:cNvPr>
          <p:cNvSpPr txBox="1"/>
          <p:nvPr/>
        </p:nvSpPr>
        <p:spPr>
          <a:xfrm>
            <a:off x="4192936" y="2537843"/>
            <a:ext cx="7252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oczekiwana za 2024 rok</a:t>
            </a:r>
          </a:p>
          <a:p>
            <a:pPr fontAlgn="ctr"/>
            <a:endParaRPr lang="pl-PL" sz="32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 </a:t>
            </a:r>
            <a:endParaRPr lang="pl-PL" sz="44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id="{B3847ABC-E5E3-4A0E-B0BB-A38E7FF75F50}"/>
              </a:ext>
            </a:extLst>
          </p:cNvPr>
          <p:cNvSpPr/>
          <p:nvPr/>
        </p:nvSpPr>
        <p:spPr>
          <a:xfrm>
            <a:off x="4712874" y="3398055"/>
            <a:ext cx="5598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Wartość oczekiwana: 60 847 758 (zł)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0B9BCB76-03B9-4BB9-87ED-58338D01CDA0}"/>
              </a:ext>
            </a:extLst>
          </p:cNvPr>
          <p:cNvSpPr txBox="1"/>
          <p:nvPr/>
        </p:nvSpPr>
        <p:spPr>
          <a:xfrm>
            <a:off x="4243726" y="5143500"/>
            <a:ext cx="7252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Woj. wartość osiągnięta za 2024 rok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             </a:t>
            </a:r>
          </a:p>
          <a:p>
            <a:pPr fontAlgn="ctr"/>
            <a:r>
              <a:rPr lang="pl-PL" sz="6000" b="1" i="1" dirty="0">
                <a:solidFill>
                  <a:srgbClr val="FF0000"/>
                </a:solidFill>
                <a:latin typeface="Garamond" panose="02020404030301010803" pitchFamily="18" charset="0"/>
              </a:rPr>
              <a:t>	     </a:t>
            </a:r>
            <a:r>
              <a:rPr lang="pl-PL" sz="3200" b="1" i="1" dirty="0">
                <a:solidFill>
                  <a:schemeClr val="bg1"/>
                </a:solidFill>
                <a:latin typeface="Garamond" panose="02020404030301010803" pitchFamily="18" charset="0"/>
              </a:rPr>
              <a:t>			</a:t>
            </a:r>
            <a:endParaRPr lang="pl-PL" sz="6000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DF778954-1349-470C-8405-BEAF44CF7391}"/>
              </a:ext>
            </a:extLst>
          </p:cNvPr>
          <p:cNvSpPr/>
          <p:nvPr/>
        </p:nvSpPr>
        <p:spPr>
          <a:xfrm>
            <a:off x="5038112" y="6664317"/>
            <a:ext cx="5249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Wartość uzyskana: 72 969 892 (zł)</a:t>
            </a:r>
          </a:p>
        </p:txBody>
      </p:sp>
    </p:spTree>
    <p:extLst>
      <p:ext uri="{BB962C8B-B14F-4D97-AF65-F5344CB8AC3E}">
        <p14:creationId xmlns:p14="http://schemas.microsoft.com/office/powerpoint/2010/main" val="70928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5D6FC-5990-9880-DF0B-CC649257B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BF65323-6D47-BC07-E795-E03DF9B7FAFA}"/>
              </a:ext>
            </a:extLst>
          </p:cNvPr>
          <p:cNvSpPr/>
          <p:nvPr/>
        </p:nvSpPr>
        <p:spPr>
          <a:xfrm>
            <a:off x="0" y="-1278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0C5F4CEC-8EE7-DD55-F7B7-557D9C2BF60A}"/>
              </a:ext>
            </a:extLst>
          </p:cNvPr>
          <p:cNvCxnSpPr>
            <a:cxnSpLocks/>
            <a:stCxn id="8" idx="4"/>
            <a:endCxn id="39" idx="0"/>
          </p:cNvCxnSpPr>
          <p:nvPr/>
        </p:nvCxnSpPr>
        <p:spPr>
          <a:xfrm flipH="1">
            <a:off x="1293798" y="3180562"/>
            <a:ext cx="1354" cy="11477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96F2B95-490D-6924-28A3-E4446A67D446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D85AF0DF-1D1B-6425-21C1-A08D53C9B7A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597597BB-E7C8-B6FC-0770-CF6F6C5BF65D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9B993A-B9A6-7835-FF2D-83E8739EAC1D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E5F3F4FF-7E1E-3DE3-809E-A7D0BB3D12AF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BB4A147-D9E3-5DA4-FA2E-2D42D02B3D9A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DBC86BE5-9A5D-C4BF-FF24-81E4C21B044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D18ECEE-DBD8-A260-418B-3FF565BB9950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E6F6AE8-8034-164F-A2C0-BD529E94665D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3F2D219-9DEC-F82F-FEE9-9AC99CE692F2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809D40C0-07BD-FE4A-D22F-624F926D529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A98ADA-7EFD-9C21-9E47-5D6B70E930A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AF5A914-94FE-8E76-A846-8F51C62244D3}"/>
              </a:ext>
            </a:extLst>
          </p:cNvPr>
          <p:cNvSpPr txBox="1"/>
          <p:nvPr/>
        </p:nvSpPr>
        <p:spPr>
          <a:xfrm>
            <a:off x="1499402" y="430196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DADD73F1-F974-EC8C-BF96-AD0D3F46154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F6C8B40-C805-9750-C6FB-CF08A8036BE6}"/>
              </a:ext>
            </a:extLst>
          </p:cNvPr>
          <p:cNvSpPr/>
          <p:nvPr/>
        </p:nvSpPr>
        <p:spPr>
          <a:xfrm>
            <a:off x="1165627" y="4328298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526AD46-66CD-34AE-F0BD-0469B39EB337}"/>
              </a:ext>
            </a:extLst>
          </p:cNvPr>
          <p:cNvGrpSpPr/>
          <p:nvPr/>
        </p:nvGrpSpPr>
        <p:grpSpPr>
          <a:xfrm>
            <a:off x="6248400" y="-9208136"/>
            <a:ext cx="10976868" cy="5274718"/>
            <a:chOff x="1276193" y="516834"/>
            <a:chExt cx="9600700" cy="6436518"/>
          </a:xfrm>
        </p:grpSpPr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D25FAB12-5F28-B4CF-C32E-443DBC97CCE2}"/>
                </a:ext>
              </a:extLst>
            </p:cNvPr>
            <p:cNvSpPr/>
            <p:nvPr/>
          </p:nvSpPr>
          <p:spPr>
            <a:xfrm>
              <a:off x="3312117" y="2956720"/>
              <a:ext cx="5327375" cy="4882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l-PL" sz="2000" b="1" i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Arial Black" panose="020B0A04020102020204" pitchFamily="34" charset="0"/>
                </a:rPr>
                <a:t>WSPÓŁPRACA</a:t>
              </a:r>
              <a:endParaRPr lang="pl-PL" sz="2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</a:endParaRPr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1A316F86-0886-81B8-A72A-DF4D14B1E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8886" y="3879228"/>
              <a:ext cx="3390727" cy="2397305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23656809-B5D6-ED42-A7EB-C706E5760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0452" y="516834"/>
              <a:ext cx="2786441" cy="2073170"/>
            </a:xfrm>
            <a:prstGeom prst="rect">
              <a:avLst/>
            </a:prstGeom>
            <a:effectLst>
              <a:softEdge rad="241300"/>
            </a:effectLst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C8C0FDBB-9E50-B5EB-18E3-BBFEA6F6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6193" y="597209"/>
              <a:ext cx="2924175" cy="1906277"/>
            </a:xfrm>
            <a:prstGeom prst="rect">
              <a:avLst/>
            </a:prstGeom>
            <a:effectLst>
              <a:softEdge rad="190500"/>
            </a:effectLst>
          </p:spPr>
        </p:pic>
        <p:sp>
          <p:nvSpPr>
            <p:cNvPr id="28" name="Strzałka: w górę i w dół 27">
              <a:extLst>
                <a:ext uri="{FF2B5EF4-FFF2-40B4-BE49-F238E27FC236}">
                  <a16:creationId xmlns:a16="http://schemas.microsoft.com/office/drawing/2014/main" id="{BA2A5947-7E89-7F24-DC3D-58A9D2610D96}"/>
                </a:ext>
              </a:extLst>
            </p:cNvPr>
            <p:cNvSpPr/>
            <p:nvPr/>
          </p:nvSpPr>
          <p:spPr>
            <a:xfrm rot="1929792">
              <a:off x="8496508" y="2399556"/>
              <a:ext cx="695738" cy="2923493"/>
            </a:xfrm>
            <a:prstGeom prst="upDownArrow">
              <a:avLst/>
            </a:prstGeom>
            <a:solidFill>
              <a:srgbClr val="56AE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EB4E58D0-49B8-033C-EA59-E2E6271AB97B}"/>
                </a:ext>
              </a:extLst>
            </p:cNvPr>
            <p:cNvSpPr txBox="1"/>
            <p:nvPr/>
          </p:nvSpPr>
          <p:spPr>
            <a:xfrm>
              <a:off x="4778079" y="6390002"/>
              <a:ext cx="2516259" cy="563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PROKURATURA</a:t>
              </a:r>
              <a:r>
                <a:rPr lang="pl-PL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394AFC32-24A1-6764-FA62-2680AEAE5D79}"/>
              </a:ext>
            </a:extLst>
          </p:cNvPr>
          <p:cNvSpPr txBox="1"/>
          <p:nvPr/>
        </p:nvSpPr>
        <p:spPr>
          <a:xfrm>
            <a:off x="6248400" y="-3120895"/>
            <a:ext cx="10830972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Zacieśnienie współpracy pomiędzy jednostkami Policji garnizonu łódzkiego,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a okręgowymi i regionalnymi jednostkami prokuratury oraz Służbą Więzienną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 celu </a:t>
            </a:r>
            <a:r>
              <a:rPr lang="pl-PL" sz="2000" dirty="0" err="1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rozpoznawaniaobcojęzycznych</a:t>
            </a: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 grup przestępczych .</a:t>
            </a:r>
          </a:p>
        </p:txBody>
      </p:sp>
      <p:sp>
        <p:nvSpPr>
          <p:cNvPr id="31" name="Strzałka: w górę i w dół 30">
            <a:extLst>
              <a:ext uri="{FF2B5EF4-FFF2-40B4-BE49-F238E27FC236}">
                <a16:creationId xmlns:a16="http://schemas.microsoft.com/office/drawing/2014/main" id="{892B73B8-C11F-BF1A-27FA-98560C24D987}"/>
              </a:ext>
            </a:extLst>
          </p:cNvPr>
          <p:cNvSpPr/>
          <p:nvPr/>
        </p:nvSpPr>
        <p:spPr>
          <a:xfrm rot="5400000">
            <a:off x="11506934" y="-9634892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górę i w dół 31">
            <a:extLst>
              <a:ext uri="{FF2B5EF4-FFF2-40B4-BE49-F238E27FC236}">
                <a16:creationId xmlns:a16="http://schemas.microsoft.com/office/drawing/2014/main" id="{50DFFBA7-026F-9801-E323-CF5C2794B996}"/>
              </a:ext>
            </a:extLst>
          </p:cNvPr>
          <p:cNvSpPr/>
          <p:nvPr/>
        </p:nvSpPr>
        <p:spPr>
          <a:xfrm rot="19521098">
            <a:off x="8192117" y="-7495489"/>
            <a:ext cx="795465" cy="2395799"/>
          </a:xfrm>
          <a:prstGeom prst="upDownArrow">
            <a:avLst/>
          </a:prstGeom>
          <a:solidFill>
            <a:srgbClr val="56A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2C33858E-26AA-408F-973C-7C3565888AE2}"/>
              </a:ext>
            </a:extLst>
          </p:cNvPr>
          <p:cNvSpPr txBox="1"/>
          <p:nvPr/>
        </p:nvSpPr>
        <p:spPr>
          <a:xfrm>
            <a:off x="1752600" y="516207"/>
            <a:ext cx="1859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Działania poszukiwawcze </a:t>
            </a:r>
          </a:p>
          <a:p>
            <a:pPr algn="ctr"/>
            <a:r>
              <a:rPr lang="pl-PL" sz="4800" dirty="0" err="1">
                <a:solidFill>
                  <a:schemeClr val="bg1"/>
                </a:solidFill>
                <a:latin typeface="League Spartan" panose="020B0604020202020204" charset="-18"/>
              </a:rPr>
              <a:t>koorydynowane</a:t>
            </a:r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 na terenie </a:t>
            </a:r>
          </a:p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garnizonu łódzkiego </a:t>
            </a:r>
          </a:p>
          <a:p>
            <a:pPr algn="ctr"/>
            <a:r>
              <a:rPr lang="pl-PL" sz="4800" dirty="0">
                <a:solidFill>
                  <a:schemeClr val="bg1"/>
                </a:solidFill>
                <a:latin typeface="League Spartan" panose="020B0604020202020204" charset="-18"/>
              </a:rPr>
              <a:t>przez WPIO KWP w Łodzi w 2025 r.</a:t>
            </a:r>
            <a:endParaRPr lang="pl-PL" sz="36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055374"/>
              </p:ext>
            </p:extLst>
          </p:nvPr>
        </p:nvGraphicFramePr>
        <p:xfrm>
          <a:off x="5237751" y="5142222"/>
          <a:ext cx="12496801" cy="25549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0789">
                  <a:extLst>
                    <a:ext uri="{9D8B030D-6E8A-4147-A177-3AD203B41FA5}">
                      <a16:colId xmlns:a16="http://schemas.microsoft.com/office/drawing/2014/main" val="1538951666"/>
                    </a:ext>
                  </a:extLst>
                </a:gridCol>
                <a:gridCol w="1594308">
                  <a:extLst>
                    <a:ext uri="{9D8B030D-6E8A-4147-A177-3AD203B41FA5}">
                      <a16:colId xmlns:a16="http://schemas.microsoft.com/office/drawing/2014/main" val="2162783872"/>
                    </a:ext>
                  </a:extLst>
                </a:gridCol>
                <a:gridCol w="1481580">
                  <a:extLst>
                    <a:ext uri="{9D8B030D-6E8A-4147-A177-3AD203B41FA5}">
                      <a16:colId xmlns:a16="http://schemas.microsoft.com/office/drawing/2014/main" val="3380830238"/>
                    </a:ext>
                  </a:extLst>
                </a:gridCol>
                <a:gridCol w="1642622">
                  <a:extLst>
                    <a:ext uri="{9D8B030D-6E8A-4147-A177-3AD203B41FA5}">
                      <a16:colId xmlns:a16="http://schemas.microsoft.com/office/drawing/2014/main" val="2645320663"/>
                    </a:ext>
                  </a:extLst>
                </a:gridCol>
                <a:gridCol w="1642622">
                  <a:extLst>
                    <a:ext uri="{9D8B030D-6E8A-4147-A177-3AD203B41FA5}">
                      <a16:colId xmlns:a16="http://schemas.microsoft.com/office/drawing/2014/main" val="3075590119"/>
                    </a:ext>
                  </a:extLst>
                </a:gridCol>
                <a:gridCol w="1964703">
                  <a:extLst>
                    <a:ext uri="{9D8B030D-6E8A-4147-A177-3AD203B41FA5}">
                      <a16:colId xmlns:a16="http://schemas.microsoft.com/office/drawing/2014/main" val="287929717"/>
                    </a:ext>
                  </a:extLst>
                </a:gridCol>
                <a:gridCol w="1819765">
                  <a:extLst>
                    <a:ext uri="{9D8B030D-6E8A-4147-A177-3AD203B41FA5}">
                      <a16:colId xmlns:a16="http://schemas.microsoft.com/office/drawing/2014/main" val="2856640714"/>
                    </a:ext>
                  </a:extLst>
                </a:gridCol>
                <a:gridCol w="1610412">
                  <a:extLst>
                    <a:ext uri="{9D8B030D-6E8A-4147-A177-3AD203B41FA5}">
                      <a16:colId xmlns:a16="http://schemas.microsoft.com/office/drawing/2014/main" val="3906203169"/>
                    </a:ext>
                  </a:extLst>
                </a:gridCol>
              </a:tblGrid>
              <a:tr h="7635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Lp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Łączna ilość osób wszystkich zatrzymanych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Łączna ilość zatrzymanych obcokrajowców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Ilość zatrzymanych Listów Gończych (Polacy + obcokrajowcy)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Ilość zatrzymanych Listów Gończych </a:t>
                      </a:r>
                      <a:r>
                        <a:rPr lang="pl-PL" sz="1800" b="1" u="sng" strike="noStrike">
                          <a:effectLst/>
                        </a:rPr>
                        <a:t>tylko</a:t>
                      </a:r>
                      <a:r>
                        <a:rPr lang="pl-PL" sz="1800" b="1" u="none" strike="noStrike">
                          <a:effectLst/>
                        </a:rPr>
                        <a:t> obcokrajowcy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Ilość zatrzymanych na podstawie Ustalenie Miejsca Pobytu+Nakaz Doprowadzenia (Polacy + obcokrajowcy)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Ilość zatrzymanych Ustalenie Miejsca Pobytu+Nakaz Doprowadzenia </a:t>
                      </a:r>
                      <a:r>
                        <a:rPr lang="pl-PL" sz="1800" b="1" u="sng" strike="noStrike">
                          <a:effectLst/>
                        </a:rPr>
                        <a:t>tylko</a:t>
                      </a:r>
                      <a:r>
                        <a:rPr lang="pl-PL" sz="1800" b="1" u="none" strike="noStrike">
                          <a:effectLst/>
                        </a:rPr>
                        <a:t> obcokrajowcy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Zarządzenie Ustalenie Miejsca Pobytu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extLst>
                  <a:ext uri="{0D108BD9-81ED-4DB2-BD59-A6C34878D82A}">
                    <a16:rowId xmlns:a16="http://schemas.microsoft.com/office/drawing/2014/main" val="566674622"/>
                  </a:ext>
                </a:extLst>
              </a:tr>
              <a:tr h="62835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SUMA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1157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88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222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35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773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</a:rPr>
                        <a:t>53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162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3" marR="6363" marT="6363" marB="0" anchor="ctr"/>
                </a:tc>
                <a:extLst>
                  <a:ext uri="{0D108BD9-81ED-4DB2-BD59-A6C34878D82A}">
                    <a16:rowId xmlns:a16="http://schemas.microsoft.com/office/drawing/2014/main" val="3704078687"/>
                  </a:ext>
                </a:extLst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5105400" y="8153507"/>
            <a:ext cx="124968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Zatrzymani i zobowiązani do powrotu na podstawie art. 394:    </a:t>
            </a:r>
            <a:r>
              <a:rPr lang="pl-PL" sz="4000" b="1" u="sng" dirty="0">
                <a:solidFill>
                  <a:srgbClr val="FF0000"/>
                </a:solidFill>
              </a:rPr>
              <a:t>114</a:t>
            </a:r>
          </a:p>
          <a:p>
            <a:pPr algn="ctr"/>
            <a:endParaRPr lang="pl-PL" sz="2800" b="1" dirty="0">
              <a:solidFill>
                <a:schemeClr val="bg1"/>
              </a:solidFill>
            </a:endParaRPr>
          </a:p>
          <a:p>
            <a:pPr algn="ctr"/>
            <a:r>
              <a:rPr lang="pl-PL" sz="2800" b="1" dirty="0">
                <a:solidFill>
                  <a:schemeClr val="bg1"/>
                </a:solidFill>
              </a:rPr>
              <a:t>Przekazani SG w związku z art. 302 ust. 1 pkt. 9:          </a:t>
            </a:r>
            <a:r>
              <a:rPr lang="pl-PL" sz="4000" b="1" u="sng" dirty="0">
                <a:solidFill>
                  <a:srgbClr val="FF0000"/>
                </a:solidFill>
              </a:rPr>
              <a:t>88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85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C8525-343E-9808-A190-35AA73B30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D3B05EBA-62A4-F948-ED3E-B4D0A6C09A8C}"/>
              </a:ext>
            </a:extLst>
          </p:cNvPr>
          <p:cNvSpPr/>
          <p:nvPr/>
        </p:nvSpPr>
        <p:spPr>
          <a:xfrm>
            <a:off x="18245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7874A5A-A5F5-4033-28B7-2A8509F5256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5152" y="3180562"/>
            <a:ext cx="121" cy="12062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550273F-59EB-41D3-A9C6-129C8B737A54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9600AD82-CAEF-7DA5-0AA1-4CE8F03514E5}"/>
              </a:ext>
            </a:extLst>
          </p:cNvPr>
          <p:cNvSpPr/>
          <p:nvPr/>
        </p:nvSpPr>
        <p:spPr>
          <a:xfrm>
            <a:off x="514453" y="2326534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764C47F-1032-990F-8A78-9940357EFD8F}"/>
              </a:ext>
            </a:extLst>
          </p:cNvPr>
          <p:cNvSpPr txBox="1"/>
          <p:nvPr/>
        </p:nvSpPr>
        <p:spPr>
          <a:xfrm>
            <a:off x="835309" y="230464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365BFFF-EF35-C4DB-BFE7-42546EE797F3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3" action="ppaction://hlinksldjump"/>
            <a:extLst>
              <a:ext uri="{FF2B5EF4-FFF2-40B4-BE49-F238E27FC236}">
                <a16:creationId xmlns:a16="http://schemas.microsoft.com/office/drawing/2014/main" id="{668D30CC-C52F-C237-553A-A621F48A2E26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AF0457AE-3DAA-FDF4-B199-79EC707905A8}"/>
              </a:ext>
            </a:extLst>
          </p:cNvPr>
          <p:cNvSpPr txBox="1"/>
          <p:nvPr/>
        </p:nvSpPr>
        <p:spPr>
          <a:xfrm>
            <a:off x="825149" y="6157807"/>
            <a:ext cx="3886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GARNIZON ŁÓDZKI</a:t>
            </a:r>
          </a:p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B61A69B0-4361-0A2D-1A88-C26F6703D675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8B80E7B-47EE-8FE5-C263-9A13F290B1EC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779B77AA-9B72-C1E1-4EEA-985AE943CDF1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A401104-A81A-9591-5532-986BF5DF3861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E2677E3B-A915-F658-053D-F3BFA84FF05C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867D4C-64A3-9607-4734-12A9DABF60CC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2635BDC-3E2F-61AA-7303-5778AEFE60AD}"/>
              </a:ext>
            </a:extLst>
          </p:cNvPr>
          <p:cNvSpPr txBox="1"/>
          <p:nvPr/>
        </p:nvSpPr>
        <p:spPr>
          <a:xfrm>
            <a:off x="1501361" y="434859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05FCDBA3-3480-8922-CA10-55B8ED310F58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AF239871-2A86-7D50-07F5-E7751096D270}"/>
              </a:ext>
            </a:extLst>
          </p:cNvPr>
          <p:cNvSpPr/>
          <p:nvPr/>
        </p:nvSpPr>
        <p:spPr>
          <a:xfrm>
            <a:off x="1206252" y="438280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7">
            <a:hlinkClick r:id="rId5" action="ppaction://hlinksldjump"/>
            <a:extLst>
              <a:ext uri="{FF2B5EF4-FFF2-40B4-BE49-F238E27FC236}">
                <a16:creationId xmlns:a16="http://schemas.microsoft.com/office/drawing/2014/main" id="{98FE1150-B91E-7D46-FAF2-F5F508AB4FC6}"/>
              </a:ext>
            </a:extLst>
          </p:cNvPr>
          <p:cNvSpPr/>
          <p:nvPr/>
        </p:nvSpPr>
        <p:spPr>
          <a:xfrm>
            <a:off x="417086" y="6309180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B12F203C-C443-DC73-3614-F6A1296E67FF}"/>
              </a:ext>
            </a:extLst>
          </p:cNvPr>
          <p:cNvSpPr/>
          <p:nvPr/>
        </p:nvSpPr>
        <p:spPr>
          <a:xfrm>
            <a:off x="9209795" y="1663743"/>
            <a:ext cx="1135977" cy="1135977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>
              <a:latin typeface="League Spartan" pitchFamily="2" charset="-18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32D16E8-095F-C464-94AB-F5118CC14C5E}"/>
              </a:ext>
            </a:extLst>
          </p:cNvPr>
          <p:cNvSpPr/>
          <p:nvPr/>
        </p:nvSpPr>
        <p:spPr>
          <a:xfrm>
            <a:off x="9284153" y="1691935"/>
            <a:ext cx="1033124" cy="1033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023374">
                  <a:shade val="30000"/>
                  <a:satMod val="115000"/>
                </a:srgbClr>
              </a:gs>
              <a:gs pos="50000">
                <a:srgbClr val="023374">
                  <a:shade val="67500"/>
                  <a:satMod val="115000"/>
                </a:srgbClr>
              </a:gs>
              <a:gs pos="100000">
                <a:srgbClr val="023374">
                  <a:shade val="100000"/>
                  <a:satMod val="115000"/>
                </a:srgbClr>
              </a:gs>
            </a:gsLst>
            <a:lin ang="0" scaled="1"/>
          </a:gradFill>
          <a:ln w="38100" cap="sq">
            <a:noFill/>
            <a:prstDash val="solid"/>
            <a:miter/>
          </a:ln>
        </p:spPr>
        <p:txBody>
          <a:bodyPr/>
          <a:lstStyle/>
          <a:p>
            <a:pPr algn="just"/>
            <a:endParaRPr lang="pl-PL" dirty="0">
              <a:latin typeface="League Spartan" pitchFamily="2" charset="-18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29744F4-8562-572C-C239-72D62995F578}"/>
              </a:ext>
            </a:extLst>
          </p:cNvPr>
          <p:cNvSpPr txBox="1"/>
          <p:nvPr/>
        </p:nvSpPr>
        <p:spPr>
          <a:xfrm>
            <a:off x="10683742" y="1823627"/>
            <a:ext cx="741328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rPr>
              <a:t>„BIMBROWNIK”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  <a:sym typeface="TT Commons Pro Bold"/>
              </a:rPr>
              <a:t>Ekstradycja groźnego przestępcy z Wielkiej Brytanii</a:t>
            </a:r>
          </a:p>
          <a:p>
            <a:endParaRPr lang="pl-PL" sz="2000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BAE7837-6FE1-DCAC-4CCB-2E9D51917801}"/>
              </a:ext>
            </a:extLst>
          </p:cNvPr>
          <p:cNvSpPr txBox="1"/>
          <p:nvPr/>
        </p:nvSpPr>
        <p:spPr>
          <a:xfrm>
            <a:off x="9388364" y="1834656"/>
            <a:ext cx="90458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rPr>
              <a:t>01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1A0ACB55-6E48-1DED-935B-1472B7A394FE}"/>
              </a:ext>
            </a:extLst>
          </p:cNvPr>
          <p:cNvGrpSpPr/>
          <p:nvPr/>
        </p:nvGrpSpPr>
        <p:grpSpPr>
          <a:xfrm>
            <a:off x="9260707" y="3484577"/>
            <a:ext cx="8214894" cy="1860224"/>
            <a:chOff x="8767272" y="1880447"/>
            <a:chExt cx="10299600" cy="2332297"/>
          </a:xfrm>
        </p:grpSpPr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21C9AB2-35B4-8CE4-4310-8AB1A8412BB3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49715507-7012-ABA4-B313-5735755B6054}"/>
                </a:ext>
              </a:extLst>
            </p:cNvPr>
            <p:cNvSpPr/>
            <p:nvPr/>
          </p:nvSpPr>
          <p:spPr>
            <a:xfrm>
              <a:off x="8827636" y="1940843"/>
              <a:ext cx="1295301" cy="12953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7755C207-A35D-61E5-EAEB-8C7F65A28588}"/>
                </a:ext>
              </a:extLst>
            </p:cNvPr>
            <p:cNvSpPr txBox="1"/>
            <p:nvPr/>
          </p:nvSpPr>
          <p:spPr>
            <a:xfrm>
              <a:off x="10551433" y="1897454"/>
              <a:ext cx="8515439" cy="2315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„GANG NAUCZYCIELEK”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Wyłudzania wielomilionowych dotacji na działalność edukacyjną. Zatrzymanie 13 osób. Kwota wyłudzenia co najmniej 39 542 655 mln zł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endParaRPr>
            </a:p>
            <a:p>
              <a:endPara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2CC8C669-908D-B0AC-EDEA-6E58D0761FEA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02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04893AB2-AD2D-9828-F6E1-7204CA6114B9}"/>
              </a:ext>
            </a:extLst>
          </p:cNvPr>
          <p:cNvGrpSpPr/>
          <p:nvPr/>
        </p:nvGrpSpPr>
        <p:grpSpPr>
          <a:xfrm>
            <a:off x="9260707" y="5114198"/>
            <a:ext cx="8392842" cy="1647295"/>
            <a:chOff x="9152033" y="3572511"/>
            <a:chExt cx="10522706" cy="2065333"/>
          </a:xfrm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8B651BC-9675-1A82-B92F-EDD3FE6028A4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B65AE63C-C40A-A8B3-BD17-7B0EB161D1F7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AFD3888E-E202-CD7A-2B15-8FB5743988A5}"/>
                </a:ext>
              </a:extLst>
            </p:cNvPr>
            <p:cNvSpPr txBox="1"/>
            <p:nvPr/>
          </p:nvSpPr>
          <p:spPr>
            <a:xfrm>
              <a:off x="10984800" y="3708435"/>
              <a:ext cx="8689939" cy="1929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AUTA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Rozbito grupę przestępczą zajmującą się kradzieżami pojazdów. Straty oszacowano na blisko milion złotych. Zarzuty kradzieży dotyczyły 11 pojazdów 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A0FD590B-D5BE-CD9C-EE76-F6F07FBA27F4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03</a:t>
              </a:r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59E98E3-79D9-99E6-7ACA-D11D4A835193}"/>
              </a:ext>
            </a:extLst>
          </p:cNvPr>
          <p:cNvGrpSpPr/>
          <p:nvPr/>
        </p:nvGrpSpPr>
        <p:grpSpPr>
          <a:xfrm>
            <a:off x="9258159" y="6788144"/>
            <a:ext cx="8837562" cy="1345772"/>
            <a:chOff x="8992514" y="5275452"/>
            <a:chExt cx="11080283" cy="1687290"/>
          </a:xfrm>
        </p:grpSpPr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E256831F-EF47-AB6E-23ED-C1D4B1FA7F68}"/>
                </a:ext>
              </a:extLst>
            </p:cNvPr>
            <p:cNvSpPr/>
            <p:nvPr/>
          </p:nvSpPr>
          <p:spPr>
            <a:xfrm>
              <a:off x="8992514" y="527545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B441B67E-3BD1-3661-A013-30F7A7BB7ACB}"/>
                </a:ext>
              </a:extLst>
            </p:cNvPr>
            <p:cNvSpPr/>
            <p:nvPr/>
          </p:nvSpPr>
          <p:spPr>
            <a:xfrm>
              <a:off x="9056991" y="5344210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938664D8-8EB3-4A2D-D2CC-345F9953A45F}"/>
                </a:ext>
              </a:extLst>
            </p:cNvPr>
            <p:cNvSpPr txBox="1"/>
            <p:nvPr/>
          </p:nvSpPr>
          <p:spPr>
            <a:xfrm>
              <a:off x="10827829" y="5419217"/>
              <a:ext cx="9244968" cy="1543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SPRZEDAJNOŚĆ URZĘDNICZA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Szeroko zakrojona akcja antykorupcyjna. Dziesięć osób zatrzymanych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30462CD6-41BC-678B-75E4-C55AE57008BA}"/>
                </a:ext>
              </a:extLst>
            </p:cNvPr>
            <p:cNvSpPr txBox="1"/>
            <p:nvPr/>
          </p:nvSpPr>
          <p:spPr>
            <a:xfrm>
              <a:off x="9137572" y="5548664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04</a:t>
              </a:r>
            </a:p>
          </p:txBody>
        </p:sp>
      </p:grpSp>
      <p:grpSp>
        <p:nvGrpSpPr>
          <p:cNvPr id="39" name="Grupa 38">
            <a:extLst>
              <a:ext uri="{FF2B5EF4-FFF2-40B4-BE49-F238E27FC236}">
                <a16:creationId xmlns:a16="http://schemas.microsoft.com/office/drawing/2014/main" id="{4B80369C-529B-5C8B-BE4C-DEF2C0BA21AE}"/>
              </a:ext>
            </a:extLst>
          </p:cNvPr>
          <p:cNvGrpSpPr/>
          <p:nvPr/>
        </p:nvGrpSpPr>
        <p:grpSpPr>
          <a:xfrm>
            <a:off x="9209796" y="8537202"/>
            <a:ext cx="9689716" cy="1328143"/>
            <a:chOff x="8588765" y="6965112"/>
            <a:chExt cx="12148690" cy="1665187"/>
          </a:xfrm>
        </p:grpSpPr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FC205867-9EE2-36A8-EB9C-7DDAB2081159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42" name="Freeform 3">
              <a:extLst>
                <a:ext uri="{FF2B5EF4-FFF2-40B4-BE49-F238E27FC236}">
                  <a16:creationId xmlns:a16="http://schemas.microsoft.com/office/drawing/2014/main" id="{61AB5632-0D9C-3045-6570-E3700D05DB6C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44" name="TextBox 21">
              <a:extLst>
                <a:ext uri="{FF2B5EF4-FFF2-40B4-BE49-F238E27FC236}">
                  <a16:creationId xmlns:a16="http://schemas.microsoft.com/office/drawing/2014/main" id="{D18C5FB5-2C4F-5133-3C70-D854738EC486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1038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05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8E687982-9B7A-7366-F21B-393C131278B0}"/>
                </a:ext>
              </a:extLst>
            </p:cNvPr>
            <p:cNvSpPr txBox="1"/>
            <p:nvPr/>
          </p:nvSpPr>
          <p:spPr>
            <a:xfrm>
              <a:off x="10472443" y="7086774"/>
              <a:ext cx="10265012" cy="1543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„NA POLICJANTA”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Żerowali na seniorach oszukując metodą „na policjanta”.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Straty na 820 tysięcy złotych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4B332641-421A-B803-2D72-B2C8105CD474}"/>
              </a:ext>
            </a:extLst>
          </p:cNvPr>
          <p:cNvSpPr txBox="1"/>
          <p:nvPr/>
        </p:nvSpPr>
        <p:spPr>
          <a:xfrm>
            <a:off x="9197595" y="602153"/>
            <a:ext cx="1221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League Spartan" panose="00000800000000000000" pitchFamily="50" charset="-18"/>
              </a:rPr>
              <a:t>MEDIA OGÓLNOPOLSKIE</a:t>
            </a:r>
          </a:p>
        </p:txBody>
      </p:sp>
      <p:pic>
        <p:nvPicPr>
          <p:cNvPr id="47" name="Picture 8" descr="Policjanci stoją z zatrzymaną kobietą.">
            <a:extLst>
              <a:ext uri="{FF2B5EF4-FFF2-40B4-BE49-F238E27FC236}">
                <a16:creationId xmlns:a16="http://schemas.microsoft.com/office/drawing/2014/main" id="{5C43DAF6-AABD-CC3D-D119-B8A1F7DDF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1301" r="248" b="-1301"/>
          <a:stretch/>
        </p:blipFill>
        <p:spPr bwMode="auto">
          <a:xfrm>
            <a:off x="5493337" y="399660"/>
            <a:ext cx="2635593" cy="20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Policjanci podczas zatrzymania.">
            <a:extLst>
              <a:ext uri="{FF2B5EF4-FFF2-40B4-BE49-F238E27FC236}">
                <a16:creationId xmlns:a16="http://schemas.microsoft.com/office/drawing/2014/main" id="{A7519782-F892-8210-A3D7-52DF4365A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14473"/>
          <a:stretch/>
        </p:blipFill>
        <p:spPr bwMode="auto">
          <a:xfrm>
            <a:off x="5508706" y="3068326"/>
            <a:ext cx="2579108" cy="19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042B8FFE-6A46-37EA-4444-8E24E7CD7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/>
          <a:stretch/>
        </p:blipFill>
        <p:spPr bwMode="auto">
          <a:xfrm>
            <a:off x="5512728" y="5711582"/>
            <a:ext cx="2637843" cy="20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olicjanci stoją z zatrzymaną kobietą">
            <a:extLst>
              <a:ext uri="{FF2B5EF4-FFF2-40B4-BE49-F238E27FC236}">
                <a16:creationId xmlns:a16="http://schemas.microsoft.com/office/drawing/2014/main" id="{552571BA-0611-0945-B9FE-6D070B11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40" y="8455834"/>
            <a:ext cx="2653625" cy="19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pole tekstowe 78">
            <a:extLst>
              <a:ext uri="{FF2B5EF4-FFF2-40B4-BE49-F238E27FC236}">
                <a16:creationId xmlns:a16="http://schemas.microsoft.com/office/drawing/2014/main" id="{B8F158A9-964D-DF1B-2F67-9EBF2E6BC6BD}"/>
              </a:ext>
            </a:extLst>
          </p:cNvPr>
          <p:cNvSpPr txBox="1"/>
          <p:nvPr/>
        </p:nvSpPr>
        <p:spPr>
          <a:xfrm>
            <a:off x="3643646" y="13624359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80" name="Freeform 10">
            <a:extLst>
              <a:ext uri="{FF2B5EF4-FFF2-40B4-BE49-F238E27FC236}">
                <a16:creationId xmlns:a16="http://schemas.microsoft.com/office/drawing/2014/main" id="{AB35F11E-49E6-62E9-9AC9-846A0CC7D686}"/>
              </a:ext>
            </a:extLst>
          </p:cNvPr>
          <p:cNvSpPr/>
          <p:nvPr/>
        </p:nvSpPr>
        <p:spPr>
          <a:xfrm>
            <a:off x="9209795" y="12955862"/>
            <a:ext cx="1135977" cy="1135977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>
              <a:latin typeface="League Spartan" pitchFamily="2" charset="-18"/>
            </a:endParaRPr>
          </a:p>
        </p:txBody>
      </p:sp>
      <p:sp>
        <p:nvSpPr>
          <p:cNvPr id="81" name="Freeform 3">
            <a:extLst>
              <a:ext uri="{FF2B5EF4-FFF2-40B4-BE49-F238E27FC236}">
                <a16:creationId xmlns:a16="http://schemas.microsoft.com/office/drawing/2014/main" id="{646B13FD-119F-9FEF-57F4-0E0B7BB64FD5}"/>
              </a:ext>
            </a:extLst>
          </p:cNvPr>
          <p:cNvSpPr/>
          <p:nvPr/>
        </p:nvSpPr>
        <p:spPr>
          <a:xfrm>
            <a:off x="9284153" y="12984054"/>
            <a:ext cx="1033124" cy="1033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023374">
                  <a:shade val="30000"/>
                  <a:satMod val="115000"/>
                </a:srgbClr>
              </a:gs>
              <a:gs pos="50000">
                <a:srgbClr val="023374">
                  <a:shade val="67500"/>
                  <a:satMod val="115000"/>
                </a:srgbClr>
              </a:gs>
              <a:gs pos="100000">
                <a:srgbClr val="023374">
                  <a:shade val="100000"/>
                  <a:satMod val="115000"/>
                </a:srgbClr>
              </a:gs>
            </a:gsLst>
            <a:lin ang="0" scaled="1"/>
          </a:gradFill>
          <a:ln w="38100" cap="sq">
            <a:noFill/>
            <a:prstDash val="solid"/>
            <a:miter/>
          </a:ln>
        </p:spPr>
        <p:txBody>
          <a:bodyPr/>
          <a:lstStyle/>
          <a:p>
            <a:pPr algn="just"/>
            <a:endParaRPr lang="pl-PL" dirty="0">
              <a:latin typeface="League Spartan" pitchFamily="2" charset="-18"/>
            </a:endParaRP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2AC6C140-30AA-61F6-C572-71DE40612CFC}"/>
              </a:ext>
            </a:extLst>
          </p:cNvPr>
          <p:cNvSpPr txBox="1"/>
          <p:nvPr/>
        </p:nvSpPr>
        <p:spPr>
          <a:xfrm>
            <a:off x="10640721" y="13052681"/>
            <a:ext cx="741328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rPr>
              <a:t>ZLIKWIDOWANA FABRYKA TYTONIU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Policjanci przechwycili ponad 670 kg nielegalnych wyrobów.</a:t>
            </a:r>
          </a:p>
          <a:p>
            <a:endParaRPr lang="pl-PL" sz="20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  <a:cs typeface="Lato" panose="020F0502020204030203" pitchFamily="34" charset="0"/>
            </a:endParaRPr>
          </a:p>
        </p:txBody>
      </p:sp>
      <p:sp>
        <p:nvSpPr>
          <p:cNvPr id="83" name="TextBox 12">
            <a:extLst>
              <a:ext uri="{FF2B5EF4-FFF2-40B4-BE49-F238E27FC236}">
                <a16:creationId xmlns:a16="http://schemas.microsoft.com/office/drawing/2014/main" id="{C931AA5A-372C-603E-8DFA-DB2A13B21BBA}"/>
              </a:ext>
            </a:extLst>
          </p:cNvPr>
          <p:cNvSpPr txBox="1"/>
          <p:nvPr/>
        </p:nvSpPr>
        <p:spPr>
          <a:xfrm>
            <a:off x="9388364" y="13127640"/>
            <a:ext cx="90458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pl-PL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rPr>
              <a:t>06</a:t>
            </a:r>
            <a:endParaRPr lang="en-US" sz="4784" b="1" dirty="0">
              <a:solidFill>
                <a:srgbClr val="FDFDFD"/>
              </a:solidFill>
              <a:latin typeface="League Spartan" pitchFamily="2" charset="-18"/>
              <a:ea typeface="Champagne &amp; Limousines" panose="020B0502020202020204" pitchFamily="34" charset="0"/>
              <a:cs typeface="Open Sans Extra Bold"/>
              <a:sym typeface="Open Sans Extra Bold"/>
            </a:endParaRPr>
          </a:p>
        </p:txBody>
      </p:sp>
      <p:grpSp>
        <p:nvGrpSpPr>
          <p:cNvPr id="84" name="Grupa 83">
            <a:extLst>
              <a:ext uri="{FF2B5EF4-FFF2-40B4-BE49-F238E27FC236}">
                <a16:creationId xmlns:a16="http://schemas.microsoft.com/office/drawing/2014/main" id="{0206429B-2914-4049-E189-F8ED3823DDDE}"/>
              </a:ext>
            </a:extLst>
          </p:cNvPr>
          <p:cNvGrpSpPr/>
          <p:nvPr/>
        </p:nvGrpSpPr>
        <p:grpSpPr>
          <a:xfrm>
            <a:off x="9260706" y="14669269"/>
            <a:ext cx="9519607" cy="1357640"/>
            <a:chOff x="8767272" y="1880447"/>
            <a:chExt cx="11935412" cy="1702171"/>
          </a:xfrm>
        </p:grpSpPr>
        <p:sp>
          <p:nvSpPr>
            <p:cNvPr id="85" name="Freeform 13">
              <a:extLst>
                <a:ext uri="{FF2B5EF4-FFF2-40B4-BE49-F238E27FC236}">
                  <a16:creationId xmlns:a16="http://schemas.microsoft.com/office/drawing/2014/main" id="{E430342F-4602-12AB-1151-AEBB882D8A22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86" name="Freeform 3">
              <a:extLst>
                <a:ext uri="{FF2B5EF4-FFF2-40B4-BE49-F238E27FC236}">
                  <a16:creationId xmlns:a16="http://schemas.microsoft.com/office/drawing/2014/main" id="{0432F1D3-A1D0-E682-AA16-B11C3C25A0DB}"/>
                </a:ext>
              </a:extLst>
            </p:cNvPr>
            <p:cNvSpPr/>
            <p:nvPr/>
          </p:nvSpPr>
          <p:spPr>
            <a:xfrm>
              <a:off x="8827636" y="1940844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87" name="TextBox 14">
              <a:extLst>
                <a:ext uri="{FF2B5EF4-FFF2-40B4-BE49-F238E27FC236}">
                  <a16:creationId xmlns:a16="http://schemas.microsoft.com/office/drawing/2014/main" id="{81F6FCA3-388B-6781-7238-A509932B77F2}"/>
                </a:ext>
              </a:extLst>
            </p:cNvPr>
            <p:cNvSpPr txBox="1"/>
            <p:nvPr/>
          </p:nvSpPr>
          <p:spPr>
            <a:xfrm>
              <a:off x="10551434" y="2039092"/>
              <a:ext cx="10151250" cy="15435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SUBSTANCJE PSYCHOAKTYWNE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Szeroko zakrojona akcja antynarkotykowa 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w województwie łódzkim.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8" name="TextBox 15">
              <a:extLst>
                <a:ext uri="{FF2B5EF4-FFF2-40B4-BE49-F238E27FC236}">
                  <a16:creationId xmlns:a16="http://schemas.microsoft.com/office/drawing/2014/main" id="{B293D4C7-5531-EDF1-2068-332C3518BC82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07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89" name="Grupa 88">
            <a:extLst>
              <a:ext uri="{FF2B5EF4-FFF2-40B4-BE49-F238E27FC236}">
                <a16:creationId xmlns:a16="http://schemas.microsoft.com/office/drawing/2014/main" id="{73C5C17D-25C6-3CFF-64AE-2A4CA34349F0}"/>
              </a:ext>
            </a:extLst>
          </p:cNvPr>
          <p:cNvGrpSpPr/>
          <p:nvPr/>
        </p:nvGrpSpPr>
        <p:grpSpPr>
          <a:xfrm>
            <a:off x="9260707" y="16399678"/>
            <a:ext cx="8392842" cy="1139993"/>
            <a:chOff x="9152033" y="3572511"/>
            <a:chExt cx="10522706" cy="1429291"/>
          </a:xfrm>
        </p:grpSpPr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7A14BC92-96D6-9933-32DA-C1A65B26A437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91" name="Freeform 3">
              <a:extLst>
                <a:ext uri="{FF2B5EF4-FFF2-40B4-BE49-F238E27FC236}">
                  <a16:creationId xmlns:a16="http://schemas.microsoft.com/office/drawing/2014/main" id="{A59D68BA-B160-BF63-8981-E502DEE6EE9F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92" name="TextBox 17">
              <a:extLst>
                <a:ext uri="{FF2B5EF4-FFF2-40B4-BE49-F238E27FC236}">
                  <a16:creationId xmlns:a16="http://schemas.microsoft.com/office/drawing/2014/main" id="{64A74F51-9A99-CEF2-FE3C-EBF0932CA47B}"/>
                </a:ext>
              </a:extLst>
            </p:cNvPr>
            <p:cNvSpPr txBox="1"/>
            <p:nvPr/>
          </p:nvSpPr>
          <p:spPr>
            <a:xfrm>
              <a:off x="10984800" y="3844157"/>
              <a:ext cx="8689939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PRZYJECHALI „NA GOŚCINNE WYSTĘPY”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Skradziono mienie wartości blisko 3 milionów.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3" name="TextBox 18">
              <a:extLst>
                <a:ext uri="{FF2B5EF4-FFF2-40B4-BE49-F238E27FC236}">
                  <a16:creationId xmlns:a16="http://schemas.microsoft.com/office/drawing/2014/main" id="{9356CC38-07E0-A7B4-D6A4-98E4E812D7DD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08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94" name="Grupa 93">
            <a:extLst>
              <a:ext uri="{FF2B5EF4-FFF2-40B4-BE49-F238E27FC236}">
                <a16:creationId xmlns:a16="http://schemas.microsoft.com/office/drawing/2014/main" id="{55E53EF1-DDC7-825A-11A2-A39071451B07}"/>
              </a:ext>
            </a:extLst>
          </p:cNvPr>
          <p:cNvGrpSpPr/>
          <p:nvPr/>
        </p:nvGrpSpPr>
        <p:grpSpPr>
          <a:xfrm>
            <a:off x="9258159" y="18078868"/>
            <a:ext cx="8837562" cy="1135977"/>
            <a:chOff x="8992514" y="5275452"/>
            <a:chExt cx="11080283" cy="1424256"/>
          </a:xfrm>
        </p:grpSpPr>
        <p:sp>
          <p:nvSpPr>
            <p:cNvPr id="95" name="Freeform 19">
              <a:extLst>
                <a:ext uri="{FF2B5EF4-FFF2-40B4-BE49-F238E27FC236}">
                  <a16:creationId xmlns:a16="http://schemas.microsoft.com/office/drawing/2014/main" id="{417B529A-6F1E-27D4-698C-CD1ACA4F10E0}"/>
                </a:ext>
              </a:extLst>
            </p:cNvPr>
            <p:cNvSpPr/>
            <p:nvPr/>
          </p:nvSpPr>
          <p:spPr>
            <a:xfrm>
              <a:off x="8992514" y="527545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96" name="Freeform 3">
              <a:extLst>
                <a:ext uri="{FF2B5EF4-FFF2-40B4-BE49-F238E27FC236}">
                  <a16:creationId xmlns:a16="http://schemas.microsoft.com/office/drawing/2014/main" id="{47EB8770-C56B-9818-A876-599B9D2F4D70}"/>
                </a:ext>
              </a:extLst>
            </p:cNvPr>
            <p:cNvSpPr/>
            <p:nvPr/>
          </p:nvSpPr>
          <p:spPr>
            <a:xfrm>
              <a:off x="9056991" y="5344210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97" name="TextBox 20">
              <a:extLst>
                <a:ext uri="{FF2B5EF4-FFF2-40B4-BE49-F238E27FC236}">
                  <a16:creationId xmlns:a16="http://schemas.microsoft.com/office/drawing/2014/main" id="{88BDDC59-5D27-CCFF-E290-A76C3CBF243D}"/>
                </a:ext>
              </a:extLst>
            </p:cNvPr>
            <p:cNvSpPr txBox="1"/>
            <p:nvPr/>
          </p:nvSpPr>
          <p:spPr>
            <a:xfrm>
              <a:off x="10827829" y="5433586"/>
              <a:ext cx="9244968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BUDOWLANKA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Zatrzymano dwóch mężczyzn z branży budowlanej. Oszukali ponad 50 osób.</a:t>
              </a:r>
            </a:p>
          </p:txBody>
        </p:sp>
        <p:sp>
          <p:nvSpPr>
            <p:cNvPr id="98" name="TextBox 21">
              <a:extLst>
                <a:ext uri="{FF2B5EF4-FFF2-40B4-BE49-F238E27FC236}">
                  <a16:creationId xmlns:a16="http://schemas.microsoft.com/office/drawing/2014/main" id="{50F6B719-81A5-CE99-4CA3-798B1479EE59}"/>
                </a:ext>
              </a:extLst>
            </p:cNvPr>
            <p:cNvSpPr txBox="1"/>
            <p:nvPr/>
          </p:nvSpPr>
          <p:spPr>
            <a:xfrm>
              <a:off x="9137572" y="5548664"/>
              <a:ext cx="1134140" cy="103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09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99" name="Grupa 98">
            <a:extLst>
              <a:ext uri="{FF2B5EF4-FFF2-40B4-BE49-F238E27FC236}">
                <a16:creationId xmlns:a16="http://schemas.microsoft.com/office/drawing/2014/main" id="{7C760B89-0074-7BC1-D9F9-9286D084CD6A}"/>
              </a:ext>
            </a:extLst>
          </p:cNvPr>
          <p:cNvGrpSpPr/>
          <p:nvPr/>
        </p:nvGrpSpPr>
        <p:grpSpPr>
          <a:xfrm>
            <a:off x="9209796" y="19780742"/>
            <a:ext cx="9689716" cy="1135977"/>
            <a:chOff x="8588765" y="6965112"/>
            <a:chExt cx="12148690" cy="1424256"/>
          </a:xfrm>
        </p:grpSpPr>
        <p:sp>
          <p:nvSpPr>
            <p:cNvPr id="100" name="Freeform 19">
              <a:extLst>
                <a:ext uri="{FF2B5EF4-FFF2-40B4-BE49-F238E27FC236}">
                  <a16:creationId xmlns:a16="http://schemas.microsoft.com/office/drawing/2014/main" id="{DB862F5D-9AB6-6668-051A-BE3B11B768C6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01" name="Freeform 3">
              <a:extLst>
                <a:ext uri="{FF2B5EF4-FFF2-40B4-BE49-F238E27FC236}">
                  <a16:creationId xmlns:a16="http://schemas.microsoft.com/office/drawing/2014/main" id="{EADD7B09-4D6E-179C-694E-5800B49D1CFB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02" name="TextBox 21">
              <a:extLst>
                <a:ext uri="{FF2B5EF4-FFF2-40B4-BE49-F238E27FC236}">
                  <a16:creationId xmlns:a16="http://schemas.microsoft.com/office/drawing/2014/main" id="{03E4EB8B-CFCE-EF7E-9B0F-83754A9D4CCE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10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103" name="TextBox 20">
              <a:extLst>
                <a:ext uri="{FF2B5EF4-FFF2-40B4-BE49-F238E27FC236}">
                  <a16:creationId xmlns:a16="http://schemas.microsoft.com/office/drawing/2014/main" id="{6CB3ABB9-C7A3-5FA4-416E-DCE194EB6EAE}"/>
                </a:ext>
              </a:extLst>
            </p:cNvPr>
            <p:cNvSpPr txBox="1"/>
            <p:nvPr/>
          </p:nvSpPr>
          <p:spPr>
            <a:xfrm>
              <a:off x="10472443" y="7090490"/>
              <a:ext cx="10265012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VAT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Podejrzane osoby wystawiły ponad 100 faktur VAT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na łączną kwotę ponad 10 mln zł. 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04" name="Picture 4" descr="Na stole leżą telefony komórkowe, widać opaskę z napisem Policja.">
            <a:extLst>
              <a:ext uri="{FF2B5EF4-FFF2-40B4-BE49-F238E27FC236}">
                <a16:creationId xmlns:a16="http://schemas.microsoft.com/office/drawing/2014/main" id="{3D0126E9-B9D1-48E9-38B0-FE940FB20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9"/>
          <a:stretch/>
        </p:blipFill>
        <p:spPr bwMode="auto">
          <a:xfrm>
            <a:off x="5398848" y="17298072"/>
            <a:ext cx="2809797" cy="20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Zabezpieczony tytoń w tekturowym pudle.">
            <a:extLst>
              <a:ext uri="{FF2B5EF4-FFF2-40B4-BE49-F238E27FC236}">
                <a16:creationId xmlns:a16="http://schemas.microsoft.com/office/drawing/2014/main" id="{5A0A19FF-A88B-CB8A-8C99-C4504EA51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5"/>
          <a:stretch/>
        </p:blipFill>
        <p:spPr bwMode="auto">
          <a:xfrm>
            <a:off x="5398849" y="14543531"/>
            <a:ext cx="2803716" cy="20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Na stole leżą zegarki i pieniądze.">
            <a:extLst>
              <a:ext uri="{FF2B5EF4-FFF2-40B4-BE49-F238E27FC236}">
                <a16:creationId xmlns:a16="http://schemas.microsoft.com/office/drawing/2014/main" id="{79956100-BD65-642A-33E0-0FC6BD71B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1"/>
          <a:stretch/>
        </p:blipFill>
        <p:spPr bwMode="auto">
          <a:xfrm>
            <a:off x="5398850" y="11800115"/>
            <a:ext cx="2803716" cy="20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Obraz 106" descr="Policjanci prowadzą zatrzymanego mężczyznę.">
            <a:hlinkClick r:id="rId16" tooltip="&quot;&quot;"/>
            <a:extLst>
              <a:ext uri="{FF2B5EF4-FFF2-40B4-BE49-F238E27FC236}">
                <a16:creationId xmlns:a16="http://schemas.microsoft.com/office/drawing/2014/main" id="{A090F579-7392-8C5B-0756-6DE452A2F516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48" y="20051793"/>
            <a:ext cx="2803715" cy="2102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952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EBEB1-1D6C-884D-0DAE-3F41E3F6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7FFDE9E2-45F1-73DA-EFFA-1AEB0B44033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5B357F9F-3F22-3289-4454-EEFA4317B2C5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5152" y="3180562"/>
            <a:ext cx="121" cy="12062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4263F2F3-C2DB-D9C7-D148-EAB95C010BDD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6B3AACEE-F3F7-D78A-AD7E-332BA54CEDE3}"/>
              </a:ext>
            </a:extLst>
          </p:cNvPr>
          <p:cNvSpPr/>
          <p:nvPr/>
        </p:nvSpPr>
        <p:spPr>
          <a:xfrm>
            <a:off x="514453" y="2326534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A9A8A95-0A7C-AC4D-F697-115B395EF58D}"/>
              </a:ext>
            </a:extLst>
          </p:cNvPr>
          <p:cNvSpPr txBox="1"/>
          <p:nvPr/>
        </p:nvSpPr>
        <p:spPr>
          <a:xfrm>
            <a:off x="835309" y="230464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8C1D0C7-DD18-B665-2E9C-73D6A35EADF9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3" action="ppaction://hlinksldjump"/>
            <a:extLst>
              <a:ext uri="{FF2B5EF4-FFF2-40B4-BE49-F238E27FC236}">
                <a16:creationId xmlns:a16="http://schemas.microsoft.com/office/drawing/2014/main" id="{D906FA52-1E8A-70A5-6BB8-14AF5117ADBD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675833F-1027-8D73-F342-B7BE9AC0DB3A}"/>
              </a:ext>
            </a:extLst>
          </p:cNvPr>
          <p:cNvSpPr txBox="1"/>
          <p:nvPr/>
        </p:nvSpPr>
        <p:spPr>
          <a:xfrm>
            <a:off x="825149" y="6157807"/>
            <a:ext cx="3886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GARNIZON ŁÓDZKI</a:t>
            </a:r>
          </a:p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FCA9E33-F36E-C779-B756-2DB2C0E5C7F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4AD789B-0E6D-A85A-E8BC-D86FF9C9F475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6D0D0637-0EEE-4038-49D9-28C1A577E16A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BA40946-861D-08CD-831A-FA91EE881EC1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779825DB-BC7D-5580-E8F4-5002B38DD6D3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E39716C-5897-D0AE-4ACB-4FC0B46214C8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B16C4C7-4F46-39E4-A306-08D95624C7D6}"/>
              </a:ext>
            </a:extLst>
          </p:cNvPr>
          <p:cNvSpPr txBox="1"/>
          <p:nvPr/>
        </p:nvSpPr>
        <p:spPr>
          <a:xfrm>
            <a:off x="1501361" y="434859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69337B81-4735-DCB4-665D-7F967ACF5F7D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8D3C2D2D-18DE-BAE0-AFBD-6747A4466ED1}"/>
              </a:ext>
            </a:extLst>
          </p:cNvPr>
          <p:cNvSpPr/>
          <p:nvPr/>
        </p:nvSpPr>
        <p:spPr>
          <a:xfrm>
            <a:off x="1206252" y="438280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7">
            <a:hlinkClick r:id="rId5" action="ppaction://hlinksldjump"/>
            <a:extLst>
              <a:ext uri="{FF2B5EF4-FFF2-40B4-BE49-F238E27FC236}">
                <a16:creationId xmlns:a16="http://schemas.microsoft.com/office/drawing/2014/main" id="{766DFB0D-7634-CBC4-E5C9-EB21C9754717}"/>
              </a:ext>
            </a:extLst>
          </p:cNvPr>
          <p:cNvSpPr/>
          <p:nvPr/>
        </p:nvSpPr>
        <p:spPr>
          <a:xfrm>
            <a:off x="417086" y="6309180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1B8DC701-F0ED-7E75-5D93-D778EF498357}"/>
              </a:ext>
            </a:extLst>
          </p:cNvPr>
          <p:cNvSpPr txBox="1"/>
          <p:nvPr/>
        </p:nvSpPr>
        <p:spPr>
          <a:xfrm>
            <a:off x="9197595" y="602153"/>
            <a:ext cx="1221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League Spartan" panose="00000800000000000000" pitchFamily="50" charset="-18"/>
              </a:rPr>
              <a:t>MEDIA OGÓLNOPOLSKIE</a:t>
            </a:r>
          </a:p>
        </p:txBody>
      </p:sp>
      <p:sp>
        <p:nvSpPr>
          <p:cNvPr id="51" name="Freeform 10">
            <a:extLst>
              <a:ext uri="{FF2B5EF4-FFF2-40B4-BE49-F238E27FC236}">
                <a16:creationId xmlns:a16="http://schemas.microsoft.com/office/drawing/2014/main" id="{C9C350C2-CA8C-6A3F-4E88-5D49106F0EAB}"/>
              </a:ext>
            </a:extLst>
          </p:cNvPr>
          <p:cNvSpPr/>
          <p:nvPr/>
        </p:nvSpPr>
        <p:spPr>
          <a:xfrm>
            <a:off x="9209795" y="1441156"/>
            <a:ext cx="1135977" cy="1135977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>
              <a:latin typeface="League Spartan" pitchFamily="2" charset="-18"/>
            </a:endParaRPr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3B26C5F3-3982-A369-312A-D035FEBAAC67}"/>
              </a:ext>
            </a:extLst>
          </p:cNvPr>
          <p:cNvSpPr/>
          <p:nvPr/>
        </p:nvSpPr>
        <p:spPr>
          <a:xfrm>
            <a:off x="9284153" y="1469348"/>
            <a:ext cx="1033124" cy="1033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023374">
                  <a:shade val="30000"/>
                  <a:satMod val="115000"/>
                </a:srgbClr>
              </a:gs>
              <a:gs pos="50000">
                <a:srgbClr val="023374">
                  <a:shade val="67500"/>
                  <a:satMod val="115000"/>
                </a:srgbClr>
              </a:gs>
              <a:gs pos="100000">
                <a:srgbClr val="023374">
                  <a:shade val="100000"/>
                  <a:satMod val="115000"/>
                </a:srgbClr>
              </a:gs>
            </a:gsLst>
            <a:lin ang="0" scaled="1"/>
          </a:gradFill>
          <a:ln w="38100" cap="sq">
            <a:noFill/>
            <a:prstDash val="solid"/>
            <a:miter/>
          </a:ln>
        </p:spPr>
        <p:txBody>
          <a:bodyPr/>
          <a:lstStyle/>
          <a:p>
            <a:pPr algn="just"/>
            <a:endParaRPr lang="pl-PL" dirty="0">
              <a:latin typeface="League Spartan" pitchFamily="2" charset="-18"/>
            </a:endParaRPr>
          </a:p>
        </p:txBody>
      </p:sp>
      <p:sp>
        <p:nvSpPr>
          <p:cNvPr id="53" name="TextBox 11">
            <a:extLst>
              <a:ext uri="{FF2B5EF4-FFF2-40B4-BE49-F238E27FC236}">
                <a16:creationId xmlns:a16="http://schemas.microsoft.com/office/drawing/2014/main" id="{8EE15C0F-FCDB-7A66-04D6-C912E50CCCD3}"/>
              </a:ext>
            </a:extLst>
          </p:cNvPr>
          <p:cNvSpPr txBox="1"/>
          <p:nvPr/>
        </p:nvSpPr>
        <p:spPr>
          <a:xfrm>
            <a:off x="10640721" y="1537975"/>
            <a:ext cx="741328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rPr>
              <a:t>ZLIKWIDOWANA FABRYKA TYTONIU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Policjanci przechwycili ponad 670 kg nielegalnych wyrobów</a:t>
            </a:r>
          </a:p>
          <a:p>
            <a:endParaRPr lang="pl-PL" sz="20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  <a:cs typeface="Lato" panose="020F0502020204030203" pitchFamily="34" charset="0"/>
            </a:endParaRPr>
          </a:p>
        </p:txBody>
      </p:sp>
      <p:sp>
        <p:nvSpPr>
          <p:cNvPr id="54" name="TextBox 12">
            <a:extLst>
              <a:ext uri="{FF2B5EF4-FFF2-40B4-BE49-F238E27FC236}">
                <a16:creationId xmlns:a16="http://schemas.microsoft.com/office/drawing/2014/main" id="{2E9C9095-4C99-8D01-D58A-8A750CDADCA9}"/>
              </a:ext>
            </a:extLst>
          </p:cNvPr>
          <p:cNvSpPr txBox="1"/>
          <p:nvPr/>
        </p:nvSpPr>
        <p:spPr>
          <a:xfrm>
            <a:off x="9388364" y="1612934"/>
            <a:ext cx="90458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pl-PL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rPr>
              <a:t>06</a:t>
            </a:r>
            <a:endParaRPr lang="en-US" sz="4784" b="1" dirty="0">
              <a:solidFill>
                <a:srgbClr val="FDFDFD"/>
              </a:solidFill>
              <a:latin typeface="League Spartan" pitchFamily="2" charset="-18"/>
              <a:ea typeface="Champagne &amp; Limousines" panose="020B0502020202020204" pitchFamily="34" charset="0"/>
              <a:cs typeface="Open Sans Extra Bold"/>
              <a:sym typeface="Open Sans Extra Bold"/>
            </a:endParaRPr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24A052D1-F6E9-5A35-F7FC-6C505F4508E4}"/>
              </a:ext>
            </a:extLst>
          </p:cNvPr>
          <p:cNvGrpSpPr/>
          <p:nvPr/>
        </p:nvGrpSpPr>
        <p:grpSpPr>
          <a:xfrm>
            <a:off x="9260706" y="3154563"/>
            <a:ext cx="9519607" cy="1357640"/>
            <a:chOff x="8767272" y="1880447"/>
            <a:chExt cx="11935412" cy="1702171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101201B2-101A-0238-7C4A-D3AE5EBFED86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57" name="Freeform 3">
              <a:extLst>
                <a:ext uri="{FF2B5EF4-FFF2-40B4-BE49-F238E27FC236}">
                  <a16:creationId xmlns:a16="http://schemas.microsoft.com/office/drawing/2014/main" id="{56A5AC86-3079-541B-24B4-F0FAF1068A21}"/>
                </a:ext>
              </a:extLst>
            </p:cNvPr>
            <p:cNvSpPr/>
            <p:nvPr/>
          </p:nvSpPr>
          <p:spPr>
            <a:xfrm>
              <a:off x="8827636" y="1940844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FF8E5BB5-D99D-97E5-97B6-DE106ED560D8}"/>
                </a:ext>
              </a:extLst>
            </p:cNvPr>
            <p:cNvSpPr txBox="1"/>
            <p:nvPr/>
          </p:nvSpPr>
          <p:spPr>
            <a:xfrm>
              <a:off x="10551434" y="2039092"/>
              <a:ext cx="10151250" cy="15435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SUBSTANCJE PSYCHOAKTYWNE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Szeroko zakrojona akcja antynarkotykowa 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w województwie łódzkim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65CF09F6-DDB8-BE4F-6C25-03360A9042C5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07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D54816CE-664E-32F0-01B3-00168543DFE6}"/>
              </a:ext>
            </a:extLst>
          </p:cNvPr>
          <p:cNvGrpSpPr/>
          <p:nvPr/>
        </p:nvGrpSpPr>
        <p:grpSpPr>
          <a:xfrm>
            <a:off x="9260707" y="4884972"/>
            <a:ext cx="8392842" cy="1139993"/>
            <a:chOff x="9152033" y="3572511"/>
            <a:chExt cx="10522706" cy="1429291"/>
          </a:xfrm>
        </p:grpSpPr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09F2965B-FB63-88FB-E612-2549C11DFB3A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D54F469D-0FCC-EE21-9B22-3BA0CC5B5E84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63" name="TextBox 17">
              <a:extLst>
                <a:ext uri="{FF2B5EF4-FFF2-40B4-BE49-F238E27FC236}">
                  <a16:creationId xmlns:a16="http://schemas.microsoft.com/office/drawing/2014/main" id="{7538CC81-991A-5950-EC76-E4105BC8C8A2}"/>
                </a:ext>
              </a:extLst>
            </p:cNvPr>
            <p:cNvSpPr txBox="1"/>
            <p:nvPr/>
          </p:nvSpPr>
          <p:spPr>
            <a:xfrm>
              <a:off x="10984800" y="3844157"/>
              <a:ext cx="8689939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PRZYJECHALI „NA GOŚCINNE WYSTĘPY”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Skradziono mienie wartości blisko 3 milionów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4" name="TextBox 18">
              <a:extLst>
                <a:ext uri="{FF2B5EF4-FFF2-40B4-BE49-F238E27FC236}">
                  <a16:creationId xmlns:a16="http://schemas.microsoft.com/office/drawing/2014/main" id="{411808DE-E610-A9DB-EE4A-151BECEC5812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08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65" name="Grupa 64">
            <a:extLst>
              <a:ext uri="{FF2B5EF4-FFF2-40B4-BE49-F238E27FC236}">
                <a16:creationId xmlns:a16="http://schemas.microsoft.com/office/drawing/2014/main" id="{E50BFDCD-3CA1-549C-1707-C93EA3DA70BC}"/>
              </a:ext>
            </a:extLst>
          </p:cNvPr>
          <p:cNvGrpSpPr/>
          <p:nvPr/>
        </p:nvGrpSpPr>
        <p:grpSpPr>
          <a:xfrm>
            <a:off x="9258159" y="6564162"/>
            <a:ext cx="8837562" cy="1135977"/>
            <a:chOff x="8992514" y="5275452"/>
            <a:chExt cx="11080283" cy="1424256"/>
          </a:xfrm>
        </p:grpSpPr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id="{040ABC62-87E1-2508-5BF5-2EB35A1926F7}"/>
                </a:ext>
              </a:extLst>
            </p:cNvPr>
            <p:cNvSpPr/>
            <p:nvPr/>
          </p:nvSpPr>
          <p:spPr>
            <a:xfrm>
              <a:off x="8992514" y="527545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67" name="Freeform 3">
              <a:extLst>
                <a:ext uri="{FF2B5EF4-FFF2-40B4-BE49-F238E27FC236}">
                  <a16:creationId xmlns:a16="http://schemas.microsoft.com/office/drawing/2014/main" id="{D9DBBCAF-28E6-6492-C759-D0CD6A39DFCB}"/>
                </a:ext>
              </a:extLst>
            </p:cNvPr>
            <p:cNvSpPr/>
            <p:nvPr/>
          </p:nvSpPr>
          <p:spPr>
            <a:xfrm>
              <a:off x="9056991" y="5344210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68" name="TextBox 20">
              <a:extLst>
                <a:ext uri="{FF2B5EF4-FFF2-40B4-BE49-F238E27FC236}">
                  <a16:creationId xmlns:a16="http://schemas.microsoft.com/office/drawing/2014/main" id="{36838CA5-440A-75C2-6ECA-B1CF9B977FA5}"/>
                </a:ext>
              </a:extLst>
            </p:cNvPr>
            <p:cNvSpPr txBox="1"/>
            <p:nvPr/>
          </p:nvSpPr>
          <p:spPr>
            <a:xfrm>
              <a:off x="10827829" y="5433586"/>
              <a:ext cx="9244968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BUDOWLANKA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Zatrzymano dwóch mężczyzn z branży budowlanej. Oszukali ponad 50 osób. Straty to ponad 9 mln zł</a:t>
              </a:r>
            </a:p>
          </p:txBody>
        </p:sp>
        <p:sp>
          <p:nvSpPr>
            <p:cNvPr id="69" name="TextBox 21">
              <a:extLst>
                <a:ext uri="{FF2B5EF4-FFF2-40B4-BE49-F238E27FC236}">
                  <a16:creationId xmlns:a16="http://schemas.microsoft.com/office/drawing/2014/main" id="{68A4CE4B-F83D-FC62-B1F4-1E6543DC6C9F}"/>
                </a:ext>
              </a:extLst>
            </p:cNvPr>
            <p:cNvSpPr txBox="1"/>
            <p:nvPr/>
          </p:nvSpPr>
          <p:spPr>
            <a:xfrm>
              <a:off x="9137572" y="5548664"/>
              <a:ext cx="1134140" cy="103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09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FF0432A6-16AF-755F-A59D-3A6F2B04B008}"/>
              </a:ext>
            </a:extLst>
          </p:cNvPr>
          <p:cNvGrpSpPr/>
          <p:nvPr/>
        </p:nvGrpSpPr>
        <p:grpSpPr>
          <a:xfrm>
            <a:off x="9209796" y="8266036"/>
            <a:ext cx="9689716" cy="1135977"/>
            <a:chOff x="8588765" y="6965112"/>
            <a:chExt cx="12148690" cy="1424256"/>
          </a:xfrm>
        </p:grpSpPr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D9539025-2D26-067F-CCBB-85479E0B0959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72" name="Freeform 3">
              <a:extLst>
                <a:ext uri="{FF2B5EF4-FFF2-40B4-BE49-F238E27FC236}">
                  <a16:creationId xmlns:a16="http://schemas.microsoft.com/office/drawing/2014/main" id="{B1D19D4B-A3A0-4395-DD63-7E173D2E9237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73" name="TextBox 21">
              <a:extLst>
                <a:ext uri="{FF2B5EF4-FFF2-40B4-BE49-F238E27FC236}">
                  <a16:creationId xmlns:a16="http://schemas.microsoft.com/office/drawing/2014/main" id="{B4AA80C4-F99F-02FA-5DC9-D61250007BF0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10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74" name="TextBox 20">
              <a:extLst>
                <a:ext uri="{FF2B5EF4-FFF2-40B4-BE49-F238E27FC236}">
                  <a16:creationId xmlns:a16="http://schemas.microsoft.com/office/drawing/2014/main" id="{AF58682C-8A45-B360-5559-D74958A02AD2}"/>
                </a:ext>
              </a:extLst>
            </p:cNvPr>
            <p:cNvSpPr txBox="1"/>
            <p:nvPr/>
          </p:nvSpPr>
          <p:spPr>
            <a:xfrm>
              <a:off x="10472443" y="7090490"/>
              <a:ext cx="10265012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VAT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Podejrzane osoby wystawiły ponad 100 faktur VAT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na łączną kwotę ponad 10 mln zł 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75" name="Picture 4" descr="Na stole leżą telefony komórkowe, widać opaskę z napisem Policja.">
            <a:extLst>
              <a:ext uri="{FF2B5EF4-FFF2-40B4-BE49-F238E27FC236}">
                <a16:creationId xmlns:a16="http://schemas.microsoft.com/office/drawing/2014/main" id="{E4D5626A-A81A-4EEC-65AF-51EE93AC7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9"/>
          <a:stretch/>
        </p:blipFill>
        <p:spPr bwMode="auto">
          <a:xfrm>
            <a:off x="5398848" y="5783366"/>
            <a:ext cx="2809797" cy="20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Zabezpieczony tytoń w tekturowym pudle.">
            <a:extLst>
              <a:ext uri="{FF2B5EF4-FFF2-40B4-BE49-F238E27FC236}">
                <a16:creationId xmlns:a16="http://schemas.microsoft.com/office/drawing/2014/main" id="{2404AA53-C042-2DBE-9009-83F23A11F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5"/>
          <a:stretch/>
        </p:blipFill>
        <p:spPr bwMode="auto">
          <a:xfrm>
            <a:off x="5398849" y="3028825"/>
            <a:ext cx="2803716" cy="20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Na stole leżą zegarki i pieniądze.">
            <a:extLst>
              <a:ext uri="{FF2B5EF4-FFF2-40B4-BE49-F238E27FC236}">
                <a16:creationId xmlns:a16="http://schemas.microsoft.com/office/drawing/2014/main" id="{1BE07336-E71B-F8D7-54B5-B3ADF5F48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1"/>
          <a:stretch/>
        </p:blipFill>
        <p:spPr bwMode="auto">
          <a:xfrm>
            <a:off x="5398850" y="285409"/>
            <a:ext cx="2803716" cy="20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Obraz 77" descr="Policjanci prowadzą zatrzymanego mężczyznę.">
            <a:hlinkClick r:id="rId12" tooltip="&quot;&quot;"/>
            <a:extLst>
              <a:ext uri="{FF2B5EF4-FFF2-40B4-BE49-F238E27FC236}">
                <a16:creationId xmlns:a16="http://schemas.microsoft.com/office/drawing/2014/main" id="{4B05ECDE-A668-2A1A-99CE-0F9F210815A3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48" y="8537087"/>
            <a:ext cx="2803715" cy="210278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Freeform 10">
            <a:extLst>
              <a:ext uri="{FF2B5EF4-FFF2-40B4-BE49-F238E27FC236}">
                <a16:creationId xmlns:a16="http://schemas.microsoft.com/office/drawing/2014/main" id="{7B9DF02B-E754-F16D-8601-98879204C66C}"/>
              </a:ext>
            </a:extLst>
          </p:cNvPr>
          <p:cNvSpPr/>
          <p:nvPr/>
        </p:nvSpPr>
        <p:spPr>
          <a:xfrm>
            <a:off x="9209795" y="-10987091"/>
            <a:ext cx="1135977" cy="1135977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>
              <a:latin typeface="League Spartan" pitchFamily="2" charset="-18"/>
            </a:endParaRPr>
          </a:p>
        </p:txBody>
      </p:sp>
      <p:sp>
        <p:nvSpPr>
          <p:cNvPr id="98" name="Freeform 3">
            <a:extLst>
              <a:ext uri="{FF2B5EF4-FFF2-40B4-BE49-F238E27FC236}">
                <a16:creationId xmlns:a16="http://schemas.microsoft.com/office/drawing/2014/main" id="{CB01E17B-E007-615B-0019-DE1D8C93E10A}"/>
              </a:ext>
            </a:extLst>
          </p:cNvPr>
          <p:cNvSpPr/>
          <p:nvPr/>
        </p:nvSpPr>
        <p:spPr>
          <a:xfrm>
            <a:off x="9284153" y="-10958899"/>
            <a:ext cx="1033124" cy="1033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023374">
                  <a:shade val="30000"/>
                  <a:satMod val="115000"/>
                </a:srgbClr>
              </a:gs>
              <a:gs pos="50000">
                <a:srgbClr val="023374">
                  <a:shade val="67500"/>
                  <a:satMod val="115000"/>
                </a:srgbClr>
              </a:gs>
              <a:gs pos="100000">
                <a:srgbClr val="023374">
                  <a:shade val="100000"/>
                  <a:satMod val="115000"/>
                </a:srgbClr>
              </a:gs>
            </a:gsLst>
            <a:lin ang="0" scaled="1"/>
          </a:gradFill>
          <a:ln w="38100" cap="sq">
            <a:noFill/>
            <a:prstDash val="solid"/>
            <a:miter/>
          </a:ln>
        </p:spPr>
        <p:txBody>
          <a:bodyPr/>
          <a:lstStyle/>
          <a:p>
            <a:pPr algn="just"/>
            <a:endParaRPr lang="pl-PL" dirty="0">
              <a:latin typeface="League Spartan" pitchFamily="2" charset="-18"/>
            </a:endParaRPr>
          </a:p>
        </p:txBody>
      </p:sp>
      <p:sp>
        <p:nvSpPr>
          <p:cNvPr id="99" name="TextBox 11">
            <a:extLst>
              <a:ext uri="{FF2B5EF4-FFF2-40B4-BE49-F238E27FC236}">
                <a16:creationId xmlns:a16="http://schemas.microsoft.com/office/drawing/2014/main" id="{543EC0B4-9DD7-7A3F-D1DD-DD38D6A91411}"/>
              </a:ext>
            </a:extLst>
          </p:cNvPr>
          <p:cNvSpPr txBox="1"/>
          <p:nvPr/>
        </p:nvSpPr>
        <p:spPr>
          <a:xfrm>
            <a:off x="10683742" y="-10827207"/>
            <a:ext cx="741328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rPr>
              <a:t>„BIMBROWNIK”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  <a:sym typeface="TT Commons Pro Bold"/>
              </a:rPr>
              <a:t>Ekstradycja groźnego przestępcy z Wielkiej Brytanii.</a:t>
            </a:r>
          </a:p>
          <a:p>
            <a:endParaRPr lang="pl-PL" sz="2000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100" name="TextBox 12">
            <a:extLst>
              <a:ext uri="{FF2B5EF4-FFF2-40B4-BE49-F238E27FC236}">
                <a16:creationId xmlns:a16="http://schemas.microsoft.com/office/drawing/2014/main" id="{13FA35F8-1AAC-2BE4-9DFF-837EC7266AAC}"/>
              </a:ext>
            </a:extLst>
          </p:cNvPr>
          <p:cNvSpPr txBox="1"/>
          <p:nvPr/>
        </p:nvSpPr>
        <p:spPr>
          <a:xfrm>
            <a:off x="9388364" y="-10816178"/>
            <a:ext cx="90458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rPr>
              <a:t>01</a:t>
            </a:r>
          </a:p>
        </p:txBody>
      </p:sp>
      <p:grpSp>
        <p:nvGrpSpPr>
          <p:cNvPr id="101" name="Grupa 100">
            <a:extLst>
              <a:ext uri="{FF2B5EF4-FFF2-40B4-BE49-F238E27FC236}">
                <a16:creationId xmlns:a16="http://schemas.microsoft.com/office/drawing/2014/main" id="{D092910C-96E3-B833-EA48-3A48D7ABF762}"/>
              </a:ext>
            </a:extLst>
          </p:cNvPr>
          <p:cNvGrpSpPr/>
          <p:nvPr/>
        </p:nvGrpSpPr>
        <p:grpSpPr>
          <a:xfrm>
            <a:off x="9260707" y="-9166257"/>
            <a:ext cx="8214894" cy="1860224"/>
            <a:chOff x="8767272" y="1880447"/>
            <a:chExt cx="10299600" cy="2332297"/>
          </a:xfrm>
        </p:grpSpPr>
        <p:sp>
          <p:nvSpPr>
            <p:cNvPr id="102" name="Freeform 13">
              <a:extLst>
                <a:ext uri="{FF2B5EF4-FFF2-40B4-BE49-F238E27FC236}">
                  <a16:creationId xmlns:a16="http://schemas.microsoft.com/office/drawing/2014/main" id="{0D406BA5-CB36-D0D0-6F94-83EC181C5237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03" name="Freeform 3">
              <a:extLst>
                <a:ext uri="{FF2B5EF4-FFF2-40B4-BE49-F238E27FC236}">
                  <a16:creationId xmlns:a16="http://schemas.microsoft.com/office/drawing/2014/main" id="{8225A2E8-BD0A-09CB-3DC5-A2C162F4C8FE}"/>
                </a:ext>
              </a:extLst>
            </p:cNvPr>
            <p:cNvSpPr/>
            <p:nvPr/>
          </p:nvSpPr>
          <p:spPr>
            <a:xfrm>
              <a:off x="8827636" y="1940843"/>
              <a:ext cx="1295301" cy="129530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04" name="TextBox 14">
              <a:extLst>
                <a:ext uri="{FF2B5EF4-FFF2-40B4-BE49-F238E27FC236}">
                  <a16:creationId xmlns:a16="http://schemas.microsoft.com/office/drawing/2014/main" id="{3CD3D3C1-E384-7CF4-1D29-716932443800}"/>
                </a:ext>
              </a:extLst>
            </p:cNvPr>
            <p:cNvSpPr txBox="1"/>
            <p:nvPr/>
          </p:nvSpPr>
          <p:spPr>
            <a:xfrm>
              <a:off x="10551433" y="1897454"/>
              <a:ext cx="8515439" cy="2315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„GANG NAUCZYCIELEK”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Wyłudzania wielomilionowych dotacji na działalność edukacyjną. Zatrzymanie 13 osób. Kwota wyłudzenia co najmniej 39 542 655 mln zł.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endParaRPr>
            </a:p>
            <a:p>
              <a:endPara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5" name="TextBox 15">
              <a:extLst>
                <a:ext uri="{FF2B5EF4-FFF2-40B4-BE49-F238E27FC236}">
                  <a16:creationId xmlns:a16="http://schemas.microsoft.com/office/drawing/2014/main" id="{42598765-2377-6900-934C-89843506EC42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02</a:t>
              </a:r>
            </a:p>
          </p:txBody>
        </p:sp>
      </p:grpSp>
      <p:grpSp>
        <p:nvGrpSpPr>
          <p:cNvPr id="106" name="Grupa 105">
            <a:extLst>
              <a:ext uri="{FF2B5EF4-FFF2-40B4-BE49-F238E27FC236}">
                <a16:creationId xmlns:a16="http://schemas.microsoft.com/office/drawing/2014/main" id="{F8C95DF8-868C-9A5E-F8AF-E5DB8CB53CEE}"/>
              </a:ext>
            </a:extLst>
          </p:cNvPr>
          <p:cNvGrpSpPr/>
          <p:nvPr/>
        </p:nvGrpSpPr>
        <p:grpSpPr>
          <a:xfrm>
            <a:off x="9260707" y="-7536635"/>
            <a:ext cx="8392842" cy="1339517"/>
            <a:chOff x="9152033" y="3572511"/>
            <a:chExt cx="10522706" cy="1679449"/>
          </a:xfrm>
        </p:grpSpPr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BF8E5A08-9F5B-A081-52BD-DCC51449187E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08" name="Freeform 3">
              <a:extLst>
                <a:ext uri="{FF2B5EF4-FFF2-40B4-BE49-F238E27FC236}">
                  <a16:creationId xmlns:a16="http://schemas.microsoft.com/office/drawing/2014/main" id="{6518D825-5334-B011-5486-014CB44F69BB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09" name="TextBox 17">
              <a:extLst>
                <a:ext uri="{FF2B5EF4-FFF2-40B4-BE49-F238E27FC236}">
                  <a16:creationId xmlns:a16="http://schemas.microsoft.com/office/drawing/2014/main" id="{C96E25C8-C2FB-76B4-6ED2-8BA03CD49170}"/>
                </a:ext>
              </a:extLst>
            </p:cNvPr>
            <p:cNvSpPr txBox="1"/>
            <p:nvPr/>
          </p:nvSpPr>
          <p:spPr>
            <a:xfrm>
              <a:off x="10984800" y="3708435"/>
              <a:ext cx="8689939" cy="1543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AUTA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Rozbito grupę przestępczą zajmującą się kradzieżami pojazdów. Straty oszacowano na blisko milion złotych.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0" name="TextBox 18">
              <a:extLst>
                <a:ext uri="{FF2B5EF4-FFF2-40B4-BE49-F238E27FC236}">
                  <a16:creationId xmlns:a16="http://schemas.microsoft.com/office/drawing/2014/main" id="{AED7A70F-8C26-A66E-3660-4BCAE35394CA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03</a:t>
              </a:r>
            </a:p>
          </p:txBody>
        </p:sp>
      </p:grpSp>
      <p:grpSp>
        <p:nvGrpSpPr>
          <p:cNvPr id="111" name="Grupa 110">
            <a:extLst>
              <a:ext uri="{FF2B5EF4-FFF2-40B4-BE49-F238E27FC236}">
                <a16:creationId xmlns:a16="http://schemas.microsoft.com/office/drawing/2014/main" id="{DAA4D11D-876C-704D-412E-5B34DBC1F31D}"/>
              </a:ext>
            </a:extLst>
          </p:cNvPr>
          <p:cNvGrpSpPr/>
          <p:nvPr/>
        </p:nvGrpSpPr>
        <p:grpSpPr>
          <a:xfrm>
            <a:off x="9258159" y="-5862690"/>
            <a:ext cx="8837562" cy="1345772"/>
            <a:chOff x="8992514" y="5275452"/>
            <a:chExt cx="11080283" cy="1687290"/>
          </a:xfrm>
        </p:grpSpPr>
        <p:sp>
          <p:nvSpPr>
            <p:cNvPr id="112" name="Freeform 19">
              <a:extLst>
                <a:ext uri="{FF2B5EF4-FFF2-40B4-BE49-F238E27FC236}">
                  <a16:creationId xmlns:a16="http://schemas.microsoft.com/office/drawing/2014/main" id="{426E2FD6-EC0D-8C4D-253A-E0FCEDE63F73}"/>
                </a:ext>
              </a:extLst>
            </p:cNvPr>
            <p:cNvSpPr/>
            <p:nvPr/>
          </p:nvSpPr>
          <p:spPr>
            <a:xfrm>
              <a:off x="8992514" y="527545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13" name="Freeform 3">
              <a:extLst>
                <a:ext uri="{FF2B5EF4-FFF2-40B4-BE49-F238E27FC236}">
                  <a16:creationId xmlns:a16="http://schemas.microsoft.com/office/drawing/2014/main" id="{B7FDC7F4-6179-0A76-30C3-1A7D8ED28CA0}"/>
                </a:ext>
              </a:extLst>
            </p:cNvPr>
            <p:cNvSpPr/>
            <p:nvPr/>
          </p:nvSpPr>
          <p:spPr>
            <a:xfrm>
              <a:off x="9056991" y="5344210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14" name="TextBox 20">
              <a:extLst>
                <a:ext uri="{FF2B5EF4-FFF2-40B4-BE49-F238E27FC236}">
                  <a16:creationId xmlns:a16="http://schemas.microsoft.com/office/drawing/2014/main" id="{AE269C1C-E6D2-F71D-85F4-8CFF61B2B5B9}"/>
                </a:ext>
              </a:extLst>
            </p:cNvPr>
            <p:cNvSpPr txBox="1"/>
            <p:nvPr/>
          </p:nvSpPr>
          <p:spPr>
            <a:xfrm>
              <a:off x="10827829" y="5419217"/>
              <a:ext cx="9244968" cy="1543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SPRZEDAJNOŚĆ URZĘDNICZA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Szeroko zakrojona akcja antykorupcyjna. Dziesięć osób zatrzymanych.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5" name="TextBox 21">
              <a:extLst>
                <a:ext uri="{FF2B5EF4-FFF2-40B4-BE49-F238E27FC236}">
                  <a16:creationId xmlns:a16="http://schemas.microsoft.com/office/drawing/2014/main" id="{33D2C765-7D37-15CC-EA0E-1BB41EA74D06}"/>
                </a:ext>
              </a:extLst>
            </p:cNvPr>
            <p:cNvSpPr txBox="1"/>
            <p:nvPr/>
          </p:nvSpPr>
          <p:spPr>
            <a:xfrm>
              <a:off x="9137572" y="5548664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en-US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04</a:t>
              </a:r>
            </a:p>
          </p:txBody>
        </p:sp>
      </p:grpSp>
      <p:grpSp>
        <p:nvGrpSpPr>
          <p:cNvPr id="116" name="Grupa 115">
            <a:extLst>
              <a:ext uri="{FF2B5EF4-FFF2-40B4-BE49-F238E27FC236}">
                <a16:creationId xmlns:a16="http://schemas.microsoft.com/office/drawing/2014/main" id="{31C930B5-9B82-50A1-DCFB-D21D119DF00F}"/>
              </a:ext>
            </a:extLst>
          </p:cNvPr>
          <p:cNvGrpSpPr/>
          <p:nvPr/>
        </p:nvGrpSpPr>
        <p:grpSpPr>
          <a:xfrm>
            <a:off x="9209796" y="-4113632"/>
            <a:ext cx="9689716" cy="1328143"/>
            <a:chOff x="8588765" y="6965112"/>
            <a:chExt cx="12148690" cy="1665187"/>
          </a:xfrm>
        </p:grpSpPr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EA360B44-41B2-1A39-CCA9-9D38977D01F1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18" name="Freeform 3">
              <a:extLst>
                <a:ext uri="{FF2B5EF4-FFF2-40B4-BE49-F238E27FC236}">
                  <a16:creationId xmlns:a16="http://schemas.microsoft.com/office/drawing/2014/main" id="{D8A750BE-E3CD-89AF-56E5-82A58AE862FC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19" name="TextBox 21">
              <a:extLst>
                <a:ext uri="{FF2B5EF4-FFF2-40B4-BE49-F238E27FC236}">
                  <a16:creationId xmlns:a16="http://schemas.microsoft.com/office/drawing/2014/main" id="{42B5D568-10FE-1ED2-FEC5-7AED5314C636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1038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05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120" name="TextBox 20">
              <a:extLst>
                <a:ext uri="{FF2B5EF4-FFF2-40B4-BE49-F238E27FC236}">
                  <a16:creationId xmlns:a16="http://schemas.microsoft.com/office/drawing/2014/main" id="{A26F175E-EDAE-4F91-4B70-06DCBD88673B}"/>
                </a:ext>
              </a:extLst>
            </p:cNvPr>
            <p:cNvSpPr txBox="1"/>
            <p:nvPr/>
          </p:nvSpPr>
          <p:spPr>
            <a:xfrm>
              <a:off x="10472443" y="7086774"/>
              <a:ext cx="10265012" cy="1543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„NA POLICJANTA”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Żerowali na seniorach oszukując metodą „na policjanta”.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Straty na 820 tysięcy złotych.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21" name="Picture 8" descr="Policjanci stoją z zatrzymaną kobietą.">
            <a:extLst>
              <a:ext uri="{FF2B5EF4-FFF2-40B4-BE49-F238E27FC236}">
                <a16:creationId xmlns:a16="http://schemas.microsoft.com/office/drawing/2014/main" id="{5BAF915F-B375-AD5A-4B59-84BDE77DF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4" t="1301" r="248" b="-1301"/>
          <a:stretch/>
        </p:blipFill>
        <p:spPr bwMode="auto">
          <a:xfrm>
            <a:off x="5493337" y="-12251174"/>
            <a:ext cx="2635593" cy="20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Policjanci podczas zatrzymania.">
            <a:extLst>
              <a:ext uri="{FF2B5EF4-FFF2-40B4-BE49-F238E27FC236}">
                <a16:creationId xmlns:a16="http://schemas.microsoft.com/office/drawing/2014/main" id="{D6D44731-A308-E7FE-84F0-01AB84660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14473"/>
          <a:stretch/>
        </p:blipFill>
        <p:spPr bwMode="auto">
          <a:xfrm>
            <a:off x="5508706" y="-9582508"/>
            <a:ext cx="2579108" cy="19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ABBADD1C-5A4F-36DD-67D9-645C5FD23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/>
          <a:stretch/>
        </p:blipFill>
        <p:spPr bwMode="auto">
          <a:xfrm>
            <a:off x="5512728" y="-6939252"/>
            <a:ext cx="2637843" cy="20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Policjanci stoją z zatrzymaną kobietą">
            <a:extLst>
              <a:ext uri="{FF2B5EF4-FFF2-40B4-BE49-F238E27FC236}">
                <a16:creationId xmlns:a16="http://schemas.microsoft.com/office/drawing/2014/main" id="{498F4EA2-618D-D2FE-BC22-671D635A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40" y="-4195000"/>
            <a:ext cx="2653625" cy="19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Obraz 124">
            <a:extLst>
              <a:ext uri="{FF2B5EF4-FFF2-40B4-BE49-F238E27FC236}">
                <a16:creationId xmlns:a16="http://schemas.microsoft.com/office/drawing/2014/main" id="{6DF5CE16-8D08-E5C6-FD83-C68F5F3420F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 b="16354"/>
          <a:stretch/>
        </p:blipFill>
        <p:spPr>
          <a:xfrm>
            <a:off x="5277657" y="11764066"/>
            <a:ext cx="3080055" cy="3110645"/>
          </a:xfrm>
          <a:prstGeom prst="rect">
            <a:avLst/>
          </a:prstGeom>
        </p:spPr>
      </p:pic>
      <p:pic>
        <p:nvPicPr>
          <p:cNvPr id="126" name="Obraz 125">
            <a:extLst>
              <a:ext uri="{FF2B5EF4-FFF2-40B4-BE49-F238E27FC236}">
                <a16:creationId xmlns:a16="http://schemas.microsoft.com/office/drawing/2014/main" id="{C2004DF2-062C-1014-7A2A-55F812DEFE2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53" y="15476130"/>
            <a:ext cx="3061848" cy="3915763"/>
          </a:xfrm>
          <a:prstGeom prst="rect">
            <a:avLst/>
          </a:prstGeom>
        </p:spPr>
      </p:pic>
      <p:pic>
        <p:nvPicPr>
          <p:cNvPr id="127" name="Obraz 126">
            <a:extLst>
              <a:ext uri="{FF2B5EF4-FFF2-40B4-BE49-F238E27FC236}">
                <a16:creationId xmlns:a16="http://schemas.microsoft.com/office/drawing/2014/main" id="{A8307E2F-AE23-F710-B5DA-75A00365039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/>
          <a:stretch/>
        </p:blipFill>
        <p:spPr>
          <a:xfrm>
            <a:off x="5277656" y="20116508"/>
            <a:ext cx="3061847" cy="3246873"/>
          </a:xfrm>
          <a:prstGeom prst="rect">
            <a:avLst/>
          </a:prstGeom>
        </p:spPr>
      </p:pic>
      <p:grpSp>
        <p:nvGrpSpPr>
          <p:cNvPr id="128" name="Grupa 127">
            <a:extLst>
              <a:ext uri="{FF2B5EF4-FFF2-40B4-BE49-F238E27FC236}">
                <a16:creationId xmlns:a16="http://schemas.microsoft.com/office/drawing/2014/main" id="{098267C6-C74E-703A-CDB0-3D294177FD78}"/>
              </a:ext>
            </a:extLst>
          </p:cNvPr>
          <p:cNvGrpSpPr/>
          <p:nvPr/>
        </p:nvGrpSpPr>
        <p:grpSpPr>
          <a:xfrm>
            <a:off x="9194911" y="13660954"/>
            <a:ext cx="10308835" cy="1230156"/>
            <a:chOff x="8767272" y="1880447"/>
            <a:chExt cx="11935412" cy="1424256"/>
          </a:xfrm>
        </p:grpSpPr>
        <p:sp>
          <p:nvSpPr>
            <p:cNvPr id="129" name="Freeform 13">
              <a:extLst>
                <a:ext uri="{FF2B5EF4-FFF2-40B4-BE49-F238E27FC236}">
                  <a16:creationId xmlns:a16="http://schemas.microsoft.com/office/drawing/2014/main" id="{BB3098A9-C6E7-1FE6-9E78-D1E86BC72F5D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130" name="Freeform 3">
              <a:extLst>
                <a:ext uri="{FF2B5EF4-FFF2-40B4-BE49-F238E27FC236}">
                  <a16:creationId xmlns:a16="http://schemas.microsoft.com/office/drawing/2014/main" id="{3F5C74B4-DD32-7F89-E9B8-9EE542F43829}"/>
                </a:ext>
              </a:extLst>
            </p:cNvPr>
            <p:cNvSpPr/>
            <p:nvPr/>
          </p:nvSpPr>
          <p:spPr>
            <a:xfrm>
              <a:off x="8827636" y="1940844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131" name="TextBox 14">
              <a:extLst>
                <a:ext uri="{FF2B5EF4-FFF2-40B4-BE49-F238E27FC236}">
                  <a16:creationId xmlns:a16="http://schemas.microsoft.com/office/drawing/2014/main" id="{0B563CE4-81F7-1456-D899-36B0BD6CC038}"/>
                </a:ext>
              </a:extLst>
            </p:cNvPr>
            <p:cNvSpPr txBox="1"/>
            <p:nvPr/>
          </p:nvSpPr>
          <p:spPr>
            <a:xfrm>
              <a:off x="10551435" y="2287634"/>
              <a:ext cx="10151249" cy="3563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SPRAWA OPERACYJNA KRYPTONIM „DUCH”</a:t>
              </a:r>
            </a:p>
          </p:txBody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3C4B19FF-6C08-6422-BB58-39EB2A1512EF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11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133" name="Grupa 132">
            <a:extLst>
              <a:ext uri="{FF2B5EF4-FFF2-40B4-BE49-F238E27FC236}">
                <a16:creationId xmlns:a16="http://schemas.microsoft.com/office/drawing/2014/main" id="{B47343E8-9BDE-9636-46AC-7B39B4EF5254}"/>
              </a:ext>
            </a:extLst>
          </p:cNvPr>
          <p:cNvGrpSpPr/>
          <p:nvPr/>
        </p:nvGrpSpPr>
        <p:grpSpPr>
          <a:xfrm>
            <a:off x="9194911" y="15680530"/>
            <a:ext cx="9093089" cy="1328614"/>
            <a:chOff x="9152033" y="3572511"/>
            <a:chExt cx="10527840" cy="1538249"/>
          </a:xfrm>
        </p:grpSpPr>
        <p:sp>
          <p:nvSpPr>
            <p:cNvPr id="134" name="Freeform 16">
              <a:extLst>
                <a:ext uri="{FF2B5EF4-FFF2-40B4-BE49-F238E27FC236}">
                  <a16:creationId xmlns:a16="http://schemas.microsoft.com/office/drawing/2014/main" id="{5229B1EA-8B85-439C-995F-8F77A7463FD9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135" name="Freeform 3">
              <a:extLst>
                <a:ext uri="{FF2B5EF4-FFF2-40B4-BE49-F238E27FC236}">
                  <a16:creationId xmlns:a16="http://schemas.microsoft.com/office/drawing/2014/main" id="{E384A7D7-F154-1B3F-F3BD-4E4002960E05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136" name="TextBox 17">
              <a:extLst>
                <a:ext uri="{FF2B5EF4-FFF2-40B4-BE49-F238E27FC236}">
                  <a16:creationId xmlns:a16="http://schemas.microsoft.com/office/drawing/2014/main" id="{3CB74C55-999E-9C30-C570-D184DE0E39F3}"/>
                </a:ext>
              </a:extLst>
            </p:cNvPr>
            <p:cNvSpPr txBox="1"/>
            <p:nvPr/>
          </p:nvSpPr>
          <p:spPr>
            <a:xfrm>
              <a:off x="10989934" y="3685404"/>
              <a:ext cx="8689939" cy="1425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DEWELOPERKA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Zatrzymanie podejrzanego o liczne oszustwa w branży deweloperskiej. Setki osób straciło swoje oszczędności.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7" name="TextBox 18">
              <a:extLst>
                <a:ext uri="{FF2B5EF4-FFF2-40B4-BE49-F238E27FC236}">
                  <a16:creationId xmlns:a16="http://schemas.microsoft.com/office/drawing/2014/main" id="{F1551F07-DD04-0B75-C21E-B274EC95D56F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12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138" name="Grupa 137">
            <a:extLst>
              <a:ext uri="{FF2B5EF4-FFF2-40B4-BE49-F238E27FC236}">
                <a16:creationId xmlns:a16="http://schemas.microsoft.com/office/drawing/2014/main" id="{C6AE7794-C53A-A846-EA29-41CFD587072B}"/>
              </a:ext>
            </a:extLst>
          </p:cNvPr>
          <p:cNvGrpSpPr/>
          <p:nvPr/>
        </p:nvGrpSpPr>
        <p:grpSpPr>
          <a:xfrm>
            <a:off x="9144000" y="17773905"/>
            <a:ext cx="10513503" cy="1230156"/>
            <a:chOff x="8588765" y="6965112"/>
            <a:chExt cx="12172373" cy="1424256"/>
          </a:xfrm>
        </p:grpSpPr>
        <p:sp>
          <p:nvSpPr>
            <p:cNvPr id="139" name="Freeform 19">
              <a:extLst>
                <a:ext uri="{FF2B5EF4-FFF2-40B4-BE49-F238E27FC236}">
                  <a16:creationId xmlns:a16="http://schemas.microsoft.com/office/drawing/2014/main" id="{8FC36D4B-619E-D9AD-6045-E3FA00CBF3AB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140" name="Freeform 3">
              <a:extLst>
                <a:ext uri="{FF2B5EF4-FFF2-40B4-BE49-F238E27FC236}">
                  <a16:creationId xmlns:a16="http://schemas.microsoft.com/office/drawing/2014/main" id="{21E020EB-B997-27AC-BD17-74E6F961D1C0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141" name="TextBox 21">
              <a:extLst>
                <a:ext uri="{FF2B5EF4-FFF2-40B4-BE49-F238E27FC236}">
                  <a16:creationId xmlns:a16="http://schemas.microsoft.com/office/drawing/2014/main" id="{6D2076FA-4F34-B0C7-FB58-92C29CFD12E3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13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142" name="TextBox 20">
              <a:extLst>
                <a:ext uri="{FF2B5EF4-FFF2-40B4-BE49-F238E27FC236}">
                  <a16:creationId xmlns:a16="http://schemas.microsoft.com/office/drawing/2014/main" id="{EA2E546D-83DF-553C-5DCA-369168F9162B}"/>
                </a:ext>
              </a:extLst>
            </p:cNvPr>
            <p:cNvSpPr txBox="1"/>
            <p:nvPr/>
          </p:nvSpPr>
          <p:spPr>
            <a:xfrm>
              <a:off x="10496126" y="7121833"/>
              <a:ext cx="10265012" cy="10690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„PERU”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Oszustwa metodą na funkcjonariusza Policji 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oraz przestępstwa narkotykowe	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375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2AB92-E112-21A1-6D4F-5C5872562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7D1014B-E90D-14E8-B5C5-680A35FD548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E822E702-0531-2AF8-C589-1BEFB1D4C5FC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5152" y="3180562"/>
            <a:ext cx="121" cy="12062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ADDD569A-9C9B-9A7D-CD3F-66D8F089B3C0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CC3BCDC8-BCDF-94F2-BA12-E224F55A2985}"/>
              </a:ext>
            </a:extLst>
          </p:cNvPr>
          <p:cNvSpPr/>
          <p:nvPr/>
        </p:nvSpPr>
        <p:spPr>
          <a:xfrm>
            <a:off x="514453" y="2326534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945A1F4-D219-2F48-5074-117759C4AF05}"/>
              </a:ext>
            </a:extLst>
          </p:cNvPr>
          <p:cNvSpPr txBox="1"/>
          <p:nvPr/>
        </p:nvSpPr>
        <p:spPr>
          <a:xfrm>
            <a:off x="835309" y="230464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A18DBE-5C30-C730-66E6-564A2AE58632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3" action="ppaction://hlinksldjump"/>
            <a:extLst>
              <a:ext uri="{FF2B5EF4-FFF2-40B4-BE49-F238E27FC236}">
                <a16:creationId xmlns:a16="http://schemas.microsoft.com/office/drawing/2014/main" id="{15CEBA75-E726-B2AB-E512-661A2EACF304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27A358E-2BC6-E842-0AA0-4DCEA8CA876B}"/>
              </a:ext>
            </a:extLst>
          </p:cNvPr>
          <p:cNvSpPr txBox="1"/>
          <p:nvPr/>
        </p:nvSpPr>
        <p:spPr>
          <a:xfrm>
            <a:off x="825149" y="6157807"/>
            <a:ext cx="3886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GARNIZON ŁÓDZKI</a:t>
            </a:r>
          </a:p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1AA6BB0F-AA78-15BD-3FBD-A7987422119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D36AF16-EFFC-D305-4D7D-6E83F405A7D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0F83B8B-8EB3-16C5-389E-02133405EECC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80D964E-F63E-D6F2-960A-000E0D79B5B8}"/>
              </a:ext>
            </a:extLst>
          </p:cNvPr>
          <p:cNvSpPr txBox="1"/>
          <p:nvPr/>
        </p:nvSpPr>
        <p:spPr>
          <a:xfrm>
            <a:off x="1531867" y="2988367"/>
            <a:ext cx="3886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A399BC17-9949-A301-BA68-F7E65BE8A102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8F8901E-22B5-94E3-CAED-34E63C7447ED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49C8126-1CE7-EC38-E01F-514DFFA8D69A}"/>
              </a:ext>
            </a:extLst>
          </p:cNvPr>
          <p:cNvSpPr txBox="1"/>
          <p:nvPr/>
        </p:nvSpPr>
        <p:spPr>
          <a:xfrm>
            <a:off x="1501361" y="434859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E4EBB99B-F827-FE95-5078-07BCC5D0DA33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8E0AF2D2-3571-1065-C802-954771AFEA70}"/>
              </a:ext>
            </a:extLst>
          </p:cNvPr>
          <p:cNvSpPr/>
          <p:nvPr/>
        </p:nvSpPr>
        <p:spPr>
          <a:xfrm>
            <a:off x="1206252" y="438280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7">
            <a:hlinkClick r:id="rId5" action="ppaction://hlinksldjump"/>
            <a:extLst>
              <a:ext uri="{FF2B5EF4-FFF2-40B4-BE49-F238E27FC236}">
                <a16:creationId xmlns:a16="http://schemas.microsoft.com/office/drawing/2014/main" id="{02105A75-3F89-23D1-0A28-A0436D827794}"/>
              </a:ext>
            </a:extLst>
          </p:cNvPr>
          <p:cNvSpPr/>
          <p:nvPr/>
        </p:nvSpPr>
        <p:spPr>
          <a:xfrm>
            <a:off x="417086" y="6309180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7FC24D5-CDE7-9480-7FD8-84FCB00A2165}"/>
              </a:ext>
            </a:extLst>
          </p:cNvPr>
          <p:cNvSpPr txBox="1"/>
          <p:nvPr/>
        </p:nvSpPr>
        <p:spPr>
          <a:xfrm>
            <a:off x="9197595" y="602153"/>
            <a:ext cx="1221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League Spartan" panose="00000800000000000000" pitchFamily="50" charset="-18"/>
              </a:rPr>
              <a:t>MEDIA OGÓLNOPOLSKIE</a:t>
            </a:r>
          </a:p>
        </p:txBody>
      </p:sp>
      <p:pic>
        <p:nvPicPr>
          <p:cNvPr id="79" name="Obraz 78">
            <a:extLst>
              <a:ext uri="{FF2B5EF4-FFF2-40B4-BE49-F238E27FC236}">
                <a16:creationId xmlns:a16="http://schemas.microsoft.com/office/drawing/2014/main" id="{D9A85EBD-0E7E-0BA5-75CF-B74631CF7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 b="16354"/>
          <a:stretch/>
        </p:blipFill>
        <p:spPr>
          <a:xfrm>
            <a:off x="5277657" y="-246958"/>
            <a:ext cx="3080055" cy="3110645"/>
          </a:xfrm>
          <a:prstGeom prst="rect">
            <a:avLst/>
          </a:prstGeom>
        </p:spPr>
      </p:pic>
      <p:pic>
        <p:nvPicPr>
          <p:cNvPr id="80" name="Obraz 79">
            <a:extLst>
              <a:ext uri="{FF2B5EF4-FFF2-40B4-BE49-F238E27FC236}">
                <a16:creationId xmlns:a16="http://schemas.microsoft.com/office/drawing/2014/main" id="{2C59417E-A487-6739-ADA9-7C1E08CFF7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53" y="3465106"/>
            <a:ext cx="3061848" cy="3915763"/>
          </a:xfrm>
          <a:prstGeom prst="rect">
            <a:avLst/>
          </a:prstGeom>
        </p:spPr>
      </p:pic>
      <p:pic>
        <p:nvPicPr>
          <p:cNvPr id="81" name="Obraz 80">
            <a:extLst>
              <a:ext uri="{FF2B5EF4-FFF2-40B4-BE49-F238E27FC236}">
                <a16:creationId xmlns:a16="http://schemas.microsoft.com/office/drawing/2014/main" id="{C51EF197-6C43-16DD-4D8B-E8BE3DD73C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/>
          <a:stretch/>
        </p:blipFill>
        <p:spPr>
          <a:xfrm>
            <a:off x="5277656" y="8105484"/>
            <a:ext cx="3061847" cy="3246873"/>
          </a:xfrm>
          <a:prstGeom prst="rect">
            <a:avLst/>
          </a:prstGeom>
        </p:spPr>
      </p:pic>
      <p:grpSp>
        <p:nvGrpSpPr>
          <p:cNvPr id="82" name="Grupa 81">
            <a:extLst>
              <a:ext uri="{FF2B5EF4-FFF2-40B4-BE49-F238E27FC236}">
                <a16:creationId xmlns:a16="http://schemas.microsoft.com/office/drawing/2014/main" id="{15EF7C0F-06EE-EAE3-A1BF-0596C065B709}"/>
              </a:ext>
            </a:extLst>
          </p:cNvPr>
          <p:cNvGrpSpPr/>
          <p:nvPr/>
        </p:nvGrpSpPr>
        <p:grpSpPr>
          <a:xfrm>
            <a:off x="9194911" y="1649930"/>
            <a:ext cx="10308835" cy="1275025"/>
            <a:chOff x="8767272" y="1880447"/>
            <a:chExt cx="11935412" cy="1476205"/>
          </a:xfrm>
        </p:grpSpPr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107E8865-4826-B1E5-AE92-4FA39F034762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84" name="Freeform 3">
              <a:extLst>
                <a:ext uri="{FF2B5EF4-FFF2-40B4-BE49-F238E27FC236}">
                  <a16:creationId xmlns:a16="http://schemas.microsoft.com/office/drawing/2014/main" id="{4FB0957C-37C2-F300-2CA1-C5BB9A85C806}"/>
                </a:ext>
              </a:extLst>
            </p:cNvPr>
            <p:cNvSpPr/>
            <p:nvPr/>
          </p:nvSpPr>
          <p:spPr>
            <a:xfrm>
              <a:off x="8827636" y="1940844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85" name="TextBox 14">
              <a:extLst>
                <a:ext uri="{FF2B5EF4-FFF2-40B4-BE49-F238E27FC236}">
                  <a16:creationId xmlns:a16="http://schemas.microsoft.com/office/drawing/2014/main" id="{C5E39604-5457-C35B-046B-16769A6EB640}"/>
                </a:ext>
              </a:extLst>
            </p:cNvPr>
            <p:cNvSpPr txBox="1"/>
            <p:nvPr/>
          </p:nvSpPr>
          <p:spPr>
            <a:xfrm>
              <a:off x="10551435" y="2287634"/>
              <a:ext cx="10151249" cy="10690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SPRAWA OPERACYJNA KRYPTONIM „DUCH” 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Zabezpieczono ponad 54 kg narkotyków i ponad  1 mln zł</a:t>
              </a:r>
            </a:p>
            <a:p>
              <a:endPara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6" name="TextBox 15">
              <a:extLst>
                <a:ext uri="{FF2B5EF4-FFF2-40B4-BE49-F238E27FC236}">
                  <a16:creationId xmlns:a16="http://schemas.microsoft.com/office/drawing/2014/main" id="{46297E44-1773-4059-7A53-69488DD4953D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11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87" name="Grupa 86">
            <a:extLst>
              <a:ext uri="{FF2B5EF4-FFF2-40B4-BE49-F238E27FC236}">
                <a16:creationId xmlns:a16="http://schemas.microsoft.com/office/drawing/2014/main" id="{73F0B7A6-E16A-A080-F2E9-124B16545D3A}"/>
              </a:ext>
            </a:extLst>
          </p:cNvPr>
          <p:cNvGrpSpPr/>
          <p:nvPr/>
        </p:nvGrpSpPr>
        <p:grpSpPr>
          <a:xfrm>
            <a:off x="9194911" y="3669506"/>
            <a:ext cx="9093089" cy="1328614"/>
            <a:chOff x="9152033" y="3572511"/>
            <a:chExt cx="10527840" cy="1538249"/>
          </a:xfrm>
        </p:grpSpPr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28844900-B7F9-927E-2E69-D5EE707EBAB4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89" name="Freeform 3">
              <a:extLst>
                <a:ext uri="{FF2B5EF4-FFF2-40B4-BE49-F238E27FC236}">
                  <a16:creationId xmlns:a16="http://schemas.microsoft.com/office/drawing/2014/main" id="{C58C1078-1AAC-BE35-AD6D-1EECF112E0BF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90" name="TextBox 17">
              <a:extLst>
                <a:ext uri="{FF2B5EF4-FFF2-40B4-BE49-F238E27FC236}">
                  <a16:creationId xmlns:a16="http://schemas.microsoft.com/office/drawing/2014/main" id="{740538FB-A02C-2B73-8810-ABEACFA91978}"/>
                </a:ext>
              </a:extLst>
            </p:cNvPr>
            <p:cNvSpPr txBox="1"/>
            <p:nvPr/>
          </p:nvSpPr>
          <p:spPr>
            <a:xfrm>
              <a:off x="10989934" y="3685404"/>
              <a:ext cx="8689939" cy="1425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DEWELOPERKA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Zatrzymanie podejrzanego o liczne oszustwa w branży deweloperskiej. Setki osób straciło swoje oszczędności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1" name="TextBox 18">
              <a:extLst>
                <a:ext uri="{FF2B5EF4-FFF2-40B4-BE49-F238E27FC236}">
                  <a16:creationId xmlns:a16="http://schemas.microsoft.com/office/drawing/2014/main" id="{3393F5C3-19FF-F6E9-73BD-DB41B9544A09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12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92" name="Grupa 91">
            <a:extLst>
              <a:ext uri="{FF2B5EF4-FFF2-40B4-BE49-F238E27FC236}">
                <a16:creationId xmlns:a16="http://schemas.microsoft.com/office/drawing/2014/main" id="{74155842-7C28-07CC-EBED-D590EEBDFE36}"/>
              </a:ext>
            </a:extLst>
          </p:cNvPr>
          <p:cNvGrpSpPr/>
          <p:nvPr/>
        </p:nvGrpSpPr>
        <p:grpSpPr>
          <a:xfrm>
            <a:off x="9144000" y="5762881"/>
            <a:ext cx="10513503" cy="1230156"/>
            <a:chOff x="8588765" y="6965112"/>
            <a:chExt cx="12172373" cy="1424256"/>
          </a:xfrm>
        </p:grpSpPr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7B0FA426-631C-F600-1E3C-685EDDEE9D65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94" name="Freeform 3">
              <a:extLst>
                <a:ext uri="{FF2B5EF4-FFF2-40B4-BE49-F238E27FC236}">
                  <a16:creationId xmlns:a16="http://schemas.microsoft.com/office/drawing/2014/main" id="{FC0B0502-221E-C455-B193-BE8C0165BE9D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95" name="TextBox 21">
              <a:extLst>
                <a:ext uri="{FF2B5EF4-FFF2-40B4-BE49-F238E27FC236}">
                  <a16:creationId xmlns:a16="http://schemas.microsoft.com/office/drawing/2014/main" id="{A5B648E0-229D-B4E9-6966-763800E7504D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82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13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96" name="TextBox 20">
              <a:extLst>
                <a:ext uri="{FF2B5EF4-FFF2-40B4-BE49-F238E27FC236}">
                  <a16:creationId xmlns:a16="http://schemas.microsoft.com/office/drawing/2014/main" id="{B14A691C-ECCC-2A1E-4FDD-D7AACF1970BB}"/>
                </a:ext>
              </a:extLst>
            </p:cNvPr>
            <p:cNvSpPr txBox="1"/>
            <p:nvPr/>
          </p:nvSpPr>
          <p:spPr>
            <a:xfrm>
              <a:off x="10496126" y="7121833"/>
              <a:ext cx="10265012" cy="10690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„PERU”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Oszustwa metodą na funkcjonariusza Policji 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oraz przestępstwa narkotykowe	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97" name="Picture 2" descr="samochód na dachu, a przy nim policjanci i radiowóz.">
            <a:extLst>
              <a:ext uri="{FF2B5EF4-FFF2-40B4-BE49-F238E27FC236}">
                <a16:creationId xmlns:a16="http://schemas.microsoft.com/office/drawing/2014/main" id="{AC050FF8-195F-501B-ECC5-62E2F6269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6177" y="5962253"/>
            <a:ext cx="3886199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Obraz 97" descr="Obraz zawierający na wolnym powietrzu, trawa, niebo, drzewo&#10;&#10;Opis wygenerowany automatycznie">
            <a:extLst>
              <a:ext uri="{FF2B5EF4-FFF2-40B4-BE49-F238E27FC236}">
                <a16:creationId xmlns:a16="http://schemas.microsoft.com/office/drawing/2014/main" id="{468BD83B-8D54-F413-F298-758EED06B7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6"/>
          <a:stretch/>
        </p:blipFill>
        <p:spPr>
          <a:xfrm>
            <a:off x="28464347" y="5957157"/>
            <a:ext cx="2776703" cy="2929766"/>
          </a:xfrm>
          <a:prstGeom prst="rect">
            <a:avLst/>
          </a:prstGeom>
        </p:spPr>
      </p:pic>
      <p:pic>
        <p:nvPicPr>
          <p:cNvPr id="99" name="Obraz 98" descr="Obraz zawierający na wolnym powietrzu, niebo, roślina, trawa&#10;&#10;Opis wygenerowany automatycznie">
            <a:extLst>
              <a:ext uri="{FF2B5EF4-FFF2-40B4-BE49-F238E27FC236}">
                <a16:creationId xmlns:a16="http://schemas.microsoft.com/office/drawing/2014/main" id="{B921C0EF-0660-63C0-DAC6-4A086B8CB0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216" y="5972272"/>
            <a:ext cx="3873289" cy="2914650"/>
          </a:xfrm>
          <a:prstGeom prst="rect">
            <a:avLst/>
          </a:prstGeom>
        </p:spPr>
      </p:pic>
      <p:pic>
        <p:nvPicPr>
          <p:cNvPr id="100" name="Obraz 99" descr="Obraz zawierający na wolnym powietrzu, niebo, chmura, drzewo&#10;&#10;Opis wygenerowany automatycznie">
            <a:extLst>
              <a:ext uri="{FF2B5EF4-FFF2-40B4-BE49-F238E27FC236}">
                <a16:creationId xmlns:a16="http://schemas.microsoft.com/office/drawing/2014/main" id="{6550490A-69DA-F250-171F-1C14979CE9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0" y="5972272"/>
            <a:ext cx="3859975" cy="2904631"/>
          </a:xfrm>
          <a:prstGeom prst="rect">
            <a:avLst/>
          </a:prstGeom>
        </p:spPr>
      </p:pic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1F53F234-1D0B-CB58-8419-8C71878A8903}"/>
              </a:ext>
            </a:extLst>
          </p:cNvPr>
          <p:cNvSpPr txBox="1"/>
          <p:nvPr/>
        </p:nvSpPr>
        <p:spPr>
          <a:xfrm>
            <a:off x="3643646" y="-10611897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102" name="Freeform 10">
            <a:extLst>
              <a:ext uri="{FF2B5EF4-FFF2-40B4-BE49-F238E27FC236}">
                <a16:creationId xmlns:a16="http://schemas.microsoft.com/office/drawing/2014/main" id="{CFD7011B-FD47-D355-D25A-14D10B162595}"/>
              </a:ext>
            </a:extLst>
          </p:cNvPr>
          <p:cNvSpPr/>
          <p:nvPr/>
        </p:nvSpPr>
        <p:spPr>
          <a:xfrm>
            <a:off x="9209795" y="-11280394"/>
            <a:ext cx="1135977" cy="1135977"/>
          </a:xfrm>
          <a:custGeom>
            <a:avLst/>
            <a:gdLst/>
            <a:ahLst/>
            <a:cxnLst/>
            <a:rect l="l" t="t" r="r" b="b"/>
            <a:pathLst>
              <a:path w="1424256" h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l-PL">
              <a:latin typeface="League Spartan" pitchFamily="2" charset="-18"/>
            </a:endParaRPr>
          </a:p>
        </p:txBody>
      </p:sp>
      <p:sp>
        <p:nvSpPr>
          <p:cNvPr id="103" name="Freeform 3">
            <a:extLst>
              <a:ext uri="{FF2B5EF4-FFF2-40B4-BE49-F238E27FC236}">
                <a16:creationId xmlns:a16="http://schemas.microsoft.com/office/drawing/2014/main" id="{AE06E3F4-9DA5-05B3-1B16-99600F145A72}"/>
              </a:ext>
            </a:extLst>
          </p:cNvPr>
          <p:cNvSpPr/>
          <p:nvPr/>
        </p:nvSpPr>
        <p:spPr>
          <a:xfrm>
            <a:off x="9284153" y="-11252202"/>
            <a:ext cx="1033124" cy="1033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gradFill>
            <a:gsLst>
              <a:gs pos="0">
                <a:srgbClr val="023374">
                  <a:shade val="30000"/>
                  <a:satMod val="115000"/>
                </a:srgbClr>
              </a:gs>
              <a:gs pos="50000">
                <a:srgbClr val="023374">
                  <a:shade val="67500"/>
                  <a:satMod val="115000"/>
                </a:srgbClr>
              </a:gs>
              <a:gs pos="100000">
                <a:srgbClr val="023374">
                  <a:shade val="100000"/>
                  <a:satMod val="115000"/>
                </a:srgbClr>
              </a:gs>
            </a:gsLst>
            <a:lin ang="0" scaled="1"/>
          </a:gradFill>
          <a:ln w="38100" cap="sq">
            <a:noFill/>
            <a:prstDash val="solid"/>
            <a:miter/>
          </a:ln>
        </p:spPr>
        <p:txBody>
          <a:bodyPr/>
          <a:lstStyle/>
          <a:p>
            <a:pPr algn="just"/>
            <a:endParaRPr lang="pl-PL" dirty="0">
              <a:latin typeface="League Spartan" pitchFamily="2" charset="-18"/>
            </a:endParaRPr>
          </a:p>
        </p:txBody>
      </p:sp>
      <p:sp>
        <p:nvSpPr>
          <p:cNvPr id="104" name="TextBox 11">
            <a:extLst>
              <a:ext uri="{FF2B5EF4-FFF2-40B4-BE49-F238E27FC236}">
                <a16:creationId xmlns:a16="http://schemas.microsoft.com/office/drawing/2014/main" id="{5F00CA9D-5711-DFB4-6AE5-33480E6E0262}"/>
              </a:ext>
            </a:extLst>
          </p:cNvPr>
          <p:cNvSpPr txBox="1"/>
          <p:nvPr/>
        </p:nvSpPr>
        <p:spPr>
          <a:xfrm>
            <a:off x="10640721" y="-11183575"/>
            <a:ext cx="741328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rPr>
              <a:t>ZLIKWIDOWANA FABRYKA TYTONIU</a:t>
            </a:r>
          </a:p>
          <a:p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Policjanci przechwycili ponad 670 kg nielegalnych wyrobów.</a:t>
            </a:r>
          </a:p>
          <a:p>
            <a:endParaRPr lang="pl-PL" sz="20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  <a:cs typeface="Lato" panose="020F0502020204030203" pitchFamily="34" charset="0"/>
            </a:endParaRPr>
          </a:p>
        </p:txBody>
      </p:sp>
      <p:sp>
        <p:nvSpPr>
          <p:cNvPr id="105" name="TextBox 12">
            <a:extLst>
              <a:ext uri="{FF2B5EF4-FFF2-40B4-BE49-F238E27FC236}">
                <a16:creationId xmlns:a16="http://schemas.microsoft.com/office/drawing/2014/main" id="{B0302FB2-D408-8F5B-E9CE-7AD3373AC984}"/>
              </a:ext>
            </a:extLst>
          </p:cNvPr>
          <p:cNvSpPr txBox="1"/>
          <p:nvPr/>
        </p:nvSpPr>
        <p:spPr>
          <a:xfrm>
            <a:off x="9388364" y="-11108616"/>
            <a:ext cx="904583" cy="828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ct val="0"/>
              </a:spcBef>
            </a:pPr>
            <a:r>
              <a:rPr lang="pl-PL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rPr>
              <a:t>06</a:t>
            </a:r>
            <a:endParaRPr lang="en-US" sz="4784" b="1" dirty="0">
              <a:solidFill>
                <a:srgbClr val="FDFDFD"/>
              </a:solidFill>
              <a:latin typeface="League Spartan" pitchFamily="2" charset="-18"/>
              <a:ea typeface="Champagne &amp; Limousines" panose="020B0502020202020204" pitchFamily="34" charset="0"/>
              <a:cs typeface="Open Sans Extra Bold"/>
              <a:sym typeface="Open Sans Extra Bold"/>
            </a:endParaRPr>
          </a:p>
        </p:txBody>
      </p:sp>
      <p:grpSp>
        <p:nvGrpSpPr>
          <p:cNvPr id="106" name="Grupa 105">
            <a:extLst>
              <a:ext uri="{FF2B5EF4-FFF2-40B4-BE49-F238E27FC236}">
                <a16:creationId xmlns:a16="http://schemas.microsoft.com/office/drawing/2014/main" id="{6E997D93-CB96-F981-33A8-51711A87E39B}"/>
              </a:ext>
            </a:extLst>
          </p:cNvPr>
          <p:cNvGrpSpPr/>
          <p:nvPr/>
        </p:nvGrpSpPr>
        <p:grpSpPr>
          <a:xfrm>
            <a:off x="9260706" y="-9566987"/>
            <a:ext cx="9519607" cy="1357640"/>
            <a:chOff x="8767272" y="1880447"/>
            <a:chExt cx="11935412" cy="1702171"/>
          </a:xfrm>
        </p:grpSpPr>
        <p:sp>
          <p:nvSpPr>
            <p:cNvPr id="107" name="Freeform 13">
              <a:extLst>
                <a:ext uri="{FF2B5EF4-FFF2-40B4-BE49-F238E27FC236}">
                  <a16:creationId xmlns:a16="http://schemas.microsoft.com/office/drawing/2014/main" id="{F6D96483-C5BB-4004-8746-E3836D54D220}"/>
                </a:ext>
              </a:extLst>
            </p:cNvPr>
            <p:cNvSpPr/>
            <p:nvPr/>
          </p:nvSpPr>
          <p:spPr>
            <a:xfrm>
              <a:off x="8767272" y="1880447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08" name="Freeform 3">
              <a:extLst>
                <a:ext uri="{FF2B5EF4-FFF2-40B4-BE49-F238E27FC236}">
                  <a16:creationId xmlns:a16="http://schemas.microsoft.com/office/drawing/2014/main" id="{7E97DA41-7728-79BF-2632-0666280D0EFE}"/>
                </a:ext>
              </a:extLst>
            </p:cNvPr>
            <p:cNvSpPr/>
            <p:nvPr/>
          </p:nvSpPr>
          <p:spPr>
            <a:xfrm>
              <a:off x="8827636" y="1940844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09" name="TextBox 14">
              <a:extLst>
                <a:ext uri="{FF2B5EF4-FFF2-40B4-BE49-F238E27FC236}">
                  <a16:creationId xmlns:a16="http://schemas.microsoft.com/office/drawing/2014/main" id="{9FA36D47-36FC-8870-031E-C21F870B84C4}"/>
                </a:ext>
              </a:extLst>
            </p:cNvPr>
            <p:cNvSpPr txBox="1"/>
            <p:nvPr/>
          </p:nvSpPr>
          <p:spPr>
            <a:xfrm>
              <a:off x="10551434" y="2039092"/>
              <a:ext cx="10151250" cy="15435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SUBSTANCJE PSYCHOAKTYWNE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Szeroko zakrojona akcja antynarkotykowa 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w województwie łódzkim.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0" name="TextBox 15">
              <a:extLst>
                <a:ext uri="{FF2B5EF4-FFF2-40B4-BE49-F238E27FC236}">
                  <a16:creationId xmlns:a16="http://schemas.microsoft.com/office/drawing/2014/main" id="{C1DC45F8-FDB7-F3EC-18A8-7C5236E88518}"/>
                </a:ext>
              </a:extLst>
            </p:cNvPr>
            <p:cNvSpPr txBox="1"/>
            <p:nvPr/>
          </p:nvSpPr>
          <p:spPr>
            <a:xfrm>
              <a:off x="8912330" y="2153659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07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111" name="Grupa 110">
            <a:extLst>
              <a:ext uri="{FF2B5EF4-FFF2-40B4-BE49-F238E27FC236}">
                <a16:creationId xmlns:a16="http://schemas.microsoft.com/office/drawing/2014/main" id="{32C44B5A-4FB0-1CDB-16D1-98056FB41F73}"/>
              </a:ext>
            </a:extLst>
          </p:cNvPr>
          <p:cNvGrpSpPr/>
          <p:nvPr/>
        </p:nvGrpSpPr>
        <p:grpSpPr>
          <a:xfrm>
            <a:off x="9260707" y="-7836578"/>
            <a:ext cx="8392842" cy="1139993"/>
            <a:chOff x="9152033" y="3572511"/>
            <a:chExt cx="10522706" cy="1429291"/>
          </a:xfrm>
        </p:grpSpPr>
        <p:sp>
          <p:nvSpPr>
            <p:cNvPr id="112" name="Freeform 16">
              <a:extLst>
                <a:ext uri="{FF2B5EF4-FFF2-40B4-BE49-F238E27FC236}">
                  <a16:creationId xmlns:a16="http://schemas.microsoft.com/office/drawing/2014/main" id="{243C5634-0408-2B35-60B0-E3EA96A08BBD}"/>
                </a:ext>
              </a:extLst>
            </p:cNvPr>
            <p:cNvSpPr/>
            <p:nvPr/>
          </p:nvSpPr>
          <p:spPr>
            <a:xfrm>
              <a:off x="9152033" y="3572511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6" y="0"/>
                  </a:lnTo>
                  <a:lnTo>
                    <a:pt x="1424256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13" name="Freeform 3">
              <a:extLst>
                <a:ext uri="{FF2B5EF4-FFF2-40B4-BE49-F238E27FC236}">
                  <a16:creationId xmlns:a16="http://schemas.microsoft.com/office/drawing/2014/main" id="{5E6E72FA-27AF-291C-6647-35095617146E}"/>
                </a:ext>
              </a:extLst>
            </p:cNvPr>
            <p:cNvSpPr/>
            <p:nvPr/>
          </p:nvSpPr>
          <p:spPr>
            <a:xfrm>
              <a:off x="9216510" y="3630738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14" name="TextBox 17">
              <a:extLst>
                <a:ext uri="{FF2B5EF4-FFF2-40B4-BE49-F238E27FC236}">
                  <a16:creationId xmlns:a16="http://schemas.microsoft.com/office/drawing/2014/main" id="{31E32F91-D96B-B93F-2E79-3FD8A8CE4890}"/>
                </a:ext>
              </a:extLst>
            </p:cNvPr>
            <p:cNvSpPr txBox="1"/>
            <p:nvPr/>
          </p:nvSpPr>
          <p:spPr>
            <a:xfrm>
              <a:off x="10984800" y="3844157"/>
              <a:ext cx="8689939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PRZYJECHALI „NA GOŚCINNE WYSTĘPY”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Skradziono mienie wartości blisko 3 milionów.</a:t>
              </a:r>
            </a:p>
            <a:p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15" name="TextBox 18">
              <a:extLst>
                <a:ext uri="{FF2B5EF4-FFF2-40B4-BE49-F238E27FC236}">
                  <a16:creationId xmlns:a16="http://schemas.microsoft.com/office/drawing/2014/main" id="{F20D2491-571B-8F17-F551-296F183E8B7A}"/>
                </a:ext>
              </a:extLst>
            </p:cNvPr>
            <p:cNvSpPr txBox="1"/>
            <p:nvPr/>
          </p:nvSpPr>
          <p:spPr>
            <a:xfrm>
              <a:off x="9297091" y="3845723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08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116" name="Grupa 115">
            <a:extLst>
              <a:ext uri="{FF2B5EF4-FFF2-40B4-BE49-F238E27FC236}">
                <a16:creationId xmlns:a16="http://schemas.microsoft.com/office/drawing/2014/main" id="{65AC4692-84C9-9BA8-20B3-BA6A888070E3}"/>
              </a:ext>
            </a:extLst>
          </p:cNvPr>
          <p:cNvGrpSpPr/>
          <p:nvPr/>
        </p:nvGrpSpPr>
        <p:grpSpPr>
          <a:xfrm>
            <a:off x="9258159" y="-6157388"/>
            <a:ext cx="8837562" cy="1135977"/>
            <a:chOff x="8992514" y="5275452"/>
            <a:chExt cx="11080283" cy="1424256"/>
          </a:xfrm>
        </p:grpSpPr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AFB2F06-33CB-1A41-85FF-DDF9C979C5AD}"/>
                </a:ext>
              </a:extLst>
            </p:cNvPr>
            <p:cNvSpPr/>
            <p:nvPr/>
          </p:nvSpPr>
          <p:spPr>
            <a:xfrm>
              <a:off x="8992514" y="527545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18" name="Freeform 3">
              <a:extLst>
                <a:ext uri="{FF2B5EF4-FFF2-40B4-BE49-F238E27FC236}">
                  <a16:creationId xmlns:a16="http://schemas.microsoft.com/office/drawing/2014/main" id="{74428CB0-7079-B4CC-DA3A-9C33B67733AF}"/>
                </a:ext>
              </a:extLst>
            </p:cNvPr>
            <p:cNvSpPr/>
            <p:nvPr/>
          </p:nvSpPr>
          <p:spPr>
            <a:xfrm>
              <a:off x="9056991" y="5344210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19" name="TextBox 20">
              <a:extLst>
                <a:ext uri="{FF2B5EF4-FFF2-40B4-BE49-F238E27FC236}">
                  <a16:creationId xmlns:a16="http://schemas.microsoft.com/office/drawing/2014/main" id="{40EC0611-847E-BC0A-503D-ABA17B041F99}"/>
                </a:ext>
              </a:extLst>
            </p:cNvPr>
            <p:cNvSpPr txBox="1"/>
            <p:nvPr/>
          </p:nvSpPr>
          <p:spPr>
            <a:xfrm>
              <a:off x="10827829" y="5433586"/>
              <a:ext cx="9244968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BUDOWLANKA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Zatrzymano dwóch mężczyzn z branży budowlanej. Oszukali ponad 50 osób.</a:t>
              </a:r>
            </a:p>
          </p:txBody>
        </p:sp>
        <p:sp>
          <p:nvSpPr>
            <p:cNvPr id="120" name="TextBox 21">
              <a:extLst>
                <a:ext uri="{FF2B5EF4-FFF2-40B4-BE49-F238E27FC236}">
                  <a16:creationId xmlns:a16="http://schemas.microsoft.com/office/drawing/2014/main" id="{8251BBBD-C460-942C-9D93-B5BF46891F25}"/>
                </a:ext>
              </a:extLst>
            </p:cNvPr>
            <p:cNvSpPr txBox="1"/>
            <p:nvPr/>
          </p:nvSpPr>
          <p:spPr>
            <a:xfrm>
              <a:off x="9137572" y="5548664"/>
              <a:ext cx="1134140" cy="103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09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</p:grpSp>
      <p:grpSp>
        <p:nvGrpSpPr>
          <p:cNvPr id="121" name="Grupa 120">
            <a:extLst>
              <a:ext uri="{FF2B5EF4-FFF2-40B4-BE49-F238E27FC236}">
                <a16:creationId xmlns:a16="http://schemas.microsoft.com/office/drawing/2014/main" id="{30233203-E9FA-0913-3B97-34D53F6065F4}"/>
              </a:ext>
            </a:extLst>
          </p:cNvPr>
          <p:cNvGrpSpPr/>
          <p:nvPr/>
        </p:nvGrpSpPr>
        <p:grpSpPr>
          <a:xfrm>
            <a:off x="9209796" y="-4455514"/>
            <a:ext cx="9689716" cy="1135977"/>
            <a:chOff x="8588765" y="6965112"/>
            <a:chExt cx="12148690" cy="1424256"/>
          </a:xfrm>
        </p:grpSpPr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F8389B3B-397A-150F-7243-5C99B5138774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Montserrat" pitchFamily="2" charset="-18"/>
              </a:endParaRPr>
            </a:p>
          </p:txBody>
        </p:sp>
        <p:sp>
          <p:nvSpPr>
            <p:cNvPr id="123" name="Freeform 3">
              <a:extLst>
                <a:ext uri="{FF2B5EF4-FFF2-40B4-BE49-F238E27FC236}">
                  <a16:creationId xmlns:a16="http://schemas.microsoft.com/office/drawing/2014/main" id="{81931273-9E0D-A207-87C0-8B1027540DE9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Montserrat" pitchFamily="2" charset="-18"/>
              </a:endParaRPr>
            </a:p>
          </p:txBody>
        </p:sp>
        <p:sp>
          <p:nvSpPr>
            <p:cNvPr id="124" name="TextBox 21">
              <a:extLst>
                <a:ext uri="{FF2B5EF4-FFF2-40B4-BE49-F238E27FC236}">
                  <a16:creationId xmlns:a16="http://schemas.microsoft.com/office/drawing/2014/main" id="{95C584B8-5A14-71DB-EF80-B99B206F081C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anose="00000800000000000000" pitchFamily="50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10</a:t>
              </a:r>
              <a:endParaRPr lang="en-US" sz="4784" b="1" dirty="0">
                <a:solidFill>
                  <a:srgbClr val="FDFDFD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125" name="TextBox 20">
              <a:extLst>
                <a:ext uri="{FF2B5EF4-FFF2-40B4-BE49-F238E27FC236}">
                  <a16:creationId xmlns:a16="http://schemas.microsoft.com/office/drawing/2014/main" id="{D4A0C9AD-6588-3C74-C048-A7011E7946DA}"/>
                </a:ext>
              </a:extLst>
            </p:cNvPr>
            <p:cNvSpPr txBox="1"/>
            <p:nvPr/>
          </p:nvSpPr>
          <p:spPr>
            <a:xfrm>
              <a:off x="10472443" y="7090490"/>
              <a:ext cx="10265012" cy="11576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VAT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Podejrzane osoby wystawiły ponad 100 faktur VAT</a:t>
              </a:r>
              <a:b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</a:b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na łączną kwotę ponad 10 mln zł. 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26" name="Picture 4" descr="Na stole leżą telefony komórkowe, widać opaskę z napisem Policja.">
            <a:extLst>
              <a:ext uri="{FF2B5EF4-FFF2-40B4-BE49-F238E27FC236}">
                <a16:creationId xmlns:a16="http://schemas.microsoft.com/office/drawing/2014/main" id="{29BD4DD4-089B-38A4-47F4-A68A7D936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9"/>
          <a:stretch/>
        </p:blipFill>
        <p:spPr bwMode="auto">
          <a:xfrm>
            <a:off x="5398848" y="-6938184"/>
            <a:ext cx="2809797" cy="208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Zabezpieczony tytoń w tekturowym pudle.">
            <a:extLst>
              <a:ext uri="{FF2B5EF4-FFF2-40B4-BE49-F238E27FC236}">
                <a16:creationId xmlns:a16="http://schemas.microsoft.com/office/drawing/2014/main" id="{73DD26D3-652C-368B-2C0E-AC73E88BC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25"/>
          <a:stretch/>
        </p:blipFill>
        <p:spPr bwMode="auto">
          <a:xfrm>
            <a:off x="5398849" y="-9692725"/>
            <a:ext cx="2803716" cy="20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 descr="Na stole leżą zegarki i pieniądze.">
            <a:extLst>
              <a:ext uri="{FF2B5EF4-FFF2-40B4-BE49-F238E27FC236}">
                <a16:creationId xmlns:a16="http://schemas.microsoft.com/office/drawing/2014/main" id="{494906A2-58F3-EF91-23A7-7F6F7A3E1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1"/>
          <a:stretch/>
        </p:blipFill>
        <p:spPr bwMode="auto">
          <a:xfrm>
            <a:off x="5398850" y="-12436141"/>
            <a:ext cx="2803716" cy="20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Obraz 128" descr="Policjanci prowadzą zatrzymanego mężczyznę.">
            <a:hlinkClick r:id="rId19" tooltip="&quot;&quot;"/>
            <a:extLst>
              <a:ext uri="{FF2B5EF4-FFF2-40B4-BE49-F238E27FC236}">
                <a16:creationId xmlns:a16="http://schemas.microsoft.com/office/drawing/2014/main" id="{44D0AB10-E9C8-03F8-65F4-C553C87049C8}"/>
              </a:ext>
            </a:extLst>
          </p:cNvPr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48" y="-4184463"/>
            <a:ext cx="2803715" cy="21027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rupa 74">
            <a:extLst>
              <a:ext uri="{FF2B5EF4-FFF2-40B4-BE49-F238E27FC236}">
                <a16:creationId xmlns:a16="http://schemas.microsoft.com/office/drawing/2014/main" id="{64D11FE4-8674-4BB2-AB2C-C6CC669238E6}"/>
              </a:ext>
            </a:extLst>
          </p:cNvPr>
          <p:cNvGrpSpPr/>
          <p:nvPr/>
        </p:nvGrpSpPr>
        <p:grpSpPr>
          <a:xfrm>
            <a:off x="9144000" y="7875746"/>
            <a:ext cx="10513503" cy="1674246"/>
            <a:chOff x="8588765" y="6965112"/>
            <a:chExt cx="12172373" cy="1938416"/>
          </a:xfrm>
        </p:grpSpPr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56B30CC7-25DC-4ABC-A4E6-220B80D1342D}"/>
                </a:ext>
              </a:extLst>
            </p:cNvPr>
            <p:cNvSpPr/>
            <p:nvPr/>
          </p:nvSpPr>
          <p:spPr>
            <a:xfrm>
              <a:off x="8588765" y="6965112"/>
              <a:ext cx="1424256" cy="1424256"/>
            </a:xfrm>
            <a:custGeom>
              <a:avLst/>
              <a:gdLst/>
              <a:ahLst/>
              <a:cxnLst/>
              <a:rect l="l" t="t" r="r" b="b"/>
              <a:pathLst>
                <a:path w="1424256" h="1424256">
                  <a:moveTo>
                    <a:pt x="0" y="0"/>
                  </a:moveTo>
                  <a:lnTo>
                    <a:pt x="1424255" y="0"/>
                  </a:lnTo>
                  <a:lnTo>
                    <a:pt x="1424255" y="1424256"/>
                  </a:lnTo>
                  <a:lnTo>
                    <a:pt x="0" y="1424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>
                <a:latin typeface="League Spartan" pitchFamily="2" charset="-18"/>
              </a:endParaRPr>
            </a:p>
          </p:txBody>
        </p:sp>
        <p:sp>
          <p:nvSpPr>
            <p:cNvPr id="77" name="Freeform 3">
              <a:extLst>
                <a:ext uri="{FF2B5EF4-FFF2-40B4-BE49-F238E27FC236}">
                  <a16:creationId xmlns:a16="http://schemas.microsoft.com/office/drawing/2014/main" id="{F0ADD783-9173-48FA-AE71-5A81CDEF00D1}"/>
                </a:ext>
              </a:extLst>
            </p:cNvPr>
            <p:cNvSpPr/>
            <p:nvPr/>
          </p:nvSpPr>
          <p:spPr>
            <a:xfrm>
              <a:off x="8651775" y="7036119"/>
              <a:ext cx="1295302" cy="129530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023374">
                    <a:shade val="30000"/>
                    <a:satMod val="115000"/>
                  </a:srgbClr>
                </a:gs>
                <a:gs pos="50000">
                  <a:srgbClr val="023374">
                    <a:shade val="67500"/>
                    <a:satMod val="115000"/>
                  </a:srgbClr>
                </a:gs>
                <a:gs pos="100000">
                  <a:srgbClr val="023374">
                    <a:shade val="100000"/>
                    <a:satMod val="115000"/>
                  </a:srgbClr>
                </a:gs>
              </a:gsLst>
              <a:lin ang="0" scaled="1"/>
            </a:gradFill>
            <a:ln w="38100" cap="sq">
              <a:noFill/>
              <a:prstDash val="solid"/>
              <a:miter/>
            </a:ln>
          </p:spPr>
          <p:txBody>
            <a:bodyPr/>
            <a:lstStyle/>
            <a:p>
              <a:pPr algn="just"/>
              <a:endParaRPr lang="pl-PL" dirty="0">
                <a:latin typeface="League Spartan" pitchFamily="2" charset="-18"/>
              </a:endParaRPr>
            </a:p>
          </p:txBody>
        </p:sp>
        <p:sp>
          <p:nvSpPr>
            <p:cNvPr id="78" name="TextBox 21">
              <a:extLst>
                <a:ext uri="{FF2B5EF4-FFF2-40B4-BE49-F238E27FC236}">
                  <a16:creationId xmlns:a16="http://schemas.microsoft.com/office/drawing/2014/main" id="{DF5E57DD-929B-4E6C-8645-35547E532859}"/>
                </a:ext>
              </a:extLst>
            </p:cNvPr>
            <p:cNvSpPr txBox="1"/>
            <p:nvPr/>
          </p:nvSpPr>
          <p:spPr>
            <a:xfrm>
              <a:off x="8733823" y="7238324"/>
              <a:ext cx="1134140" cy="959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697"/>
                </a:lnSpc>
                <a:spcBef>
                  <a:spcPct val="0"/>
                </a:spcBef>
              </a:pPr>
              <a:r>
                <a:rPr lang="pl-PL" sz="4784" b="1" dirty="0">
                  <a:solidFill>
                    <a:srgbClr val="FDFDFD"/>
                  </a:solidFill>
                  <a:latin typeface="League Spartan" pitchFamily="2" charset="-18"/>
                  <a:ea typeface="Champagne &amp; Limousines" panose="020B0502020202020204" pitchFamily="34" charset="0"/>
                  <a:cs typeface="Open Sans Extra Bold"/>
                  <a:sym typeface="Open Sans Extra Bold"/>
                </a:rPr>
                <a:t>14</a:t>
              </a:r>
              <a:endParaRPr lang="en-US" sz="4784" b="1" dirty="0">
                <a:solidFill>
                  <a:srgbClr val="FDFDFD"/>
                </a:solidFill>
                <a:latin typeface="League Spartan" pitchFamily="2" charset="-18"/>
                <a:ea typeface="Champagne &amp; Limousines" panose="020B0502020202020204" pitchFamily="34" charset="0"/>
                <a:cs typeface="Open Sans Extra Bold"/>
                <a:sym typeface="Open Sans Extra Bold"/>
              </a:endParaRPr>
            </a:p>
          </p:txBody>
        </p:sp>
        <p:sp>
          <p:nvSpPr>
            <p:cNvPr id="130" name="TextBox 20">
              <a:extLst>
                <a:ext uri="{FF2B5EF4-FFF2-40B4-BE49-F238E27FC236}">
                  <a16:creationId xmlns:a16="http://schemas.microsoft.com/office/drawing/2014/main" id="{402CE317-C65D-45DD-A2A5-B9485233EAA3}"/>
                </a:ext>
              </a:extLst>
            </p:cNvPr>
            <p:cNvSpPr txBox="1"/>
            <p:nvPr/>
          </p:nvSpPr>
          <p:spPr>
            <a:xfrm>
              <a:off x="10496126" y="7121833"/>
              <a:ext cx="10265012" cy="17816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  <a:cs typeface="Lato" panose="020F0502020204030203" pitchFamily="34" charset="0"/>
                </a:rPr>
                <a:t>HANDEL LUDŹMI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Policjanci rozbili zorganizowaną grupę przestępczą. 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Dziewięć osób zatrzymanych, które werbowały kobiety, </a:t>
              </a:r>
            </a:p>
            <a:p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zmuszały je do prostytucji i czerpały z tego procederu</a:t>
              </a:r>
            </a:p>
            <a:p>
              <a:r>
                <a:rPr lang="pl-PL" sz="200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korzyści </a:t>
              </a:r>
              <a:r>
                <a:rPr lang="pl-PL" sz="2000" dirty="0">
                  <a:solidFill>
                    <a:schemeClr val="bg1"/>
                  </a:solidFill>
                  <a:latin typeface="Montserrat" pitchFamily="2" charset="-18"/>
                  <a:ea typeface="Champagne &amp; Limousines" panose="020B0502020202020204" pitchFamily="34" charset="0"/>
                </a:rPr>
                <a:t>finansowe 	</a:t>
              </a:r>
              <a:endPara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674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734D9-D21A-E6E5-4413-C17639D93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A067AD5-3FE4-AC87-1435-533417D74E0C}"/>
              </a:ext>
            </a:extLst>
          </p:cNvPr>
          <p:cNvSpPr/>
          <p:nvPr/>
        </p:nvSpPr>
        <p:spPr>
          <a:xfrm>
            <a:off x="-5862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1CED11F1-A18D-92E3-2EE3-1DE2D652AE44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5152" y="3180562"/>
            <a:ext cx="121" cy="12062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0F131B00-6628-53B5-A85F-6AEAAF71B5B0}"/>
              </a:ext>
            </a:extLst>
          </p:cNvPr>
          <p:cNvCxnSpPr>
            <a:cxnSpLocks/>
            <a:endCxn id="16" idx="4"/>
          </p:cNvCxnSpPr>
          <p:nvPr/>
        </p:nvCxnSpPr>
        <p:spPr>
          <a:xfrm>
            <a:off x="596597" y="229764"/>
            <a:ext cx="6755" cy="753775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D9A4918E-90EB-0121-EBAE-CFFCE0994ECB}"/>
              </a:ext>
            </a:extLst>
          </p:cNvPr>
          <p:cNvSpPr/>
          <p:nvPr/>
        </p:nvSpPr>
        <p:spPr>
          <a:xfrm>
            <a:off x="514453" y="2326534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94E828F-45CC-06B1-659A-68F890D5FC10}"/>
              </a:ext>
            </a:extLst>
          </p:cNvPr>
          <p:cNvSpPr txBox="1"/>
          <p:nvPr/>
        </p:nvSpPr>
        <p:spPr>
          <a:xfrm>
            <a:off x="835309" y="230464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3" action="ppaction://hlinksldjump"/>
            <a:extLst>
              <a:ext uri="{FF2B5EF4-FFF2-40B4-BE49-F238E27FC236}">
                <a16:creationId xmlns:a16="http://schemas.microsoft.com/office/drawing/2014/main" id="{10FB2404-59F6-4974-92D5-68FCE5D6B22B}"/>
              </a:ext>
            </a:extLst>
          </p:cNvPr>
          <p:cNvSpPr/>
          <p:nvPr/>
        </p:nvSpPr>
        <p:spPr>
          <a:xfrm>
            <a:off x="514453" y="643890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454D6829-FF9D-C252-0E07-5325058BD4B0}"/>
              </a:ext>
            </a:extLst>
          </p:cNvPr>
          <p:cNvSpPr txBox="1"/>
          <p:nvPr/>
        </p:nvSpPr>
        <p:spPr>
          <a:xfrm>
            <a:off x="835308" y="6404688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2DDABF84-FAE2-B99A-6155-6864F364A822}"/>
              </a:ext>
            </a:extLst>
          </p:cNvPr>
          <p:cNvSpPr txBox="1"/>
          <p:nvPr/>
        </p:nvSpPr>
        <p:spPr>
          <a:xfrm>
            <a:off x="828007" y="7402053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9BFAB34-C114-7195-53EE-E5419DF53172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BAC056AC-F964-A878-2724-3BE973C6972C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D2EBCBC-D027-59F2-0604-BD2496C67C08}"/>
              </a:ext>
            </a:extLst>
          </p:cNvPr>
          <p:cNvSpPr txBox="1"/>
          <p:nvPr/>
        </p:nvSpPr>
        <p:spPr>
          <a:xfrm>
            <a:off x="1531867" y="2988367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1000" dirty="0">
              <a:solidFill>
                <a:srgbClr val="56AEFF"/>
              </a:solidFill>
              <a:latin typeface="League Spartan" panose="020B0604020202020204" charset="-18"/>
            </a:endParaRPr>
          </a:p>
        </p:txBody>
      </p:sp>
      <p:sp>
        <p:nvSpPr>
          <p:cNvPr id="8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4AF521C9-0CA2-DA57-CF4A-BF6AAB03FD5E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6F4DABB-9968-94C2-C23D-DB4A2A5378A1}"/>
              </a:ext>
            </a:extLst>
          </p:cNvPr>
          <p:cNvSpPr txBox="1"/>
          <p:nvPr/>
        </p:nvSpPr>
        <p:spPr>
          <a:xfrm>
            <a:off x="1484162" y="3675423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5D0F142-CBB6-64C8-A97E-7B73C88F9C15}"/>
              </a:ext>
            </a:extLst>
          </p:cNvPr>
          <p:cNvSpPr txBox="1"/>
          <p:nvPr/>
        </p:nvSpPr>
        <p:spPr>
          <a:xfrm>
            <a:off x="1501361" y="434859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0FB68C28-0A60-9052-D657-1A3DC6B14180}"/>
              </a:ext>
            </a:extLst>
          </p:cNvPr>
          <p:cNvSpPr/>
          <p:nvPr/>
        </p:nvSpPr>
        <p:spPr>
          <a:xfrm>
            <a:off x="1199165" y="369875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89">
            <a:hlinkClick r:id="rId2" action="ppaction://hlinksldjump"/>
            <a:extLst>
              <a:ext uri="{FF2B5EF4-FFF2-40B4-BE49-F238E27FC236}">
                <a16:creationId xmlns:a16="http://schemas.microsoft.com/office/drawing/2014/main" id="{259921A7-F35C-78F4-13F9-997FF6946474}"/>
              </a:ext>
            </a:extLst>
          </p:cNvPr>
          <p:cNvSpPr/>
          <p:nvPr/>
        </p:nvSpPr>
        <p:spPr>
          <a:xfrm>
            <a:off x="1206252" y="438280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87">
            <a:hlinkClick r:id="rId5" action="ppaction://hlinksldjump"/>
            <a:extLst>
              <a:ext uri="{FF2B5EF4-FFF2-40B4-BE49-F238E27FC236}">
                <a16:creationId xmlns:a16="http://schemas.microsoft.com/office/drawing/2014/main" id="{E9B98580-95FE-6A60-D50D-F29707E363AC}"/>
              </a:ext>
            </a:extLst>
          </p:cNvPr>
          <p:cNvSpPr/>
          <p:nvPr/>
        </p:nvSpPr>
        <p:spPr>
          <a:xfrm>
            <a:off x="417086" y="7394991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052D3E68-CEB2-3255-08A3-E0A54B03F29C}"/>
              </a:ext>
            </a:extLst>
          </p:cNvPr>
          <p:cNvSpPr/>
          <p:nvPr/>
        </p:nvSpPr>
        <p:spPr>
          <a:xfrm>
            <a:off x="8094886" y="2095500"/>
            <a:ext cx="12960534" cy="0"/>
          </a:xfrm>
          <a:prstGeom prst="line">
            <a:avLst/>
          </a:prstGeom>
          <a:ln w="38100" cap="flat">
            <a:solidFill>
              <a:srgbClr val="5188C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26" name="Group 23">
            <a:extLst>
              <a:ext uri="{FF2B5EF4-FFF2-40B4-BE49-F238E27FC236}">
                <a16:creationId xmlns:a16="http://schemas.microsoft.com/office/drawing/2014/main" id="{5C004470-4116-A70B-8B45-E36B65766861}"/>
              </a:ext>
            </a:extLst>
          </p:cNvPr>
          <p:cNvGrpSpPr/>
          <p:nvPr/>
        </p:nvGrpSpPr>
        <p:grpSpPr>
          <a:xfrm>
            <a:off x="7536209" y="1887802"/>
            <a:ext cx="890951" cy="890951"/>
            <a:chOff x="0" y="0"/>
            <a:chExt cx="812800" cy="812800"/>
          </a:xfrm>
        </p:grpSpPr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E94588DE-99DD-1607-BBEC-177FC6DBEE3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F5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5">
              <a:extLst>
                <a:ext uri="{FF2B5EF4-FFF2-40B4-BE49-F238E27FC236}">
                  <a16:creationId xmlns:a16="http://schemas.microsoft.com/office/drawing/2014/main" id="{36FD3A1F-EB22-A155-C0E8-EDB6A957C4C8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0" name="Group 26">
            <a:extLst>
              <a:ext uri="{FF2B5EF4-FFF2-40B4-BE49-F238E27FC236}">
                <a16:creationId xmlns:a16="http://schemas.microsoft.com/office/drawing/2014/main" id="{CD776D3C-515C-1A76-EB18-6AB63D58EE33}"/>
              </a:ext>
            </a:extLst>
          </p:cNvPr>
          <p:cNvGrpSpPr/>
          <p:nvPr/>
        </p:nvGrpSpPr>
        <p:grpSpPr>
          <a:xfrm>
            <a:off x="14254320" y="1844918"/>
            <a:ext cx="890951" cy="890951"/>
            <a:chOff x="0" y="0"/>
            <a:chExt cx="812800" cy="812800"/>
          </a:xfrm>
        </p:grpSpPr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5F457736-C0C7-D5F4-0689-32C8F937949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F5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28">
              <a:extLst>
                <a:ext uri="{FF2B5EF4-FFF2-40B4-BE49-F238E27FC236}">
                  <a16:creationId xmlns:a16="http://schemas.microsoft.com/office/drawing/2014/main" id="{DEA294A6-644F-2778-8C73-564773A34FA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2C92EB9A-0356-2712-0542-CBAEA75D312E}"/>
              </a:ext>
            </a:extLst>
          </p:cNvPr>
          <p:cNvSpPr/>
          <p:nvPr/>
        </p:nvSpPr>
        <p:spPr>
          <a:xfrm rot="5400000">
            <a:off x="7796316" y="2138384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A15629A2-7663-BB95-0A28-0BCD3E2F045B}"/>
              </a:ext>
            </a:extLst>
          </p:cNvPr>
          <p:cNvSpPr/>
          <p:nvPr/>
        </p:nvSpPr>
        <p:spPr>
          <a:xfrm rot="5400000">
            <a:off x="14504902" y="2095500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AutoShape 22">
            <a:extLst>
              <a:ext uri="{FF2B5EF4-FFF2-40B4-BE49-F238E27FC236}">
                <a16:creationId xmlns:a16="http://schemas.microsoft.com/office/drawing/2014/main" id="{046A0EE2-AC43-BA68-D2AC-BC3B893A6855}"/>
              </a:ext>
            </a:extLst>
          </p:cNvPr>
          <p:cNvSpPr/>
          <p:nvPr/>
        </p:nvSpPr>
        <p:spPr>
          <a:xfrm>
            <a:off x="8059717" y="6026274"/>
            <a:ext cx="12960534" cy="0"/>
          </a:xfrm>
          <a:prstGeom prst="line">
            <a:avLst/>
          </a:prstGeom>
          <a:ln w="38100" cap="flat">
            <a:solidFill>
              <a:srgbClr val="5188C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38" name="Group 23">
            <a:extLst>
              <a:ext uri="{FF2B5EF4-FFF2-40B4-BE49-F238E27FC236}">
                <a16:creationId xmlns:a16="http://schemas.microsoft.com/office/drawing/2014/main" id="{95420EFB-9532-BCDD-A0AA-5359C10DECBC}"/>
              </a:ext>
            </a:extLst>
          </p:cNvPr>
          <p:cNvGrpSpPr/>
          <p:nvPr/>
        </p:nvGrpSpPr>
        <p:grpSpPr>
          <a:xfrm>
            <a:off x="7501040" y="5818576"/>
            <a:ext cx="890951" cy="890951"/>
            <a:chOff x="0" y="0"/>
            <a:chExt cx="812800" cy="812800"/>
          </a:xfrm>
        </p:grpSpPr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37AD2345-DF89-A3F6-5A45-8C0B2364DFF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F5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TextBox 25">
              <a:extLst>
                <a:ext uri="{FF2B5EF4-FFF2-40B4-BE49-F238E27FC236}">
                  <a16:creationId xmlns:a16="http://schemas.microsoft.com/office/drawing/2014/main" id="{045A6F47-C498-F2FF-0B7F-4232227CC5A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2" name="Group 26">
            <a:extLst>
              <a:ext uri="{FF2B5EF4-FFF2-40B4-BE49-F238E27FC236}">
                <a16:creationId xmlns:a16="http://schemas.microsoft.com/office/drawing/2014/main" id="{6B777A56-685D-98A7-2747-905864E01B22}"/>
              </a:ext>
            </a:extLst>
          </p:cNvPr>
          <p:cNvGrpSpPr/>
          <p:nvPr/>
        </p:nvGrpSpPr>
        <p:grpSpPr>
          <a:xfrm>
            <a:off x="14219151" y="5775692"/>
            <a:ext cx="890951" cy="890951"/>
            <a:chOff x="0" y="0"/>
            <a:chExt cx="812800" cy="812800"/>
          </a:xfrm>
        </p:grpSpPr>
        <p:sp>
          <p:nvSpPr>
            <p:cNvPr id="44" name="Freeform 27">
              <a:extLst>
                <a:ext uri="{FF2B5EF4-FFF2-40B4-BE49-F238E27FC236}">
                  <a16:creationId xmlns:a16="http://schemas.microsoft.com/office/drawing/2014/main" id="{B4847386-FE8F-21B4-A6D6-61209113844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F5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TextBox 28">
              <a:extLst>
                <a:ext uri="{FF2B5EF4-FFF2-40B4-BE49-F238E27FC236}">
                  <a16:creationId xmlns:a16="http://schemas.microsoft.com/office/drawing/2014/main" id="{FCF0BFE1-ED87-9FBD-6B84-BD488E4C6CC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6" name="Freeform 32">
            <a:extLst>
              <a:ext uri="{FF2B5EF4-FFF2-40B4-BE49-F238E27FC236}">
                <a16:creationId xmlns:a16="http://schemas.microsoft.com/office/drawing/2014/main" id="{C76AA804-5357-6057-9536-5D8A037E7EEB}"/>
              </a:ext>
            </a:extLst>
          </p:cNvPr>
          <p:cNvSpPr/>
          <p:nvPr/>
        </p:nvSpPr>
        <p:spPr>
          <a:xfrm rot="5400000">
            <a:off x="7761147" y="6069158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7" name="Freeform 33">
            <a:extLst>
              <a:ext uri="{FF2B5EF4-FFF2-40B4-BE49-F238E27FC236}">
                <a16:creationId xmlns:a16="http://schemas.microsoft.com/office/drawing/2014/main" id="{81957C2B-C501-8919-B376-CFF296817BA1}"/>
              </a:ext>
            </a:extLst>
          </p:cNvPr>
          <p:cNvSpPr/>
          <p:nvPr/>
        </p:nvSpPr>
        <p:spPr>
          <a:xfrm rot="5400000">
            <a:off x="14469733" y="6026274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713BD47E-0AA0-68E5-4CEB-48ED05E2D20A}"/>
              </a:ext>
            </a:extLst>
          </p:cNvPr>
          <p:cNvSpPr txBox="1"/>
          <p:nvPr/>
        </p:nvSpPr>
        <p:spPr>
          <a:xfrm>
            <a:off x="4638410" y="3140201"/>
            <a:ext cx="6705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- ODBUDOWA STRUKTUR </a:t>
            </a:r>
            <a:b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</a:br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DW. Z CYBERPRZESTĘPCZOŚCIĄ;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- ZWIĘKSZENIE STRUKTUR KORUPCYJNYCH W KWP, POWOŁANIE ZEPOŁU W PIOTRKOWIE TRYBUNALSKIM</a:t>
            </a:r>
          </a:p>
          <a:p>
            <a:pPr algn="ctr"/>
            <a:endParaRPr lang="pl-PL" sz="2500" dirty="0">
              <a:latin typeface="Montserrat SemiBold" pitchFamily="2" charset="-18"/>
            </a:endParaRP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4E415DBA-28CF-EA6E-181D-05CA8B1227DB}"/>
              </a:ext>
            </a:extLst>
          </p:cNvPr>
          <p:cNvSpPr txBox="1"/>
          <p:nvPr/>
        </p:nvSpPr>
        <p:spPr>
          <a:xfrm>
            <a:off x="11365545" y="3171523"/>
            <a:ext cx="6705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PIOTRKÓW TRYBUNALSKI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OPP W ŁODZI</a:t>
            </a:r>
          </a:p>
          <a:p>
            <a:pPr algn="ctr"/>
            <a:endParaRPr lang="pl-PL" sz="2500" dirty="0">
              <a:latin typeface="Montserrat SemiBold" pitchFamily="2" charset="-18"/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0772A73A-61ED-06F5-DA79-6C37472333E4}"/>
              </a:ext>
            </a:extLst>
          </p:cNvPr>
          <p:cNvSpPr txBox="1"/>
          <p:nvPr/>
        </p:nvSpPr>
        <p:spPr>
          <a:xfrm>
            <a:off x="4593715" y="7119298"/>
            <a:ext cx="6705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UZUPEŁNIENIE WAKATÓW, W TYM UZUPEŁNIENIE WAKATÓW NA STANOWISKACH ZASTĘPCY DYŻURNEGO W 5 JEDNOSTKACH POWIATOWYCH GARNIZONU ŁÓDZKIEGO</a:t>
            </a:r>
          </a:p>
          <a:p>
            <a:pPr algn="ctr"/>
            <a:endParaRPr lang="pl-PL" sz="2500" dirty="0">
              <a:latin typeface="Montserrat SemiBold" pitchFamily="2" charset="-18"/>
            </a:endParaRP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0A3BF5CE-DFE8-E02C-AD6C-EDE9336AF26C}"/>
              </a:ext>
            </a:extLst>
          </p:cNvPr>
          <p:cNvSpPr txBox="1"/>
          <p:nvPr/>
        </p:nvSpPr>
        <p:spPr>
          <a:xfrm>
            <a:off x="11311826" y="7119298"/>
            <a:ext cx="6705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PRZESTĘPCZOŚĆ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 SemiBold" pitchFamily="2" charset="-18"/>
                <a:ea typeface="Champagne &amp; Limousines" panose="020B0502020202020204" pitchFamily="34" charset="0"/>
              </a:rPr>
              <a:t>SAMOCHODOWA </a:t>
            </a:r>
          </a:p>
          <a:p>
            <a:pPr algn="ctr"/>
            <a:endParaRPr lang="pl-PL" sz="2500" dirty="0">
              <a:latin typeface="Montserrat SemiBol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08383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3ABFC104-625F-638E-AAC3-D0770CED9FA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rgbClr val="051D40"/>
              </a:gs>
              <a:gs pos="100000">
                <a:srgbClr val="051D40"/>
              </a:gs>
            </a:gsLst>
            <a:lin ang="5400000" scaled="1"/>
          </a:gra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C258933B-A37D-35ED-A173-E87141C1DDDC}"/>
              </a:ext>
            </a:extLst>
          </p:cNvPr>
          <p:cNvSpPr/>
          <p:nvPr/>
        </p:nvSpPr>
        <p:spPr>
          <a:xfrm rot="10800000">
            <a:off x="-3034689" y="1730029"/>
            <a:ext cx="5638799" cy="1706487"/>
          </a:xfrm>
          <a:prstGeom prst="homePlat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4F6E9A6A-8247-8CD2-AEA9-696AC67E20BC}"/>
              </a:ext>
            </a:extLst>
          </p:cNvPr>
          <p:cNvGrpSpPr/>
          <p:nvPr/>
        </p:nvGrpSpPr>
        <p:grpSpPr>
          <a:xfrm>
            <a:off x="672977" y="4414785"/>
            <a:ext cx="18085046" cy="1163780"/>
            <a:chOff x="-474297" y="2885795"/>
            <a:chExt cx="24113395" cy="1551706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F000D72B-57C3-C9E9-296F-B76B80095069}"/>
                </a:ext>
              </a:extLst>
            </p:cNvPr>
            <p:cNvSpPr txBox="1"/>
            <p:nvPr/>
          </p:nvSpPr>
          <p:spPr>
            <a:xfrm>
              <a:off x="-474297" y="2885795"/>
              <a:ext cx="23486698" cy="15517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4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6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" pitchFamily="2" charset="-18"/>
                  <a:ea typeface="League Spartan"/>
                  <a:cs typeface="League Spartan"/>
                  <a:sym typeface="League Spartan"/>
                </a:rPr>
                <a:t>DZIĘKUJĘ ZA UWAGĘ</a:t>
              </a: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69A2581-774F-833C-1E40-3699EED56AAB}"/>
                </a:ext>
              </a:extLst>
            </p:cNvPr>
            <p:cNvSpPr txBox="1"/>
            <p:nvPr/>
          </p:nvSpPr>
          <p:spPr>
            <a:xfrm>
              <a:off x="152400" y="2936595"/>
              <a:ext cx="23486698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mpagne &amp; Limousines" panose="020B0502020202020204" pitchFamily="34" charset="0"/>
                <a:ea typeface="Champagne &amp; Limousines" panose="020B0502020202020204" pitchFamily="34" charset="0"/>
                <a:cs typeface="TT Commons Pro"/>
                <a:sym typeface="TT Commons Pro"/>
              </a:endParaRPr>
            </a:p>
          </p:txBody>
        </p:sp>
      </p:grpSp>
      <p:sp>
        <p:nvSpPr>
          <p:cNvPr id="13" name="Freeform 7">
            <a:extLst>
              <a:ext uri="{FF2B5EF4-FFF2-40B4-BE49-F238E27FC236}">
                <a16:creationId xmlns:a16="http://schemas.microsoft.com/office/drawing/2014/main" id="{8D1B6C9A-16ED-D7F1-E090-2B7FAF628088}"/>
              </a:ext>
            </a:extLst>
          </p:cNvPr>
          <p:cNvSpPr/>
          <p:nvPr/>
        </p:nvSpPr>
        <p:spPr>
          <a:xfrm>
            <a:off x="1810422" y="1011984"/>
            <a:ext cx="3142578" cy="3142578"/>
          </a:xfrm>
          <a:custGeom>
            <a:avLst/>
            <a:gdLst/>
            <a:ahLst/>
            <a:cxnLst/>
            <a:rect l="l" t="t" r="r" b="b"/>
            <a:pathLst>
              <a:path w="1062534" h="1062534">
                <a:moveTo>
                  <a:pt x="0" y="0"/>
                </a:moveTo>
                <a:lnTo>
                  <a:pt x="1062534" y="0"/>
                </a:lnTo>
                <a:lnTo>
                  <a:pt x="1062534" y="1062534"/>
                </a:lnTo>
                <a:lnTo>
                  <a:pt x="0" y="1062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5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2EFFA-9546-BB81-AA00-77CAB4101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FD8A8AAB-B10A-B340-A1C9-0DB1DDE6073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76" name="Prostokąt: zaokrąglone rogi 75">
            <a:extLst>
              <a:ext uri="{FF2B5EF4-FFF2-40B4-BE49-F238E27FC236}">
                <a16:creationId xmlns:a16="http://schemas.microsoft.com/office/drawing/2014/main" id="{3A0889B2-D316-68CF-6172-9E3ED9F474B5}"/>
              </a:ext>
            </a:extLst>
          </p:cNvPr>
          <p:cNvSpPr/>
          <p:nvPr/>
        </p:nvSpPr>
        <p:spPr>
          <a:xfrm>
            <a:off x="13037517" y="2961745"/>
            <a:ext cx="7155483" cy="36834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5E2EA156-A911-C16D-BB32-9CD1AB660DC4}"/>
              </a:ext>
            </a:extLst>
          </p:cNvPr>
          <p:cNvSpPr/>
          <p:nvPr/>
        </p:nvSpPr>
        <p:spPr>
          <a:xfrm>
            <a:off x="1165627" y="2961745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E5753C3F-95FF-40B5-D298-027CACD318DA}"/>
              </a:ext>
            </a:extLst>
          </p:cNvPr>
          <p:cNvCxnSpPr>
            <a:cxnSpLocks/>
            <a:stCxn id="39" idx="4"/>
            <a:endCxn id="14" idx="0"/>
          </p:cNvCxnSpPr>
          <p:nvPr/>
        </p:nvCxnSpPr>
        <p:spPr>
          <a:xfrm flipH="1">
            <a:off x="1288065" y="3218086"/>
            <a:ext cx="5733" cy="11549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16649424-54A0-2DFB-7269-5BD77D0F39B6}"/>
              </a:ext>
            </a:extLst>
          </p:cNvPr>
          <p:cNvCxnSpPr>
            <a:cxnSpLocks/>
          </p:cNvCxnSpPr>
          <p:nvPr/>
        </p:nvCxnSpPr>
        <p:spPr>
          <a:xfrm>
            <a:off x="596597" y="1270265"/>
            <a:ext cx="0" cy="62091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2B9A2FE-B22C-9819-81B5-0EE13EBFCFBE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9C959FF0-43DD-FEDF-8EFB-7846DA5AAFD1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196659F-25A1-EC05-3E09-AFB888969F92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946A8D8-E792-C2BD-6AFC-C40C18F8E17D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423C7269-F841-5D42-47FD-7E18583F3907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7ABCDFC3-227A-079B-09C2-DA6883FD5B70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C0181C0-8554-29CE-F952-E2DBA967D027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0910FF1-5015-3A2D-49A8-4EFDBE06CA4D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FC834FF1-0877-45F9-DC8E-EBA7DA8F0F45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2C73879-915F-A0B3-6E25-C86B7544A9D3}"/>
              </a:ext>
            </a:extLst>
          </p:cNvPr>
          <p:cNvSpPr txBox="1"/>
          <p:nvPr/>
        </p:nvSpPr>
        <p:spPr>
          <a:xfrm>
            <a:off x="1531867" y="2920346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WPW I ETATY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974E566-8AB1-6E57-97C5-D8CCEF588D14}"/>
              </a:ext>
            </a:extLst>
          </p:cNvPr>
          <p:cNvSpPr txBox="1"/>
          <p:nvPr/>
        </p:nvSpPr>
        <p:spPr>
          <a:xfrm>
            <a:off x="1503793" y="3660479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1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BDE5AE9D-14E2-CE2E-B8C5-70FE23C64846}"/>
              </a:ext>
            </a:extLst>
          </p:cNvPr>
          <p:cNvSpPr/>
          <p:nvPr/>
        </p:nvSpPr>
        <p:spPr>
          <a:xfrm>
            <a:off x="1203556" y="368922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16F22C7-4727-EF07-DF1D-301439FB3396}"/>
              </a:ext>
            </a:extLst>
          </p:cNvPr>
          <p:cNvSpPr txBox="1"/>
          <p:nvPr/>
        </p:nvSpPr>
        <p:spPr>
          <a:xfrm>
            <a:off x="1503793" y="4350642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CA16439-E43D-C604-BE4B-46CE2F7E9DEF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7C7F3BE1-9ED6-C0CE-B83C-787485F5245A}"/>
              </a:ext>
            </a:extLst>
          </p:cNvPr>
          <p:cNvSpPr txBox="1"/>
          <p:nvPr/>
        </p:nvSpPr>
        <p:spPr>
          <a:xfrm>
            <a:off x="6629400" y="596166"/>
            <a:ext cx="18592800" cy="650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2500" b="1" dirty="0">
                <a:solidFill>
                  <a:schemeClr val="bg1"/>
                </a:solidFill>
                <a:latin typeface="League Spartan" panose="00000800000000000000" pitchFamily="50" charset="-18"/>
              </a:rPr>
              <a:t>STAN ETATOWY WYDZIAŁU PATROLOWO - WYWIADOWCZEGO</a:t>
            </a:r>
            <a:endParaRPr lang="pl-PL" sz="2500" dirty="0">
              <a:solidFill>
                <a:schemeClr val="bg1"/>
              </a:solidFill>
              <a:latin typeface="League Spartan" panose="00000800000000000000" pitchFamily="50" charset="-18"/>
              <a:ea typeface="Champagne &amp; Limousines" panose="020B0502020202020204" pitchFamily="34" charset="0"/>
              <a:cs typeface="TT Commons Pro Bold"/>
              <a:sym typeface="TT Commons Pro Bold"/>
            </a:endParaRPr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id="{36370E15-5934-4258-CC5F-86A51C21D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t="-17" r="-24" b="-17"/>
          <a:stretch>
            <a:fillRect/>
          </a:stretch>
        </p:blipFill>
        <p:spPr bwMode="auto">
          <a:xfrm>
            <a:off x="12930922" y="2589416"/>
            <a:ext cx="4148096" cy="545254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pole tekstowe 71">
            <a:extLst>
              <a:ext uri="{FF2B5EF4-FFF2-40B4-BE49-F238E27FC236}">
                <a16:creationId xmlns:a16="http://schemas.microsoft.com/office/drawing/2014/main" id="{0E0B5F88-C9B5-B43C-9F4B-CBE9F01D6D65}"/>
              </a:ext>
            </a:extLst>
          </p:cNvPr>
          <p:cNvSpPr txBox="1"/>
          <p:nvPr/>
        </p:nvSpPr>
        <p:spPr>
          <a:xfrm>
            <a:off x="3916780" y="3943908"/>
            <a:ext cx="11353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solidFill>
                <a:schemeClr val="bg1"/>
              </a:solidFill>
              <a:latin typeface="Montserrat" pitchFamily="2" charset="-18"/>
              <a:ea typeface="Champagne &amp; Limousines" panose="020B0502020202020204" pitchFamily="34" charset="0"/>
            </a:endParaRP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2882C2FB-1C90-318C-053F-D4E44435C23F}"/>
              </a:ext>
            </a:extLst>
          </p:cNvPr>
          <p:cNvSpPr txBox="1"/>
          <p:nvPr/>
        </p:nvSpPr>
        <p:spPr>
          <a:xfrm>
            <a:off x="7194892" y="3034146"/>
            <a:ext cx="5466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219 ETATÓW</a:t>
            </a:r>
          </a:p>
        </p:txBody>
      </p:sp>
      <p:cxnSp>
        <p:nvCxnSpPr>
          <p:cNvPr id="74" name="Łącznik prosty 73">
            <a:extLst>
              <a:ext uri="{FF2B5EF4-FFF2-40B4-BE49-F238E27FC236}">
                <a16:creationId xmlns:a16="http://schemas.microsoft.com/office/drawing/2014/main" id="{2653344B-4FAC-6490-A85D-9D215059005A}"/>
              </a:ext>
            </a:extLst>
          </p:cNvPr>
          <p:cNvCxnSpPr>
            <a:cxnSpLocks/>
          </p:cNvCxnSpPr>
          <p:nvPr/>
        </p:nvCxnSpPr>
        <p:spPr>
          <a:xfrm>
            <a:off x="7146827" y="4305018"/>
            <a:ext cx="51054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74E8CD0C-6656-BEF6-BDF0-E3AFA50859AA}"/>
              </a:ext>
            </a:extLst>
          </p:cNvPr>
          <p:cNvSpPr txBox="1"/>
          <p:nvPr/>
        </p:nvSpPr>
        <p:spPr>
          <a:xfrm>
            <a:off x="7642127" y="8240029"/>
            <a:ext cx="922019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500" b="1" dirty="0">
                <a:solidFill>
                  <a:srgbClr val="FF0000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16 ETATÓW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ODTWORZONO WYDZIAŁ DO WALKI</a:t>
            </a:r>
          </a:p>
          <a:p>
            <a:pPr algn="ctr"/>
            <a:r>
              <a:rPr lang="pl-PL" sz="22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Z PRZESTĘPCZOŚCIĄ SAMOCHODOWĄ KMP W ŁODZI</a:t>
            </a: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ABB03008-9FC9-1009-07B2-15600773D79F}"/>
              </a:ext>
            </a:extLst>
          </p:cNvPr>
          <p:cNvSpPr txBox="1"/>
          <p:nvPr/>
        </p:nvSpPr>
        <p:spPr>
          <a:xfrm>
            <a:off x="20285817" y="359889"/>
            <a:ext cx="1131365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ZMIANY NA STANOWISKACH KOMENDANTÓW MIEJSKICH/POWIATOWYCH POLICJI  OD DNIA 20 CZERWCA 2024 R. DO DNIA 1 GRUDNIA 2025 R.</a:t>
            </a:r>
          </a:p>
        </p:txBody>
      </p:sp>
      <p:pic>
        <p:nvPicPr>
          <p:cNvPr id="80" name="Obraz 79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CCE0F380-0EC9-F968-00E0-C742C3434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624" y="2224963"/>
            <a:ext cx="7810165" cy="71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5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A4B5-8790-0FAA-65A3-4E0CCABA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05BAE2D-BA69-299D-C745-3B826D8BE9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9EDB907-23F3-1725-E881-10509D0E1ED4}"/>
              </a:ext>
            </a:extLst>
          </p:cNvPr>
          <p:cNvSpPr/>
          <p:nvPr/>
        </p:nvSpPr>
        <p:spPr>
          <a:xfrm>
            <a:off x="1165627" y="2961745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17E2E49-6506-FFA0-6E51-20C76464D8F8}"/>
              </a:ext>
            </a:extLst>
          </p:cNvPr>
          <p:cNvCxnSpPr>
            <a:cxnSpLocks/>
            <a:stCxn id="39" idx="4"/>
            <a:endCxn id="14" idx="0"/>
          </p:cNvCxnSpPr>
          <p:nvPr/>
        </p:nvCxnSpPr>
        <p:spPr>
          <a:xfrm flipH="1">
            <a:off x="1288065" y="3218086"/>
            <a:ext cx="5733" cy="11549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BDD025D-FA74-D1DC-A9B7-F74FA5691FAA}"/>
              </a:ext>
            </a:extLst>
          </p:cNvPr>
          <p:cNvCxnSpPr>
            <a:cxnSpLocks/>
          </p:cNvCxnSpPr>
          <p:nvPr/>
        </p:nvCxnSpPr>
        <p:spPr>
          <a:xfrm>
            <a:off x="596597" y="1270265"/>
            <a:ext cx="0" cy="62091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B597234-AC9D-E7BE-EAAA-E48943A459DD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9EABAA10-CF10-DE06-B180-225CE75AE90C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8A28786-74E0-6263-8239-8285C76350A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C3D69E7-6A7A-67E5-8F85-B69125A14B46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55294F8A-A134-F97B-C290-D11ED339448D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2AE5480-95F8-5683-7661-575485864AE8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DB199C2-D0CF-B188-355C-9A6E35D884C5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F179FD5-F418-0306-9219-5AF291607F5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C3C968C-9FFD-5BD1-E7DA-A4CAA12BC986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946FB2-A621-52FB-67A5-84F267D65EDA}"/>
              </a:ext>
            </a:extLst>
          </p:cNvPr>
          <p:cNvSpPr txBox="1"/>
          <p:nvPr/>
        </p:nvSpPr>
        <p:spPr>
          <a:xfrm>
            <a:off x="1531867" y="2920346"/>
            <a:ext cx="388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2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CA4D45E-5B7E-28DE-1770-D8294E66C557}"/>
              </a:ext>
            </a:extLst>
          </p:cNvPr>
          <p:cNvSpPr txBox="1"/>
          <p:nvPr/>
        </p:nvSpPr>
        <p:spPr>
          <a:xfrm>
            <a:off x="1503793" y="3660479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1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DD6E5EA-9699-5E67-9579-FD9E3A7B143D}"/>
              </a:ext>
            </a:extLst>
          </p:cNvPr>
          <p:cNvSpPr/>
          <p:nvPr/>
        </p:nvSpPr>
        <p:spPr>
          <a:xfrm>
            <a:off x="1203556" y="368922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EE428BE-14E7-A88C-60E8-79CC37599805}"/>
              </a:ext>
            </a:extLst>
          </p:cNvPr>
          <p:cNvSpPr txBox="1"/>
          <p:nvPr/>
        </p:nvSpPr>
        <p:spPr>
          <a:xfrm>
            <a:off x="1503793" y="4350642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9BA2ACDD-6E66-D399-5B1A-578BBDA74AC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F915B2C-6805-75EB-4638-B4DF2C2BD668}"/>
              </a:ext>
            </a:extLst>
          </p:cNvPr>
          <p:cNvSpPr txBox="1"/>
          <p:nvPr/>
        </p:nvSpPr>
        <p:spPr>
          <a:xfrm>
            <a:off x="4503652" y="262043"/>
            <a:ext cx="13475826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WYKAZ LICZBOWY ETATÓW ORAZ STAN ZATRUDNIENIA</a:t>
            </a:r>
          </a:p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W JEDNOSTKACH ORGANIZACYJNYCH POLICJI WOJEWÓDZTWA ŁÓDZKIEGO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29BB3A8-F090-2399-C937-E286E0757737}"/>
              </a:ext>
            </a:extLst>
          </p:cNvPr>
          <p:cNvSpPr txBox="1"/>
          <p:nvPr/>
        </p:nvSpPr>
        <p:spPr>
          <a:xfrm>
            <a:off x="-12020674" y="359889"/>
            <a:ext cx="1131365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ZMIANY NA STANOWISKACH KOMENDANTÓW MIEJSKICH/POWIATOWYCH POLICJI  OD DNIA 20 CZERWCA 2024 R. DO DNIA 1 GRUDNIA 2025 R.</a:t>
            </a:r>
          </a:p>
        </p:txBody>
      </p:sp>
      <p:pic>
        <p:nvPicPr>
          <p:cNvPr id="18" name="Obraz 17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F6DAD7A2-B3BB-D252-69F2-491731FBB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2867" y="2224963"/>
            <a:ext cx="7810165" cy="7156047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552932B-705A-828B-6D9E-8E0E6B3AAF73}"/>
              </a:ext>
            </a:extLst>
          </p:cNvPr>
          <p:cNvSpPr txBox="1"/>
          <p:nvPr/>
        </p:nvSpPr>
        <p:spPr>
          <a:xfrm>
            <a:off x="22427891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B808371-50A5-79E4-1518-95887368C35D}"/>
              </a:ext>
            </a:extLst>
          </p:cNvPr>
          <p:cNvSpPr txBox="1"/>
          <p:nvPr/>
        </p:nvSpPr>
        <p:spPr>
          <a:xfrm>
            <a:off x="22877573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11260C6-66CC-59DD-CF57-8366CD80D5BA}"/>
              </a:ext>
            </a:extLst>
          </p:cNvPr>
          <p:cNvSpPr txBox="1"/>
          <p:nvPr/>
        </p:nvSpPr>
        <p:spPr>
          <a:xfrm>
            <a:off x="25703941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8765FAC-AFFE-FAB5-E91A-46F1D34B0649}"/>
              </a:ext>
            </a:extLst>
          </p:cNvPr>
          <p:cNvSpPr txBox="1"/>
          <p:nvPr/>
        </p:nvSpPr>
        <p:spPr>
          <a:xfrm>
            <a:off x="27151744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D356572-ACCE-1B6E-404E-CEC627D8EE7A}"/>
              </a:ext>
            </a:extLst>
          </p:cNvPr>
          <p:cNvSpPr txBox="1"/>
          <p:nvPr/>
        </p:nvSpPr>
        <p:spPr>
          <a:xfrm>
            <a:off x="26751402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B2A0E73-F908-ACDA-49B3-D8AF7EBE6934}"/>
              </a:ext>
            </a:extLst>
          </p:cNvPr>
          <p:cNvSpPr txBox="1"/>
          <p:nvPr/>
        </p:nvSpPr>
        <p:spPr>
          <a:xfrm>
            <a:off x="31767425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76DF803A-E24E-1F6C-7F31-4DAE8E3F155E}"/>
              </a:ext>
            </a:extLst>
          </p:cNvPr>
          <p:cNvCxnSpPr>
            <a:cxnSpLocks/>
          </p:cNvCxnSpPr>
          <p:nvPr/>
        </p:nvCxnSpPr>
        <p:spPr>
          <a:xfrm>
            <a:off x="26732833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72E7150F-74B2-299D-9196-D0989F4B2286}"/>
              </a:ext>
            </a:extLst>
          </p:cNvPr>
          <p:cNvCxnSpPr>
            <a:cxnSpLocks/>
          </p:cNvCxnSpPr>
          <p:nvPr/>
        </p:nvCxnSpPr>
        <p:spPr>
          <a:xfrm>
            <a:off x="32470629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C96241C-1AA8-D2C3-DF95-A6A3C15FC83B}"/>
              </a:ext>
            </a:extLst>
          </p:cNvPr>
          <p:cNvSpPr txBox="1"/>
          <p:nvPr/>
        </p:nvSpPr>
        <p:spPr>
          <a:xfrm>
            <a:off x="21848249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graphicFrame>
        <p:nvGraphicFramePr>
          <p:cNvPr id="38" name="Symbol zastępczy zawartości 3">
            <a:extLst>
              <a:ext uri="{FF2B5EF4-FFF2-40B4-BE49-F238E27FC236}">
                <a16:creationId xmlns:a16="http://schemas.microsoft.com/office/drawing/2014/main" id="{E2F5AB2F-ADF1-4B60-8EA1-ADCBB58659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255034"/>
              </p:ext>
            </p:extLst>
          </p:nvPr>
        </p:nvGraphicFramePr>
        <p:xfrm>
          <a:off x="4657275" y="1857683"/>
          <a:ext cx="12681261" cy="5386291"/>
        </p:xfrm>
        <a:graphic>
          <a:graphicData uri="http://schemas.openxmlformats.org/drawingml/2006/table">
            <a:tbl>
              <a:tblPr firstCol="1" lastCol="1">
                <a:effectLst/>
                <a:tableStyleId>{5940675A-B579-460E-94D1-54222C63F5DA}</a:tableStyleId>
              </a:tblPr>
              <a:tblGrid>
                <a:gridCol w="2730337">
                  <a:extLst>
                    <a:ext uri="{9D8B030D-6E8A-4147-A177-3AD203B41FA5}">
                      <a16:colId xmlns:a16="http://schemas.microsoft.com/office/drawing/2014/main" val="2613517649"/>
                    </a:ext>
                  </a:extLst>
                </a:gridCol>
                <a:gridCol w="1699901">
                  <a:extLst>
                    <a:ext uri="{9D8B030D-6E8A-4147-A177-3AD203B41FA5}">
                      <a16:colId xmlns:a16="http://schemas.microsoft.com/office/drawing/2014/main" val="254083798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1891031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59212858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05291145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575228976"/>
                    </a:ext>
                  </a:extLst>
                </a:gridCol>
                <a:gridCol w="1621623">
                  <a:extLst>
                    <a:ext uri="{9D8B030D-6E8A-4147-A177-3AD203B41FA5}">
                      <a16:colId xmlns:a16="http://schemas.microsoft.com/office/drawing/2014/main" val="3458758329"/>
                    </a:ext>
                  </a:extLst>
                </a:gridCol>
              </a:tblGrid>
              <a:tr h="956279">
                <a:tc rowSpan="2">
                  <a:txBody>
                    <a:bodyPr/>
                    <a:lstStyle/>
                    <a:p>
                      <a:pPr algn="ctr" fontAlgn="b"/>
                      <a:endParaRPr lang="pl-PL" sz="25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6288888"/>
                  </a:ext>
                </a:extLst>
              </a:tr>
              <a:tr h="959672">
                <a:tc vMerge="1"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2024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2025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2024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2025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2024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eague Spartan" panose="020B0604020202020204" charset="-18"/>
                          <a:ea typeface="Champagne &amp; Limousines" panose="020B0502020202020204" pitchFamily="34" charset="0"/>
                        </a:rPr>
                        <a:t>2025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eague Spartan" panose="020B0604020202020204" charset="-18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412568"/>
                  </a:ext>
                </a:extLst>
              </a:tr>
              <a:tr h="958517"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Etaty </a:t>
                      </a:r>
                      <a:b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</a:br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policjanci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6600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6644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739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413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11,20%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6,22%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662578"/>
                  </a:ext>
                </a:extLst>
              </a:tr>
              <a:tr h="132594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Etaty pracownicze Korpusu Służby Cywilnej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876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876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27,50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36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3,14%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4,11%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140726"/>
                  </a:ext>
                </a:extLst>
              </a:tr>
              <a:tr h="1185878"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Etaty pracownicze bezmnożnikowe</a:t>
                      </a:r>
                      <a:endParaRPr lang="pl-PL" sz="25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771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771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23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23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2,98%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2,98%</a:t>
                      </a:r>
                    </a:p>
                  </a:txBody>
                  <a:tcPr marL="14288" marR="14288" marT="14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366068"/>
                  </a:ext>
                </a:extLst>
              </a:tr>
            </a:tbl>
          </a:graphicData>
        </a:graphic>
      </p:graphicFrame>
      <p:sp>
        <p:nvSpPr>
          <p:cNvPr id="41" name="Prostokąt: zaokrąglone rogi 40">
            <a:extLst>
              <a:ext uri="{FF2B5EF4-FFF2-40B4-BE49-F238E27FC236}">
                <a16:creationId xmlns:a16="http://schemas.microsoft.com/office/drawing/2014/main" id="{6D52E68E-16D9-407B-9ACD-09D19B8D4582}"/>
              </a:ext>
            </a:extLst>
          </p:cNvPr>
          <p:cNvSpPr/>
          <p:nvPr/>
        </p:nvSpPr>
        <p:spPr>
          <a:xfrm>
            <a:off x="7529845" y="1954787"/>
            <a:ext cx="3200400" cy="723724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STAN ETATÓW</a:t>
            </a:r>
          </a:p>
        </p:txBody>
      </p:sp>
      <p:sp>
        <p:nvSpPr>
          <p:cNvPr id="42" name="Prostokąt: zaokrąglone rogi 41">
            <a:extLst>
              <a:ext uri="{FF2B5EF4-FFF2-40B4-BE49-F238E27FC236}">
                <a16:creationId xmlns:a16="http://schemas.microsoft.com/office/drawing/2014/main" id="{AA42B306-2C00-4D10-94EF-EC60DC1C31F9}"/>
              </a:ext>
            </a:extLst>
          </p:cNvPr>
          <p:cNvSpPr/>
          <p:nvPr/>
        </p:nvSpPr>
        <p:spPr>
          <a:xfrm>
            <a:off x="10931783" y="1951439"/>
            <a:ext cx="2950807" cy="723724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STAN WAKATÓW</a:t>
            </a:r>
          </a:p>
        </p:txBody>
      </p:sp>
      <p:sp>
        <p:nvSpPr>
          <p:cNvPr id="44" name="Prostokąt: zaokrąglone rogi 43">
            <a:extLst>
              <a:ext uri="{FF2B5EF4-FFF2-40B4-BE49-F238E27FC236}">
                <a16:creationId xmlns:a16="http://schemas.microsoft.com/office/drawing/2014/main" id="{9EA25E12-3896-4ACA-92C4-04E49F631FEF}"/>
              </a:ext>
            </a:extLst>
          </p:cNvPr>
          <p:cNvSpPr/>
          <p:nvPr/>
        </p:nvSpPr>
        <p:spPr>
          <a:xfrm>
            <a:off x="14192517" y="1951439"/>
            <a:ext cx="2950807" cy="723724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% WAKATÓW</a:t>
            </a:r>
          </a:p>
        </p:txBody>
      </p:sp>
    </p:spTree>
    <p:extLst>
      <p:ext uri="{BB962C8B-B14F-4D97-AF65-F5344CB8AC3E}">
        <p14:creationId xmlns:p14="http://schemas.microsoft.com/office/powerpoint/2010/main" val="1846130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A4B5-8790-0FAA-65A3-4E0CCABA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05BAE2D-BA69-299D-C745-3B826D8BE9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9EDB907-23F3-1725-E881-10509D0E1ED4}"/>
              </a:ext>
            </a:extLst>
          </p:cNvPr>
          <p:cNvSpPr/>
          <p:nvPr/>
        </p:nvSpPr>
        <p:spPr>
          <a:xfrm>
            <a:off x="1165627" y="2961745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17E2E49-6506-FFA0-6E51-20C76464D8F8}"/>
              </a:ext>
            </a:extLst>
          </p:cNvPr>
          <p:cNvCxnSpPr>
            <a:cxnSpLocks/>
            <a:stCxn id="39" idx="4"/>
            <a:endCxn id="14" idx="0"/>
          </p:cNvCxnSpPr>
          <p:nvPr/>
        </p:nvCxnSpPr>
        <p:spPr>
          <a:xfrm flipH="1">
            <a:off x="1288065" y="3218086"/>
            <a:ext cx="5733" cy="11549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BDD025D-FA74-D1DC-A9B7-F74FA5691FAA}"/>
              </a:ext>
            </a:extLst>
          </p:cNvPr>
          <p:cNvCxnSpPr>
            <a:cxnSpLocks/>
          </p:cNvCxnSpPr>
          <p:nvPr/>
        </p:nvCxnSpPr>
        <p:spPr>
          <a:xfrm>
            <a:off x="596597" y="1270265"/>
            <a:ext cx="0" cy="62091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B597234-AC9D-E7BE-EAAA-E48943A459DD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9EABAA10-CF10-DE06-B180-225CE75AE90C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8A28786-74E0-6263-8239-8285C76350A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C3D69E7-6A7A-67E5-8F85-B69125A14B46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55294F8A-A134-F97B-C290-D11ED339448D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2AE5480-95F8-5683-7661-575485864AE8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DB199C2-D0CF-B188-355C-9A6E35D884C5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F179FD5-F418-0306-9219-5AF291607F5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C3C968C-9FFD-5BD1-E7DA-A4CAA12BC986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946FB2-A621-52FB-67A5-84F267D65EDA}"/>
              </a:ext>
            </a:extLst>
          </p:cNvPr>
          <p:cNvSpPr txBox="1"/>
          <p:nvPr/>
        </p:nvSpPr>
        <p:spPr>
          <a:xfrm>
            <a:off x="1531867" y="2920346"/>
            <a:ext cx="388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2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CA4D45E-5B7E-28DE-1770-D8294E66C557}"/>
              </a:ext>
            </a:extLst>
          </p:cNvPr>
          <p:cNvSpPr txBox="1"/>
          <p:nvPr/>
        </p:nvSpPr>
        <p:spPr>
          <a:xfrm>
            <a:off x="1503793" y="3660479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1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DD6E5EA-9699-5E67-9579-FD9E3A7B143D}"/>
              </a:ext>
            </a:extLst>
          </p:cNvPr>
          <p:cNvSpPr/>
          <p:nvPr/>
        </p:nvSpPr>
        <p:spPr>
          <a:xfrm>
            <a:off x="1203556" y="368922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EE428BE-14E7-A88C-60E8-79CC37599805}"/>
              </a:ext>
            </a:extLst>
          </p:cNvPr>
          <p:cNvSpPr txBox="1"/>
          <p:nvPr/>
        </p:nvSpPr>
        <p:spPr>
          <a:xfrm>
            <a:off x="1503793" y="4350642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9BA2ACDD-6E66-D399-5B1A-578BBDA74AC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29BB3A8-F090-2399-C937-E286E0757737}"/>
              </a:ext>
            </a:extLst>
          </p:cNvPr>
          <p:cNvSpPr txBox="1"/>
          <p:nvPr/>
        </p:nvSpPr>
        <p:spPr>
          <a:xfrm>
            <a:off x="-12020674" y="359889"/>
            <a:ext cx="1131365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ZMIANY NA STANOWISKACH KOMENDANTÓW MIEJSKICH/POWIATOWYCH POLICJI  OD DNIA 20 CZERWCA 2024 R. DO DNIA 1 GRUDNIA 2025 R.</a:t>
            </a:r>
          </a:p>
        </p:txBody>
      </p:sp>
      <p:pic>
        <p:nvPicPr>
          <p:cNvPr id="18" name="Obraz 17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F6DAD7A2-B3BB-D252-69F2-491731FBB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2867" y="2224963"/>
            <a:ext cx="7810165" cy="7156047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552932B-705A-828B-6D9E-8E0E6B3AAF73}"/>
              </a:ext>
            </a:extLst>
          </p:cNvPr>
          <p:cNvSpPr txBox="1"/>
          <p:nvPr/>
        </p:nvSpPr>
        <p:spPr>
          <a:xfrm>
            <a:off x="22427891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B808371-50A5-79E4-1518-95887368C35D}"/>
              </a:ext>
            </a:extLst>
          </p:cNvPr>
          <p:cNvSpPr txBox="1"/>
          <p:nvPr/>
        </p:nvSpPr>
        <p:spPr>
          <a:xfrm>
            <a:off x="22877573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11260C6-66CC-59DD-CF57-8366CD80D5BA}"/>
              </a:ext>
            </a:extLst>
          </p:cNvPr>
          <p:cNvSpPr txBox="1"/>
          <p:nvPr/>
        </p:nvSpPr>
        <p:spPr>
          <a:xfrm>
            <a:off x="25703941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8765FAC-AFFE-FAB5-E91A-46F1D34B0649}"/>
              </a:ext>
            </a:extLst>
          </p:cNvPr>
          <p:cNvSpPr txBox="1"/>
          <p:nvPr/>
        </p:nvSpPr>
        <p:spPr>
          <a:xfrm>
            <a:off x="27151744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D356572-ACCE-1B6E-404E-CEC627D8EE7A}"/>
              </a:ext>
            </a:extLst>
          </p:cNvPr>
          <p:cNvSpPr txBox="1"/>
          <p:nvPr/>
        </p:nvSpPr>
        <p:spPr>
          <a:xfrm>
            <a:off x="26751402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B2A0E73-F908-ACDA-49B3-D8AF7EBE6934}"/>
              </a:ext>
            </a:extLst>
          </p:cNvPr>
          <p:cNvSpPr txBox="1"/>
          <p:nvPr/>
        </p:nvSpPr>
        <p:spPr>
          <a:xfrm>
            <a:off x="31767425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76DF803A-E24E-1F6C-7F31-4DAE8E3F155E}"/>
              </a:ext>
            </a:extLst>
          </p:cNvPr>
          <p:cNvCxnSpPr>
            <a:cxnSpLocks/>
          </p:cNvCxnSpPr>
          <p:nvPr/>
        </p:nvCxnSpPr>
        <p:spPr>
          <a:xfrm>
            <a:off x="26732833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72E7150F-74B2-299D-9196-D0989F4B2286}"/>
              </a:ext>
            </a:extLst>
          </p:cNvPr>
          <p:cNvCxnSpPr>
            <a:cxnSpLocks/>
          </p:cNvCxnSpPr>
          <p:nvPr/>
        </p:nvCxnSpPr>
        <p:spPr>
          <a:xfrm>
            <a:off x="32470629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C96241C-1AA8-D2C3-DF95-A6A3C15FC83B}"/>
              </a:ext>
            </a:extLst>
          </p:cNvPr>
          <p:cNvSpPr txBox="1"/>
          <p:nvPr/>
        </p:nvSpPr>
        <p:spPr>
          <a:xfrm>
            <a:off x="21848249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sp>
        <p:nvSpPr>
          <p:cNvPr id="45" name="TextBox 3">
            <a:extLst>
              <a:ext uri="{FF2B5EF4-FFF2-40B4-BE49-F238E27FC236}">
                <a16:creationId xmlns:a16="http://schemas.microsoft.com/office/drawing/2014/main" id="{3EB76206-C11E-4218-AA6C-F9F0099ED234}"/>
              </a:ext>
            </a:extLst>
          </p:cNvPr>
          <p:cNvSpPr txBox="1"/>
          <p:nvPr/>
        </p:nvSpPr>
        <p:spPr>
          <a:xfrm>
            <a:off x="3127213" y="579664"/>
            <a:ext cx="1681585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pl-PL" sz="3999" b="1" dirty="0">
                <a:solidFill>
                  <a:srgbClr val="FFFFFF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WYKAZ ETATÓW I STANU ZATRUDNIENIA</a:t>
            </a:r>
          </a:p>
          <a:p>
            <a:pPr algn="ctr">
              <a:lnSpc>
                <a:spcPts val="4799"/>
              </a:lnSpc>
            </a:pPr>
            <a:r>
              <a:rPr lang="pl-PL" sz="3999" b="1" dirty="0">
                <a:solidFill>
                  <a:srgbClr val="FFFFFF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CAŁEGO GARNIZONU POLICJI</a:t>
            </a:r>
            <a:endParaRPr lang="en-US" sz="3999" b="1" dirty="0">
              <a:solidFill>
                <a:srgbClr val="FFFFFF"/>
              </a:solidFill>
              <a:latin typeface="League Spartan" panose="020B0604020202020204" charset="-18"/>
              <a:ea typeface="TT Commons Pro Bold"/>
              <a:cs typeface="TT Commons Pro Bold"/>
              <a:sym typeface="TT Commons Pro Bold"/>
            </a:endParaRPr>
          </a:p>
        </p:txBody>
      </p:sp>
      <p:graphicFrame>
        <p:nvGraphicFramePr>
          <p:cNvPr id="46" name="Tabela 45">
            <a:extLst>
              <a:ext uri="{FF2B5EF4-FFF2-40B4-BE49-F238E27FC236}">
                <a16:creationId xmlns:a16="http://schemas.microsoft.com/office/drawing/2014/main" id="{FC5966B3-4E8E-4B81-BCCF-1EBBA48DC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920069"/>
              </p:ext>
            </p:extLst>
          </p:nvPr>
        </p:nvGraphicFramePr>
        <p:xfrm>
          <a:off x="5739926" y="3956899"/>
          <a:ext cx="10611936" cy="3125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6269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1825232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  <a:gridCol w="1825232">
                  <a:extLst>
                    <a:ext uri="{9D8B030D-6E8A-4147-A177-3AD203B41FA5}">
                      <a16:colId xmlns:a16="http://schemas.microsoft.com/office/drawing/2014/main" val="4108536301"/>
                    </a:ext>
                  </a:extLst>
                </a:gridCol>
                <a:gridCol w="1825232">
                  <a:extLst>
                    <a:ext uri="{9D8B030D-6E8A-4147-A177-3AD203B41FA5}">
                      <a16:colId xmlns:a16="http://schemas.microsoft.com/office/drawing/2014/main" val="936248568"/>
                    </a:ext>
                  </a:extLst>
                </a:gridCol>
                <a:gridCol w="1729971">
                  <a:extLst>
                    <a:ext uri="{9D8B030D-6E8A-4147-A177-3AD203B41FA5}">
                      <a16:colId xmlns:a16="http://schemas.microsoft.com/office/drawing/2014/main" val="302615237"/>
                    </a:ext>
                  </a:extLst>
                </a:gridCol>
              </a:tblGrid>
              <a:tr h="62337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KPP / KMP</a:t>
                      </a:r>
                    </a:p>
                  </a:txBody>
                  <a:tcPr marL="83312" marR="83312" marT="41656" marB="4165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5128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4836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292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5.69%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KWP ŁÓDŹ</a:t>
                      </a:r>
                    </a:p>
                  </a:txBody>
                  <a:tcPr marL="83312" marR="83312" marT="41656" marB="4165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876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788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88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10,05%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OPP ŁÓDŹ</a:t>
                      </a:r>
                    </a:p>
                  </a:txBody>
                  <a:tcPr marL="83312" marR="83312" marT="41656" marB="4165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550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534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16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2,91%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SPKP ŁÓDŹ</a:t>
                      </a:r>
                    </a:p>
                  </a:txBody>
                  <a:tcPr marL="83312" marR="83312" marT="41656" marB="4165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59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47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12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20,34%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575771"/>
                  </a:ext>
                </a:extLst>
              </a:tr>
              <a:tr h="623375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OŚRODEK SZKOLENIA POLICJI </a:t>
                      </a:r>
                    </a:p>
                    <a:p>
                      <a:pPr algn="ctr"/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W ŁODZI Z/S W SIERADZU</a:t>
                      </a:r>
                    </a:p>
                  </a:txBody>
                  <a:tcPr marL="83312" marR="83312" marT="41656" marB="4165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31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26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16,13%</a:t>
                      </a:r>
                    </a:p>
                  </a:txBody>
                  <a:tcPr marL="6084" marR="6084" marT="608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</a:tbl>
          </a:graphicData>
        </a:graphic>
      </p:graphicFrame>
      <p:sp>
        <p:nvSpPr>
          <p:cNvPr id="58" name="Prostokąt: zaokrąglone rogi 57">
            <a:extLst>
              <a:ext uri="{FF2B5EF4-FFF2-40B4-BE49-F238E27FC236}">
                <a16:creationId xmlns:a16="http://schemas.microsoft.com/office/drawing/2014/main" id="{1C5BA634-9DD1-4A9E-B30F-855802353376}"/>
              </a:ext>
            </a:extLst>
          </p:cNvPr>
          <p:cNvSpPr/>
          <p:nvPr/>
        </p:nvSpPr>
        <p:spPr>
          <a:xfrm>
            <a:off x="5739926" y="2815809"/>
            <a:ext cx="3345428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JEDNOSTKA POLICJI</a:t>
            </a:r>
          </a:p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WOJEWÓDZTWA ŁÓDZKIEGO</a:t>
            </a:r>
          </a:p>
        </p:txBody>
      </p:sp>
      <p:sp>
        <p:nvSpPr>
          <p:cNvPr id="59" name="Prostokąt: zaokrąglone rogi 58">
            <a:extLst>
              <a:ext uri="{FF2B5EF4-FFF2-40B4-BE49-F238E27FC236}">
                <a16:creationId xmlns:a16="http://schemas.microsoft.com/office/drawing/2014/main" id="{242C7DEC-C0C3-45F6-A5B7-3A386ADB06FF}"/>
              </a:ext>
            </a:extLst>
          </p:cNvPr>
          <p:cNvSpPr/>
          <p:nvPr/>
        </p:nvSpPr>
        <p:spPr>
          <a:xfrm>
            <a:off x="9229539" y="2815809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LICZBA STANOWISK ETATOWYCH</a:t>
            </a:r>
          </a:p>
        </p:txBody>
      </p:sp>
      <p:sp>
        <p:nvSpPr>
          <p:cNvPr id="61" name="Prostokąt: zaokrąglone rogi 60">
            <a:extLst>
              <a:ext uri="{FF2B5EF4-FFF2-40B4-BE49-F238E27FC236}">
                <a16:creationId xmlns:a16="http://schemas.microsoft.com/office/drawing/2014/main" id="{C16496B3-144E-4254-921F-E7219E3CD398}"/>
              </a:ext>
            </a:extLst>
          </p:cNvPr>
          <p:cNvSpPr/>
          <p:nvPr/>
        </p:nvSpPr>
        <p:spPr>
          <a:xfrm>
            <a:off x="11045894" y="2815809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ZATRUDNIENIE</a:t>
            </a:r>
          </a:p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Z DYSPOZYCJĄ</a:t>
            </a:r>
          </a:p>
        </p:txBody>
      </p:sp>
      <p:sp>
        <p:nvSpPr>
          <p:cNvPr id="62" name="Prostokąt: zaokrąglone rogi 61">
            <a:extLst>
              <a:ext uri="{FF2B5EF4-FFF2-40B4-BE49-F238E27FC236}">
                <a16:creationId xmlns:a16="http://schemas.microsoft.com/office/drawing/2014/main" id="{2139FD99-CC07-4EEB-9FF0-CDCC18A06CAB}"/>
              </a:ext>
            </a:extLst>
          </p:cNvPr>
          <p:cNvSpPr/>
          <p:nvPr/>
        </p:nvSpPr>
        <p:spPr>
          <a:xfrm>
            <a:off x="12864200" y="2815809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WAKATY</a:t>
            </a:r>
          </a:p>
        </p:txBody>
      </p:sp>
      <p:sp>
        <p:nvSpPr>
          <p:cNvPr id="63" name="Prostokąt: zaokrąglone rogi 62">
            <a:extLst>
              <a:ext uri="{FF2B5EF4-FFF2-40B4-BE49-F238E27FC236}">
                <a16:creationId xmlns:a16="http://schemas.microsoft.com/office/drawing/2014/main" id="{3B0A4B60-F429-4FB3-857C-A88465FF9B7E}"/>
              </a:ext>
            </a:extLst>
          </p:cNvPr>
          <p:cNvSpPr/>
          <p:nvPr/>
        </p:nvSpPr>
        <p:spPr>
          <a:xfrm>
            <a:off x="14682506" y="2815808"/>
            <a:ext cx="1644410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WAKATY [%]</a:t>
            </a:r>
          </a:p>
        </p:txBody>
      </p:sp>
      <p:sp>
        <p:nvSpPr>
          <p:cNvPr id="64" name="Prostokąt: zaokrąglone rogi 63">
            <a:extLst>
              <a:ext uri="{FF2B5EF4-FFF2-40B4-BE49-F238E27FC236}">
                <a16:creationId xmlns:a16="http://schemas.microsoft.com/office/drawing/2014/main" id="{6805521D-F864-45E3-BAAF-2E8F4216788B}"/>
              </a:ext>
            </a:extLst>
          </p:cNvPr>
          <p:cNvSpPr/>
          <p:nvPr/>
        </p:nvSpPr>
        <p:spPr>
          <a:xfrm>
            <a:off x="5739926" y="7372720"/>
            <a:ext cx="3345428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RAZEM</a:t>
            </a:r>
          </a:p>
        </p:txBody>
      </p:sp>
      <p:sp>
        <p:nvSpPr>
          <p:cNvPr id="65" name="Prostokąt: zaokrąglone rogi 64">
            <a:extLst>
              <a:ext uri="{FF2B5EF4-FFF2-40B4-BE49-F238E27FC236}">
                <a16:creationId xmlns:a16="http://schemas.microsoft.com/office/drawing/2014/main" id="{82B76594-22EE-4F5D-A215-AD9EFEE4FB13}"/>
              </a:ext>
            </a:extLst>
          </p:cNvPr>
          <p:cNvSpPr/>
          <p:nvPr/>
        </p:nvSpPr>
        <p:spPr>
          <a:xfrm>
            <a:off x="9229539" y="7372720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6644</a:t>
            </a:r>
          </a:p>
        </p:txBody>
      </p:sp>
      <p:sp>
        <p:nvSpPr>
          <p:cNvPr id="66" name="Prostokąt: zaokrąglone rogi 65">
            <a:extLst>
              <a:ext uri="{FF2B5EF4-FFF2-40B4-BE49-F238E27FC236}">
                <a16:creationId xmlns:a16="http://schemas.microsoft.com/office/drawing/2014/main" id="{DB522BD3-36FC-4F6B-BADB-B1611D835400}"/>
              </a:ext>
            </a:extLst>
          </p:cNvPr>
          <p:cNvSpPr/>
          <p:nvPr/>
        </p:nvSpPr>
        <p:spPr>
          <a:xfrm>
            <a:off x="11045894" y="7372720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6231</a:t>
            </a:r>
          </a:p>
        </p:txBody>
      </p:sp>
      <p:sp>
        <p:nvSpPr>
          <p:cNvPr id="67" name="Prostokąt: zaokrąglone rogi 66">
            <a:extLst>
              <a:ext uri="{FF2B5EF4-FFF2-40B4-BE49-F238E27FC236}">
                <a16:creationId xmlns:a16="http://schemas.microsoft.com/office/drawing/2014/main" id="{9303C115-692D-435A-A669-61663A2970B2}"/>
              </a:ext>
            </a:extLst>
          </p:cNvPr>
          <p:cNvSpPr/>
          <p:nvPr/>
        </p:nvSpPr>
        <p:spPr>
          <a:xfrm>
            <a:off x="12864200" y="7372720"/>
            <a:ext cx="1696003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413</a:t>
            </a:r>
          </a:p>
        </p:txBody>
      </p:sp>
      <p:sp>
        <p:nvSpPr>
          <p:cNvPr id="68" name="Prostokąt: zaokrąglone rogi 67">
            <a:extLst>
              <a:ext uri="{FF2B5EF4-FFF2-40B4-BE49-F238E27FC236}">
                <a16:creationId xmlns:a16="http://schemas.microsoft.com/office/drawing/2014/main" id="{7A4A2324-451F-476D-99F0-B5D0F5981BE0}"/>
              </a:ext>
            </a:extLst>
          </p:cNvPr>
          <p:cNvSpPr/>
          <p:nvPr/>
        </p:nvSpPr>
        <p:spPr>
          <a:xfrm>
            <a:off x="14682506" y="7372719"/>
            <a:ext cx="1644410" cy="778229"/>
          </a:xfrm>
          <a:prstGeom prst="roundRect">
            <a:avLst/>
          </a:prstGeom>
          <a:solidFill>
            <a:srgbClr val="56AE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500" b="1" dirty="0">
                <a:latin typeface="Champagne &amp; Limousines" panose="020B0502020202020204" pitchFamily="34" charset="0"/>
                <a:ea typeface="Champagne &amp; Limousines" panose="020B0502020202020204" pitchFamily="34" charset="0"/>
              </a:rPr>
              <a:t>6,22%</a:t>
            </a:r>
          </a:p>
        </p:txBody>
      </p:sp>
    </p:spTree>
    <p:extLst>
      <p:ext uri="{BB962C8B-B14F-4D97-AF65-F5344CB8AC3E}">
        <p14:creationId xmlns:p14="http://schemas.microsoft.com/office/powerpoint/2010/main" val="2001729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BA4B5-8790-0FAA-65A3-4E0CCABA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A05BAE2D-BA69-299D-C745-3B826D8BE914}"/>
              </a:ext>
            </a:extLst>
          </p:cNvPr>
          <p:cNvSpPr/>
          <p:nvPr/>
        </p:nvSpPr>
        <p:spPr>
          <a:xfrm>
            <a:off x="-47546" y="7898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79EDB907-23F3-1725-E881-10509D0E1ED4}"/>
              </a:ext>
            </a:extLst>
          </p:cNvPr>
          <p:cNvSpPr/>
          <p:nvPr/>
        </p:nvSpPr>
        <p:spPr>
          <a:xfrm>
            <a:off x="1165627" y="2961745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D17E2E49-6506-FFA0-6E51-20C76464D8F8}"/>
              </a:ext>
            </a:extLst>
          </p:cNvPr>
          <p:cNvCxnSpPr>
            <a:cxnSpLocks/>
            <a:stCxn id="39" idx="4"/>
            <a:endCxn id="14" idx="0"/>
          </p:cNvCxnSpPr>
          <p:nvPr/>
        </p:nvCxnSpPr>
        <p:spPr>
          <a:xfrm flipH="1">
            <a:off x="1288065" y="3218086"/>
            <a:ext cx="5733" cy="115494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5BDD025D-FA74-D1DC-A9B7-F74FA5691FAA}"/>
              </a:ext>
            </a:extLst>
          </p:cNvPr>
          <p:cNvCxnSpPr>
            <a:cxnSpLocks/>
          </p:cNvCxnSpPr>
          <p:nvPr/>
        </p:nvCxnSpPr>
        <p:spPr>
          <a:xfrm>
            <a:off x="596597" y="1270265"/>
            <a:ext cx="0" cy="62091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AB597234-AC9D-E7BE-EAAA-E48943A459DD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9EABAA10-CF10-DE06-B180-225CE75AE90C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8A28786-74E0-6263-8239-8285C76350A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C3D69E7-6A7A-67E5-8F85-B69125A14B46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55294F8A-A134-F97B-C290-D11ED339448D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2AE5480-95F8-5683-7661-575485864AE8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DB199C2-D0CF-B188-355C-9A6E35D884C5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F179FD5-F418-0306-9219-5AF291607F5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4C3C968C-9FFD-5BD1-E7DA-A4CAA12BC986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946FB2-A621-52FB-67A5-84F267D65EDA}"/>
              </a:ext>
            </a:extLst>
          </p:cNvPr>
          <p:cNvSpPr txBox="1"/>
          <p:nvPr/>
        </p:nvSpPr>
        <p:spPr>
          <a:xfrm>
            <a:off x="1531867" y="2920346"/>
            <a:ext cx="388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WPW I ETATY</a:t>
            </a:r>
          </a:p>
          <a:p>
            <a:endParaRPr lang="pl-PL" sz="2000" dirty="0">
              <a:solidFill>
                <a:schemeClr val="bg1"/>
              </a:solidFill>
              <a:latin typeface="League Spartan" panose="020B0604020202020204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CA4D45E-5B7E-28DE-1770-D8294E66C557}"/>
              </a:ext>
            </a:extLst>
          </p:cNvPr>
          <p:cNvSpPr txBox="1"/>
          <p:nvPr/>
        </p:nvSpPr>
        <p:spPr>
          <a:xfrm>
            <a:off x="1503793" y="3660479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1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DD6E5EA-9699-5E67-9579-FD9E3A7B143D}"/>
              </a:ext>
            </a:extLst>
          </p:cNvPr>
          <p:cNvSpPr/>
          <p:nvPr/>
        </p:nvSpPr>
        <p:spPr>
          <a:xfrm>
            <a:off x="1203556" y="3689225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EE428BE-14E7-A88C-60E8-79CC37599805}"/>
              </a:ext>
            </a:extLst>
          </p:cNvPr>
          <p:cNvSpPr txBox="1"/>
          <p:nvPr/>
        </p:nvSpPr>
        <p:spPr>
          <a:xfrm>
            <a:off x="1503793" y="4350642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9BA2ACDD-6E66-D399-5B1A-578BBDA74AC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29BB3A8-F090-2399-C937-E286E0757737}"/>
              </a:ext>
            </a:extLst>
          </p:cNvPr>
          <p:cNvSpPr txBox="1"/>
          <p:nvPr/>
        </p:nvSpPr>
        <p:spPr>
          <a:xfrm>
            <a:off x="-12020674" y="359889"/>
            <a:ext cx="1131365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ZMIANY NA STANOWISKACH KOMENDANTÓW MIEJSKICH/POWIATOWYCH POLICJI  OD DNIA 20 CZERWCA 2024 R. DO DNIA 1 GRUDNIA 2025 R.</a:t>
            </a:r>
          </a:p>
        </p:txBody>
      </p:sp>
      <p:pic>
        <p:nvPicPr>
          <p:cNvPr id="18" name="Obraz 17" descr="Obraz zawierający mapa, tekst, atlas&#10;&#10;Zawartość wygenerowana przez AI może być niepoprawna.">
            <a:extLst>
              <a:ext uri="{FF2B5EF4-FFF2-40B4-BE49-F238E27FC236}">
                <a16:creationId xmlns:a16="http://schemas.microsoft.com/office/drawing/2014/main" id="{F6DAD7A2-B3BB-D252-69F2-491731FBB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2867" y="2224963"/>
            <a:ext cx="7810165" cy="7156047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552932B-705A-828B-6D9E-8E0E6B3AAF73}"/>
              </a:ext>
            </a:extLst>
          </p:cNvPr>
          <p:cNvSpPr txBox="1"/>
          <p:nvPr/>
        </p:nvSpPr>
        <p:spPr>
          <a:xfrm>
            <a:off x="22427891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B808371-50A5-79E4-1518-95887368C35D}"/>
              </a:ext>
            </a:extLst>
          </p:cNvPr>
          <p:cNvSpPr txBox="1"/>
          <p:nvPr/>
        </p:nvSpPr>
        <p:spPr>
          <a:xfrm>
            <a:off x="22877573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11260C6-66CC-59DD-CF57-8366CD80D5BA}"/>
              </a:ext>
            </a:extLst>
          </p:cNvPr>
          <p:cNvSpPr txBox="1"/>
          <p:nvPr/>
        </p:nvSpPr>
        <p:spPr>
          <a:xfrm>
            <a:off x="25703941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8765FAC-AFFE-FAB5-E91A-46F1D34B0649}"/>
              </a:ext>
            </a:extLst>
          </p:cNvPr>
          <p:cNvSpPr txBox="1"/>
          <p:nvPr/>
        </p:nvSpPr>
        <p:spPr>
          <a:xfrm>
            <a:off x="27151744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D356572-ACCE-1B6E-404E-CEC627D8EE7A}"/>
              </a:ext>
            </a:extLst>
          </p:cNvPr>
          <p:cNvSpPr txBox="1"/>
          <p:nvPr/>
        </p:nvSpPr>
        <p:spPr>
          <a:xfrm>
            <a:off x="26751402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B2A0E73-F908-ACDA-49B3-D8AF7EBE6934}"/>
              </a:ext>
            </a:extLst>
          </p:cNvPr>
          <p:cNvSpPr txBox="1"/>
          <p:nvPr/>
        </p:nvSpPr>
        <p:spPr>
          <a:xfrm>
            <a:off x="31767425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76DF803A-E24E-1F6C-7F31-4DAE8E3F155E}"/>
              </a:ext>
            </a:extLst>
          </p:cNvPr>
          <p:cNvCxnSpPr>
            <a:cxnSpLocks/>
          </p:cNvCxnSpPr>
          <p:nvPr/>
        </p:nvCxnSpPr>
        <p:spPr>
          <a:xfrm>
            <a:off x="26732833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72E7150F-74B2-299D-9196-D0989F4B2286}"/>
              </a:ext>
            </a:extLst>
          </p:cNvPr>
          <p:cNvCxnSpPr>
            <a:cxnSpLocks/>
          </p:cNvCxnSpPr>
          <p:nvPr/>
        </p:nvCxnSpPr>
        <p:spPr>
          <a:xfrm>
            <a:off x="32470629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CC96241C-1AA8-D2C3-DF95-A6A3C15FC83B}"/>
              </a:ext>
            </a:extLst>
          </p:cNvPr>
          <p:cNvSpPr txBox="1"/>
          <p:nvPr/>
        </p:nvSpPr>
        <p:spPr>
          <a:xfrm>
            <a:off x="21848249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F801D7FE-BCC8-417C-9658-29D7BFAC9D56}"/>
              </a:ext>
            </a:extLst>
          </p:cNvPr>
          <p:cNvSpPr txBox="1"/>
          <p:nvPr/>
        </p:nvSpPr>
        <p:spPr>
          <a:xfrm>
            <a:off x="2514600" y="428179"/>
            <a:ext cx="168222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799"/>
              </a:lnSpc>
              <a:spcBef>
                <a:spcPts val="1200"/>
              </a:spcBef>
            </a:pPr>
            <a:r>
              <a:rPr lang="pl-PL" sz="3200" b="1" dirty="0">
                <a:solidFill>
                  <a:srgbClr val="FFFFFF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PRZYJĘCIA DO SŁUŻBY W POLICJI W 2025 R.</a:t>
            </a:r>
            <a:endParaRPr lang="en-US" sz="3200" b="1" dirty="0">
              <a:solidFill>
                <a:srgbClr val="FFFFFF"/>
              </a:solidFill>
              <a:latin typeface="League Spartan" panose="020B0604020202020204" charset="-18"/>
              <a:ea typeface="TT Commons Pro Bold"/>
              <a:cs typeface="TT Commons Pro Bold"/>
              <a:sym typeface="TT Commons Pro Bold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C4DE68F2-4ADB-4D87-82C2-221CCA6C4292}"/>
              </a:ext>
            </a:extLst>
          </p:cNvPr>
          <p:cNvSpPr/>
          <p:nvPr/>
        </p:nvSpPr>
        <p:spPr>
          <a:xfrm>
            <a:off x="8330031" y="3349777"/>
            <a:ext cx="584075" cy="1052542"/>
          </a:xfrm>
          <a:prstGeom prst="rect">
            <a:avLst/>
          </a:prstGeom>
          <a:solidFill>
            <a:srgbClr val="7CD4D2"/>
          </a:solidFill>
        </p:spPr>
        <p:txBody>
          <a:bodyPr/>
          <a:lstStyle/>
          <a:p>
            <a:endParaRPr lang="pl-PL"/>
          </a:p>
        </p:txBody>
      </p:sp>
      <p:sp>
        <p:nvSpPr>
          <p:cNvPr id="63" name="AutoShape 24">
            <a:extLst>
              <a:ext uri="{FF2B5EF4-FFF2-40B4-BE49-F238E27FC236}">
                <a16:creationId xmlns:a16="http://schemas.microsoft.com/office/drawing/2014/main" id="{FF74B523-05FD-4392-A126-986247A7FF9B}"/>
              </a:ext>
            </a:extLst>
          </p:cNvPr>
          <p:cNvSpPr/>
          <p:nvPr/>
        </p:nvSpPr>
        <p:spPr>
          <a:xfrm>
            <a:off x="8330031" y="4402318"/>
            <a:ext cx="584075" cy="1052542"/>
          </a:xfrm>
          <a:prstGeom prst="rect">
            <a:avLst/>
          </a:prstGeom>
          <a:solidFill>
            <a:srgbClr val="4AB1B4"/>
          </a:solidFill>
        </p:spPr>
        <p:txBody>
          <a:bodyPr/>
          <a:lstStyle/>
          <a:p>
            <a:endParaRPr lang="pl-PL"/>
          </a:p>
        </p:txBody>
      </p:sp>
      <p:sp>
        <p:nvSpPr>
          <p:cNvPr id="64" name="AutoShape 25">
            <a:extLst>
              <a:ext uri="{FF2B5EF4-FFF2-40B4-BE49-F238E27FC236}">
                <a16:creationId xmlns:a16="http://schemas.microsoft.com/office/drawing/2014/main" id="{B416D9E4-B3BB-4263-A125-F6BA5EE8F31E}"/>
              </a:ext>
            </a:extLst>
          </p:cNvPr>
          <p:cNvSpPr/>
          <p:nvPr/>
        </p:nvSpPr>
        <p:spPr>
          <a:xfrm>
            <a:off x="8330031" y="5454860"/>
            <a:ext cx="584075" cy="1052542"/>
          </a:xfrm>
          <a:prstGeom prst="rect">
            <a:avLst/>
          </a:prstGeom>
          <a:solidFill>
            <a:srgbClr val="37C9EF"/>
          </a:solidFill>
        </p:spPr>
        <p:txBody>
          <a:bodyPr/>
          <a:lstStyle/>
          <a:p>
            <a:endParaRPr lang="pl-PL"/>
          </a:p>
        </p:txBody>
      </p:sp>
      <p:sp>
        <p:nvSpPr>
          <p:cNvPr id="65" name="AutoShape 26">
            <a:extLst>
              <a:ext uri="{FF2B5EF4-FFF2-40B4-BE49-F238E27FC236}">
                <a16:creationId xmlns:a16="http://schemas.microsoft.com/office/drawing/2014/main" id="{299A2EF5-8FB5-476E-8AE5-D6BE01387EA9}"/>
              </a:ext>
            </a:extLst>
          </p:cNvPr>
          <p:cNvSpPr/>
          <p:nvPr/>
        </p:nvSpPr>
        <p:spPr>
          <a:xfrm>
            <a:off x="8330031" y="6507402"/>
            <a:ext cx="584075" cy="1052542"/>
          </a:xfrm>
          <a:prstGeom prst="rect">
            <a:avLst/>
          </a:prstGeom>
          <a:solidFill>
            <a:srgbClr val="2C92D5"/>
          </a:solidFill>
        </p:spPr>
        <p:txBody>
          <a:bodyPr/>
          <a:lstStyle/>
          <a:p>
            <a:endParaRPr lang="pl-PL"/>
          </a:p>
        </p:txBody>
      </p:sp>
      <p:sp>
        <p:nvSpPr>
          <p:cNvPr id="66" name="AutoShape 27">
            <a:extLst>
              <a:ext uri="{FF2B5EF4-FFF2-40B4-BE49-F238E27FC236}">
                <a16:creationId xmlns:a16="http://schemas.microsoft.com/office/drawing/2014/main" id="{92E174E9-22D8-4D26-9F6B-FA99E5D338E0}"/>
              </a:ext>
            </a:extLst>
          </p:cNvPr>
          <p:cNvSpPr/>
          <p:nvPr/>
        </p:nvSpPr>
        <p:spPr>
          <a:xfrm>
            <a:off x="8330031" y="7559944"/>
            <a:ext cx="584075" cy="1052542"/>
          </a:xfrm>
          <a:prstGeom prst="rect">
            <a:avLst/>
          </a:prstGeom>
          <a:solidFill>
            <a:srgbClr val="13538A"/>
          </a:solidFill>
        </p:spPr>
        <p:txBody>
          <a:bodyPr/>
          <a:lstStyle/>
          <a:p>
            <a:endParaRPr lang="pl-PL"/>
          </a:p>
        </p:txBody>
      </p:sp>
      <p:sp>
        <p:nvSpPr>
          <p:cNvPr id="67" name="Freeform 29">
            <a:extLst>
              <a:ext uri="{FF2B5EF4-FFF2-40B4-BE49-F238E27FC236}">
                <a16:creationId xmlns:a16="http://schemas.microsoft.com/office/drawing/2014/main" id="{170359F6-FB18-4A63-95F7-830C9981C4A6}"/>
              </a:ext>
            </a:extLst>
          </p:cNvPr>
          <p:cNvSpPr/>
          <p:nvPr/>
        </p:nvSpPr>
        <p:spPr>
          <a:xfrm rot="5400000">
            <a:off x="8873107" y="3175455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1" y="0"/>
                </a:lnTo>
                <a:lnTo>
                  <a:pt x="321031" y="277691"/>
                </a:lnTo>
                <a:lnTo>
                  <a:pt x="0" y="2776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8" name="Freeform 30">
            <a:extLst>
              <a:ext uri="{FF2B5EF4-FFF2-40B4-BE49-F238E27FC236}">
                <a16:creationId xmlns:a16="http://schemas.microsoft.com/office/drawing/2014/main" id="{FC375277-21BB-44EE-AAF4-D750A0BE4E1A}"/>
              </a:ext>
            </a:extLst>
          </p:cNvPr>
          <p:cNvSpPr/>
          <p:nvPr/>
        </p:nvSpPr>
        <p:spPr>
          <a:xfrm rot="5400000">
            <a:off x="8865663" y="4727224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1" y="0"/>
                </a:lnTo>
                <a:lnTo>
                  <a:pt x="321031" y="277692"/>
                </a:lnTo>
                <a:lnTo>
                  <a:pt x="0" y="2776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0" name="Freeform 31">
            <a:extLst>
              <a:ext uri="{FF2B5EF4-FFF2-40B4-BE49-F238E27FC236}">
                <a16:creationId xmlns:a16="http://schemas.microsoft.com/office/drawing/2014/main" id="{C5234996-09D8-4EC3-A917-62055B83366A}"/>
              </a:ext>
            </a:extLst>
          </p:cNvPr>
          <p:cNvSpPr/>
          <p:nvPr/>
        </p:nvSpPr>
        <p:spPr>
          <a:xfrm rot="5400000">
            <a:off x="8812268" y="8005710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1" y="0"/>
                </a:lnTo>
                <a:lnTo>
                  <a:pt x="321031" y="277691"/>
                </a:lnTo>
                <a:lnTo>
                  <a:pt x="0" y="277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1" name="Freeform 33">
            <a:extLst>
              <a:ext uri="{FF2B5EF4-FFF2-40B4-BE49-F238E27FC236}">
                <a16:creationId xmlns:a16="http://schemas.microsoft.com/office/drawing/2014/main" id="{497EA3AC-DC90-4D0C-9B1A-00653641C424}"/>
              </a:ext>
            </a:extLst>
          </p:cNvPr>
          <p:cNvSpPr/>
          <p:nvPr/>
        </p:nvSpPr>
        <p:spPr>
          <a:xfrm rot="-5400000">
            <a:off x="8043371" y="6894827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0" y="0"/>
                </a:lnTo>
                <a:lnTo>
                  <a:pt x="321030" y="277691"/>
                </a:lnTo>
                <a:lnTo>
                  <a:pt x="0" y="27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2" name="Freeform 34">
            <a:extLst>
              <a:ext uri="{FF2B5EF4-FFF2-40B4-BE49-F238E27FC236}">
                <a16:creationId xmlns:a16="http://schemas.microsoft.com/office/drawing/2014/main" id="{2D26D83E-D0C6-4BE7-B666-6BDFE538E870}"/>
              </a:ext>
            </a:extLst>
          </p:cNvPr>
          <p:cNvSpPr/>
          <p:nvPr/>
        </p:nvSpPr>
        <p:spPr>
          <a:xfrm rot="-5400000">
            <a:off x="8030670" y="4017911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0" y="0"/>
                </a:lnTo>
                <a:lnTo>
                  <a:pt x="321030" y="277691"/>
                </a:lnTo>
                <a:lnTo>
                  <a:pt x="0" y="2776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D9662274-6E17-45BE-9ED6-37BD2B07B4F3}"/>
              </a:ext>
            </a:extLst>
          </p:cNvPr>
          <p:cNvSpPr txBox="1"/>
          <p:nvPr/>
        </p:nvSpPr>
        <p:spPr>
          <a:xfrm>
            <a:off x="9254378" y="2795036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7CD4D2"/>
                </a:solidFill>
                <a:latin typeface="League Spartan" panose="020B0604020202020204" charset="-18"/>
              </a:rPr>
              <a:t>52 OSOBY</a:t>
            </a:r>
          </a:p>
          <a:p>
            <a:r>
              <a:rPr lang="pl-PL" sz="2000" dirty="0">
                <a:solidFill>
                  <a:srgbClr val="7CD4D2"/>
                </a:solidFill>
                <a:latin typeface="League Spartan" panose="020B0604020202020204" charset="-18"/>
              </a:rPr>
              <a:t>15 KWIETNIA</a:t>
            </a:r>
          </a:p>
          <a:p>
            <a:endParaRPr lang="pl-PL" sz="2000" dirty="0">
              <a:solidFill>
                <a:srgbClr val="7CD4D2"/>
              </a:solidFill>
              <a:latin typeface="League Spartan" panose="020B0604020202020204" charset="-18"/>
            </a:endParaRPr>
          </a:p>
        </p:txBody>
      </p:sp>
      <p:sp>
        <p:nvSpPr>
          <p:cNvPr id="74" name="pole tekstowe 73">
            <a:extLst>
              <a:ext uri="{FF2B5EF4-FFF2-40B4-BE49-F238E27FC236}">
                <a16:creationId xmlns:a16="http://schemas.microsoft.com/office/drawing/2014/main" id="{C365D9FA-911C-4108-B770-AA75AD11621E}"/>
              </a:ext>
            </a:extLst>
          </p:cNvPr>
          <p:cNvSpPr txBox="1"/>
          <p:nvPr/>
        </p:nvSpPr>
        <p:spPr>
          <a:xfrm>
            <a:off x="5621624" y="3756029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4AB1B4"/>
                </a:solidFill>
                <a:latin typeface="League Spartan" panose="020B0604020202020204" charset="-18"/>
              </a:rPr>
              <a:t>25 OSÓB</a:t>
            </a:r>
          </a:p>
          <a:p>
            <a:pPr algn="r"/>
            <a:r>
              <a:rPr lang="pl-PL" sz="2000" dirty="0">
                <a:solidFill>
                  <a:srgbClr val="4AB1B4"/>
                </a:solidFill>
                <a:latin typeface="League Spartan" panose="020B0604020202020204" charset="-18"/>
              </a:rPr>
              <a:t>12 MAJA</a:t>
            </a:r>
          </a:p>
          <a:p>
            <a:pPr algn="r"/>
            <a:endParaRPr lang="pl-PL" sz="2000" dirty="0">
              <a:solidFill>
                <a:srgbClr val="4AB1B4"/>
              </a:solidFill>
              <a:latin typeface="League Spartan" panose="020B0604020202020204" charset="-18"/>
            </a:endParaRPr>
          </a:p>
        </p:txBody>
      </p:sp>
      <p:sp>
        <p:nvSpPr>
          <p:cNvPr id="75" name="AutoShape 23">
            <a:extLst>
              <a:ext uri="{FF2B5EF4-FFF2-40B4-BE49-F238E27FC236}">
                <a16:creationId xmlns:a16="http://schemas.microsoft.com/office/drawing/2014/main" id="{3DAAD749-CF24-402B-A844-E1E3603F5BE5}"/>
              </a:ext>
            </a:extLst>
          </p:cNvPr>
          <p:cNvSpPr/>
          <p:nvPr/>
        </p:nvSpPr>
        <p:spPr>
          <a:xfrm>
            <a:off x="8330030" y="2297234"/>
            <a:ext cx="584075" cy="1052542"/>
          </a:xfrm>
          <a:prstGeom prst="rect">
            <a:avLst/>
          </a:prstGeom>
          <a:solidFill>
            <a:srgbClr val="A5FFFF"/>
          </a:solidFill>
        </p:spPr>
        <p:txBody>
          <a:bodyPr/>
          <a:lstStyle/>
          <a:p>
            <a:endParaRPr lang="pl-PL" dirty="0"/>
          </a:p>
        </p:txBody>
      </p:sp>
      <p:sp>
        <p:nvSpPr>
          <p:cNvPr id="76" name="Trójkąt równoramienny 75">
            <a:extLst>
              <a:ext uri="{FF2B5EF4-FFF2-40B4-BE49-F238E27FC236}">
                <a16:creationId xmlns:a16="http://schemas.microsoft.com/office/drawing/2014/main" id="{559A8F7B-94D7-42F4-B929-7ECF88B7DC0C}"/>
              </a:ext>
            </a:extLst>
          </p:cNvPr>
          <p:cNvSpPr/>
          <p:nvPr/>
        </p:nvSpPr>
        <p:spPr>
          <a:xfrm rot="16200000">
            <a:off x="8030124" y="2643756"/>
            <a:ext cx="322120" cy="277690"/>
          </a:xfrm>
          <a:prstGeom prst="triangle">
            <a:avLst/>
          </a:prstGeom>
          <a:solidFill>
            <a:srgbClr val="A5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pole tekstowe 76">
            <a:extLst>
              <a:ext uri="{FF2B5EF4-FFF2-40B4-BE49-F238E27FC236}">
                <a16:creationId xmlns:a16="http://schemas.microsoft.com/office/drawing/2014/main" id="{A054E27B-350F-43DC-BBDF-91EC6304A137}"/>
              </a:ext>
            </a:extLst>
          </p:cNvPr>
          <p:cNvSpPr txBox="1"/>
          <p:nvPr/>
        </p:nvSpPr>
        <p:spPr>
          <a:xfrm>
            <a:off x="5681636" y="2353505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A5FFFF"/>
                </a:solidFill>
                <a:latin typeface="League Spartan" panose="020B0604020202020204" charset="-18"/>
              </a:rPr>
              <a:t>62 OSOBY</a:t>
            </a:r>
          </a:p>
          <a:p>
            <a:pPr algn="r"/>
            <a:r>
              <a:rPr lang="pl-PL" sz="2000" dirty="0">
                <a:solidFill>
                  <a:srgbClr val="A5FFFF"/>
                </a:solidFill>
                <a:latin typeface="League Spartan" panose="020B0604020202020204" charset="-18"/>
              </a:rPr>
              <a:t> 27 LUTY</a:t>
            </a:r>
          </a:p>
          <a:p>
            <a:pPr algn="r"/>
            <a:endParaRPr lang="pl-PL" sz="2000" dirty="0">
              <a:solidFill>
                <a:srgbClr val="A5FFFF"/>
              </a:solidFill>
              <a:latin typeface="League Spartan" panose="020B0604020202020204" charset="-18"/>
            </a:endParaRPr>
          </a:p>
        </p:txBody>
      </p:sp>
      <p:sp>
        <p:nvSpPr>
          <p:cNvPr id="78" name="pole tekstowe 77">
            <a:extLst>
              <a:ext uri="{FF2B5EF4-FFF2-40B4-BE49-F238E27FC236}">
                <a16:creationId xmlns:a16="http://schemas.microsoft.com/office/drawing/2014/main" id="{D4FF2661-BE17-4CCE-8AFB-8F47BF5C28C1}"/>
              </a:ext>
            </a:extLst>
          </p:cNvPr>
          <p:cNvSpPr txBox="1"/>
          <p:nvPr/>
        </p:nvSpPr>
        <p:spPr>
          <a:xfrm>
            <a:off x="9196931" y="4469009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37C9EF"/>
                </a:solidFill>
                <a:latin typeface="League Spartan" panose="020B0604020202020204" charset="-18"/>
              </a:rPr>
              <a:t>69 OSÓB</a:t>
            </a:r>
          </a:p>
          <a:p>
            <a:r>
              <a:rPr lang="pl-PL" sz="2000" dirty="0">
                <a:solidFill>
                  <a:srgbClr val="37C9EF"/>
                </a:solidFill>
                <a:latin typeface="League Spartan" panose="020B0604020202020204" charset="-18"/>
              </a:rPr>
              <a:t>7 LIPCA</a:t>
            </a:r>
          </a:p>
          <a:p>
            <a:endParaRPr lang="pl-PL" sz="2000" dirty="0">
              <a:solidFill>
                <a:srgbClr val="37C9EF"/>
              </a:solidFill>
              <a:latin typeface="League Spartan" panose="020B0604020202020204" charset="-18"/>
            </a:endParaRPr>
          </a:p>
        </p:txBody>
      </p:sp>
      <p:sp>
        <p:nvSpPr>
          <p:cNvPr id="79" name="pole tekstowe 78">
            <a:extLst>
              <a:ext uri="{FF2B5EF4-FFF2-40B4-BE49-F238E27FC236}">
                <a16:creationId xmlns:a16="http://schemas.microsoft.com/office/drawing/2014/main" id="{8A2E953E-2FEF-4F23-8AFE-76784E78529D}"/>
              </a:ext>
            </a:extLst>
          </p:cNvPr>
          <p:cNvSpPr txBox="1"/>
          <p:nvPr/>
        </p:nvSpPr>
        <p:spPr>
          <a:xfrm>
            <a:off x="5727514" y="5151381"/>
            <a:ext cx="23781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2C92D5"/>
                </a:solidFill>
                <a:latin typeface="League Spartan" panose="020B0604020202020204" charset="-18"/>
              </a:rPr>
              <a:t>84 OSOBY</a:t>
            </a:r>
          </a:p>
          <a:p>
            <a:pPr algn="r"/>
            <a:r>
              <a:rPr lang="pl-PL" sz="2000" dirty="0">
                <a:solidFill>
                  <a:srgbClr val="2C92D5"/>
                </a:solidFill>
                <a:latin typeface="League Spartan" panose="020B0604020202020204" charset="-18"/>
              </a:rPr>
              <a:t>28 SIERPNIA</a:t>
            </a:r>
          </a:p>
        </p:txBody>
      </p: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5C5830C7-7877-4C2C-9C0D-A8B259768EB8}"/>
              </a:ext>
            </a:extLst>
          </p:cNvPr>
          <p:cNvSpPr txBox="1"/>
          <p:nvPr/>
        </p:nvSpPr>
        <p:spPr>
          <a:xfrm>
            <a:off x="9184059" y="6132479"/>
            <a:ext cx="28607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13538A"/>
                </a:solidFill>
                <a:latin typeface="League Spartan" panose="020B0604020202020204" charset="-18"/>
              </a:rPr>
              <a:t>44 OSOBY</a:t>
            </a:r>
          </a:p>
          <a:p>
            <a:r>
              <a:rPr lang="pl-PL" sz="2000" dirty="0">
                <a:solidFill>
                  <a:srgbClr val="2C92D5"/>
                </a:solidFill>
                <a:latin typeface="League Spartan" panose="020B0604020202020204" charset="-18"/>
              </a:rPr>
              <a:t>16 WRZEŚNIA</a:t>
            </a:r>
          </a:p>
          <a:p>
            <a:endParaRPr lang="pl-PL" sz="2000" dirty="0">
              <a:solidFill>
                <a:srgbClr val="13538A"/>
              </a:solidFill>
              <a:latin typeface="League Spartan" panose="020B0604020202020204" charset="-18"/>
            </a:endParaRPr>
          </a:p>
        </p:txBody>
      </p:sp>
      <p:sp>
        <p:nvSpPr>
          <p:cNvPr id="81" name="pole tekstowe 80">
            <a:extLst>
              <a:ext uri="{FF2B5EF4-FFF2-40B4-BE49-F238E27FC236}">
                <a16:creationId xmlns:a16="http://schemas.microsoft.com/office/drawing/2014/main" id="{219C5020-3D36-4840-930A-C89C5F6FC6AD}"/>
              </a:ext>
            </a:extLst>
          </p:cNvPr>
          <p:cNvSpPr txBox="1"/>
          <p:nvPr/>
        </p:nvSpPr>
        <p:spPr>
          <a:xfrm>
            <a:off x="5621624" y="8704950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C2C7CE"/>
                </a:solidFill>
                <a:latin typeface="League Spartan" panose="020B0604020202020204" charset="-18"/>
              </a:rPr>
              <a:t>129 OSÓB</a:t>
            </a:r>
          </a:p>
          <a:p>
            <a:pPr algn="r"/>
            <a:r>
              <a:rPr lang="pl-PL" sz="2000" dirty="0">
                <a:solidFill>
                  <a:srgbClr val="C2C7CE"/>
                </a:solidFill>
                <a:latin typeface="League Spartan" panose="020B0604020202020204" charset="-18"/>
              </a:rPr>
              <a:t>30 GRUDNIA</a:t>
            </a:r>
          </a:p>
          <a:p>
            <a:pPr algn="r"/>
            <a:endParaRPr lang="pl-PL" sz="2000" dirty="0">
              <a:solidFill>
                <a:srgbClr val="254061"/>
              </a:solidFill>
              <a:latin typeface="League Spartan" panose="020B0604020202020204" charset="-18"/>
            </a:endParaRPr>
          </a:p>
        </p:txBody>
      </p:sp>
      <p:sp>
        <p:nvSpPr>
          <p:cNvPr id="82" name="AutoShape 23">
            <a:extLst>
              <a:ext uri="{FF2B5EF4-FFF2-40B4-BE49-F238E27FC236}">
                <a16:creationId xmlns:a16="http://schemas.microsoft.com/office/drawing/2014/main" id="{57E805E0-B1CC-4AFD-9256-156C2605680D}"/>
              </a:ext>
            </a:extLst>
          </p:cNvPr>
          <p:cNvSpPr/>
          <p:nvPr/>
        </p:nvSpPr>
        <p:spPr>
          <a:xfrm>
            <a:off x="8330030" y="8609249"/>
            <a:ext cx="584075" cy="1052542"/>
          </a:xfrm>
          <a:prstGeom prst="rect">
            <a:avLst/>
          </a:prstGeom>
          <a:solidFill>
            <a:srgbClr val="C2C7CE"/>
          </a:solidFill>
        </p:spPr>
        <p:txBody>
          <a:bodyPr/>
          <a:lstStyle/>
          <a:p>
            <a:endParaRPr lang="pl-PL"/>
          </a:p>
        </p:txBody>
      </p:sp>
      <p:sp>
        <p:nvSpPr>
          <p:cNvPr id="83" name="Trójkąt równoramienny 82">
            <a:extLst>
              <a:ext uri="{FF2B5EF4-FFF2-40B4-BE49-F238E27FC236}">
                <a16:creationId xmlns:a16="http://schemas.microsoft.com/office/drawing/2014/main" id="{05CC4094-4C72-46BB-A559-58E9E4BA13E0}"/>
              </a:ext>
            </a:extLst>
          </p:cNvPr>
          <p:cNvSpPr/>
          <p:nvPr/>
        </p:nvSpPr>
        <p:spPr>
          <a:xfrm rot="16200000">
            <a:off x="8030124" y="8955771"/>
            <a:ext cx="322120" cy="277690"/>
          </a:xfrm>
          <a:prstGeom prst="triangle">
            <a:avLst/>
          </a:prstGeom>
          <a:solidFill>
            <a:srgbClr val="C2C7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3B07BB9-F773-4E0E-8B9B-031FA4673F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3666" y="5332164"/>
            <a:ext cx="280440" cy="323116"/>
          </a:xfrm>
          <a:prstGeom prst="rect">
            <a:avLst/>
          </a:prstGeom>
        </p:spPr>
      </p:pic>
      <p:sp>
        <p:nvSpPr>
          <p:cNvPr id="84" name="Freeform 33">
            <a:extLst>
              <a:ext uri="{FF2B5EF4-FFF2-40B4-BE49-F238E27FC236}">
                <a16:creationId xmlns:a16="http://schemas.microsoft.com/office/drawing/2014/main" id="{A88059B9-1AF6-4D4C-9447-3E9D4A8C30AD}"/>
              </a:ext>
            </a:extLst>
          </p:cNvPr>
          <p:cNvSpPr/>
          <p:nvPr/>
        </p:nvSpPr>
        <p:spPr>
          <a:xfrm rot="5400000">
            <a:off x="8876513" y="6390919"/>
            <a:ext cx="321030" cy="277691"/>
          </a:xfrm>
          <a:custGeom>
            <a:avLst/>
            <a:gdLst/>
            <a:ahLst/>
            <a:cxnLst/>
            <a:rect l="l" t="t" r="r" b="b"/>
            <a:pathLst>
              <a:path w="321030" h="277691">
                <a:moveTo>
                  <a:pt x="0" y="0"/>
                </a:moveTo>
                <a:lnTo>
                  <a:pt x="321030" y="0"/>
                </a:lnTo>
                <a:lnTo>
                  <a:pt x="321030" y="277691"/>
                </a:lnTo>
                <a:lnTo>
                  <a:pt x="0" y="277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5" name="pole tekstowe 84">
            <a:extLst>
              <a:ext uri="{FF2B5EF4-FFF2-40B4-BE49-F238E27FC236}">
                <a16:creationId xmlns:a16="http://schemas.microsoft.com/office/drawing/2014/main" id="{8066B9AC-6EFB-4F62-B736-1D13E3E869A5}"/>
              </a:ext>
            </a:extLst>
          </p:cNvPr>
          <p:cNvSpPr txBox="1"/>
          <p:nvPr/>
        </p:nvSpPr>
        <p:spPr>
          <a:xfrm>
            <a:off x="5135740" y="6736088"/>
            <a:ext cx="3068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2C92D5"/>
                </a:solidFill>
                <a:latin typeface="League Spartan" panose="020B0604020202020204" charset="-18"/>
              </a:rPr>
              <a:t>60 OSÓB</a:t>
            </a:r>
          </a:p>
          <a:p>
            <a:pPr algn="r"/>
            <a:r>
              <a:rPr lang="pl-PL" sz="2000" dirty="0">
                <a:solidFill>
                  <a:srgbClr val="2C92D5"/>
                </a:solidFill>
                <a:latin typeface="League Spartan" panose="020B0604020202020204" charset="-18"/>
              </a:rPr>
              <a:t>23 PAŹDZIERNIKA</a:t>
            </a:r>
          </a:p>
        </p:txBody>
      </p:sp>
      <p:sp>
        <p:nvSpPr>
          <p:cNvPr id="86" name="pole tekstowe 85">
            <a:extLst>
              <a:ext uri="{FF2B5EF4-FFF2-40B4-BE49-F238E27FC236}">
                <a16:creationId xmlns:a16="http://schemas.microsoft.com/office/drawing/2014/main" id="{D2AA1932-4388-4A0C-B338-5E1D2F7742CF}"/>
              </a:ext>
            </a:extLst>
          </p:cNvPr>
          <p:cNvSpPr txBox="1"/>
          <p:nvPr/>
        </p:nvSpPr>
        <p:spPr>
          <a:xfrm>
            <a:off x="8925396" y="7864510"/>
            <a:ext cx="23781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000" dirty="0">
                <a:solidFill>
                  <a:srgbClr val="C2C7CE"/>
                </a:solidFill>
                <a:latin typeface="League Spartan" panose="020B0604020202020204" charset="-18"/>
              </a:rPr>
              <a:t>74 OSOBY</a:t>
            </a:r>
          </a:p>
          <a:p>
            <a:pPr algn="r"/>
            <a:r>
              <a:rPr lang="pl-PL" sz="2000" dirty="0">
                <a:solidFill>
                  <a:srgbClr val="C2C7CE"/>
                </a:solidFill>
                <a:latin typeface="League Spartan" panose="020B0604020202020204" charset="-18"/>
              </a:rPr>
              <a:t>23 LISTOPADA</a:t>
            </a:r>
          </a:p>
          <a:p>
            <a:pPr algn="r"/>
            <a:endParaRPr lang="pl-PL" sz="2000" dirty="0">
              <a:solidFill>
                <a:srgbClr val="254061"/>
              </a:solidFill>
              <a:latin typeface="League Spartan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77665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E6A72-72DD-BDBC-BC21-97C8284B0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42C62354-E818-822B-7EAE-A8A2412D58A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569001F0-9E04-22A4-943E-2A41C5602682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C5F3AF48-F645-E3A6-5B71-27527E1A6D0D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31528318-42D7-63AC-54EC-F681EB4AA0B1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EE892A4A-D6E8-3B0B-BDA6-F636DA95CAE6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57117AA-C279-EAC4-EC78-E0C442DDD846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F7C73F6-F7B4-EC09-E84A-46651635DDE4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22E4A6F6-F520-ACA5-E8D7-694BB151CDF8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0B413388-7FFB-AB13-9779-304C331D282C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7A25733C-55B8-A8FF-2AF3-BE7FF13FB2C2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3DEE9B7-1181-258B-2BD7-3B988D275FBA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110CE3DE-8AA2-E71A-1C12-8A87C0F284A3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FFE3FA8-D2D9-34B1-109F-D95E03FB5489}"/>
              </a:ext>
            </a:extLst>
          </p:cNvPr>
          <p:cNvSpPr txBox="1"/>
          <p:nvPr/>
        </p:nvSpPr>
        <p:spPr>
          <a:xfrm>
            <a:off x="1531867" y="298836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</a:t>
            </a: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EA753E49-2133-2773-4288-0D12F1480387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E7CAAC0-1B67-2DD3-C4C4-074DC50CF8AA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652414E-E9AB-A571-1BF5-4DB75209ADD4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69DFE51E-1DE0-8632-89A7-87311DD68117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C1818FB8-7BC5-3356-D95C-1B2B034F2A8B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D9C774B-CD45-8930-685D-E63A6277BEB6}"/>
              </a:ext>
            </a:extLst>
          </p:cNvPr>
          <p:cNvSpPr txBox="1"/>
          <p:nvPr/>
        </p:nvSpPr>
        <p:spPr>
          <a:xfrm>
            <a:off x="4093328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0F35DF11-5E72-7F34-FF2E-E4847CC5F3FB}"/>
              </a:ext>
            </a:extLst>
          </p:cNvPr>
          <p:cNvSpPr txBox="1"/>
          <p:nvPr/>
        </p:nvSpPr>
        <p:spPr>
          <a:xfrm>
            <a:off x="6919696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3C4BDF4-C633-3430-4790-775B4AFC7901}"/>
              </a:ext>
            </a:extLst>
          </p:cNvPr>
          <p:cNvSpPr txBox="1"/>
          <p:nvPr/>
        </p:nvSpPr>
        <p:spPr>
          <a:xfrm>
            <a:off x="8367499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A6E26992-69DD-79E8-8FFC-200B3281BB9F}"/>
              </a:ext>
            </a:extLst>
          </p:cNvPr>
          <p:cNvSpPr txBox="1"/>
          <p:nvPr/>
        </p:nvSpPr>
        <p:spPr>
          <a:xfrm>
            <a:off x="7967157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5B36260-8766-0F73-1E3B-8074057B7E3A}"/>
              </a:ext>
            </a:extLst>
          </p:cNvPr>
          <p:cNvSpPr txBox="1"/>
          <p:nvPr/>
        </p:nvSpPr>
        <p:spPr>
          <a:xfrm>
            <a:off x="12983180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32" name="Łącznik prosty 31">
            <a:extLst>
              <a:ext uri="{FF2B5EF4-FFF2-40B4-BE49-F238E27FC236}">
                <a16:creationId xmlns:a16="http://schemas.microsoft.com/office/drawing/2014/main" id="{28512836-EBD3-A065-4FF1-921281277399}"/>
              </a:ext>
            </a:extLst>
          </p:cNvPr>
          <p:cNvCxnSpPr>
            <a:cxnSpLocks/>
          </p:cNvCxnSpPr>
          <p:nvPr/>
        </p:nvCxnSpPr>
        <p:spPr>
          <a:xfrm>
            <a:off x="7948588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DFFBA6E6-7DCF-0666-02BA-1E21B03103B3}"/>
              </a:ext>
            </a:extLst>
          </p:cNvPr>
          <p:cNvCxnSpPr>
            <a:cxnSpLocks/>
          </p:cNvCxnSpPr>
          <p:nvPr/>
        </p:nvCxnSpPr>
        <p:spPr>
          <a:xfrm>
            <a:off x="13686384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A3B4D0AF-B44E-1189-0BF3-A2F9E73EAE92}"/>
              </a:ext>
            </a:extLst>
          </p:cNvPr>
          <p:cNvSpPr txBox="1"/>
          <p:nvPr/>
        </p:nvSpPr>
        <p:spPr>
          <a:xfrm>
            <a:off x="3064004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AE44F1-5137-A23C-4FC5-8CB49A324DF5}"/>
              </a:ext>
            </a:extLst>
          </p:cNvPr>
          <p:cNvSpPr txBox="1"/>
          <p:nvPr/>
        </p:nvSpPr>
        <p:spPr>
          <a:xfrm>
            <a:off x="25184939" y="5567350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FA3ECCD-E5FF-985A-96CC-C8A9E0C0CEB3}"/>
              </a:ext>
            </a:extLst>
          </p:cNvPr>
          <p:cNvSpPr txBox="1"/>
          <p:nvPr/>
        </p:nvSpPr>
        <p:spPr>
          <a:xfrm>
            <a:off x="30252239" y="5674488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063607-AB25-1F37-8801-BC0CAB3482CE}"/>
              </a:ext>
            </a:extLst>
          </p:cNvPr>
          <p:cNvSpPr txBox="1"/>
          <p:nvPr/>
        </p:nvSpPr>
        <p:spPr>
          <a:xfrm>
            <a:off x="26168886" y="645935"/>
            <a:ext cx="185928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UKRAINY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1BE8226-40B7-5B27-A2C0-D9E2FE51F22D}"/>
              </a:ext>
            </a:extLst>
          </p:cNvPr>
          <p:cNvSpPr txBox="1"/>
          <p:nvPr/>
        </p:nvSpPr>
        <p:spPr>
          <a:xfrm>
            <a:off x="25411706" y="1735233"/>
            <a:ext cx="91120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</a:rPr>
              <a:t>16 064 637,00 </a:t>
            </a:r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1568E7B4-C57A-87EA-6AD8-1B3353AFF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378831"/>
              </p:ext>
            </p:extLst>
          </p:nvPr>
        </p:nvGraphicFramePr>
        <p:xfrm>
          <a:off x="23013360" y="5243278"/>
          <a:ext cx="12171271" cy="4197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0587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42068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Ekwiwalent za niewykorzystany czas wolny od służby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445.712,00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materiałów uzbrojenia i wyposażenia indywidualnego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229,000,00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transportowego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14.194.004,00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techniki specjalnej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1.102.921,00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kwaterunkowego</a:t>
                      </a:r>
                    </a:p>
                    <a:p>
                      <a:pPr lvl="0" algn="ctr"/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93,000,00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6E32C6C-9F15-2DB1-564F-8FA3BE10C1C9}"/>
              </a:ext>
            </a:extLst>
          </p:cNvPr>
          <p:cNvSpPr txBox="1"/>
          <p:nvPr/>
        </p:nvSpPr>
        <p:spPr>
          <a:xfrm>
            <a:off x="23349486" y="2834858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wykonano łącznie - 3.280.014,09 zł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planowane do wydania do końca br. - 12.784.520,00 zł </a:t>
            </a:r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1C20D9ED-78C9-0AE4-72DF-58AC6439945B}"/>
              </a:ext>
            </a:extLst>
          </p:cNvPr>
          <p:cNvSpPr/>
          <p:nvPr/>
        </p:nvSpPr>
        <p:spPr>
          <a:xfrm>
            <a:off x="32205229" y="4150452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43801D81-F602-0573-891D-18723D627B8A}"/>
              </a:ext>
            </a:extLst>
          </p:cNvPr>
          <p:cNvSpPr txBox="1"/>
          <p:nvPr/>
        </p:nvSpPr>
        <p:spPr>
          <a:xfrm>
            <a:off x="-17921435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44561DA4-EC4A-4DB5-D34A-56910649FB7B}"/>
              </a:ext>
            </a:extLst>
          </p:cNvPr>
          <p:cNvSpPr/>
          <p:nvPr/>
        </p:nvSpPr>
        <p:spPr>
          <a:xfrm>
            <a:off x="-14402281" y="6569527"/>
            <a:ext cx="7239000" cy="3215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839CDC58-C6CD-27A1-927D-82E787EBF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09173"/>
              </p:ext>
            </p:extLst>
          </p:nvPr>
        </p:nvGraphicFramePr>
        <p:xfrm>
          <a:off x="-17108018" y="2178345"/>
          <a:ext cx="13423503" cy="380689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823950">
                  <a:extLst>
                    <a:ext uri="{9D8B030D-6E8A-4147-A177-3AD203B41FA5}">
                      <a16:colId xmlns:a16="http://schemas.microsoft.com/office/drawing/2014/main" val="4141946761"/>
                    </a:ext>
                  </a:extLst>
                </a:gridCol>
                <a:gridCol w="2368853">
                  <a:extLst>
                    <a:ext uri="{9D8B030D-6E8A-4147-A177-3AD203B41FA5}">
                      <a16:colId xmlns:a16="http://schemas.microsoft.com/office/drawing/2014/main" val="3502946591"/>
                    </a:ext>
                  </a:extLst>
                </a:gridCol>
                <a:gridCol w="1424745">
                  <a:extLst>
                    <a:ext uri="{9D8B030D-6E8A-4147-A177-3AD203B41FA5}">
                      <a16:colId xmlns:a16="http://schemas.microsoft.com/office/drawing/2014/main" val="1675841836"/>
                    </a:ext>
                  </a:extLst>
                </a:gridCol>
                <a:gridCol w="1132930">
                  <a:extLst>
                    <a:ext uri="{9D8B030D-6E8A-4147-A177-3AD203B41FA5}">
                      <a16:colId xmlns:a16="http://schemas.microsoft.com/office/drawing/2014/main" val="3745004946"/>
                    </a:ext>
                  </a:extLst>
                </a:gridCol>
                <a:gridCol w="1424745">
                  <a:extLst>
                    <a:ext uri="{9D8B030D-6E8A-4147-A177-3AD203B41FA5}">
                      <a16:colId xmlns:a16="http://schemas.microsoft.com/office/drawing/2014/main" val="2680915885"/>
                    </a:ext>
                  </a:extLst>
                </a:gridCol>
                <a:gridCol w="1132930">
                  <a:extLst>
                    <a:ext uri="{9D8B030D-6E8A-4147-A177-3AD203B41FA5}">
                      <a16:colId xmlns:a16="http://schemas.microsoft.com/office/drawing/2014/main" val="467473998"/>
                    </a:ext>
                  </a:extLst>
                </a:gridCol>
                <a:gridCol w="1424745">
                  <a:extLst>
                    <a:ext uri="{9D8B030D-6E8A-4147-A177-3AD203B41FA5}">
                      <a16:colId xmlns:a16="http://schemas.microsoft.com/office/drawing/2014/main" val="248288187"/>
                    </a:ext>
                  </a:extLst>
                </a:gridCol>
                <a:gridCol w="1132930">
                  <a:extLst>
                    <a:ext uri="{9D8B030D-6E8A-4147-A177-3AD203B41FA5}">
                      <a16:colId xmlns:a16="http://schemas.microsoft.com/office/drawing/2014/main" val="4171238783"/>
                    </a:ext>
                  </a:extLst>
                </a:gridCol>
                <a:gridCol w="1424745">
                  <a:extLst>
                    <a:ext uri="{9D8B030D-6E8A-4147-A177-3AD203B41FA5}">
                      <a16:colId xmlns:a16="http://schemas.microsoft.com/office/drawing/2014/main" val="2190482606"/>
                    </a:ext>
                  </a:extLst>
                </a:gridCol>
                <a:gridCol w="1132930">
                  <a:extLst>
                    <a:ext uri="{9D8B030D-6E8A-4147-A177-3AD203B41FA5}">
                      <a16:colId xmlns:a16="http://schemas.microsoft.com/office/drawing/2014/main" val="4100498035"/>
                    </a:ext>
                  </a:extLst>
                </a:gridCol>
              </a:tblGrid>
              <a:tr h="291661">
                <a:tc rowSpan="3"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Lp.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Nazwa jednostki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Stan na dzień 1 LIPCA 2024 r.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Stan na dzień 1 GRUDNIA 2025 r.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211192"/>
                  </a:ext>
                </a:extLst>
              </a:tr>
              <a:tr h="29166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Liczba stanowisk policyjnych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Liczba stanowisk policyjnych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83639" marR="183639" marT="91819" marB="91819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963745"/>
                  </a:ext>
                </a:extLst>
              </a:tr>
              <a:tr h="16367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etatowo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faktyczne zatrudnienie z dyspozycją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wakaty 01.07.2024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udział % wakatów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etatowo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faktyczne zatrudnienie z dyspozycją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wakaty 01.12.2025</a:t>
                      </a:r>
                      <a:endParaRPr lang="pl-PL" sz="16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udział % wakatów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vert="vert270" anchor="ctr"/>
                </a:tc>
                <a:extLst>
                  <a:ext uri="{0D108BD9-81ED-4DB2-BD59-A6C34878D82A}">
                    <a16:rowId xmlns:a16="http://schemas.microsoft.com/office/drawing/2014/main" val="2162868130"/>
                  </a:ext>
                </a:extLst>
              </a:tr>
              <a:tr h="30332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1.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KWP  w  Łodzi 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846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734</a:t>
                      </a:r>
                      <a:endParaRPr lang="pl-PL" sz="2000" b="1" i="1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112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13,24%</a:t>
                      </a:r>
                      <a:endParaRPr lang="pl-PL" sz="2800" b="1" i="1" u="none" strike="noStrike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876</a:t>
                      </a:r>
                      <a:endParaRPr lang="pl-PL" sz="20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775</a:t>
                      </a:r>
                      <a:endParaRPr lang="pl-PL" sz="2000" b="1" i="1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101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11,53%</a:t>
                      </a:r>
                      <a:endParaRPr lang="pl-PL" sz="2800" b="1" i="1" u="none" strike="noStrike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extLst>
                  <a:ext uri="{0D108BD9-81ED-4DB2-BD59-A6C34878D82A}">
                    <a16:rowId xmlns:a16="http://schemas.microsoft.com/office/drawing/2014/main" val="713376309"/>
                  </a:ext>
                </a:extLst>
              </a:tr>
              <a:tr h="303327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2.</a:t>
                      </a:r>
                      <a:endParaRPr lang="pl-PL" sz="20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OPP w Łodzi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549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438</a:t>
                      </a:r>
                      <a:endParaRPr lang="pl-PL" sz="2000" b="1" i="1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111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20,22%</a:t>
                      </a:r>
                      <a:endParaRPr lang="pl-PL" sz="2800" b="1" i="1" u="none" strike="noStrike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550</a:t>
                      </a:r>
                      <a:endParaRPr lang="pl-PL" sz="20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511</a:t>
                      </a:r>
                      <a:endParaRPr lang="pl-PL" sz="2000" b="1" i="1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39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7,09%</a:t>
                      </a:r>
                      <a:endParaRPr lang="pl-PL" sz="2800" b="1" i="1" u="none" strike="noStrike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extLst>
                  <a:ext uri="{0D108BD9-81ED-4DB2-BD59-A6C34878D82A}">
                    <a16:rowId xmlns:a16="http://schemas.microsoft.com/office/drawing/2014/main" val="522487706"/>
                  </a:ext>
                </a:extLst>
              </a:tr>
              <a:tr h="31499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3.</a:t>
                      </a:r>
                      <a:endParaRPr lang="pl-PL" sz="20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1" u="none" strike="noStrike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KMP/KPP</a:t>
                      </a:r>
                      <a:endParaRPr lang="pl-PL" sz="2000" b="1" i="0" u="none" strike="noStrike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5105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4386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719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 dirty="0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14,08%</a:t>
                      </a:r>
                      <a:endParaRPr lang="pl-PL" sz="2800" b="1" i="1" u="none" strike="noStrike" dirty="0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5128</a:t>
                      </a:r>
                      <a:endParaRPr lang="pl-PL" sz="2000" b="1" i="0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4746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u="none" strike="noStrike" dirty="0">
                          <a:solidFill>
                            <a:schemeClr val="bg1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382</a:t>
                      </a:r>
                      <a:endParaRPr lang="pl-PL" sz="2000" b="1" i="1" u="none" strike="noStrike" dirty="0">
                        <a:solidFill>
                          <a:schemeClr val="bg1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800" b="1" u="none" strike="noStrike" dirty="0">
                          <a:solidFill>
                            <a:srgbClr val="FF0000"/>
                          </a:solidFill>
                          <a:effectLst/>
                          <a:latin typeface="Champagne &amp; Limousines" panose="020B0502020202020204" pitchFamily="34" charset="0"/>
                          <a:ea typeface="Champagne &amp; Limousines" panose="020B0502020202020204" pitchFamily="34" charset="0"/>
                        </a:rPr>
                        <a:t>7,45%</a:t>
                      </a:r>
                      <a:endParaRPr lang="pl-PL" sz="2800" b="1" i="1" u="none" strike="noStrike" dirty="0">
                        <a:solidFill>
                          <a:srgbClr val="FF0000"/>
                        </a:solidFill>
                        <a:effectLst/>
                        <a:latin typeface="Champagne &amp; Limousines" panose="020B0502020202020204" pitchFamily="34" charset="0"/>
                        <a:ea typeface="Champagne &amp; Limousines" panose="020B0502020202020204" pitchFamily="34" charset="0"/>
                      </a:endParaRPr>
                    </a:p>
                  </a:txBody>
                  <a:tcPr marL="11666" marR="11666" marT="11666" marB="0" anchor="ctr"/>
                </a:tc>
                <a:extLst>
                  <a:ext uri="{0D108BD9-81ED-4DB2-BD59-A6C34878D82A}">
                    <a16:rowId xmlns:a16="http://schemas.microsoft.com/office/drawing/2014/main" val="3739634269"/>
                  </a:ext>
                </a:extLst>
              </a:tr>
            </a:tbl>
          </a:graphicData>
        </a:graphic>
      </p:graphicFrame>
      <p:graphicFrame>
        <p:nvGraphicFramePr>
          <p:cNvPr id="35" name="Wykres 34">
            <a:extLst>
              <a:ext uri="{FF2B5EF4-FFF2-40B4-BE49-F238E27FC236}">
                <a16:creationId xmlns:a16="http://schemas.microsoft.com/office/drawing/2014/main" id="{1A573648-2B9B-7EDE-81A9-43CFC53D0D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7712301"/>
              </p:ext>
            </p:extLst>
          </p:nvPr>
        </p:nvGraphicFramePr>
        <p:xfrm>
          <a:off x="-13811731" y="6569527"/>
          <a:ext cx="6286500" cy="288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8" name="pole tekstowe 37">
            <a:extLst>
              <a:ext uri="{FF2B5EF4-FFF2-40B4-BE49-F238E27FC236}">
                <a16:creationId xmlns:a16="http://schemas.microsoft.com/office/drawing/2014/main" id="{405798A5-0E70-4979-2638-BEB4991C01B2}"/>
              </a:ext>
            </a:extLst>
          </p:cNvPr>
          <p:cNvSpPr txBox="1"/>
          <p:nvPr/>
        </p:nvSpPr>
        <p:spPr>
          <a:xfrm>
            <a:off x="-17061429" y="262043"/>
            <a:ext cx="13475826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WYKAZ LICZBOWY ETATÓW ORAZ STAN ZATRUDNIENIA</a:t>
            </a:r>
          </a:p>
          <a:p>
            <a:pPr algn="ctr"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W JEDNOSTKACH ORGANIZACYJNYCH POLICJI WOJEWÓDZTWA ŁÓDZKIEGO</a:t>
            </a:r>
          </a:p>
        </p:txBody>
      </p:sp>
    </p:spTree>
    <p:extLst>
      <p:ext uri="{BB962C8B-B14F-4D97-AF65-F5344CB8AC3E}">
        <p14:creationId xmlns:p14="http://schemas.microsoft.com/office/powerpoint/2010/main" val="3622838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19723-F876-4AFD-E1F4-1AE64A203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93B074EA-FBE6-D3A8-A9FF-4E687BD11AD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C0294EDC-26BB-5DF1-407A-5F2619E98593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1E9B5209-EFF9-8FEE-D65D-06EAE1FC8AF1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B172D794-CA3E-4E4C-A902-412EFEE3219A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1F9FC95D-50D6-3403-E023-CF6954934A08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3FD67E7-F3AB-6505-FD7E-DCDC68467060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3F3DC01-9E8A-64E6-2F86-3FD709B873D7}"/>
              </a:ext>
            </a:extLst>
          </p:cNvPr>
          <p:cNvSpPr txBox="1"/>
          <p:nvPr/>
        </p:nvSpPr>
        <p:spPr>
          <a:xfrm>
            <a:off x="3643646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A4EA104C-166F-251E-9DB6-96C22A265B64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B67B14A5-8945-93B7-6DC6-15536DC6310E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FF1F78D1-882A-F632-AF42-759532904AD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63B9599-9C8A-4300-5532-0C2C67396C4E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A423A59-7379-E560-E05E-675F8EB4F37A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DF6BAD9-5D11-D34B-4464-BC020170D75E}"/>
              </a:ext>
            </a:extLst>
          </p:cNvPr>
          <p:cNvSpPr txBox="1"/>
          <p:nvPr/>
        </p:nvSpPr>
        <p:spPr>
          <a:xfrm>
            <a:off x="1531867" y="298836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</a:t>
            </a: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925E7DD3-B147-684C-84E7-9E9D956FC8A6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845F98D-EFB0-FC63-ED72-010679103E5B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2CD4C3E-5FDE-A4B5-6C8B-EC4E95D60ACC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AF6EBA4B-6D0C-1FF6-E4D1-3571873E42C8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1AEA78AD-C56F-1EB6-55D4-33936E6AB266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50DBC7BD-C659-4936-6CFB-8413084669F2}"/>
              </a:ext>
            </a:extLst>
          </p:cNvPr>
          <p:cNvSpPr txBox="1"/>
          <p:nvPr/>
        </p:nvSpPr>
        <p:spPr>
          <a:xfrm>
            <a:off x="7201870" y="5567350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7833BA6E-1D6C-3D08-5039-19D6BD073643}"/>
              </a:ext>
            </a:extLst>
          </p:cNvPr>
          <p:cNvSpPr txBox="1"/>
          <p:nvPr/>
        </p:nvSpPr>
        <p:spPr>
          <a:xfrm>
            <a:off x="12269170" y="5674488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271EBCA1-D121-57C0-9596-655DFD487385}"/>
              </a:ext>
            </a:extLst>
          </p:cNvPr>
          <p:cNvSpPr txBox="1"/>
          <p:nvPr/>
        </p:nvSpPr>
        <p:spPr>
          <a:xfrm>
            <a:off x="8185817" y="645935"/>
            <a:ext cx="185928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UKRAINY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4260B7E9-BDCA-4CD4-E614-34F1A0C6B044}"/>
              </a:ext>
            </a:extLst>
          </p:cNvPr>
          <p:cNvSpPr txBox="1"/>
          <p:nvPr/>
        </p:nvSpPr>
        <p:spPr>
          <a:xfrm>
            <a:off x="7428637" y="1735233"/>
            <a:ext cx="91120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</a:rPr>
              <a:t>16 064 637,00 </a:t>
            </a:r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47" name="Tabela 46">
            <a:extLst>
              <a:ext uri="{FF2B5EF4-FFF2-40B4-BE49-F238E27FC236}">
                <a16:creationId xmlns:a16="http://schemas.microsoft.com/office/drawing/2014/main" id="{19DB51EA-5A19-82F0-0B3E-328536D7B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311262"/>
              </p:ext>
            </p:extLst>
          </p:nvPr>
        </p:nvGraphicFramePr>
        <p:xfrm>
          <a:off x="5030291" y="5243278"/>
          <a:ext cx="12171271" cy="4197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0587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42068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Ekwiwalent za niewykorzystany czas wolny od służby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445.712,00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materiałów uzbrojenia i wyposażenia indywidualnego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229,000,00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transportowego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14.194.004,00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techniki specjalnej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1.102.921,00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kwaterunkowego</a:t>
                      </a:r>
                    </a:p>
                    <a:p>
                      <a:pPr lvl="0" algn="ctr"/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93,000,00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49" name="Prostokąt: zaokrąglone rogi 48">
            <a:extLst>
              <a:ext uri="{FF2B5EF4-FFF2-40B4-BE49-F238E27FC236}">
                <a16:creationId xmlns:a16="http://schemas.microsoft.com/office/drawing/2014/main" id="{537F5F0E-B499-0CFB-6038-FA1D3988EB55}"/>
              </a:ext>
            </a:extLst>
          </p:cNvPr>
          <p:cNvSpPr/>
          <p:nvPr/>
        </p:nvSpPr>
        <p:spPr>
          <a:xfrm>
            <a:off x="14222160" y="4150452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C0D985EB-EC77-CAD2-A9C0-186DF26C44B9}"/>
              </a:ext>
            </a:extLst>
          </p:cNvPr>
          <p:cNvSpPr txBox="1"/>
          <p:nvPr/>
        </p:nvSpPr>
        <p:spPr>
          <a:xfrm>
            <a:off x="-18452835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009211BE-48D3-B7E0-BCDB-EA385B1580A6}"/>
              </a:ext>
            </a:extLst>
          </p:cNvPr>
          <p:cNvSpPr txBox="1"/>
          <p:nvPr/>
        </p:nvSpPr>
        <p:spPr>
          <a:xfrm>
            <a:off x="-18003153" y="2201121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F4924432-4F87-8DEE-55E8-5933F5BD6DA8}"/>
              </a:ext>
            </a:extLst>
          </p:cNvPr>
          <p:cNvSpPr txBox="1"/>
          <p:nvPr/>
        </p:nvSpPr>
        <p:spPr>
          <a:xfrm>
            <a:off x="-15176785" y="639198"/>
            <a:ext cx="185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4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POLICJI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F695FDB3-8AEA-A62D-47B6-EADA70C92F26}"/>
              </a:ext>
            </a:extLst>
          </p:cNvPr>
          <p:cNvSpPr txBox="1"/>
          <p:nvPr/>
        </p:nvSpPr>
        <p:spPr>
          <a:xfrm>
            <a:off x="-13728982" y="2188602"/>
            <a:ext cx="78485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5 931 110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2BDCF673-29FC-C747-05A0-F82DF220D3F1}"/>
              </a:ext>
            </a:extLst>
          </p:cNvPr>
          <p:cNvSpPr txBox="1"/>
          <p:nvPr/>
        </p:nvSpPr>
        <p:spPr>
          <a:xfrm>
            <a:off x="-14129324" y="5416517"/>
            <a:ext cx="5791199" cy="143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1.320.200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Służby ponadnormatywne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oraz nagrody dla funkcjonariuszy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18FAE815-E408-4B74-E295-888ED2B8D028}"/>
              </a:ext>
            </a:extLst>
          </p:cNvPr>
          <p:cNvSpPr txBox="1"/>
          <p:nvPr/>
        </p:nvSpPr>
        <p:spPr>
          <a:xfrm>
            <a:off x="-9113301" y="5399848"/>
            <a:ext cx="579119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en-US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1.</a:t>
            </a: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032.880 zł</a:t>
            </a:r>
          </a:p>
          <a:p>
            <a:pPr algn="ctr"/>
            <a:r>
              <a:rPr lang="pl-PL" sz="3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rzeczowe</a:t>
            </a:r>
          </a:p>
        </p:txBody>
      </p: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901A3172-80DD-AD88-5D17-85E335B03653}"/>
              </a:ext>
            </a:extLst>
          </p:cNvPr>
          <p:cNvCxnSpPr>
            <a:cxnSpLocks/>
          </p:cNvCxnSpPr>
          <p:nvPr/>
        </p:nvCxnSpPr>
        <p:spPr>
          <a:xfrm>
            <a:off x="-14147893" y="4972754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id="{A5FDDB1C-4A1A-4BF9-02E9-113B146507AF}"/>
              </a:ext>
            </a:extLst>
          </p:cNvPr>
          <p:cNvCxnSpPr>
            <a:cxnSpLocks/>
          </p:cNvCxnSpPr>
          <p:nvPr/>
        </p:nvCxnSpPr>
        <p:spPr>
          <a:xfrm>
            <a:off x="-8410097" y="4849643"/>
            <a:ext cx="0" cy="256567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E8C34ADD-FF81-479D-B9AE-6F37F6C7E705}"/>
              </a:ext>
            </a:extLst>
          </p:cNvPr>
          <p:cNvSpPr txBox="1"/>
          <p:nvPr/>
        </p:nvSpPr>
        <p:spPr>
          <a:xfrm>
            <a:off x="-19032477" y="5390967"/>
            <a:ext cx="5791199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r>
              <a:rPr lang="pl-PL" sz="3500" dirty="0">
                <a:solidFill>
                  <a:schemeClr val="bg1"/>
                </a:solidFill>
                <a:latin typeface="Montserrat ExtraBold" pitchFamily="2" charset="-18"/>
                <a:ea typeface="Champagne &amp; Limousines" panose="020B0502020202020204" pitchFamily="34" charset="0"/>
              </a:rPr>
              <a:t>3.578.030 zł</a:t>
            </a:r>
          </a:p>
          <a:p>
            <a:pPr algn="ctr"/>
            <a:r>
              <a:rPr lang="pl-PL" sz="2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Wydatki inwestycyjne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397A9B6A-96B8-92BB-10BF-33B5A58CF361}"/>
              </a:ext>
            </a:extLst>
          </p:cNvPr>
          <p:cNvSpPr txBox="1"/>
          <p:nvPr/>
        </p:nvSpPr>
        <p:spPr>
          <a:xfrm>
            <a:off x="26052123" y="1420973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71 302 669,00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454F745D-21CD-D69D-634B-0B78C3A9A92F}"/>
              </a:ext>
            </a:extLst>
          </p:cNvPr>
          <p:cNvSpPr txBox="1"/>
          <p:nvPr/>
        </p:nvSpPr>
        <p:spPr>
          <a:xfrm>
            <a:off x="25420766" y="565435"/>
            <a:ext cx="842009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PROGRAM MODERNIZACJI POLICJI 2025</a:t>
            </a:r>
          </a:p>
        </p:txBody>
      </p:sp>
      <p:graphicFrame>
        <p:nvGraphicFramePr>
          <p:cNvPr id="61" name="Tabela 60">
            <a:extLst>
              <a:ext uri="{FF2B5EF4-FFF2-40B4-BE49-F238E27FC236}">
                <a16:creationId xmlns:a16="http://schemas.microsoft.com/office/drawing/2014/main" id="{5BF63EE0-F790-80C8-6DD9-5F675B246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077408"/>
              </p:ext>
            </p:extLst>
          </p:nvPr>
        </p:nvGraphicFramePr>
        <p:xfrm>
          <a:off x="23684797" y="4669007"/>
          <a:ext cx="11959772" cy="5182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8528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36124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Inwestycje budowlane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7 604 000,00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transportowy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informatyki i łączności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1 276 600,00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formacji o dodatkowe etaty funkcjonariuszy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19 408 879,00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motywacyjnego systemu uposażeń funkcjonariuszy 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33 779 934,00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Podwyższenie wynagrodzeń pracowników jednostek organizacyjnych formacji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u="none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Times New Roman" panose="02020603050405020304" pitchFamily="18" charset="0"/>
                        </a:rPr>
                        <a:t>8 233 256,00 zł</a:t>
                      </a: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60795"/>
                  </a:ext>
                </a:extLst>
              </a:tr>
            </a:tbl>
          </a:graphicData>
        </a:graphic>
      </p:graphicFrame>
      <p:sp>
        <p:nvSpPr>
          <p:cNvPr id="62" name="Prostokąt: zaokrąglone rogi 61">
            <a:extLst>
              <a:ext uri="{FF2B5EF4-FFF2-40B4-BE49-F238E27FC236}">
                <a16:creationId xmlns:a16="http://schemas.microsoft.com/office/drawing/2014/main" id="{D138B5A7-F09F-A7B1-BB3C-DE9E6C584031}"/>
              </a:ext>
            </a:extLst>
          </p:cNvPr>
          <p:cNvSpPr/>
          <p:nvPr/>
        </p:nvSpPr>
        <p:spPr>
          <a:xfrm>
            <a:off x="32806956" y="3540609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52A21FBE-9046-D531-5F56-F508A9D07F35}"/>
              </a:ext>
            </a:extLst>
          </p:cNvPr>
          <p:cNvSpPr txBox="1"/>
          <p:nvPr/>
        </p:nvSpPr>
        <p:spPr>
          <a:xfrm>
            <a:off x="23338767" y="2490992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wykonano łącznie – 57 259 641,35 zł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planowane do wydania do końca br. – 71 302 669,00 zł </a:t>
            </a:r>
          </a:p>
        </p:txBody>
      </p:sp>
    </p:spTree>
    <p:extLst>
      <p:ext uri="{BB962C8B-B14F-4D97-AF65-F5344CB8AC3E}">
        <p14:creationId xmlns:p14="http://schemas.microsoft.com/office/powerpoint/2010/main" val="56263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606C1-421C-1F9B-045C-46137B382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">
            <a:extLst>
              <a:ext uri="{FF2B5EF4-FFF2-40B4-BE49-F238E27FC236}">
                <a16:creationId xmlns:a16="http://schemas.microsoft.com/office/drawing/2014/main" id="{D7D14B50-1C66-C246-78CB-E822FAE657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rgbClr val="051D40"/>
              </a:gs>
              <a:gs pos="94000">
                <a:srgbClr val="051D41"/>
              </a:gs>
            </a:gsLst>
            <a:lin ang="10800000" scaled="1"/>
            <a:tileRect/>
          </a:gradFill>
        </p:spPr>
        <p:txBody>
          <a:bodyPr/>
          <a:lstStyle/>
          <a:p>
            <a:endParaRPr lang="pl-PL" dirty="0">
              <a:solidFill>
                <a:srgbClr val="56AEFF"/>
              </a:solidFill>
            </a:endParaRPr>
          </a:p>
        </p:txBody>
      </p:sp>
      <p:cxnSp>
        <p:nvCxnSpPr>
          <p:cNvPr id="40" name="Straight Connector 86">
            <a:extLst>
              <a:ext uri="{FF2B5EF4-FFF2-40B4-BE49-F238E27FC236}">
                <a16:creationId xmlns:a16="http://schemas.microsoft.com/office/drawing/2014/main" id="{F10CEF7E-0762-66FA-7345-A108A6738DF9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1288065" y="3180562"/>
            <a:ext cx="7087" cy="11924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6">
            <a:extLst>
              <a:ext uri="{FF2B5EF4-FFF2-40B4-BE49-F238E27FC236}">
                <a16:creationId xmlns:a16="http://schemas.microsoft.com/office/drawing/2014/main" id="{63A45A0A-CC33-71E4-EEA8-A060083C08D1}"/>
              </a:ext>
            </a:extLst>
          </p:cNvPr>
          <p:cNvCxnSpPr>
            <a:cxnSpLocks/>
            <a:endCxn id="27" idx="4"/>
          </p:cNvCxnSpPr>
          <p:nvPr/>
        </p:nvCxnSpPr>
        <p:spPr>
          <a:xfrm>
            <a:off x="596597" y="1270265"/>
            <a:ext cx="6756" cy="63869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36F1D7E2-1D6E-F565-2328-378A5644F388}"/>
              </a:ext>
            </a:extLst>
          </p:cNvPr>
          <p:cNvSpPr/>
          <p:nvPr/>
        </p:nvSpPr>
        <p:spPr>
          <a:xfrm>
            <a:off x="407434" y="2229168"/>
            <a:ext cx="372532" cy="372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21" name="Oval 90">
            <a:hlinkClick r:id="rId3" action="ppaction://hlinksldjump"/>
            <a:extLst>
              <a:ext uri="{FF2B5EF4-FFF2-40B4-BE49-F238E27FC236}">
                <a16:creationId xmlns:a16="http://schemas.microsoft.com/office/drawing/2014/main" id="{120B3780-B611-21E3-6FF1-94409E88633E}"/>
              </a:ext>
            </a:extLst>
          </p:cNvPr>
          <p:cNvSpPr/>
          <p:nvPr/>
        </p:nvSpPr>
        <p:spPr>
          <a:xfrm>
            <a:off x="520550" y="64197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93ED9A4-876A-64A6-B1C8-D90B8000263F}"/>
              </a:ext>
            </a:extLst>
          </p:cNvPr>
          <p:cNvSpPr txBox="1"/>
          <p:nvPr/>
        </p:nvSpPr>
        <p:spPr>
          <a:xfrm>
            <a:off x="845718" y="2198109"/>
            <a:ext cx="3886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500" dirty="0">
                <a:solidFill>
                  <a:schemeClr val="bg1"/>
                </a:solidFill>
                <a:latin typeface="League Spartan" panose="020B0604020202020204" charset="-18"/>
              </a:rPr>
              <a:t>SUKCESY</a:t>
            </a:r>
          </a:p>
        </p:txBody>
      </p:sp>
      <p:sp>
        <p:nvSpPr>
          <p:cNvPr id="27" name="Oval 91">
            <a:hlinkClick r:id="rId4" action="ppaction://hlinksldjump"/>
            <a:extLst>
              <a:ext uri="{FF2B5EF4-FFF2-40B4-BE49-F238E27FC236}">
                <a16:creationId xmlns:a16="http://schemas.microsoft.com/office/drawing/2014/main" id="{5F2AAB62-C408-33AD-CD65-7E4D155E0FF3}"/>
              </a:ext>
            </a:extLst>
          </p:cNvPr>
          <p:cNvSpPr/>
          <p:nvPr/>
        </p:nvSpPr>
        <p:spPr>
          <a:xfrm>
            <a:off x="514453" y="7479401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5461898F-BA7C-2260-08E1-542D11A28347}"/>
              </a:ext>
            </a:extLst>
          </p:cNvPr>
          <p:cNvSpPr txBox="1"/>
          <p:nvPr/>
        </p:nvSpPr>
        <p:spPr>
          <a:xfrm>
            <a:off x="845718" y="6398981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GARNIZON ŁÓDZKI W MEDIACH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92D2B787-0BDC-3446-B04D-B9769D22935A}"/>
              </a:ext>
            </a:extLst>
          </p:cNvPr>
          <p:cNvSpPr txBox="1"/>
          <p:nvPr/>
        </p:nvSpPr>
        <p:spPr>
          <a:xfrm>
            <a:off x="828007" y="7465415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WYZWANIA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43C31D2-4330-26B9-2F14-7711B8219216}"/>
              </a:ext>
            </a:extLst>
          </p:cNvPr>
          <p:cNvSpPr/>
          <p:nvPr/>
        </p:nvSpPr>
        <p:spPr>
          <a:xfrm>
            <a:off x="273353" y="638315"/>
            <a:ext cx="670050" cy="670050"/>
          </a:xfrm>
          <a:custGeom>
            <a:avLst/>
            <a:gdLst/>
            <a:ahLst/>
            <a:cxnLst/>
            <a:rect l="l" t="t" r="r" b="b"/>
            <a:pathLst>
              <a:path w="848644" h="848644">
                <a:moveTo>
                  <a:pt x="0" y="0"/>
                </a:moveTo>
                <a:lnTo>
                  <a:pt x="848644" y="0"/>
                </a:lnTo>
                <a:lnTo>
                  <a:pt x="848644" y="848644"/>
                </a:lnTo>
                <a:lnTo>
                  <a:pt x="0" y="848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91B5433-E7F4-46E2-43A0-9A9C3CFBADA6}"/>
              </a:ext>
            </a:extLst>
          </p:cNvPr>
          <p:cNvSpPr txBox="1"/>
          <p:nvPr/>
        </p:nvSpPr>
        <p:spPr>
          <a:xfrm>
            <a:off x="1042929" y="835553"/>
            <a:ext cx="367323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41"/>
              </a:lnSpc>
              <a:spcBef>
                <a:spcPct val="0"/>
              </a:spcBef>
            </a:pPr>
            <a:r>
              <a:rPr lang="en-US" sz="1000" b="1" spc="57" dirty="0">
                <a:solidFill>
                  <a:srgbClr val="F8F8F8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KOMENDA WOJEWÓDZKA POLICJI W ŁODZI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5219320-1606-BBCA-6E8C-EDEECFA80A1F}"/>
              </a:ext>
            </a:extLst>
          </p:cNvPr>
          <p:cNvSpPr txBox="1"/>
          <p:nvPr/>
        </p:nvSpPr>
        <p:spPr>
          <a:xfrm>
            <a:off x="1531867" y="298836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WPW I ETATY</a:t>
            </a:r>
          </a:p>
        </p:txBody>
      </p:sp>
      <p:sp>
        <p:nvSpPr>
          <p:cNvPr id="8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CE770F5C-27AE-9655-1CEF-305FF3CBB71A}"/>
              </a:ext>
            </a:extLst>
          </p:cNvPr>
          <p:cNvSpPr/>
          <p:nvPr/>
        </p:nvSpPr>
        <p:spPr>
          <a:xfrm>
            <a:off x="1206252" y="3002763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DE52BA9-7C15-B30C-BF85-BD80F2C286D9}"/>
              </a:ext>
            </a:extLst>
          </p:cNvPr>
          <p:cNvSpPr txBox="1"/>
          <p:nvPr/>
        </p:nvSpPr>
        <p:spPr>
          <a:xfrm>
            <a:off x="1487645" y="3593813"/>
            <a:ext cx="388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League Spartan" panose="020B0604020202020204" charset="-18"/>
              </a:rPr>
              <a:t>FINANSE/INWESTYCJE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4EC4580-755F-93EB-C716-5FCC73DBC751}"/>
              </a:ext>
            </a:extLst>
          </p:cNvPr>
          <p:cNvSpPr txBox="1"/>
          <p:nvPr/>
        </p:nvSpPr>
        <p:spPr>
          <a:xfrm>
            <a:off x="1499402" y="4352517"/>
            <a:ext cx="38861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6AEFF"/>
                </a:solidFill>
                <a:latin typeface="League Spartan" panose="020B0604020202020204" charset="-18"/>
              </a:rPr>
              <a:t>EFEKTY W SŁUŻBIE</a:t>
            </a:r>
          </a:p>
        </p:txBody>
      </p:sp>
      <p:sp>
        <p:nvSpPr>
          <p:cNvPr id="14" name="Oval 89">
            <a:hlinkClick r:id="rId6" action="ppaction://hlinksldjump"/>
            <a:extLst>
              <a:ext uri="{FF2B5EF4-FFF2-40B4-BE49-F238E27FC236}">
                <a16:creationId xmlns:a16="http://schemas.microsoft.com/office/drawing/2014/main" id="{56FFDEB4-1892-E091-61B0-2F7436D5E516}"/>
              </a:ext>
            </a:extLst>
          </p:cNvPr>
          <p:cNvSpPr/>
          <p:nvPr/>
        </p:nvSpPr>
        <p:spPr>
          <a:xfrm>
            <a:off x="1199165" y="4373030"/>
            <a:ext cx="177799" cy="177799"/>
          </a:xfrm>
          <a:prstGeom prst="ellipse">
            <a:avLst/>
          </a:prstGeom>
          <a:solidFill>
            <a:srgbClr val="56A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87">
            <a:hlinkClick r:id="rId2" action="ppaction://hlinksldjump"/>
            <a:extLst>
              <a:ext uri="{FF2B5EF4-FFF2-40B4-BE49-F238E27FC236}">
                <a16:creationId xmlns:a16="http://schemas.microsoft.com/office/drawing/2014/main" id="{8FFBE240-C0D0-E259-80FF-C5E40B6C37B1}"/>
              </a:ext>
            </a:extLst>
          </p:cNvPr>
          <p:cNvSpPr/>
          <p:nvPr/>
        </p:nvSpPr>
        <p:spPr>
          <a:xfrm>
            <a:off x="1165627" y="3649239"/>
            <a:ext cx="256341" cy="2563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</a:t>
            </a:r>
            <a:endParaRPr lang="en-US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8DEC040-6FC3-30B1-2732-2715FD5A0D40}"/>
              </a:ext>
            </a:extLst>
          </p:cNvPr>
          <p:cNvSpPr txBox="1"/>
          <p:nvPr/>
        </p:nvSpPr>
        <p:spPr>
          <a:xfrm>
            <a:off x="8098957" y="1420973"/>
            <a:ext cx="911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</a:rPr>
              <a:t>71 302 669,00 </a:t>
            </a:r>
            <a:r>
              <a:rPr lang="pl-PL" sz="6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zł</a:t>
            </a:r>
            <a:endParaRPr lang="pl-PL" sz="6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5B055E3-11F2-CC6A-8817-5A7061C7D653}"/>
              </a:ext>
            </a:extLst>
          </p:cNvPr>
          <p:cNvSpPr txBox="1"/>
          <p:nvPr/>
        </p:nvSpPr>
        <p:spPr>
          <a:xfrm>
            <a:off x="7467600" y="565435"/>
            <a:ext cx="842009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PROGRAM MODERNIZACJI POLICJI 2025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6689A62A-0BDF-57CE-FEC2-D6FF73411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645592"/>
              </p:ext>
            </p:extLst>
          </p:nvPr>
        </p:nvGraphicFramePr>
        <p:xfrm>
          <a:off x="5731631" y="4669007"/>
          <a:ext cx="11959772" cy="5182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98528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36124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Inwestycje budowlane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7 604 000,00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transportowy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1 000 000,00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Sprzęt informatyki i łączności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1 276 600,00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formacji o dodatkowe etaty funkcjonariuszy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19 408 879,00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Wzmocnienie motywacyjnego systemu uposażeń funkcjonariuszy 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33 779 934,00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  <a:tr h="863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Podwyższenie wynagrodzeń pracowników jednostek organizacyjnych formacji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u="none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Times New Roman" panose="02020603050405020304" pitchFamily="18" charset="0"/>
                        </a:rPr>
                        <a:t>8 233 256,00 zł</a:t>
                      </a: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60795"/>
                  </a:ext>
                </a:extLst>
              </a:tr>
            </a:tbl>
          </a:graphicData>
        </a:graphic>
      </p:graphicFrame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235C980D-7326-D0AF-4C8B-76F3DF352469}"/>
              </a:ext>
            </a:extLst>
          </p:cNvPr>
          <p:cNvSpPr/>
          <p:nvPr/>
        </p:nvSpPr>
        <p:spPr>
          <a:xfrm>
            <a:off x="14853790" y="3540609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23D8D7D7-7316-BC06-5FC2-D684718F9354}"/>
              </a:ext>
            </a:extLst>
          </p:cNvPr>
          <p:cNvSpPr/>
          <p:nvPr/>
        </p:nvSpPr>
        <p:spPr>
          <a:xfrm>
            <a:off x="8915400" y="-9217699"/>
            <a:ext cx="4786870" cy="55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53F27C6-BAF2-3D22-AED9-C1666CFBB627}"/>
              </a:ext>
            </a:extLst>
          </p:cNvPr>
          <p:cNvSpPr txBox="1"/>
          <p:nvPr/>
        </p:nvSpPr>
        <p:spPr>
          <a:xfrm>
            <a:off x="6763883" y="-1345033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45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  <a:cs typeface="Times New Roman" panose="02020603050405020304" pitchFamily="18" charset="0"/>
              </a:rPr>
              <a:t>DAROWIZNA</a:t>
            </a:r>
            <a:endParaRPr lang="pl-PL" sz="4500" dirty="0">
              <a:solidFill>
                <a:schemeClr val="bg1"/>
              </a:solidFill>
              <a:effectLst/>
              <a:latin typeface="Montserrat" pitchFamily="2" charset="-18"/>
              <a:ea typeface="Champagne &amp; Limousines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919A23D-1E64-9F56-A6C8-6EA676463135}"/>
              </a:ext>
            </a:extLst>
          </p:cNvPr>
          <p:cNvSpPr txBox="1"/>
          <p:nvPr/>
        </p:nvSpPr>
        <p:spPr>
          <a:xfrm>
            <a:off x="3574535" y="-3045499"/>
            <a:ext cx="1546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0" b="1" dirty="0">
                <a:solidFill>
                  <a:schemeClr val="bg1"/>
                </a:solidFill>
                <a:effectLst/>
                <a:latin typeface="League Spartan" panose="020B0604020202020204" charset="-18"/>
                <a:ea typeface="Times New Roman" panose="02020603050405020304" pitchFamily="18" charset="0"/>
              </a:rPr>
              <a:t>1 000 000 zł</a:t>
            </a:r>
          </a:p>
        </p:txBody>
      </p:sp>
      <p:pic>
        <p:nvPicPr>
          <p:cNvPr id="23" name="Obraz 22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D26B1122-2280-93D8-8A92-01E81AE30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-6892752"/>
            <a:ext cx="4786870" cy="3194315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4E3F4D-268D-BBBF-DA13-147AD864727A}"/>
              </a:ext>
            </a:extLst>
          </p:cNvPr>
          <p:cNvSpPr txBox="1"/>
          <p:nvPr/>
        </p:nvSpPr>
        <p:spPr>
          <a:xfrm>
            <a:off x="-19449512" y="2109653"/>
            <a:ext cx="148192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5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pPr algn="ctr"/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  <a:p>
            <a:endParaRPr lang="pl-PL" sz="2500" dirty="0"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7685D4B-C8C7-6798-E01B-3280B242D8C7}"/>
              </a:ext>
            </a:extLst>
          </p:cNvPr>
          <p:cNvSpPr txBox="1"/>
          <p:nvPr/>
        </p:nvSpPr>
        <p:spPr>
          <a:xfrm>
            <a:off x="-15891288" y="5567350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D0CE061E-DD4F-B430-A48F-3C806E443AEC}"/>
              </a:ext>
            </a:extLst>
          </p:cNvPr>
          <p:cNvSpPr txBox="1"/>
          <p:nvPr/>
        </p:nvSpPr>
        <p:spPr>
          <a:xfrm>
            <a:off x="-10823988" y="5674488"/>
            <a:ext cx="5791199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algn="ctr">
              <a:lnSpc>
                <a:spcPct val="107000"/>
              </a:lnSpc>
            </a:pPr>
            <a:endParaRPr lang="pl-PL" sz="4000" dirty="0">
              <a:solidFill>
                <a:schemeClr val="bg1"/>
              </a:solidFill>
              <a:latin typeface="Champagne &amp; Limousines" panose="020B0502020202020204" pitchFamily="34" charset="0"/>
              <a:ea typeface="Champagne &amp; Limousines" panose="020B0502020202020204" pitchFamily="34" charset="0"/>
            </a:endParaRP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D804B99-D492-7376-BB0E-E60AE330DC01}"/>
              </a:ext>
            </a:extLst>
          </p:cNvPr>
          <p:cNvSpPr txBox="1"/>
          <p:nvPr/>
        </p:nvSpPr>
        <p:spPr>
          <a:xfrm>
            <a:off x="-14907341" y="645935"/>
            <a:ext cx="185928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99"/>
              </a:lnSpc>
            </a:pPr>
            <a:r>
              <a:rPr lang="pl-PL" sz="3000" b="1" dirty="0">
                <a:solidFill>
                  <a:schemeClr val="bg1"/>
                </a:solidFill>
                <a:latin typeface="League Spartan" panose="020B0604020202020204" charset="-18"/>
                <a:ea typeface="TT Commons Pro Bold"/>
                <a:cs typeface="TT Commons Pro Bold"/>
                <a:sym typeface="TT Commons Pro Bold"/>
              </a:rPr>
              <a:t>FUNDUSZ WSPARCIA UKRAINY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CAB12C8-0247-1140-6764-887D176DFF81}"/>
              </a:ext>
            </a:extLst>
          </p:cNvPr>
          <p:cNvSpPr txBox="1"/>
          <p:nvPr/>
        </p:nvSpPr>
        <p:spPr>
          <a:xfrm>
            <a:off x="-15664521" y="1735233"/>
            <a:ext cx="91120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</a:rPr>
              <a:t>16 064 637,00 </a:t>
            </a:r>
            <a:r>
              <a:rPr lang="pl-PL" sz="7000" dirty="0">
                <a:solidFill>
                  <a:schemeClr val="bg1"/>
                </a:solidFill>
                <a:latin typeface="League Spartan" panose="00000800000000000000" pitchFamily="50" charset="-18"/>
                <a:ea typeface="Champagne &amp; Limousines" panose="020B0502020202020204" pitchFamily="34" charset="0"/>
              </a:rPr>
              <a:t> zł</a:t>
            </a:r>
            <a:endParaRPr lang="pl-PL" sz="7000" dirty="0">
              <a:solidFill>
                <a:schemeClr val="bg1"/>
              </a:solidFill>
              <a:latin typeface="League Spartan" panose="00000800000000000000" pitchFamily="50" charset="-18"/>
            </a:endParaRPr>
          </a:p>
        </p:txBody>
      </p:sp>
      <p:graphicFrame>
        <p:nvGraphicFramePr>
          <p:cNvPr id="32" name="Tabela 31">
            <a:extLst>
              <a:ext uri="{FF2B5EF4-FFF2-40B4-BE49-F238E27FC236}">
                <a16:creationId xmlns:a16="http://schemas.microsoft.com/office/drawing/2014/main" id="{91A4D4C2-B70D-70E9-7DD9-E8D5309ED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263395"/>
              </p:ext>
            </p:extLst>
          </p:nvPr>
        </p:nvGraphicFramePr>
        <p:xfrm>
          <a:off x="-18062867" y="5243278"/>
          <a:ext cx="12171271" cy="4197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0587">
                  <a:extLst>
                    <a:ext uri="{9D8B030D-6E8A-4147-A177-3AD203B41FA5}">
                      <a16:colId xmlns:a16="http://schemas.microsoft.com/office/drawing/2014/main" val="1590080588"/>
                    </a:ext>
                  </a:extLst>
                </a:gridCol>
                <a:gridCol w="3420684">
                  <a:extLst>
                    <a:ext uri="{9D8B030D-6E8A-4147-A177-3AD203B41FA5}">
                      <a16:colId xmlns:a16="http://schemas.microsoft.com/office/drawing/2014/main" val="62675318"/>
                    </a:ext>
                  </a:extLst>
                </a:gridCol>
              </a:tblGrid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Ekwiwalent za niewykorzystany czas wolny od służby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445.712,00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 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636540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materiałów uzbrojenia i wyposażenia indywidualnego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229,000,00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52818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transportowego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14.194.004,00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442253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lvl="0" algn="ctr"/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techniki specjalnej</a:t>
                      </a: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1.102.921,00 </a:t>
                      </a:r>
                      <a:r>
                        <a:rPr lang="pl-PL" sz="2000" b="1" u="none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452482"/>
                  </a:ext>
                </a:extLst>
              </a:tr>
              <a:tr h="839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Zakup sprzętu kwaterunkowego</a:t>
                      </a:r>
                    </a:p>
                    <a:p>
                      <a:pPr lvl="0" algn="ctr"/>
                      <a:endParaRPr lang="pl-PL" sz="2000" kern="1200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+mn-cs"/>
                      </a:endParaRPr>
                    </a:p>
                  </a:txBody>
                  <a:tcPr marL="146835" marR="146835" marT="73417" marB="73417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kern="1200" dirty="0">
                          <a:solidFill>
                            <a:schemeClr val="bg1"/>
                          </a:solidFill>
                          <a:effectLst/>
                          <a:latin typeface="Montserrat" pitchFamily="2" charset="-18"/>
                          <a:ea typeface="Champagne &amp; Limousines" panose="020B0502020202020204" pitchFamily="34" charset="0"/>
                          <a:cs typeface="+mn-cs"/>
                        </a:rPr>
                        <a:t>93,000,00  zł</a:t>
                      </a:r>
                      <a:endParaRPr lang="pl-PL" sz="2000" b="1" u="none" dirty="0">
                        <a:solidFill>
                          <a:schemeClr val="bg1"/>
                        </a:solidFill>
                        <a:effectLst/>
                        <a:latin typeface="Montserrat" pitchFamily="2" charset="-18"/>
                        <a:ea typeface="Champagne &amp; Limousines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0127" marR="1101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315"/>
                  </a:ext>
                </a:extLst>
              </a:tr>
            </a:tbl>
          </a:graphicData>
        </a:graphic>
      </p:graphicFrame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5561C2F-9E32-EC49-6320-E12E70BEDB5F}"/>
              </a:ext>
            </a:extLst>
          </p:cNvPr>
          <p:cNvSpPr txBox="1"/>
          <p:nvPr/>
        </p:nvSpPr>
        <p:spPr>
          <a:xfrm>
            <a:off x="-17726741" y="2834858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wykonano łącznie - 3.280.014,09 zł </a:t>
            </a:r>
            <a:b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Montserrat" pitchFamily="2" charset="-18"/>
                <a:ea typeface="Champagne &amp; Limousines" panose="020B0502020202020204" pitchFamily="34" charset="0"/>
              </a:rPr>
              <a:t>planowane do wydania do końca br. - 12.784.520,00 zł </a:t>
            </a:r>
          </a:p>
        </p:txBody>
      </p:sp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CA00F6D4-9513-D74E-479E-CF62C7A26416}"/>
              </a:ext>
            </a:extLst>
          </p:cNvPr>
          <p:cNvSpPr/>
          <p:nvPr/>
        </p:nvSpPr>
        <p:spPr>
          <a:xfrm>
            <a:off x="-8870998" y="4150452"/>
            <a:ext cx="2330286" cy="1068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000" b="1" dirty="0">
                <a:solidFill>
                  <a:srgbClr val="051D40"/>
                </a:solidFill>
                <a:latin typeface="Montserrat" pitchFamily="2" charset="-18"/>
                <a:ea typeface="Champagne &amp; Limousines" panose="020B0502020202020204" pitchFamily="34" charset="0"/>
              </a:rPr>
              <a:t>KWOTA</a:t>
            </a:r>
          </a:p>
        </p:txBody>
      </p:sp>
    </p:spTree>
    <p:extLst>
      <p:ext uri="{BB962C8B-B14F-4D97-AF65-F5344CB8AC3E}">
        <p14:creationId xmlns:p14="http://schemas.microsoft.com/office/powerpoint/2010/main" val="3916487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5164</TotalTime>
  <Words>3563</Words>
  <Application>Microsoft Office PowerPoint</Application>
  <PresentationFormat>Niestandardowy</PresentationFormat>
  <Paragraphs>1001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43" baseType="lpstr">
      <vt:lpstr>Arial</vt:lpstr>
      <vt:lpstr>Lato</vt:lpstr>
      <vt:lpstr>Arial Black</vt:lpstr>
      <vt:lpstr>Garamond</vt:lpstr>
      <vt:lpstr>TT Commons Pro Bold</vt:lpstr>
      <vt:lpstr>Champagne &amp; Limousines</vt:lpstr>
      <vt:lpstr>Calibri</vt:lpstr>
      <vt:lpstr>League Spartan</vt:lpstr>
      <vt:lpstr>Montserrat</vt:lpstr>
      <vt:lpstr>Open Sans Extra Bold</vt:lpstr>
      <vt:lpstr>Montserrat SemiBold</vt:lpstr>
      <vt:lpstr>Montserrat ExtraBold</vt:lpstr>
      <vt:lpstr>Times New Roman</vt:lpstr>
      <vt:lpstr>TT Commons Pro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Ciemnoniebieska Neonowa Zielona Fioletowa Profesjonalna Gradienty Prezentacja biznesowa – plan projektu</dc:title>
  <dc:creator>825471</dc:creator>
  <cp:lastModifiedBy>827390</cp:lastModifiedBy>
  <cp:revision>420</cp:revision>
  <cp:lastPrinted>2026-02-02T08:39:20Z</cp:lastPrinted>
  <dcterms:created xsi:type="dcterms:W3CDTF">2006-08-16T00:00:00Z</dcterms:created>
  <dcterms:modified xsi:type="dcterms:W3CDTF">2026-05-19T07:47:53Z</dcterms:modified>
  <dc:identifier>DAGTtm1t24k</dc:identifier>
</cp:coreProperties>
</file>