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431" r:id="rId3"/>
    <p:sldId id="442" r:id="rId4"/>
    <p:sldId id="579" r:id="rId5"/>
    <p:sldId id="582" r:id="rId6"/>
    <p:sldId id="370" r:id="rId7"/>
    <p:sldId id="609" r:id="rId8"/>
    <p:sldId id="610" r:id="rId9"/>
    <p:sldId id="373" r:id="rId10"/>
    <p:sldId id="374" r:id="rId11"/>
    <p:sldId id="612" r:id="rId12"/>
    <p:sldId id="362" r:id="rId13"/>
    <p:sldId id="620" r:id="rId14"/>
    <p:sldId id="613" r:id="rId15"/>
    <p:sldId id="614" r:id="rId16"/>
    <p:sldId id="382" r:id="rId17"/>
    <p:sldId id="453" r:id="rId18"/>
    <p:sldId id="454" r:id="rId19"/>
    <p:sldId id="450" r:id="rId20"/>
    <p:sldId id="377" r:id="rId21"/>
    <p:sldId id="378" r:id="rId22"/>
    <p:sldId id="379" r:id="rId23"/>
    <p:sldId id="618" r:id="rId24"/>
    <p:sldId id="597" r:id="rId25"/>
    <p:sldId id="271" r:id="rId26"/>
    <p:sldId id="598" r:id="rId27"/>
    <p:sldId id="621" r:id="rId28"/>
    <p:sldId id="455" r:id="rId29"/>
    <p:sldId id="384" r:id="rId30"/>
    <p:sldId id="385" r:id="rId31"/>
    <p:sldId id="619" r:id="rId32"/>
    <p:sldId id="325" r:id="rId33"/>
    <p:sldId id="309" r:id="rId34"/>
    <p:sldId id="457" r:id="rId35"/>
    <p:sldId id="275" r:id="rId36"/>
    <p:sldId id="441" r:id="rId37"/>
    <p:sldId id="274" r:id="rId38"/>
    <p:sldId id="440" r:id="rId39"/>
    <p:sldId id="438" r:id="rId40"/>
    <p:sldId id="439" r:id="rId41"/>
    <p:sldId id="437" r:id="rId42"/>
    <p:sldId id="436" r:id="rId43"/>
    <p:sldId id="435" r:id="rId44"/>
    <p:sldId id="434" r:id="rId45"/>
    <p:sldId id="433" r:id="rId46"/>
    <p:sldId id="432" r:id="rId47"/>
    <p:sldId id="443" r:id="rId48"/>
    <p:sldId id="605" r:id="rId49"/>
    <p:sldId id="606" r:id="rId50"/>
    <p:sldId id="263" r:id="rId51"/>
    <p:sldId id="267" r:id="rId52"/>
    <p:sldId id="445" r:id="rId53"/>
    <p:sldId id="449" r:id="rId54"/>
    <p:sldId id="260" r:id="rId55"/>
    <p:sldId id="599" r:id="rId56"/>
    <p:sldId id="268" r:id="rId57"/>
    <p:sldId id="269" r:id="rId58"/>
    <p:sldId id="447" r:id="rId5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22F7B-1693-43E1-8CFC-E04612FBBA9C}" v="9" dt="2026-05-18T18:02:00.501"/>
    <p1510:client id="{88EF9C55-65F1-4EFB-8D70-9B05BB2ACBDD}" v="2" dt="2026-05-19T06:29:26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SSE Łódź - Urszula Jędrzejczyk" userId="6690a531-93a8-4f0f-952f-19cf602aa04b" providerId="ADAL" clId="{0F6F9283-D040-464E-A065-FFBD80D62C07}"/>
    <pc:docChg chg="custSel delSld modSld">
      <pc:chgData name="WSSE Łódź - Urszula Jędrzejczyk" userId="6690a531-93a8-4f0f-952f-19cf602aa04b" providerId="ADAL" clId="{0F6F9283-D040-464E-A065-FFBD80D62C07}" dt="2026-05-18T21:22:00.629" v="152" actId="20577"/>
      <pc:docMkLst>
        <pc:docMk/>
      </pc:docMkLst>
      <pc:sldChg chg="del">
        <pc:chgData name="WSSE Łódź - Urszula Jędrzejczyk" userId="6690a531-93a8-4f0f-952f-19cf602aa04b" providerId="ADAL" clId="{0F6F9283-D040-464E-A065-FFBD80D62C07}" dt="2026-05-18T17:51:07.039" v="74" actId="2696"/>
        <pc:sldMkLst>
          <pc:docMk/>
          <pc:sldMk cId="3721248579" sldId="324"/>
        </pc:sldMkLst>
      </pc:sldChg>
      <pc:sldChg chg="modSp mod">
        <pc:chgData name="WSSE Łódź - Urszula Jędrzejczyk" userId="6690a531-93a8-4f0f-952f-19cf602aa04b" providerId="ADAL" clId="{0F6F9283-D040-464E-A065-FFBD80D62C07}" dt="2026-05-18T16:16:43.426" v="48" actId="20577"/>
        <pc:sldMkLst>
          <pc:docMk/>
          <pc:sldMk cId="1295180260" sldId="362"/>
        </pc:sldMkLst>
        <pc:spChg chg="mod">
          <ac:chgData name="WSSE Łódź - Urszula Jędrzejczyk" userId="6690a531-93a8-4f0f-952f-19cf602aa04b" providerId="ADAL" clId="{0F6F9283-D040-464E-A065-FFBD80D62C07}" dt="2026-05-18T16:16:43.426" v="48" actId="20577"/>
          <ac:spMkLst>
            <pc:docMk/>
            <pc:sldMk cId="1295180260" sldId="362"/>
            <ac:spMk id="3" creationId="{54D1FA10-5EF6-DDDF-3613-2ED2807D67F0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6:24:54.348" v="55" actId="20577"/>
        <pc:sldMkLst>
          <pc:docMk/>
          <pc:sldMk cId="4017094086" sldId="370"/>
        </pc:sldMkLst>
        <pc:spChg chg="mod">
          <ac:chgData name="WSSE Łódź - Urszula Jędrzejczyk" userId="6690a531-93a8-4f0f-952f-19cf602aa04b" providerId="ADAL" clId="{0F6F9283-D040-464E-A065-FFBD80D62C07}" dt="2026-05-18T16:24:54.348" v="55" actId="20577"/>
          <ac:spMkLst>
            <pc:docMk/>
            <pc:sldMk cId="4017094086" sldId="370"/>
            <ac:spMk id="3" creationId="{F56C9EAC-F20B-0136-26F1-AD73E3FFE935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6:48:32.033" v="73" actId="207"/>
        <pc:sldMkLst>
          <pc:docMk/>
          <pc:sldMk cId="190822199" sldId="374"/>
        </pc:sldMkLst>
        <pc:spChg chg="mod">
          <ac:chgData name="WSSE Łódź - Urszula Jędrzejczyk" userId="6690a531-93a8-4f0f-952f-19cf602aa04b" providerId="ADAL" clId="{0F6F9283-D040-464E-A065-FFBD80D62C07}" dt="2026-05-18T16:48:32.033" v="73" actId="207"/>
          <ac:spMkLst>
            <pc:docMk/>
            <pc:sldMk cId="190822199" sldId="374"/>
            <ac:spMk id="3" creationId="{E74636D4-79E5-04D9-9FDC-F1A9EB891B41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8:39:15.214" v="112" actId="20577"/>
        <pc:sldMkLst>
          <pc:docMk/>
          <pc:sldMk cId="2832033877" sldId="433"/>
        </pc:sldMkLst>
        <pc:spChg chg="mod">
          <ac:chgData name="WSSE Łódź - Urszula Jędrzejczyk" userId="6690a531-93a8-4f0f-952f-19cf602aa04b" providerId="ADAL" clId="{0F6F9283-D040-464E-A065-FFBD80D62C07}" dt="2026-05-18T18:39:15.214" v="112" actId="20577"/>
          <ac:spMkLst>
            <pc:docMk/>
            <pc:sldMk cId="2832033877" sldId="433"/>
            <ac:spMk id="7" creationId="{9C0694A2-873F-D68A-7736-942F44A6CF6E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8:37:43.824" v="110" actId="20577"/>
        <pc:sldMkLst>
          <pc:docMk/>
          <pc:sldMk cId="1452561597" sldId="434"/>
        </pc:sldMkLst>
        <pc:spChg chg="mod">
          <ac:chgData name="WSSE Łódź - Urszula Jędrzejczyk" userId="6690a531-93a8-4f0f-952f-19cf602aa04b" providerId="ADAL" clId="{0F6F9283-D040-464E-A065-FFBD80D62C07}" dt="2026-05-18T18:37:43.824" v="110" actId="20577"/>
          <ac:spMkLst>
            <pc:docMk/>
            <pc:sldMk cId="1452561597" sldId="434"/>
            <ac:spMk id="7" creationId="{BFBC524B-FB6B-3D9A-A569-0B4B6B20B010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20:46:48.067" v="115" actId="115"/>
        <pc:sldMkLst>
          <pc:docMk/>
          <pc:sldMk cId="2719715335" sldId="438"/>
        </pc:sldMkLst>
        <pc:spChg chg="mod">
          <ac:chgData name="WSSE Łódź - Urszula Jędrzejczyk" userId="6690a531-93a8-4f0f-952f-19cf602aa04b" providerId="ADAL" clId="{0F6F9283-D040-464E-A065-FFBD80D62C07}" dt="2026-05-18T20:46:48.067" v="115" actId="115"/>
          <ac:spMkLst>
            <pc:docMk/>
            <pc:sldMk cId="2719715335" sldId="438"/>
            <ac:spMk id="7" creationId="{2445B9E0-9893-845C-46CB-81E575F28AAE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8:02:19.846" v="78" actId="20577"/>
        <pc:sldMkLst>
          <pc:docMk/>
          <pc:sldMk cId="2295110622" sldId="441"/>
        </pc:sldMkLst>
        <pc:spChg chg="mod">
          <ac:chgData name="WSSE Łódź - Urszula Jędrzejczyk" userId="6690a531-93a8-4f0f-952f-19cf602aa04b" providerId="ADAL" clId="{0F6F9283-D040-464E-A065-FFBD80D62C07}" dt="2026-05-18T18:02:19.846" v="78" actId="20577"/>
          <ac:spMkLst>
            <pc:docMk/>
            <pc:sldMk cId="2295110622" sldId="441"/>
            <ac:spMk id="3" creationId="{CCBA3A60-2877-B24F-4FF7-14801B577010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21:22:00.629" v="152" actId="20577"/>
        <pc:sldMkLst>
          <pc:docMk/>
          <pc:sldMk cId="1387369777" sldId="447"/>
        </pc:sldMkLst>
        <pc:spChg chg="mod">
          <ac:chgData name="WSSE Łódź - Urszula Jędrzejczyk" userId="6690a531-93a8-4f0f-952f-19cf602aa04b" providerId="ADAL" clId="{0F6F9283-D040-464E-A065-FFBD80D62C07}" dt="2026-05-18T21:22:00.629" v="152" actId="20577"/>
          <ac:spMkLst>
            <pc:docMk/>
            <pc:sldMk cId="1387369777" sldId="447"/>
            <ac:spMk id="5" creationId="{AC5A5C14-8129-8B2C-2A5F-B689D3A8A754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20:20:38.542" v="114" actId="20577"/>
        <pc:sldMkLst>
          <pc:docMk/>
          <pc:sldMk cId="295132426" sldId="597"/>
        </pc:sldMkLst>
        <pc:spChg chg="mod">
          <ac:chgData name="WSSE Łódź - Urszula Jędrzejczyk" userId="6690a531-93a8-4f0f-952f-19cf602aa04b" providerId="ADAL" clId="{0F6F9283-D040-464E-A065-FFBD80D62C07}" dt="2026-05-18T20:20:38.542" v="114" actId="20577"/>
          <ac:spMkLst>
            <pc:docMk/>
            <pc:sldMk cId="295132426" sldId="597"/>
            <ac:spMk id="3" creationId="{601338E7-013E-F2F8-A798-7ED8B1F95EDE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6:16:27.282" v="31" actId="20577"/>
        <pc:sldMkLst>
          <pc:docMk/>
          <pc:sldMk cId="1191150761" sldId="620"/>
        </pc:sldMkLst>
        <pc:spChg chg="mod">
          <ac:chgData name="WSSE Łódź - Urszula Jędrzejczyk" userId="6690a531-93a8-4f0f-952f-19cf602aa04b" providerId="ADAL" clId="{0F6F9283-D040-464E-A065-FFBD80D62C07}" dt="2026-05-18T16:16:27.282" v="31" actId="20577"/>
          <ac:spMkLst>
            <pc:docMk/>
            <pc:sldMk cId="1191150761" sldId="620"/>
            <ac:spMk id="3" creationId="{F593B1AC-8F8E-A848-6120-B4FE93CDA9FE}"/>
          </ac:spMkLst>
        </pc:spChg>
      </pc:sldChg>
      <pc:sldChg chg="modSp mod">
        <pc:chgData name="WSSE Łódź - Urszula Jędrzejczyk" userId="6690a531-93a8-4f0f-952f-19cf602aa04b" providerId="ADAL" clId="{0F6F9283-D040-464E-A065-FFBD80D62C07}" dt="2026-05-18T16:13:35.971" v="10" actId="14100"/>
        <pc:sldMkLst>
          <pc:docMk/>
          <pc:sldMk cId="2559749734" sldId="621"/>
        </pc:sldMkLst>
        <pc:spChg chg="mod">
          <ac:chgData name="WSSE Łódź - Urszula Jędrzejczyk" userId="6690a531-93a8-4f0f-952f-19cf602aa04b" providerId="ADAL" clId="{0F6F9283-D040-464E-A065-FFBD80D62C07}" dt="2026-05-18T16:13:11.805" v="3" actId="27636"/>
          <ac:spMkLst>
            <pc:docMk/>
            <pc:sldMk cId="2559749734" sldId="621"/>
            <ac:spMk id="3" creationId="{6E686859-18AC-A8BC-D98D-51EF556F9237}"/>
          </ac:spMkLst>
        </pc:spChg>
        <pc:picChg chg="mod">
          <ac:chgData name="WSSE Łódź - Urszula Jędrzejczyk" userId="6690a531-93a8-4f0f-952f-19cf602aa04b" providerId="ADAL" clId="{0F6F9283-D040-464E-A065-FFBD80D62C07}" dt="2026-05-18T16:13:23.021" v="5" actId="14100"/>
          <ac:picMkLst>
            <pc:docMk/>
            <pc:sldMk cId="2559749734" sldId="621"/>
            <ac:picMk id="7" creationId="{8ABEB628-13EB-BD1E-76EF-628AE7A0CED0}"/>
          </ac:picMkLst>
        </pc:picChg>
        <pc:picChg chg="mod">
          <ac:chgData name="WSSE Łódź - Urszula Jędrzejczyk" userId="6690a531-93a8-4f0f-952f-19cf602aa04b" providerId="ADAL" clId="{0F6F9283-D040-464E-A065-FFBD80D62C07}" dt="2026-05-18T16:13:26.108" v="6" actId="14100"/>
          <ac:picMkLst>
            <pc:docMk/>
            <pc:sldMk cId="2559749734" sldId="621"/>
            <ac:picMk id="8" creationId="{C25B4B32-BC7C-9AD9-26F5-EADAB66C93E2}"/>
          </ac:picMkLst>
        </pc:picChg>
        <pc:picChg chg="mod">
          <ac:chgData name="WSSE Łódź - Urszula Jędrzejczyk" userId="6690a531-93a8-4f0f-952f-19cf602aa04b" providerId="ADAL" clId="{0F6F9283-D040-464E-A065-FFBD80D62C07}" dt="2026-05-18T16:13:35.971" v="10" actId="14100"/>
          <ac:picMkLst>
            <pc:docMk/>
            <pc:sldMk cId="2559749734" sldId="621"/>
            <ac:picMk id="9" creationId="{C4C3899B-77A6-EF25-CB1E-2A13C1479A9A}"/>
          </ac:picMkLst>
        </pc:picChg>
      </pc:sldChg>
    </pc:docChg>
  </pc:docChgLst>
  <pc:docChgLst>
    <pc:chgData name="WSSE Łódź - Urszula Jędrzejczyk" userId="6690a531-93a8-4f0f-952f-19cf602aa04b" providerId="ADAL" clId="{8D6BDF9D-DD30-4A19-BCDB-587CA674909F}"/>
    <pc:docChg chg="modSld sldOrd">
      <pc:chgData name="WSSE Łódź - Urszula Jędrzejczyk" userId="6690a531-93a8-4f0f-952f-19cf602aa04b" providerId="ADAL" clId="{8D6BDF9D-DD30-4A19-BCDB-587CA674909F}" dt="2026-05-19T07:02:22.574" v="3"/>
      <pc:docMkLst>
        <pc:docMk/>
      </pc:docMkLst>
      <pc:sldChg chg="ord">
        <pc:chgData name="WSSE Łódź - Urszula Jędrzejczyk" userId="6690a531-93a8-4f0f-952f-19cf602aa04b" providerId="ADAL" clId="{8D6BDF9D-DD30-4A19-BCDB-587CA674909F}" dt="2026-05-19T07:02:22.574" v="3"/>
        <pc:sldMkLst>
          <pc:docMk/>
          <pc:sldMk cId="1153435572" sldId="271"/>
        </pc:sldMkLst>
      </pc:sldChg>
      <pc:sldChg chg="modAnim">
        <pc:chgData name="WSSE Łódź - Urszula Jędrzejczyk" userId="6690a531-93a8-4f0f-952f-19cf602aa04b" providerId="ADAL" clId="{8D6BDF9D-DD30-4A19-BCDB-587CA674909F}" dt="2026-05-19T06:29:26.201" v="1"/>
        <pc:sldMkLst>
          <pc:docMk/>
          <pc:sldMk cId="3011386558" sldId="44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0"/>
          <a:lstStyle/>
          <a:p>
            <a:pPr algn="l"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Krztusiec - zapadalność na 100 tys. mieszkańców w</a:t>
            </a:r>
            <a:r>
              <a:rPr lang="pl-PL" sz="3200" b="1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woj. łódzkim i w Polsce w latach 2016-2025</a:t>
            </a:r>
          </a:p>
        </c:rich>
      </c:tx>
      <c:layout>
        <c:manualLayout>
          <c:xMode val="edge"/>
          <c:yMode val="edge"/>
          <c:x val="0.10046761440690273"/>
          <c:y val="1.291112254947655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l"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9246667154878995E-2"/>
          <c:y val="0.23567521573689837"/>
          <c:w val="0.86742010564490191"/>
          <c:h val="0.6217172272755587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Arkusz1!$E$2</c:f>
              <c:strCache>
                <c:ptCount val="1"/>
                <c:pt idx="0">
                  <c:v>województwo łódzkie 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1022927689594397E-2"/>
                  <c:y val="-1.6809547823163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9F-4782-86EF-89040379F955}"/>
                </c:ext>
              </c:extLst>
            </c:dLbl>
            <c:dLbl>
              <c:idx val="9"/>
              <c:layout>
                <c:manualLayout>
                  <c:x val="3.08641975308640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9F-4782-86EF-89040379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Arkusz1!$D$5:$D$14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Arkusz1!$E$5:$E$14</c:f>
              <c:numCache>
                <c:formatCode>General</c:formatCode>
                <c:ptCount val="10"/>
                <c:pt idx="0">
                  <c:v>36.369999999999997</c:v>
                </c:pt>
                <c:pt idx="1">
                  <c:v>21.21</c:v>
                </c:pt>
                <c:pt idx="2">
                  <c:v>12.67</c:v>
                </c:pt>
                <c:pt idx="3">
                  <c:v>8.86</c:v>
                </c:pt>
                <c:pt idx="4">
                  <c:v>5.55</c:v>
                </c:pt>
                <c:pt idx="5">
                  <c:v>1.44</c:v>
                </c:pt>
                <c:pt idx="6">
                  <c:v>4.49</c:v>
                </c:pt>
                <c:pt idx="7">
                  <c:v>13.08</c:v>
                </c:pt>
                <c:pt idx="8">
                  <c:v>153.18</c:v>
                </c:pt>
                <c:pt idx="9" formatCode="0.00">
                  <c:v>86.66141705325505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9F-4782-86EF-89040379F955}"/>
            </c:ext>
          </c:extLst>
        </c:ser>
        <c:ser>
          <c:idx val="2"/>
          <c:order val="1"/>
          <c:tx>
            <c:strRef>
              <c:f>Arkusz1!$F$2</c:f>
              <c:strCache>
                <c:ptCount val="1"/>
                <c:pt idx="0">
                  <c:v>Polska </c:v>
                </c:pt>
              </c:strCache>
            </c:strRef>
          </c:tx>
          <c:spPr>
            <a:solidFill>
              <a:srgbClr val="EE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984126984126984E-2"/>
                  <c:y val="-3.36190956463271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259613381660623E-2"/>
                      <c:h val="4.10322385949865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59F-4782-86EF-89040379F955}"/>
                </c:ext>
              </c:extLst>
            </c:dLbl>
            <c:dLbl>
              <c:idx val="2"/>
              <c:layout>
                <c:manualLayout>
                  <c:x val="6.6137566137566134E-3"/>
                  <c:y val="1.008572869389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9F-4782-86EF-89040379F955}"/>
                </c:ext>
              </c:extLst>
            </c:dLbl>
            <c:dLbl>
              <c:idx val="4"/>
              <c:layout>
                <c:manualLayout>
                  <c:x val="1.54320987654320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9F-4782-86EF-89040379F955}"/>
                </c:ext>
              </c:extLst>
            </c:dLbl>
            <c:dLbl>
              <c:idx val="5"/>
              <c:layout>
                <c:manualLayout>
                  <c:x val="1.1022927689594276E-2"/>
                  <c:y val="-3.3619095646327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9F-4782-86EF-89040379F955}"/>
                </c:ext>
              </c:extLst>
            </c:dLbl>
            <c:dLbl>
              <c:idx val="6"/>
              <c:layout>
                <c:manualLayout>
                  <c:x val="6.6137566137565327E-3"/>
                  <c:y val="6.7238191292652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9F-4782-86EF-89040379F955}"/>
                </c:ext>
              </c:extLst>
            </c:dLbl>
            <c:dLbl>
              <c:idx val="7"/>
              <c:layout>
                <c:manualLayout>
                  <c:x val="1.5432098765431937E-2"/>
                  <c:y val="3.36190956463271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59F-4782-86EF-89040379F955}"/>
                </c:ext>
              </c:extLst>
            </c:dLbl>
            <c:dLbl>
              <c:idx val="8"/>
              <c:layout>
                <c:manualLayout>
                  <c:x val="1.3227513227513065E-2"/>
                  <c:y val="-1.0085728693898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9F-4782-86EF-89040379F955}"/>
                </c:ext>
              </c:extLst>
            </c:dLbl>
            <c:dLbl>
              <c:idx val="9"/>
              <c:layout>
                <c:manualLayout>
                  <c:x val="2.6455026455026454E-2"/>
                  <c:y val="-2.0171457387796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59F-4782-86EF-89040379F9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Arkusz1!$D$5:$D$14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Arkusz1!$F$5:$F$14</c:f>
              <c:numCache>
                <c:formatCode>General</c:formatCode>
                <c:ptCount val="10"/>
                <c:pt idx="0">
                  <c:v>17.77</c:v>
                </c:pt>
                <c:pt idx="1">
                  <c:v>7.98</c:v>
                </c:pt>
                <c:pt idx="2">
                  <c:v>4.03</c:v>
                </c:pt>
                <c:pt idx="3">
                  <c:v>4.24</c:v>
                </c:pt>
                <c:pt idx="4">
                  <c:v>1.96</c:v>
                </c:pt>
                <c:pt idx="5">
                  <c:v>0.48</c:v>
                </c:pt>
                <c:pt idx="6">
                  <c:v>0.98</c:v>
                </c:pt>
                <c:pt idx="7">
                  <c:v>2.4500000000000002</c:v>
                </c:pt>
                <c:pt idx="8">
                  <c:v>86.94</c:v>
                </c:pt>
                <c:pt idx="9">
                  <c:v>30.32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59F-4782-86EF-89040379F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441791"/>
        <c:axId val="23442751"/>
      </c:barChart>
      <c:catAx>
        <c:axId val="234417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l-PL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23442751"/>
        <c:crosses val="autoZero"/>
        <c:auto val="1"/>
        <c:lblAlgn val="ctr"/>
        <c:lblOffset val="100"/>
        <c:noMultiLvlLbl val="0"/>
      </c:catAx>
      <c:valAx>
        <c:axId val="23442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Zapadalność na 100 tys mieszkańców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41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.57802699339352226"/>
          <c:y val="0.93364519541366575"/>
          <c:w val="0.42005491620698371"/>
          <c:h val="6.63548045863342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3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Odra - zapadalność na 100 tys. mieszkańców w woj. łódzkim i w Polsce w latach 2016-2025</a:t>
            </a:r>
          </a:p>
        </c:rich>
      </c:tx>
      <c:layout>
        <c:manualLayout>
          <c:xMode val="edge"/>
          <c:yMode val="edge"/>
          <c:x val="0.1222106460606066"/>
          <c:y val="1.79650520561924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535327666764932E-2"/>
          <c:y val="0.20211200835557422"/>
          <c:w val="0.85845843208105577"/>
          <c:h val="0.66924853338698254"/>
        </c:manualLayout>
      </c:layout>
      <c:bar3DChart>
        <c:barDir val="col"/>
        <c:grouping val="clustered"/>
        <c:varyColors val="0"/>
        <c:ser>
          <c:idx val="0"/>
          <c:order val="0"/>
          <c:tx>
            <c:v>województwo łódzkie</c:v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  <a:sp3d>
              <a:contourClr>
                <a:srgbClr val="002060"/>
              </a:contourClr>
            </a:sp3d>
          </c:spPr>
          <c:invertIfNegative val="0"/>
          <c:dLbls>
            <c:dLbl>
              <c:idx val="0"/>
              <c:layout>
                <c:manualLayout>
                  <c:x val="-1.0458063166701528E-2"/>
                  <c:y val="-1.7274886633556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46-4C51-A686-CBD181EE404A}"/>
                </c:ext>
              </c:extLst>
            </c:dLbl>
            <c:dLbl>
              <c:idx val="2"/>
              <c:layout>
                <c:manualLayout>
                  <c:x val="3.2937695917263364E-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46-4C51-A686-CBD181EE404A}"/>
                </c:ext>
              </c:extLst>
            </c:dLbl>
            <c:dLbl>
              <c:idx val="3"/>
              <c:layout>
                <c:manualLayout>
                  <c:x val="-1.0753029956174951E-2"/>
                  <c:y val="-8.2978625728359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46-4C51-A686-CBD181EE404A}"/>
                </c:ext>
              </c:extLst>
            </c:dLbl>
            <c:dLbl>
              <c:idx val="8"/>
              <c:layout>
                <c:manualLayout>
                  <c:x val="-2.1559468199784538E-2"/>
                  <c:y val="-1.342732460557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46-4C51-A686-CBD181EE404A}"/>
                </c:ext>
              </c:extLst>
            </c:dLbl>
            <c:dLbl>
              <c:idx val="9"/>
              <c:layout>
                <c:manualLayout>
                  <c:x val="1.3541297820934901E-2"/>
                  <c:y val="-1.2956164975167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46-4C51-A686-CBD181EE404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Arkusz1!$G$3:$G$12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Arkusz1!$H$3:$H$12</c:f>
              <c:numCache>
                <c:formatCode>General</c:formatCode>
                <c:ptCount val="10"/>
                <c:pt idx="0">
                  <c:v>0</c:v>
                </c:pt>
                <c:pt idx="1">
                  <c:v>0.04</c:v>
                </c:pt>
                <c:pt idx="2">
                  <c:v>0.56999999999999995</c:v>
                </c:pt>
                <c:pt idx="3">
                  <c:v>0.81</c:v>
                </c:pt>
                <c:pt idx="4">
                  <c:v>0.04</c:v>
                </c:pt>
                <c:pt idx="5">
                  <c:v>0</c:v>
                </c:pt>
                <c:pt idx="6">
                  <c:v>0.04</c:v>
                </c:pt>
                <c:pt idx="7">
                  <c:v>0</c:v>
                </c:pt>
                <c:pt idx="8">
                  <c:v>0.47</c:v>
                </c:pt>
                <c:pt idx="9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246-4C51-A686-CBD181EE404A}"/>
            </c:ext>
          </c:extLst>
        </c:ser>
        <c:ser>
          <c:idx val="2"/>
          <c:order val="1"/>
          <c:tx>
            <c:v>Polska</c:v>
          </c:tx>
          <c:spPr>
            <a:solidFill>
              <a:srgbClr val="EE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641288433382119E-2"/>
                  <c:y val="-8.63744331677823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46-4C51-A686-CBD181EE404A}"/>
                </c:ext>
              </c:extLst>
            </c:dLbl>
            <c:dLbl>
              <c:idx val="1"/>
              <c:layout>
                <c:manualLayout>
                  <c:x val="-1.7966223499820667E-3"/>
                  <c:y val="-2.0140986908358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46-4C51-A686-CBD181EE404A}"/>
                </c:ext>
              </c:extLst>
            </c:dLbl>
            <c:dLbl>
              <c:idx val="2"/>
              <c:layout>
                <c:manualLayout>
                  <c:x val="-1.437297879985627E-2"/>
                  <c:y val="-6.7136623027861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46-4C51-A686-CBD181EE404A}"/>
                </c:ext>
              </c:extLst>
            </c:dLbl>
            <c:dLbl>
              <c:idx val="4"/>
              <c:layout>
                <c:manualLayout>
                  <c:x val="1.0458063166701528E-2"/>
                  <c:y val="-4.318721658389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46-4C51-A686-CBD181EE404A}"/>
                </c:ext>
              </c:extLst>
            </c:dLbl>
            <c:dLbl>
              <c:idx val="5"/>
              <c:layout>
                <c:manualLayout>
                  <c:x val="1.4641288433382138E-2"/>
                  <c:y val="-4.318721658389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46-4C51-A686-CBD181EE404A}"/>
                </c:ext>
              </c:extLst>
            </c:dLbl>
            <c:dLbl>
              <c:idx val="6"/>
              <c:layout>
                <c:manualLayout>
                  <c:x val="1.0458063166701528E-2"/>
                  <c:y val="-3.4549773267112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46-4C51-A686-CBD181EE404A}"/>
                </c:ext>
              </c:extLst>
            </c:dLbl>
            <c:dLbl>
              <c:idx val="7"/>
              <c:layout>
                <c:manualLayout>
                  <c:x val="8.3664505333612207E-3"/>
                  <c:y val="-4.31872165838911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46-4C51-A686-CBD181EE404A}"/>
                </c:ext>
              </c:extLst>
            </c:dLbl>
            <c:dLbl>
              <c:idx val="9"/>
              <c:layout>
                <c:manualLayout>
                  <c:x val="3.3465802133444883E-2"/>
                  <c:y val="1.2956164975167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46-4C51-A686-CBD181EE404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Arkusz1!$K$3:$K$12</c:f>
              <c:numCache>
                <c:formatCode>General</c:formatCode>
                <c:ptCount val="10"/>
                <c:pt idx="0">
                  <c:v>0.35</c:v>
                </c:pt>
                <c:pt idx="1">
                  <c:v>0.16</c:v>
                </c:pt>
                <c:pt idx="2">
                  <c:v>0.93</c:v>
                </c:pt>
                <c:pt idx="3">
                  <c:v>3.91</c:v>
                </c:pt>
                <c:pt idx="4">
                  <c:v>0.08</c:v>
                </c:pt>
                <c:pt idx="5">
                  <c:v>0.03</c:v>
                </c:pt>
                <c:pt idx="6">
                  <c:v>7.0000000000000007E-2</c:v>
                </c:pt>
                <c:pt idx="7">
                  <c:v>0.09</c:v>
                </c:pt>
                <c:pt idx="8">
                  <c:v>0.72</c:v>
                </c:pt>
                <c:pt idx="9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246-4C51-A686-CBD181EE4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8991375"/>
        <c:axId val="1168991855"/>
        <c:axId val="0"/>
      </c:bar3DChart>
      <c:catAx>
        <c:axId val="1168991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68991855"/>
        <c:crosses val="autoZero"/>
        <c:auto val="1"/>
        <c:lblAlgn val="ctr"/>
        <c:lblOffset val="100"/>
        <c:noMultiLvlLbl val="0"/>
      </c:catAx>
      <c:valAx>
        <c:axId val="116899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Zapadalność na 100 tys mieszkańców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68991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60374881511757095"/>
          <c:y val="0.29208701092148687"/>
          <c:w val="0.3221088396161314"/>
          <c:h val="7.2878938070551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0"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320" b="0" i="0" u="none" strike="noStrike" kern="1200" spc="0" baseline="0">
                <a:ln>
                  <a:noFill/>
                </a:ln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Borelioza zapadalność na 100 tys. mieszkańców</a:t>
            </a:r>
            <a:r>
              <a:rPr lang="pl-PL" sz="3200" b="1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Polsce i w woj. łódzkim w latach 2016-2025</a:t>
            </a:r>
          </a:p>
        </c:rich>
      </c:tx>
      <c:layout>
        <c:manualLayout>
          <c:xMode val="edge"/>
          <c:yMode val="edge"/>
          <c:x val="0.1025663183362608"/>
          <c:y val="1.4728708932452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320" b="0" i="0" u="none" strike="noStrike" kern="1200" spc="0" baseline="0">
              <a:ln>
                <a:noFill/>
              </a:ln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'borelioza '!$C$4</c:f>
              <c:strCache>
                <c:ptCount val="1"/>
                <c:pt idx="0">
                  <c:v>Polska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5.821216792345401E-2"/>
                  <c:y val="-7.5617817061823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44-48FE-BB67-3842F9FAB03D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'borelioza '!$B$5:$B$14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'borelioza '!$C$5:$C$14</c:f>
              <c:numCache>
                <c:formatCode>General</c:formatCode>
                <c:ptCount val="10"/>
                <c:pt idx="0">
                  <c:v>55.2</c:v>
                </c:pt>
                <c:pt idx="1">
                  <c:v>56</c:v>
                </c:pt>
                <c:pt idx="2">
                  <c:v>52.5</c:v>
                </c:pt>
                <c:pt idx="3">
                  <c:v>53.7</c:v>
                </c:pt>
                <c:pt idx="4">
                  <c:v>33.700000000000003</c:v>
                </c:pt>
                <c:pt idx="5">
                  <c:v>32.799999999999997</c:v>
                </c:pt>
                <c:pt idx="6">
                  <c:v>45.9</c:v>
                </c:pt>
                <c:pt idx="7">
                  <c:v>67.099999999999994</c:v>
                </c:pt>
                <c:pt idx="8">
                  <c:v>79.5</c:v>
                </c:pt>
                <c:pt idx="9">
                  <c:v>130.27000000000001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44-48FE-BB67-3842F9FAB03D}"/>
            </c:ext>
          </c:extLst>
        </c:ser>
        <c:ser>
          <c:idx val="1"/>
          <c:order val="1"/>
          <c:tx>
            <c:strRef>
              <c:f>'borelioza '!$D$4</c:f>
              <c:strCache>
                <c:ptCount val="1"/>
                <c:pt idx="0">
                  <c:v>województwo łódzkie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3.968253968253968E-2"/>
                  <c:y val="6.2220475088117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44-48FE-BB67-3842F9FAB03D}"/>
                </c:ext>
              </c:extLst>
            </c:dLbl>
            <c:dLbl>
              <c:idx val="8"/>
              <c:layout>
                <c:manualLayout>
                  <c:x val="-6.0416753461372881E-2"/>
                  <c:y val="-5.54463596740271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44-48FE-BB67-3842F9FAB03D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'borelioza '!$B$5:$B$14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'borelioza '!$D$5:$D$14</c:f>
              <c:numCache>
                <c:formatCode>General</c:formatCode>
                <c:ptCount val="10"/>
                <c:pt idx="0">
                  <c:v>32.200000000000003</c:v>
                </c:pt>
                <c:pt idx="1">
                  <c:v>25.7</c:v>
                </c:pt>
                <c:pt idx="2">
                  <c:v>24.2</c:v>
                </c:pt>
                <c:pt idx="3">
                  <c:v>46.9</c:v>
                </c:pt>
                <c:pt idx="4">
                  <c:v>14.5</c:v>
                </c:pt>
                <c:pt idx="5">
                  <c:v>12.4</c:v>
                </c:pt>
                <c:pt idx="6">
                  <c:v>22.6</c:v>
                </c:pt>
                <c:pt idx="7">
                  <c:v>38.200000000000003</c:v>
                </c:pt>
                <c:pt idx="8">
                  <c:v>52.1</c:v>
                </c:pt>
                <c:pt idx="9" formatCode="0.00">
                  <c:v>95.006590547272197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044-48FE-BB67-3842F9FAB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8047343"/>
        <c:axId val="1258048783"/>
      </c:lineChart>
      <c:catAx>
        <c:axId val="12580473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ln>
                    <a:noFill/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258048783"/>
        <c:crosses val="autoZero"/>
        <c:auto val="1"/>
        <c:lblAlgn val="ctr"/>
        <c:lblOffset val="100"/>
        <c:noMultiLvlLbl val="0"/>
      </c:catAx>
      <c:valAx>
        <c:axId val="125804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Zapadalność na 100 tys mieszkańców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ln>
                    <a:noFill/>
                  </a:ln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ln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258047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ln>
                <a:noFill/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n>
            <a:noFill/>
          </a:ln>
          <a:solidFill>
            <a:sysClr val="windowText" lastClr="000000"/>
          </a:solidFill>
        </a:defRPr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Kleszczowe zapalenie mózgu - zapadalność na 100 tys. w Polsce i w województwie łódzkim</a:t>
            </a:r>
            <a:b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latach 2016-2025</a:t>
            </a:r>
          </a:p>
        </c:rich>
      </c:tx>
      <c:layout>
        <c:manualLayout>
          <c:xMode val="edge"/>
          <c:yMode val="edge"/>
          <c:x val="0.11008522771034776"/>
          <c:y val="2.6794623552283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1815273737342886"/>
          <c:y val="0.33278022288614945"/>
          <c:w val="0.83489511727700705"/>
          <c:h val="0.51557715648630154"/>
        </c:manualLayout>
      </c:layout>
      <c:lineChart>
        <c:grouping val="standard"/>
        <c:varyColors val="0"/>
        <c:ser>
          <c:idx val="0"/>
          <c:order val="0"/>
          <c:tx>
            <c:v>Polska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864197530864196E-2"/>
                  <c:y val="-4.7066733904857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10-4A21-AD1C-C009CB8912E6}"/>
                </c:ext>
              </c:extLst>
            </c:dLbl>
            <c:dLbl>
              <c:idx val="1"/>
              <c:layout>
                <c:manualLayout>
                  <c:x val="-3.3068783068783067E-2"/>
                  <c:y val="-5.3790553034123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10-4A21-AD1C-C009CB8912E6}"/>
                </c:ext>
              </c:extLst>
            </c:dLbl>
            <c:dLbl>
              <c:idx val="2"/>
              <c:layout>
                <c:manualLayout>
                  <c:x val="-3.0864197530864196E-2"/>
                  <c:y val="-5.7152462598756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10-4A21-AD1C-C009CB8912E6}"/>
                </c:ext>
              </c:extLst>
            </c:dLbl>
            <c:dLbl>
              <c:idx val="3"/>
              <c:layout>
                <c:manualLayout>
                  <c:x val="-2.8659611992945325E-2"/>
                  <c:y val="-3.0257186081694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10-4A21-AD1C-C009CB8912E6}"/>
                </c:ext>
              </c:extLst>
            </c:dLbl>
            <c:dLbl>
              <c:idx val="4"/>
              <c:layout>
                <c:manualLayout>
                  <c:x val="-3.7477954144620809E-2"/>
                  <c:y val="-4.370482434022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10-4A21-AD1C-C009CB8912E6}"/>
                </c:ext>
              </c:extLst>
            </c:dLbl>
            <c:dLbl>
              <c:idx val="5"/>
              <c:layout>
                <c:manualLayout>
                  <c:x val="-3.3068783068783067E-2"/>
                  <c:y val="-6.0514372163388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10-4A21-AD1C-C009CB8912E6}"/>
                </c:ext>
              </c:extLst>
            </c:dLbl>
            <c:dLbl>
              <c:idx val="6"/>
              <c:layout>
                <c:manualLayout>
                  <c:x val="-6.1728395061728475E-2"/>
                  <c:y val="-4.7066733904858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10-4A21-AD1C-C009CB8912E6}"/>
                </c:ext>
              </c:extLst>
            </c:dLbl>
            <c:dLbl>
              <c:idx val="7"/>
              <c:layout>
                <c:manualLayout>
                  <c:x val="-7.4955908289241702E-2"/>
                  <c:y val="-3.0257186081694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10-4A21-AD1C-C009CB8912E6}"/>
                </c:ext>
              </c:extLst>
            </c:dLbl>
            <c:dLbl>
              <c:idx val="8"/>
              <c:layout>
                <c:manualLayout>
                  <c:x val="-5.7319223985890649E-2"/>
                  <c:y val="-2.6895276517061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10-4A21-AD1C-C009CB8912E6}"/>
                </c:ext>
              </c:extLst>
            </c:dLbl>
            <c:dLbl>
              <c:idx val="9"/>
              <c:layout>
                <c:manualLayout>
                  <c:x val="-2.8659611992945325E-2"/>
                  <c:y val="-4.7066733904857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10-4A21-AD1C-C009CB8912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'kleszczowe zpalenie mózgu'!$A$4:$A$13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'kleszczowe zpalenie mózgu'!$B$4:$B$13</c:f>
              <c:numCache>
                <c:formatCode>0.00</c:formatCode>
                <c:ptCount val="10"/>
                <c:pt idx="0">
                  <c:v>0.74</c:v>
                </c:pt>
                <c:pt idx="1">
                  <c:v>0.74</c:v>
                </c:pt>
                <c:pt idx="2">
                  <c:v>0.51</c:v>
                </c:pt>
                <c:pt idx="3">
                  <c:v>0.69</c:v>
                </c:pt>
                <c:pt idx="4">
                  <c:v>0.41</c:v>
                </c:pt>
                <c:pt idx="5">
                  <c:v>0.55000000000000004</c:v>
                </c:pt>
                <c:pt idx="6">
                  <c:v>1.18</c:v>
                </c:pt>
                <c:pt idx="7">
                  <c:v>1.75</c:v>
                </c:pt>
                <c:pt idx="8">
                  <c:v>2.14</c:v>
                </c:pt>
                <c:pt idx="9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B10-4A21-AD1C-C009CB8912E6}"/>
            </c:ext>
          </c:extLst>
        </c:ser>
        <c:ser>
          <c:idx val="1"/>
          <c:order val="1"/>
          <c:tx>
            <c:v>województwo łódzkie</c:v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1887125220458572E-2"/>
                  <c:y val="-3.3619095646327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10-4A21-AD1C-C009CB8912E6}"/>
                </c:ext>
              </c:extLst>
            </c:dLbl>
            <c:dLbl>
              <c:idx val="1"/>
              <c:layout>
                <c:manualLayout>
                  <c:x val="-3.7477954144620809E-2"/>
                  <c:y val="2.6895276517061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B10-4A21-AD1C-C009CB8912E6}"/>
                </c:ext>
              </c:extLst>
            </c:dLbl>
            <c:dLbl>
              <c:idx val="2"/>
              <c:layout>
                <c:manualLayout>
                  <c:x val="-1.984126984126984E-2"/>
                  <c:y val="3.3619095646326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B10-4A21-AD1C-C009CB8912E6}"/>
                </c:ext>
              </c:extLst>
            </c:dLbl>
            <c:dLbl>
              <c:idx val="3"/>
              <c:layout>
                <c:manualLayout>
                  <c:x val="-3.7477954144620809E-2"/>
                  <c:y val="5.042864346949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B10-4A21-AD1C-C009CB8912E6}"/>
                </c:ext>
              </c:extLst>
            </c:dLbl>
            <c:dLbl>
              <c:idx val="4"/>
              <c:layout>
                <c:manualLayout>
                  <c:x val="-3.5273368606701938E-2"/>
                  <c:y val="-1.6809547823163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B10-4A21-AD1C-C009CB8912E6}"/>
                </c:ext>
              </c:extLst>
            </c:dLbl>
            <c:dLbl>
              <c:idx val="9"/>
              <c:layout>
                <c:manualLayout>
                  <c:x val="-8.8183421516754845E-3"/>
                  <c:y val="4.7066733904857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B10-4A21-AD1C-C009CB8912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'kleszczowe zpalenie mózgu'!$A$4:$A$13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'kleszczowe zpalenie mózgu'!$C$4:$C$13</c:f>
              <c:numCache>
                <c:formatCode>0.00</c:formatCode>
                <c:ptCount val="10"/>
                <c:pt idx="0">
                  <c:v>0.16</c:v>
                </c:pt>
                <c:pt idx="1">
                  <c:v>0.24</c:v>
                </c:pt>
                <c:pt idx="2">
                  <c:v>0.24</c:v>
                </c:pt>
                <c:pt idx="3">
                  <c:v>0.49</c:v>
                </c:pt>
                <c:pt idx="4">
                  <c:v>0.08</c:v>
                </c:pt>
                <c:pt idx="5">
                  <c:v>0.08</c:v>
                </c:pt>
                <c:pt idx="6">
                  <c:v>0.88</c:v>
                </c:pt>
                <c:pt idx="7">
                  <c:v>0.63</c:v>
                </c:pt>
                <c:pt idx="8">
                  <c:v>1.44</c:v>
                </c:pt>
                <c:pt idx="9">
                  <c:v>1.24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3B10-4A21-AD1C-C009CB891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7648191"/>
        <c:axId val="1975632799"/>
      </c:lineChart>
      <c:catAx>
        <c:axId val="6176481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75632799"/>
        <c:crosses val="autoZero"/>
        <c:auto val="1"/>
        <c:lblAlgn val="ctr"/>
        <c:lblOffset val="100"/>
        <c:noMultiLvlLbl val="0"/>
      </c:catAx>
      <c:valAx>
        <c:axId val="1975632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Zapadalność na 100 tys.</a:t>
                </a:r>
              </a:p>
            </c:rich>
          </c:tx>
          <c:layout>
            <c:manualLayout>
              <c:xMode val="edge"/>
              <c:yMode val="edge"/>
              <c:x val="0.1097572493903661"/>
              <c:y val="0.355699179306757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pl-PL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61764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B672F-7BB4-43F6-B32A-2A99CA8183ED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72A32-A8FC-468C-8B71-3EEB9051895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24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647FA-AC38-4768-9C10-8DC400FF01C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62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6EED1-A0B1-07F5-F296-142CC2DEB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915FBEA-2AB5-75F8-7AC9-AB4E88F16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AD71B6A-6B99-E541-0095-620C0E886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99BE62-58E3-9794-0A7B-07A7A40DD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647FA-AC38-4768-9C10-8DC400FF01C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29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8DB52-F691-45F1-AEBD-84F506393E00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45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8DB52-F691-45F1-AEBD-84F506393E00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11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72A32-A8FC-468C-8B71-3EEB90518950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78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ADC175-8897-1137-3775-6EEA06341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12" name="Obraz 11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A4800944-8658-FE64-E2D4-FB6384E4EF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81B68-C69A-83AE-3CE4-B2180D322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7527" y="1122363"/>
            <a:ext cx="9144000" cy="2387600"/>
          </a:xfrm>
        </p:spPr>
        <p:txBody>
          <a:bodyPr anchor="b"/>
          <a:lstStyle>
            <a:lvl1pPr algn="l">
              <a:defRPr sz="6000" spc="300">
                <a:solidFill>
                  <a:srgbClr val="004994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F8B31-87A6-1740-97D9-C68EFD12E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97527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/ autor 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9BF42059-E150-4962-D52B-D8C130A7F6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5691446"/>
            <a:ext cx="3888509" cy="1166554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E491AF9-72D7-F63D-90E8-53A85FB9F004}"/>
              </a:ext>
            </a:extLst>
          </p:cNvPr>
          <p:cNvCxnSpPr>
            <a:cxnSpLocks/>
          </p:cNvCxnSpPr>
          <p:nvPr userDrawn="1"/>
        </p:nvCxnSpPr>
        <p:spPr>
          <a:xfrm>
            <a:off x="785514" y="5691446"/>
            <a:ext cx="35357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17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BADC175-8897-1137-3775-6EEA06341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7" name="Obraz 6" descr="Obraz zawierający zrzut ekranu, czarne">
            <a:extLst>
              <a:ext uri="{FF2B5EF4-FFF2-40B4-BE49-F238E27FC236}">
                <a16:creationId xmlns:a16="http://schemas.microsoft.com/office/drawing/2014/main" id="{2D528630-45CD-6E13-236F-8940006D1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0C81B68-C69A-83AE-3CE4-B2180D322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spc="300">
                <a:solidFill>
                  <a:srgbClr val="004994"/>
                </a:solidFill>
              </a:defRPr>
            </a:lvl1pPr>
          </a:lstStyle>
          <a:p>
            <a:r>
              <a:rPr lang="pl-PL" dirty="0"/>
              <a:t>CZĘŚĆ 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4F8B31-87A6-1740-97D9-C68EFD12EE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9BF42059-E150-4962-D52B-D8C130A7F6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1" y="0"/>
            <a:ext cx="3888509" cy="1166554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1BC0237-F770-F310-CDFA-C787ADB09FCF}"/>
              </a:ext>
            </a:extLst>
          </p:cNvPr>
          <p:cNvCxnSpPr>
            <a:cxnSpLocks/>
          </p:cNvCxnSpPr>
          <p:nvPr userDrawn="1"/>
        </p:nvCxnSpPr>
        <p:spPr>
          <a:xfrm>
            <a:off x="8447955" y="1166554"/>
            <a:ext cx="35357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16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Grafika, Karmin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7AEAE99-3ED9-9852-A0FC-492B0DA9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9644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11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44F9421-FA05-3C36-272D-5E3A9AC864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EE006FDF-A79B-44F8-9735-F1A13D65057C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31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CA19575F-ED69-9854-B0F7-0319B46C4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1C63A9F-3860-F92A-CEC3-79078B3E3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5910348"/>
            <a:ext cx="3158837" cy="9476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906164" cy="1325563"/>
          </a:xfrm>
        </p:spPr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4943764" cy="399644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D2C9BF7-EB06-701B-5A1C-7A6AF01F3709}"/>
              </a:ext>
            </a:extLst>
          </p:cNvPr>
          <p:cNvCxnSpPr/>
          <p:nvPr userDrawn="1"/>
        </p:nvCxnSpPr>
        <p:spPr>
          <a:xfrm>
            <a:off x="1817255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0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/ podział 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7F75FFE6-8934-B82F-C386-22BB9BACD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Obraz 19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0164D2CF-8C6F-4F9D-49AC-C2121E7F09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1"/>
            <a:ext cx="12192000" cy="6858000"/>
          </a:xfrm>
          <a:prstGeom prst="rect">
            <a:avLst/>
          </a:prstGeom>
        </p:spPr>
      </p:pic>
      <p:pic>
        <p:nvPicPr>
          <p:cNvPr id="22" name="Obraz 21" descr="Obraz zawierający zrzut ekranu, Prostokąt, design&#10;&#10;Zawartość wygenerowana przez AI może być niepoprawna.">
            <a:extLst>
              <a:ext uri="{FF2B5EF4-FFF2-40B4-BE49-F238E27FC236}">
                <a16:creationId xmlns:a16="http://schemas.microsoft.com/office/drawing/2014/main" id="{8BBA30C4-69EA-77A5-A0C1-A97B11DA8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7"/>
          <a:stretch>
            <a:fillRect/>
          </a:stretch>
        </p:blipFill>
        <p:spPr>
          <a:xfrm>
            <a:off x="0" y="0"/>
            <a:ext cx="12192000" cy="129636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BF408D-D467-EB4B-67D5-C9728E080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0"/>
            <a:ext cx="10515600" cy="1006474"/>
          </a:xfrm>
        </p:spPr>
        <p:txBody>
          <a:bodyPr anchor="b">
            <a:normAutofit/>
          </a:bodyPr>
          <a:lstStyle>
            <a:lvl1pPr algn="ctr">
              <a:defRPr sz="4400" spc="300">
                <a:solidFill>
                  <a:schemeClr val="bg2"/>
                </a:solidFill>
              </a:defRPr>
            </a:lvl1pPr>
          </a:lstStyle>
          <a:p>
            <a:r>
              <a:rPr lang="pl-PL" dirty="0"/>
              <a:t>Tutaj wstaw tytuł slajdu</a:t>
            </a:r>
          </a:p>
        </p:txBody>
      </p:sp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14BAF29E-7D25-EB6F-EDD2-2D18092883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8E6BAD15-863E-B4ED-D024-D51E66041D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1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1BF00E18-E8F1-1B5C-774C-A82A5E12098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7C20FB1-B12B-474A-9F7D-2543587644E1}"/>
              </a:ext>
            </a:extLst>
          </p:cNvPr>
          <p:cNvCxnSpPr/>
          <p:nvPr userDrawn="1"/>
        </p:nvCxnSpPr>
        <p:spPr>
          <a:xfrm>
            <a:off x="4230255" y="2004291"/>
            <a:ext cx="0" cy="390605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047FCDBE-5170-DF2D-F5FE-B4259DD728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594730" y="1677987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2</a:t>
            </a:r>
          </a:p>
        </p:txBody>
      </p:sp>
      <p:sp>
        <p:nvSpPr>
          <p:cNvPr id="15" name="Symbol zastępczy zawartości 3">
            <a:extLst>
              <a:ext uri="{FF2B5EF4-FFF2-40B4-BE49-F238E27FC236}">
                <a16:creationId xmlns:a16="http://schemas.microsoft.com/office/drawing/2014/main" id="{F23AA316-DDB1-7C63-B375-DB45D31707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94730" y="2501899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9748737D-1B86-E86E-2205-0822435FC8BA}"/>
              </a:ext>
            </a:extLst>
          </p:cNvPr>
          <p:cNvCxnSpPr/>
          <p:nvPr userDrawn="1"/>
        </p:nvCxnSpPr>
        <p:spPr>
          <a:xfrm>
            <a:off x="7985197" y="2004291"/>
            <a:ext cx="0" cy="3906057"/>
          </a:xfrm>
          <a:prstGeom prst="line">
            <a:avLst/>
          </a:prstGeom>
          <a:ln>
            <a:solidFill>
              <a:srgbClr val="0049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tekstu 2">
            <a:extLst>
              <a:ext uri="{FF2B5EF4-FFF2-40B4-BE49-F238E27FC236}">
                <a16:creationId xmlns:a16="http://schemas.microsoft.com/office/drawing/2014/main" id="{E18D47D9-AFB5-AAD9-9421-07B35FA7B86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49672" y="1677987"/>
            <a:ext cx="2993303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Punkt 3</a:t>
            </a:r>
          </a:p>
        </p:txBody>
      </p:sp>
      <p:sp>
        <p:nvSpPr>
          <p:cNvPr id="18" name="Symbol zastępczy zawartości 3">
            <a:extLst>
              <a:ext uri="{FF2B5EF4-FFF2-40B4-BE49-F238E27FC236}">
                <a16:creationId xmlns:a16="http://schemas.microsoft.com/office/drawing/2014/main" id="{D7EA2DFB-A2ED-B237-2A97-F0018B8611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49672" y="2501899"/>
            <a:ext cx="2993303" cy="331701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Treść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ED2CBFE5-D095-9B45-42E7-065D60F94739}"/>
              </a:ext>
            </a:extLst>
          </p:cNvPr>
          <p:cNvCxnSpPr/>
          <p:nvPr userDrawn="1"/>
        </p:nvCxnSpPr>
        <p:spPr>
          <a:xfrm>
            <a:off x="4732482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06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73CFFE56-BC5E-39F3-EF96-F46A4D65B0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984866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Obraz 5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68251F68-747E-100D-673D-A36E834680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A08020D5-B630-5858-9334-08CDDBF622BA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4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F969345D-A77D-101E-F4DC-35CE97081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5" name="Obraz 14" descr="Obraz zawierający zrzut ekranu, czarne&#10;&#10;Zawartość wygenerowana przez AI może być niepoprawna.">
            <a:extLst>
              <a:ext uri="{FF2B5EF4-FFF2-40B4-BE49-F238E27FC236}">
                <a16:creationId xmlns:a16="http://schemas.microsoft.com/office/drawing/2014/main" id="{4DCFF3AA-37B2-2CFE-3256-D17392336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81C63A9F-3860-F92A-CEC3-79078B3E3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5910348"/>
            <a:ext cx="3158837" cy="9476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0623E2A-AC36-86EA-62E3-81AEE633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pl-PL" dirty="0"/>
              <a:t>Tutaj wstaw tytuł slajdu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9F347D-95D8-05F8-6BB0-1E821C616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62695"/>
            <a:ext cx="10515600" cy="865450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C127EAE3-5DC6-0144-3C1B-71AAB0C25F0D}"/>
              </a:ext>
            </a:extLst>
          </p:cNvPr>
          <p:cNvCxnSpPr>
            <a:cxnSpLocks/>
          </p:cNvCxnSpPr>
          <p:nvPr userDrawn="1"/>
        </p:nvCxnSpPr>
        <p:spPr>
          <a:xfrm>
            <a:off x="4708236" y="5910347"/>
            <a:ext cx="272703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11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F5BC4C-5B8B-CB40-4891-2CFBAE46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4ED4-FE3D-4840-A951-6F8ACBFC3C82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34F0462-606B-C77E-9FC1-A6927648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29934A-D081-111C-0EA1-F45EE1F5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F919-224B-45F8-8389-9887FF08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96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39D77D6-C5FC-5B7F-15C9-7215A64A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7B18E6-4C58-6762-B23C-53E50202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C03F27-A93A-AA09-F8CB-3285D80B7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440394-F47F-4BD2-9235-B641D407DD0D}" type="datetimeFigureOut">
              <a:rPr lang="pl-PL" smtClean="0"/>
              <a:t>19.05.2026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97D987-635B-DD68-271F-FC7DA3DF9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15371C-109A-9482-4F8F-4566A7AB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D496D-034A-4B51-9267-104EE265CE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40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pn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cid:image001.png@01DCD3EE.B51212D0" TargetMode="Externa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sekretariat.wsse.lodz@sanepid.gov.pl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B810AE-06A9-C4F3-53C5-9E130805B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6" y="1122362"/>
            <a:ext cx="10549206" cy="162083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dirty="0">
                <a:solidFill>
                  <a:schemeClr val="accent1">
                    <a:lumMod val="75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Raport o stanie </a:t>
            </a:r>
            <a:r>
              <a:rPr lang="pl-PL" sz="4400" dirty="0" err="1">
                <a:solidFill>
                  <a:schemeClr val="accent1">
                    <a:lumMod val="75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sanitarym</a:t>
            </a:r>
            <a:r>
              <a:rPr lang="pl-PL" sz="4400" dirty="0">
                <a:solidFill>
                  <a:schemeClr val="accent1">
                    <a:lumMod val="75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 województwa łódzkiego w 2025 r.</a:t>
            </a:r>
            <a:endParaRPr lang="pl-P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40C203D-ABA3-A07C-1398-2A47ECE76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7526" y="4179086"/>
            <a:ext cx="9144000" cy="1367918"/>
          </a:xfrm>
        </p:spPr>
        <p:txBody>
          <a:bodyPr>
            <a:normAutofit/>
          </a:bodyPr>
          <a:lstStyle/>
          <a:p>
            <a:r>
              <a:rPr lang="pl-PL" b="1" dirty="0"/>
              <a:t>Urszula Jędrzejczyk </a:t>
            </a:r>
          </a:p>
          <a:p>
            <a:r>
              <a:rPr lang="pl-PL" sz="1600" dirty="0"/>
              <a:t>Łódzki Państwowy Wojewódzki Inspektor Sanitarny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7682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1BDDAE-2D09-9995-D2CB-4EFAF49DA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258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Odra w woj. łódzkim w latach 2024-2025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4636D4-79E5-04D9-9FDC-F1A9EB89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854"/>
            <a:ext cx="10515600" cy="4921601"/>
          </a:xfrm>
        </p:spPr>
        <p:txBody>
          <a:bodyPr>
            <a:normAutofit/>
          </a:bodyPr>
          <a:lstStyle/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województwie łódzkim w 20</a:t>
            </a:r>
            <a:r>
              <a:rPr lang="pl-PL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r. zarejestrowano </a:t>
            </a:r>
            <a:r>
              <a:rPr lang="pl-PL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zachorowanie na odrę (zapadalność 0,04 na 100 tys. mieszkańców). Zachorował 17-letni mieszkaniec Łodzi, narodowości ukraińskiej, szczepiony 1 dawką szczepionki przeciwko odrze, śwince i różyczce. W ramach Programu Eliminacji Odry i Różyczki w Zakładzie Wirusologii NIZP PZH - PIB wykonano badanie surowicy chorego w kierunku przeciwciał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przeciwodrowych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 klasie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(obecność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tychprzeciwciałświadczyo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aktualnym zakażeniu). Uzyskano wynik dodatni; 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Dla porównania, w 20</a:t>
            </a:r>
            <a:r>
              <a:rPr lang="pl-PL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r. zgłoszono </a:t>
            </a:r>
            <a:r>
              <a:rPr lang="pl-PL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przypadków odry. Zapadalność wynosiła 0,47 na 100 tys. mieszkańców, czyli była ponad 10-krotnie wyższa niż w 2025 r. Wzrost liczby przypadków odry odnotowano wtedy w całej Polsce, </a:t>
            </a:r>
            <a:r>
              <a:rPr lang="pl-PL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przyp. 20</a:t>
            </a:r>
            <a:r>
              <a:rPr lang="pl-PL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r. i </a:t>
            </a:r>
            <a:r>
              <a:rPr lang="pl-PL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/20</a:t>
            </a:r>
            <a:r>
              <a:rPr lang="pl-PL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… jak również w innych krajach na świecie.</a:t>
            </a:r>
          </a:p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Błonica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2 przypadki ( 1 Tanzania ,1 rodzimy ) Wrocław 2025 r.</a:t>
            </a:r>
            <a:endParaRPr lang="pl-PL" sz="20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A4610B8F-0861-D78A-3C74-5C138BADD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694275"/>
              </p:ext>
            </p:extLst>
          </p:nvPr>
        </p:nvGraphicFramePr>
        <p:xfrm>
          <a:off x="418454" y="619932"/>
          <a:ext cx="11282765" cy="589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876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C4F0DD-6EF0-BC56-1D4B-480AA1E48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294967"/>
            <a:ext cx="10966244" cy="943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Sezony epidemiczne </a:t>
            </a:r>
            <a:r>
              <a:rPr lang="pl-PL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grypę w woj. łódzkim 2024/2025 i 2025/2026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D1FA10-5EF6-DDDF-3613-2ED2807D6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6" y="1238865"/>
            <a:ext cx="11670888" cy="5324167"/>
          </a:xfrm>
        </p:spPr>
        <p:txBody>
          <a:bodyPr>
            <a:noAutofit/>
          </a:bodyPr>
          <a:lstStyle/>
          <a:p>
            <a:pPr algn="just" fontAlgn="base"/>
            <a:endParaRPr lang="pl-P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fontAlgn="base"/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sezonie epidemicznym 2024/2025 (01.09.2024 r. – 30.04.2025 r.) 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zarejestrowano łącznie:</a:t>
            </a:r>
          </a:p>
          <a:p>
            <a:pPr marL="342900" indent="-342900" algn="just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270 przypadków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grypę potwierdzonych badaniem molekularnym, w tym 90 u dzieci do lat 14;</a:t>
            </a:r>
          </a:p>
          <a:p>
            <a:pPr marL="342900" indent="-342900" algn="just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36 861 przypadków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grypę potwierdzonych wynikiem szybkiego testu antygenowego;</a:t>
            </a:r>
          </a:p>
          <a:p>
            <a:pPr marL="342900" indent="-342900" algn="just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3 457 przypadków zakażeń wirusem RSV, w tym 1615 u dzieci do lat 2;</a:t>
            </a:r>
          </a:p>
          <a:p>
            <a:pPr marL="342900" indent="-342900" algn="just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13 817 przypadków zakażeń wirusem SARS-CoV-2 (COVID-19);</a:t>
            </a:r>
          </a:p>
          <a:p>
            <a:pPr marL="342900" indent="-342900" algn="just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41 zgonów osób zakażonych wirusami grypy;                110 tys. zaszczepionych</a:t>
            </a:r>
          </a:p>
        </p:txBody>
      </p:sp>
    </p:spTree>
    <p:extLst>
      <p:ext uri="{BB962C8B-B14F-4D97-AF65-F5344CB8AC3E}">
        <p14:creationId xmlns:p14="http://schemas.microsoft.com/office/powerpoint/2010/main" val="1295180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6ABF8-FA3F-83B4-55FA-866362DA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67AA28-C4EE-175C-2651-1BDA9016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294967"/>
            <a:ext cx="10966244" cy="943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Sezony epidemiczne </a:t>
            </a:r>
            <a:r>
              <a:rPr lang="pl-PL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grypę w woj. łódzkim 2024/2025 i 2025/2026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93B1AC-8F8E-A848-6120-B4FE93CDA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5" y="1238865"/>
            <a:ext cx="11770577" cy="5324167"/>
          </a:xfrm>
        </p:spPr>
        <p:txBody>
          <a:bodyPr>
            <a:noAutofit/>
          </a:bodyPr>
          <a:lstStyle/>
          <a:p>
            <a:pPr fontAlgn="base"/>
            <a:endParaRPr lang="pl-PL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fontAlgn="base"/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sezonie epidemicznym 2025/2026, (01.09.2025 r. – 30.04.2026 r.) 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zarejestrowano łącznie: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212 przypadków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grypę potwierdzonych badaniem molekularnym, w tym 48 u dzieci do lat 14;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31 433 przypadki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grypę potwierdzone wynikiem szybkiego testu antygenowego;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2 569 przypadków zakażeń wirusem RSV, w tym 1030 u dzieci do lat 2;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13 439 przypadków zakażeń wirusem SARS-CoV-2 (COVID-19);                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39 zgonów osób zakażonych wirusami grypy ;              140 tys. zaszczepionych</a:t>
            </a:r>
          </a:p>
        </p:txBody>
      </p:sp>
    </p:spTree>
    <p:extLst>
      <p:ext uri="{BB962C8B-B14F-4D97-AF65-F5344CB8AC3E}">
        <p14:creationId xmlns:p14="http://schemas.microsoft.com/office/powerpoint/2010/main" val="119115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31FB57-758B-35A0-7440-8690D3B7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3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207FEDB-BFE3-1555-1559-ABDC2698A1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4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0548CA7-4F11-C34F-4BEA-2C8413DA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1" b="10558"/>
          <a:stretch>
            <a:fillRect/>
          </a:stretch>
        </p:blipFill>
        <p:spPr>
          <a:xfrm>
            <a:off x="-1" y="0"/>
            <a:ext cx="12173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7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E1230E-51B2-990B-ADC2-31E76248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Odmowy wykonywania obowiązkowych szczepień ochronnych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EE75DC-BF4D-7F86-CA42-43457AD5D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329"/>
            <a:ext cx="10515600" cy="4613634"/>
          </a:xfrm>
        </p:spPr>
        <p:txBody>
          <a:bodyPr/>
          <a:lstStyle/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do organów Państwowej Inspekcji Sanitarnej w województwie łódzkim zgłoszono informacje o 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12 432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osobach odmawiających wykonania obowiązkowych szczepień ochronnych swoich dzieci (w 2024 r. –  9 587 rodziców/opiekunów dzieci). Na koniec 2025 roku u 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9484 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dzieci z terenu województwa łódzkiego występowały braki/opóźnienia</a:t>
            </a: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wykonywaniu obowiązkowych szczepień ochronnych (w 2024 r. – 7 524 dzieci). Są to dane według stanu na koniec 2024 r. i 2025 r.;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Główną ustaloną przyczyną niepoddawania dzieci obowiązkowym szczepieniom ochronnym jest wpływ ruchów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antyszczepionkowych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Rzadziej wskazywane przyczyny to: wpływ środowisk propagujących medycynę alternatywną, odrębność kulturowa, religijna lub etniczna oraz wcześniejszy NOP u osoby szczepionej.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4159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B2FB08-5018-B609-7909-4A103DFCC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Prowadzenie przez ŁPWIS spraw egzekucji obowiązku szczepień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843F5C-056E-CD87-A0DB-79D2CCABA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roku 2025 Łódzki Państwowy Wojewódzki Inspektor Sanitarny na podstawie zawartego w dniu 12.02.2015 r. porozumienia pomiędzy Wojewodą Łódzkim i Państwowym Wojewódzkim Inspektorem Sanitarnym w Łodzi w sprawie powierzenia prowadzenia spraw z zakresu egzekucji administracyjnej obowiązków o charakterze niepieniężnym (Dziennik Urzędowy Województwa Łódzkiego z 2015 r. poz. 676 z </a:t>
            </a:r>
            <a:r>
              <a:rPr lang="pl-PL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późn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zm.) wydał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521 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postanowień o nałożeniu grzywien w celu przymuszenia na osoby odmawiające wykonania obowiązkowych szczepień ochronnych swoich dzieci.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26866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059C4A-AA91-BED2-5BF1-F5DAFA96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2" y="221226"/>
            <a:ext cx="11286478" cy="722671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Wzw</a:t>
            </a: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typu A w woj. łódzkim i w Polsce</a:t>
            </a:r>
            <a:b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latach 2024-2026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A297612-3CED-D4B3-C12B-96D7ADABB8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665920"/>
              </p:ext>
            </p:extLst>
          </p:nvPr>
        </p:nvGraphicFramePr>
        <p:xfrm>
          <a:off x="707920" y="1445404"/>
          <a:ext cx="7816646" cy="1968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745">
                  <a:extLst>
                    <a:ext uri="{9D8B030D-6E8A-4147-A177-3AD203B41FA5}">
                      <a16:colId xmlns:a16="http://schemas.microsoft.com/office/drawing/2014/main" val="2019448063"/>
                    </a:ext>
                  </a:extLst>
                </a:gridCol>
                <a:gridCol w="1890538">
                  <a:extLst>
                    <a:ext uri="{9D8B030D-6E8A-4147-A177-3AD203B41FA5}">
                      <a16:colId xmlns:a16="http://schemas.microsoft.com/office/drawing/2014/main" val="1137087038"/>
                    </a:ext>
                  </a:extLst>
                </a:gridCol>
                <a:gridCol w="1817824">
                  <a:extLst>
                    <a:ext uri="{9D8B030D-6E8A-4147-A177-3AD203B41FA5}">
                      <a16:colId xmlns:a16="http://schemas.microsoft.com/office/drawing/2014/main" val="4289843970"/>
                    </a:ext>
                  </a:extLst>
                </a:gridCol>
                <a:gridCol w="1890539">
                  <a:extLst>
                    <a:ext uri="{9D8B030D-6E8A-4147-A177-3AD203B41FA5}">
                      <a16:colId xmlns:a16="http://schemas.microsoft.com/office/drawing/2014/main" val="631586628"/>
                    </a:ext>
                  </a:extLst>
                </a:gridCol>
              </a:tblGrid>
              <a:tr h="540158">
                <a:tc>
                  <a:txBody>
                    <a:bodyPr/>
                    <a:lstStyle/>
                    <a:p>
                      <a:pPr algn="ctr"/>
                      <a:endParaRPr lang="pl-P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01.01-30.04.2026 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2025 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2024 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9510065"/>
                  </a:ext>
                </a:extLst>
              </a:tr>
              <a:tr h="647621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Województwo łódzkie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     43 (1,84)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98 (4,19)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5 (0,21)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1772151"/>
                  </a:ext>
                </a:extLst>
              </a:tr>
              <a:tr h="566546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Polska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     911(2,44)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1085 (2,90)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318 (0,85)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525758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D651204D-1534-88CA-8163-36A25E9F8468}"/>
              </a:ext>
            </a:extLst>
          </p:cNvPr>
          <p:cNvSpPr txBox="1"/>
          <p:nvPr/>
        </p:nvSpPr>
        <p:spPr>
          <a:xfrm>
            <a:off x="707920" y="3967316"/>
            <a:ext cx="108253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Spośród 98 przypadków odnotowanych w 2025 r. w województwie łódzkim, 18 przypadków dotyczyło  kobiet. 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81,63% </a:t>
            </a:r>
            <a:r>
              <a:rPr lang="pl-PL" sz="20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(80 przypadków) stanowiły zachorowania mężczyzn. W 42 przypadkach </a:t>
            </a:r>
            <a:r>
              <a:rPr lang="pl-PL" sz="20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ustalono lub podejrzewano kontakty MSM. 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43 przypadkach wszystkich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udało się ustalić powiązanie epidemiologiczne</a:t>
            </a:r>
            <a:b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innym przypadkiem potwierdzonym lub był to przypadek z ogniska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wzw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typu A (komunia, ogniska rodzinne, partnerzy seksualni).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56D7EA9-D0FD-BAE5-8950-38504C2E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291" y="1497183"/>
            <a:ext cx="2902948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39505-9A94-879C-4EB9-59A0E00FD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4">
            <a:extLst>
              <a:ext uri="{FF2B5EF4-FFF2-40B4-BE49-F238E27FC236}">
                <a16:creationId xmlns:a16="http://schemas.microsoft.com/office/drawing/2014/main" id="{5BC133D8-FC39-03F6-9A70-6F249C2848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346" y="108143"/>
            <a:ext cx="1152525" cy="1073150"/>
            <a:chOff x="2287" y="1412"/>
            <a:chExt cx="1610" cy="1613"/>
          </a:xfrm>
        </p:grpSpPr>
        <p:grpSp>
          <p:nvGrpSpPr>
            <p:cNvPr id="92185" name="Group 5">
              <a:extLst>
                <a:ext uri="{FF2B5EF4-FFF2-40B4-BE49-F238E27FC236}">
                  <a16:creationId xmlns:a16="http://schemas.microsoft.com/office/drawing/2014/main" id="{6599F912-3FED-EA2E-89A4-48EB26427AF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87" y="1412"/>
              <a:ext cx="1610" cy="1613"/>
              <a:chOff x="2066" y="1350"/>
              <a:chExt cx="1610" cy="1613"/>
            </a:xfrm>
          </p:grpSpPr>
          <p:sp>
            <p:nvSpPr>
              <p:cNvPr id="92188" name="Oval 6">
                <a:extLst>
                  <a:ext uri="{FF2B5EF4-FFF2-40B4-BE49-F238E27FC236}">
                    <a16:creationId xmlns:a16="http://schemas.microsoft.com/office/drawing/2014/main" id="{CD19C63C-BBC3-AE9F-188B-F1E097516B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66" y="1350"/>
                <a:ext cx="1610" cy="1613"/>
              </a:xfrm>
              <a:prstGeom prst="ellipse">
                <a:avLst/>
              </a:prstGeom>
              <a:solidFill>
                <a:srgbClr val="000080"/>
              </a:solidFill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89" name="Oval 7">
                <a:extLst>
                  <a:ext uri="{FF2B5EF4-FFF2-40B4-BE49-F238E27FC236}">
                    <a16:creationId xmlns:a16="http://schemas.microsoft.com/office/drawing/2014/main" id="{257040D3-7B89-7FBA-BD75-02CA875785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59" y="1543"/>
                <a:ext cx="1224" cy="1227"/>
              </a:xfrm>
              <a:prstGeom prst="ellipse">
                <a:avLst/>
              </a:prstGeom>
              <a:solidFill>
                <a:srgbClr val="FF3300"/>
              </a:solidFill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90" name="Rectangle 8">
                <a:extLst>
                  <a:ext uri="{FF2B5EF4-FFF2-40B4-BE49-F238E27FC236}">
                    <a16:creationId xmlns:a16="http://schemas.microsoft.com/office/drawing/2014/main" id="{E7845CC7-9B8E-E7B5-0304-C85E61D796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63" y="1781"/>
                <a:ext cx="612" cy="74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91" name="Rectangle 9">
                <a:extLst>
                  <a:ext uri="{FF2B5EF4-FFF2-40B4-BE49-F238E27FC236}">
                    <a16:creationId xmlns:a16="http://schemas.microsoft.com/office/drawing/2014/main" id="{83189774-9B3D-CB7A-BAF2-488555771B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97" y="1843"/>
                <a:ext cx="748" cy="61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/>
              </a:p>
            </p:txBody>
          </p:sp>
          <p:sp>
            <p:nvSpPr>
              <p:cNvPr id="92192" name="WordArt 10">
                <a:extLst>
                  <a:ext uri="{FF2B5EF4-FFF2-40B4-BE49-F238E27FC236}">
                    <a16:creationId xmlns:a16="http://schemas.microsoft.com/office/drawing/2014/main" id="{C212FD65-F012-1730-6E3F-7E144DDE8EC4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 rot="2340000">
                <a:off x="2217" y="1479"/>
                <a:ext cx="1315" cy="131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spcFirstLastPara="1" wrap="none" fromWordArt="1">
                <a:prstTxWarp prst="textCircle">
                  <a:avLst>
                    <a:gd name="adj" fmla="val 10860000"/>
                  </a:avLst>
                </a:prstTxWarp>
              </a:bodyPr>
              <a:lstStyle/>
              <a:p>
                <a:pPr algn="ctr"/>
                <a:r>
                  <a:rPr lang="pl-PL" sz="1000" kern="1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PAŃSTWOWA                                                          </a:t>
                </a:r>
              </a:p>
            </p:txBody>
          </p:sp>
          <p:sp>
            <p:nvSpPr>
              <p:cNvPr id="92193" name="WordArt 11">
                <a:extLst>
                  <a:ext uri="{FF2B5EF4-FFF2-40B4-BE49-F238E27FC236}">
                    <a16:creationId xmlns:a16="http://schemas.microsoft.com/office/drawing/2014/main" id="{56D55B1E-AC41-CC6C-4C69-938F4836395B}"/>
                  </a:ext>
                </a:extLst>
              </p:cNvPr>
              <p:cNvSpPr>
                <a:spLocks noChangeAspect="1" noChangeArrowheads="1" noChangeShapeType="1" noTextEdit="1"/>
              </p:cNvSpPr>
              <p:nvPr/>
            </p:nvSpPr>
            <p:spPr bwMode="auto">
              <a:xfrm rot="-600000">
                <a:off x="2179" y="1602"/>
                <a:ext cx="1405" cy="129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spcFirstLastPara="1" wrap="none" fromWordArt="1">
                <a:prstTxWarp prst="textArchDown">
                  <a:avLst>
                    <a:gd name="adj" fmla="val 0"/>
                  </a:avLst>
                </a:prstTxWarp>
              </a:bodyPr>
              <a:lstStyle/>
              <a:p>
                <a:pPr algn="ctr"/>
                <a:r>
                  <a:rPr lang="pl-PL" sz="1000" kern="1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INSPEKCJA SANITARNA    </a:t>
                </a:r>
              </a:p>
            </p:txBody>
          </p:sp>
          <p:pic>
            <p:nvPicPr>
              <p:cNvPr id="92194" name="Picture 12" descr="logo_małe4">
                <a:extLst>
                  <a:ext uri="{FF2B5EF4-FFF2-40B4-BE49-F238E27FC236}">
                    <a16:creationId xmlns:a16="http://schemas.microsoft.com/office/drawing/2014/main" id="{FEFA227C-F657-D7F7-E0F3-8CC19289E1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" y="1856"/>
                <a:ext cx="578" cy="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186" name="Rectangle 13">
              <a:extLst>
                <a:ext uri="{FF2B5EF4-FFF2-40B4-BE49-F238E27FC236}">
                  <a16:creationId xmlns:a16="http://schemas.microsoft.com/office/drawing/2014/main" id="{6D1294F6-5291-29B0-E5B6-9A09F6EBBC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95" y="2516"/>
              <a:ext cx="588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  <p:sp>
          <p:nvSpPr>
            <p:cNvPr id="92187" name="Rectangle 14">
              <a:extLst>
                <a:ext uri="{FF2B5EF4-FFF2-40B4-BE49-F238E27FC236}">
                  <a16:creationId xmlns:a16="http://schemas.microsoft.com/office/drawing/2014/main" id="{63E170B6-4034-5A27-B370-C65544B6B9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95" y="1870"/>
              <a:ext cx="588" cy="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/>
            </a:p>
          </p:txBody>
        </p:sp>
      </p:grpSp>
      <p:pic>
        <p:nvPicPr>
          <p:cNvPr id="92163" name="Obraz 14" descr="Obraz zawierający herb, symbol, godło, tarcza&#10;&#10;Opis wygenerowany automatycznie">
            <a:extLst>
              <a:ext uri="{FF2B5EF4-FFF2-40B4-BE49-F238E27FC236}">
                <a16:creationId xmlns:a16="http://schemas.microsoft.com/office/drawing/2014/main" id="{EE93170E-ACDE-6A5F-16FB-FA5EB527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512889"/>
            <a:ext cx="153511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19">
            <a:extLst>
              <a:ext uri="{FF2B5EF4-FFF2-40B4-BE49-F238E27FC236}">
                <a16:creationId xmlns:a16="http://schemas.microsoft.com/office/drawing/2014/main" id="{688EE6DA-F78D-9E46-B1EA-429F060B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88" y="176406"/>
            <a:ext cx="1622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21">
            <a:extLst>
              <a:ext uri="{FF2B5EF4-FFF2-40B4-BE49-F238E27FC236}">
                <a16:creationId xmlns:a16="http://schemas.microsoft.com/office/drawing/2014/main" id="{910D10E4-B615-7A07-0440-63EC1B65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7" y="143728"/>
            <a:ext cx="2265951" cy="127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27">
            <a:extLst>
              <a:ext uri="{FF2B5EF4-FFF2-40B4-BE49-F238E27FC236}">
                <a16:creationId xmlns:a16="http://schemas.microsoft.com/office/drawing/2014/main" id="{BA5EE87F-418D-8E5A-7FBD-CBCD5B9C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22" y="3853975"/>
            <a:ext cx="32512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31">
            <a:extLst>
              <a:ext uri="{FF2B5EF4-FFF2-40B4-BE49-F238E27FC236}">
                <a16:creationId xmlns:a16="http://schemas.microsoft.com/office/drawing/2014/main" id="{FE1E0922-8E75-5B96-3D6D-F00A0A66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40" y="286227"/>
            <a:ext cx="201018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33">
            <a:extLst>
              <a:ext uri="{FF2B5EF4-FFF2-40B4-BE49-F238E27FC236}">
                <a16:creationId xmlns:a16="http://schemas.microsoft.com/office/drawing/2014/main" id="{E9821241-7CEE-3EF6-E826-E0F3BD0F5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118" y="2673311"/>
            <a:ext cx="1622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35">
            <a:extLst>
              <a:ext uri="{FF2B5EF4-FFF2-40B4-BE49-F238E27FC236}">
                <a16:creationId xmlns:a16="http://schemas.microsoft.com/office/drawing/2014/main" id="{216A542F-96A3-9253-5F9A-6AEFD83E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52" y="1388005"/>
            <a:ext cx="1945776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39">
            <a:extLst>
              <a:ext uri="{FF2B5EF4-FFF2-40B4-BE49-F238E27FC236}">
                <a16:creationId xmlns:a16="http://schemas.microsoft.com/office/drawing/2014/main" id="{71617BF6-389E-B5D4-81A4-11BC5729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60" y="243260"/>
            <a:ext cx="18192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41">
            <a:extLst>
              <a:ext uri="{FF2B5EF4-FFF2-40B4-BE49-F238E27FC236}">
                <a16:creationId xmlns:a16="http://schemas.microsoft.com/office/drawing/2014/main" id="{B76AC732-93A7-9464-0825-78E38185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99" y="2781301"/>
            <a:ext cx="267890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2" name="Picture 43">
            <a:extLst>
              <a:ext uri="{FF2B5EF4-FFF2-40B4-BE49-F238E27FC236}">
                <a16:creationId xmlns:a16="http://schemas.microsoft.com/office/drawing/2014/main" id="{92806D97-F6A2-6D59-5342-439093A5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96" y="5688013"/>
            <a:ext cx="218611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45">
            <a:extLst>
              <a:ext uri="{FF2B5EF4-FFF2-40B4-BE49-F238E27FC236}">
                <a16:creationId xmlns:a16="http://schemas.microsoft.com/office/drawing/2014/main" id="{D8079317-91A3-4113-47C4-C6FA457D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5" y="3757508"/>
            <a:ext cx="18192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4" name="Picture 51" descr="Sky Show na lotnisku w Łasku odwołany. Decyzja zapadła na spotkaniu w Ministerstwie Obrony Narodowej. Zaważyły m.in. względy bezpieczeństwa">
            <a:extLst>
              <a:ext uri="{FF2B5EF4-FFF2-40B4-BE49-F238E27FC236}">
                <a16:creationId xmlns:a16="http://schemas.microsoft.com/office/drawing/2014/main" id="{16498F37-AB45-C0C6-76B8-E41B0B50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4" y="2616162"/>
            <a:ext cx="2452689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5" name="Picture 55">
            <a:extLst>
              <a:ext uri="{FF2B5EF4-FFF2-40B4-BE49-F238E27FC236}">
                <a16:creationId xmlns:a16="http://schemas.microsoft.com/office/drawing/2014/main" id="{CCB06849-3530-D1CC-0CBA-0BBC3750A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38" y="3757614"/>
            <a:ext cx="218611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Picture 29">
            <a:extLst>
              <a:ext uri="{FF2B5EF4-FFF2-40B4-BE49-F238E27FC236}">
                <a16:creationId xmlns:a16="http://schemas.microsoft.com/office/drawing/2014/main" id="{B652210E-B72E-0C70-28A3-6DAA3F8D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523" y="1519238"/>
            <a:ext cx="18272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31">
            <a:extLst>
              <a:ext uri="{FF2B5EF4-FFF2-40B4-BE49-F238E27FC236}">
                <a16:creationId xmlns:a16="http://schemas.microsoft.com/office/drawing/2014/main" id="{0C3F586E-3638-C04A-CC6A-B07F991D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29" y="3958907"/>
            <a:ext cx="1950789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33" descr="Zdjęcie">
            <a:extLst>
              <a:ext uri="{FF2B5EF4-FFF2-40B4-BE49-F238E27FC236}">
                <a16:creationId xmlns:a16="http://schemas.microsoft.com/office/drawing/2014/main" id="{06224820-CD8A-9403-0955-A6E625FA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9" y="1477963"/>
            <a:ext cx="2605666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9" name="Picture 35" descr="Rynek w Wieruszowie - pomnik św. Floriana">
            <a:extLst>
              <a:ext uri="{FF2B5EF4-FFF2-40B4-BE49-F238E27FC236}">
                <a16:creationId xmlns:a16="http://schemas.microsoft.com/office/drawing/2014/main" id="{08B3ABCB-B8FC-803F-FF8A-313BE8A4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68" y="5650706"/>
            <a:ext cx="2311831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0" name="Picture 37">
            <a:extLst>
              <a:ext uri="{FF2B5EF4-FFF2-40B4-BE49-F238E27FC236}">
                <a16:creationId xmlns:a16="http://schemas.microsoft.com/office/drawing/2014/main" id="{E5377DD2-C8ED-5265-8ED9-30AB2AB4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9" y="1418020"/>
            <a:ext cx="1666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1" name="Picture 39" descr="undefined">
            <a:extLst>
              <a:ext uri="{FF2B5EF4-FFF2-40B4-BE49-F238E27FC236}">
                <a16:creationId xmlns:a16="http://schemas.microsoft.com/office/drawing/2014/main" id="{E1DBFD05-0DA6-4FE6-BA0B-F04A0932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5" y="5010150"/>
            <a:ext cx="30972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2" name="Picture 43" descr="undefined">
            <a:extLst>
              <a:ext uri="{FF2B5EF4-FFF2-40B4-BE49-F238E27FC236}">
                <a16:creationId xmlns:a16="http://schemas.microsoft.com/office/drawing/2014/main" id="{150D20DE-76F4-388D-D0D5-22CCC1CD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7" y="2578101"/>
            <a:ext cx="1954541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3" name="Picture 45">
            <a:extLst>
              <a:ext uri="{FF2B5EF4-FFF2-40B4-BE49-F238E27FC236}">
                <a16:creationId xmlns:a16="http://schemas.microsoft.com/office/drawing/2014/main" id="{03BD841B-45AC-A207-198E-D844F638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1" y="3784600"/>
            <a:ext cx="16573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4" name="Picture 47" descr="Instytucje publiczne">
            <a:extLst>
              <a:ext uri="{FF2B5EF4-FFF2-40B4-BE49-F238E27FC236}">
                <a16:creationId xmlns:a16="http://schemas.microsoft.com/office/drawing/2014/main" id="{E9D5EA05-C10E-68E4-D73C-25399D55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512" y="5433640"/>
            <a:ext cx="182721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04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A55056-B594-2613-016F-7B4019E1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6" y="365126"/>
            <a:ext cx="10764864" cy="82824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Borelioza w woj. łódzkim w 2025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6DE608-8165-9358-6041-DFF5CEDD4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6" y="1627322"/>
            <a:ext cx="10764864" cy="4549641"/>
          </a:xfrm>
        </p:spPr>
        <p:txBody>
          <a:bodyPr/>
          <a:lstStyle/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województwie łódzkim i w całym kraju, po spadku zapadalności na boreliozę w okresie pandemii COVID-19, zapadalność na tę chorobę stale rośnie;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roku 2025 w województwie łódzkim zapadalność wzrosła w stosunku do roku poprzedniego o około 45%;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Spośród 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2220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2024r.-1227 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)przypadków boreliozy zgłoszonych w naszym województwie w 2025 r., </a:t>
            </a:r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61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osób (2,75% ogółu przypadków) zachorowało na najcięższą postać choroby, czyli neuroboreliozę. Początek roku i już 185 przyp. 8 neuroborelioza.</a:t>
            </a:r>
          </a:p>
          <a:p>
            <a:pPr algn="just"/>
            <a:endParaRPr lang="pl-PL" dirty="0"/>
          </a:p>
        </p:txBody>
      </p:sp>
      <p:pic>
        <p:nvPicPr>
          <p:cNvPr id="4" name="Obraz 6" descr="Obraz zawierający bezkręgowiec, owad, stawonogi, szkodnik&#10;&#10;Opis wygenerowany automatycznie">
            <a:extLst>
              <a:ext uri="{FF2B5EF4-FFF2-40B4-BE49-F238E27FC236}">
                <a16:creationId xmlns:a16="http://schemas.microsoft.com/office/drawing/2014/main" id="{FEE2E06F-EA40-7D92-90C4-3D873265E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9"/>
          <a:stretch>
            <a:fillRect/>
          </a:stretch>
        </p:blipFill>
        <p:spPr bwMode="auto">
          <a:xfrm>
            <a:off x="1515395" y="4757286"/>
            <a:ext cx="2023671" cy="162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6" descr="Obraz zawierający bezkręgowiec, owad, stawonogi, szkodnik&#10;&#10;Opis wygenerowany automatycznie">
            <a:extLst>
              <a:ext uri="{FF2B5EF4-FFF2-40B4-BE49-F238E27FC236}">
                <a16:creationId xmlns:a16="http://schemas.microsoft.com/office/drawing/2014/main" id="{359F8F60-7322-9ADE-56E2-66B8E83E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7"/>
          <a:stretch>
            <a:fillRect/>
          </a:stretch>
        </p:blipFill>
        <p:spPr bwMode="auto">
          <a:xfrm>
            <a:off x="8223871" y="4653865"/>
            <a:ext cx="2452734" cy="162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1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BAD226E3-CB6C-2906-A9C4-E954557491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8396"/>
              </p:ext>
            </p:extLst>
          </p:nvPr>
        </p:nvGraphicFramePr>
        <p:xfrm>
          <a:off x="362607" y="457200"/>
          <a:ext cx="11398469" cy="605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8792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3EAA2D-4832-C384-0A0A-06D3C031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57" y="227737"/>
            <a:ext cx="11370894" cy="107663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Kleszczowe zapalenie mózgu</a:t>
            </a:r>
            <a:b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województwie łódzkim w 2025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A17B8-97E3-E6CE-20A6-8523653AA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39" y="1578077"/>
            <a:ext cx="10793361" cy="4598886"/>
          </a:xfrm>
        </p:spPr>
        <p:txBody>
          <a:bodyPr/>
          <a:lstStyle/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 roku 2025 w województwie łódzkim nastąpił spadek zapadalności na KZM; W 2024 r. w województwie łódzkim odnotowano 34 przypadki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KZM, a w 2025 r. – 29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Jednak od roku 2021, zarówno w naszym województwie, jak i w całej Polsce, utrzymuje się tendencja do wzrostu liczby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okresie I–IV 2026 r.  w województwie łódzkim zarejestrowano 4 przypadki                                                            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zachorowań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KZM.</a:t>
            </a:r>
          </a:p>
          <a:p>
            <a:pPr algn="just"/>
            <a:endParaRPr lang="pl-PL" dirty="0"/>
          </a:p>
        </p:txBody>
      </p:sp>
      <p:pic>
        <p:nvPicPr>
          <p:cNvPr id="4" name="Picture 2" descr="kleszczowe zapalenie mózgu">
            <a:extLst>
              <a:ext uri="{FF2B5EF4-FFF2-40B4-BE49-F238E27FC236}">
                <a16:creationId xmlns:a16="http://schemas.microsoft.com/office/drawing/2014/main" id="{B3AE18BB-7A01-A53E-47D8-1A6E8B98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47" y="3640718"/>
            <a:ext cx="3789253" cy="2536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23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175B176C-7552-953A-30A6-9FDC0A586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317072"/>
              </p:ext>
            </p:extLst>
          </p:nvPr>
        </p:nvGraphicFramePr>
        <p:xfrm>
          <a:off x="335116" y="206477"/>
          <a:ext cx="11360507" cy="616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5993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536DD-1EFF-FF2B-DF67-7F523803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Podróże 2024 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1338E7-013E-F2F8-A798-7ED8B1F9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059" y="476673"/>
            <a:ext cx="10906750" cy="5649491"/>
          </a:xfrm>
        </p:spPr>
        <p:txBody>
          <a:bodyPr>
            <a:normAutofit/>
          </a:bodyPr>
          <a:lstStyle/>
          <a:p>
            <a:r>
              <a:rPr lang="pl-PL" sz="1800" b="1" dirty="0"/>
              <a:t>Gorączka Denga </a:t>
            </a:r>
            <a:r>
              <a:rPr lang="pl-PL" sz="1800" dirty="0"/>
              <a:t>-  2 przyp. Tajlandia ,Tanzania, </a:t>
            </a:r>
            <a:r>
              <a:rPr lang="pl-PL" sz="1800" dirty="0" err="1"/>
              <a:t>Szeszele</a:t>
            </a:r>
            <a:r>
              <a:rPr lang="pl-PL" sz="1800" dirty="0"/>
              <a:t> i Indonezja Wenezuela ,Wietnam, Martynika,       Polska  </a:t>
            </a:r>
            <a:r>
              <a:rPr lang="pl-PL" sz="1800" b="1" dirty="0"/>
              <a:t>86 </a:t>
            </a:r>
            <a:r>
              <a:rPr lang="pl-PL" sz="1800" dirty="0"/>
              <a:t>p ( zap.0,23)  2025r..  </a:t>
            </a:r>
          </a:p>
          <a:p>
            <a:r>
              <a:rPr lang="pl-PL" sz="1800" b="1" dirty="0"/>
              <a:t>Malaria</a:t>
            </a:r>
            <a:r>
              <a:rPr lang="pl-PL" sz="1800" dirty="0"/>
              <a:t>    3  -Tanzania ,1-Kamerun       Polska 55 p</a:t>
            </a:r>
          </a:p>
          <a:p>
            <a:r>
              <a:rPr lang="pl-PL" sz="1800" dirty="0"/>
              <a:t>------------------------------------------------------------------------------------------</a:t>
            </a:r>
          </a:p>
          <a:p>
            <a:r>
              <a:rPr lang="pl-PL" sz="2000" dirty="0"/>
              <a:t>Polska - choroba </a:t>
            </a:r>
            <a:r>
              <a:rPr lang="pl-PL" sz="2000" dirty="0" err="1"/>
              <a:t>wywoł</a:t>
            </a:r>
            <a:r>
              <a:rPr lang="pl-PL" sz="2000" dirty="0"/>
              <a:t> wirus ZIKA -1</a:t>
            </a:r>
          </a:p>
          <a:p>
            <a:r>
              <a:rPr lang="pl-PL" sz="2000" dirty="0"/>
              <a:t>              -II-       wirus </a:t>
            </a:r>
            <a:r>
              <a:rPr lang="pl-PL" sz="2000" dirty="0" err="1"/>
              <a:t>Chikungunya</a:t>
            </a:r>
            <a:r>
              <a:rPr lang="pl-PL" sz="2000" dirty="0"/>
              <a:t> -  22            </a:t>
            </a:r>
          </a:p>
          <a:p>
            <a:r>
              <a:rPr lang="pl-PL" sz="1800" dirty="0"/>
              <a:t>2025 r.</a:t>
            </a:r>
          </a:p>
          <a:p>
            <a:r>
              <a:rPr lang="pl-PL" sz="1600" dirty="0"/>
              <a:t>Świat –Ameryka Poł.- </a:t>
            </a:r>
            <a:r>
              <a:rPr lang="pl-PL" sz="1600" dirty="0" err="1"/>
              <a:t>Peru,Boliwia,Brazylia</a:t>
            </a:r>
            <a:r>
              <a:rPr lang="pl-PL" sz="1600" dirty="0"/>
              <a:t> Kolumbia –alert epidemiologiczny                </a:t>
            </a:r>
          </a:p>
          <a:p>
            <a:r>
              <a:rPr lang="pl-PL" sz="1600" dirty="0"/>
              <a:t> dla </a:t>
            </a:r>
            <a:r>
              <a:rPr lang="pl-PL" sz="1600" b="1" dirty="0"/>
              <a:t>żółtej febry </a:t>
            </a:r>
            <a:r>
              <a:rPr lang="pl-PL" sz="1600" dirty="0"/>
              <a:t>-189 przyp. -74 zgony .Ekwador –</a:t>
            </a:r>
            <a:r>
              <a:rPr lang="pl-PL" sz="1600" dirty="0" err="1"/>
              <a:t>obowiazk.szczepienia</a:t>
            </a:r>
            <a:r>
              <a:rPr lang="pl-PL" sz="1600" dirty="0"/>
              <a:t> !</a:t>
            </a:r>
          </a:p>
          <a:p>
            <a:r>
              <a:rPr lang="pl-PL" sz="1600" dirty="0"/>
              <a:t>---------------------------------------------------------------------------------------------</a:t>
            </a:r>
          </a:p>
          <a:p>
            <a:pPr>
              <a:defRPr/>
            </a:pPr>
            <a:r>
              <a:rPr lang="pl-PL" sz="1600" dirty="0"/>
              <a:t> - </a:t>
            </a:r>
            <a:r>
              <a:rPr lang="pl-PL" sz="1600" b="1" dirty="0" err="1"/>
              <a:t>Mpox</a:t>
            </a:r>
            <a:r>
              <a:rPr lang="pl-PL" sz="1600" dirty="0"/>
              <a:t>  WHO zagrożenie dla zdrowia publicznego </a:t>
            </a:r>
          </a:p>
          <a:p>
            <a:pPr>
              <a:defRPr/>
            </a:pPr>
            <a:r>
              <a:rPr lang="pl-PL" sz="1600" dirty="0"/>
              <a:t>Polska 29 przyp.   2025 r                                               </a:t>
            </a:r>
          </a:p>
          <a:p>
            <a:pPr>
              <a:defRPr/>
            </a:pPr>
            <a:r>
              <a:rPr lang="pl-PL" sz="1600" dirty="0"/>
              <a:t>A od 2022 -350 przypadków    </a:t>
            </a:r>
          </a:p>
        </p:txBody>
      </p:sp>
      <p:pic>
        <p:nvPicPr>
          <p:cNvPr id="4" name="Obraz 2" descr="Obraz zawierający owad, szkodnik, stawonogi, bezkręgowiec&#10;&#10;Opis wygenerowany automatycznie">
            <a:extLst>
              <a:ext uri="{FF2B5EF4-FFF2-40B4-BE49-F238E27FC236}">
                <a16:creationId xmlns:a16="http://schemas.microsoft.com/office/drawing/2014/main" id="{00F3311F-A467-FB54-41A9-1144EA5F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309" y="2347118"/>
            <a:ext cx="3095625" cy="2163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32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185A6-486E-7F62-30D2-EF63B267E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5B66CD3-0881-3D95-050D-EA2EA28E99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2" name="Obraz 1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036A42C4-B29C-FC34-301E-7A02E56CB0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" y="6048022"/>
            <a:ext cx="3454063" cy="575677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1957E4D7-00B8-84AE-95E7-0E2B25C4D599}"/>
              </a:ext>
            </a:extLst>
          </p:cNvPr>
          <p:cNvSpPr txBox="1">
            <a:spLocks/>
          </p:cNvSpPr>
          <p:nvPr/>
        </p:nvSpPr>
        <p:spPr>
          <a:xfrm>
            <a:off x="582930" y="413971"/>
            <a:ext cx="4482238" cy="647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Noto Serif" panose="02020502060505020204" pitchFamily="18" charset="0"/>
                <a:ea typeface="Noto Serif" panose="02020502060505020204" pitchFamily="18" charset="0"/>
                <a:cs typeface="Noto Serif" panose="02020502060505020204" pitchFamily="18" charset="0"/>
              </a:rPr>
              <a:t>Odra</a:t>
            </a:r>
          </a:p>
        </p:txBody>
      </p:sp>
      <p:pic>
        <p:nvPicPr>
          <p:cNvPr id="9" name="Obraz 8" descr="Logotyp Państwowej Inspekcji Sanitarnej z hasłem &quot;Chronimy zdrowie z myślą o przyszłości&quot;">
            <a:extLst>
              <a:ext uri="{FF2B5EF4-FFF2-40B4-BE49-F238E27FC236}">
                <a16:creationId xmlns:a16="http://schemas.microsoft.com/office/drawing/2014/main" id="{68A338FA-3183-6B41-79F5-87138CED7EA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5849895"/>
            <a:ext cx="3357792" cy="1036118"/>
          </a:xfrm>
          <a:prstGeom prst="rect">
            <a:avLst/>
          </a:prstGeom>
        </p:spPr>
      </p:pic>
      <p:pic>
        <p:nvPicPr>
          <p:cNvPr id="4" name="Obraz 8" descr="Obraz zawierający ubrania, stroik, osoba, na wolnym powietrzu&#10;&#10;Opis wygenerowany automatycznie">
            <a:extLst>
              <a:ext uri="{FF2B5EF4-FFF2-40B4-BE49-F238E27FC236}">
                <a16:creationId xmlns:a16="http://schemas.microsoft.com/office/drawing/2014/main" id="{39B648C0-A6B9-DA26-9FCB-3B2E1E633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96838"/>
            <a:ext cx="306863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0" descr="Obraz zawierający tekst, napój bezalkoholowy, butelka, Puszka&#10;&#10;Opis wygenerowany automatycznie">
            <a:extLst>
              <a:ext uri="{FF2B5EF4-FFF2-40B4-BE49-F238E27FC236}">
                <a16:creationId xmlns:a16="http://schemas.microsoft.com/office/drawing/2014/main" id="{5EE34248-12F2-CA0C-7B1B-B9FE1E60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575"/>
            <a:ext cx="1065213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4" descr="Obraz zawierający krąg, Urządzenie do przechowywania danych, płyta kompaktowa&#10;&#10;Opis wygenerowany automatycznie">
            <a:extLst>
              <a:ext uri="{FF2B5EF4-FFF2-40B4-BE49-F238E27FC236}">
                <a16:creationId xmlns:a16="http://schemas.microsoft.com/office/drawing/2014/main" id="{B6F7BFF5-6D8A-1F89-BCDE-C9DF7B40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433388"/>
            <a:ext cx="219392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2" descr="Obraz zawierający tekst, butelka, Plastikowa butelka, Roztwór&#10;&#10;Opis wygenerowany automatycznie">
            <a:extLst>
              <a:ext uri="{FF2B5EF4-FFF2-40B4-BE49-F238E27FC236}">
                <a16:creationId xmlns:a16="http://schemas.microsoft.com/office/drawing/2014/main" id="{CA9EC804-4E5D-54ED-2D8E-6069AA91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56" y="327497"/>
            <a:ext cx="12954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2" descr="Obraz zawierający w pomieszczeniu, aranżacja wnętrz, poduszka, ściana&#10;&#10;Opis wygenerowany automatycznie">
            <a:extLst>
              <a:ext uri="{FF2B5EF4-FFF2-40B4-BE49-F238E27FC236}">
                <a16:creationId xmlns:a16="http://schemas.microsoft.com/office/drawing/2014/main" id="{245F7282-C4CE-1ADC-F2DF-4D2FB3DA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109" y="2330450"/>
            <a:ext cx="35337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6">
            <a:extLst>
              <a:ext uri="{FF2B5EF4-FFF2-40B4-BE49-F238E27FC236}">
                <a16:creationId xmlns:a16="http://schemas.microsoft.com/office/drawing/2014/main" id="{35B380C6-958E-D282-34B4-52A6D446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332162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Jak się ubrać na grzyby – praktyczny przewodnik po odpowiednim stroju –  ciastoifarsz.pl">
            <a:extLst>
              <a:ext uri="{FF2B5EF4-FFF2-40B4-BE49-F238E27FC236}">
                <a16:creationId xmlns:a16="http://schemas.microsoft.com/office/drawing/2014/main" id="{BCE0E5FB-9F98-29FD-3DF7-A33842C6C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1" y="3022234"/>
            <a:ext cx="3141100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3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C127E2-DED9-7E28-8A38-9ED67B183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664" y="945572"/>
            <a:ext cx="10512136" cy="5757377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Osobami narażonymi są w szczególności: personel gospodarstwa, hodowcy, lekarze weterynarii opiekujący się stadem, osoby biorące udział w zwalczaniu choroby –  pracownicy  zakładów utylizacyjnych, osoby dokonujące uboju chorych ptaków, osoby wykonujące dezynfekcję pomieszczeń gospodarczych.</a:t>
            </a:r>
          </a:p>
          <a:p>
            <a:pPr algn="just">
              <a:defRPr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Główną drogą zakażenia jest transmisja wirusa z ptaków na człowieka, w niemal wszystkich przypadkach podczas bliskiego, bezpośredniego kontaktu z zakażonymi zwierzętami. Ryzyko zakażenia niesie także kontakt z odchodami i wydzielinami drobiu oraz powierzchniami nimi zanieczyszczonymi, a także z surowym mięsem, pozyskanym poza nadzorem weterynaryjnym (ubój, patroszenie i porcjowanie mięsa, zwłaszcza w domowych warunkach). Dotychczas nie odnotowano przeniesienia zakażenia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 człowieka  na człowieka  i zakażenia drogą pokarmową. </a:t>
            </a:r>
          </a:p>
          <a:p>
            <a:pPr algn="just">
              <a:defRPr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Zgodnie z danymi udostępnianymi przez GLW w 2025 r. odnotowano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ognisk HPAI u drobiu hodowlanego, oraz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44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ogniska wśród ptactwa dzikiego. W Łódzkim 10 ognisk  ptasiej grypy ( 6 u drobiu hodowlanego ,3 u ptactwa  dzikiego  i 1 ognisko u drobiu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 gospodarstwa własnego )  .Na ta chwilę  obecną WLWET.   zgłosił już  8 ognisk ptasiej grypy , 6 wśród ptactwa dzikiego łabędzie nieme i gęsi gęgawy </a:t>
            </a:r>
          </a:p>
          <a:p>
            <a:pPr algn="just">
              <a:defRPr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1 ognisko u ptaków utrzymywanych w niewoli (nasze pingwiny w ZOO i 1 ognisko  w śród drobiu hodowlanego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8A7BDF9-CB20-19D7-9661-6E3F19A73CAE}"/>
              </a:ext>
            </a:extLst>
          </p:cNvPr>
          <p:cNvSpPr txBox="1"/>
          <p:nvPr/>
        </p:nvSpPr>
        <p:spPr>
          <a:xfrm>
            <a:off x="914400" y="0"/>
            <a:ext cx="1032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Ptasia grypa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E6D45B0-6C85-401F-7B79-7ED0CABA1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69"/>
          <a:stretch>
            <a:fillRect/>
          </a:stretch>
        </p:blipFill>
        <p:spPr>
          <a:xfrm>
            <a:off x="914400" y="4698346"/>
            <a:ext cx="2524991" cy="186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8FC3A-83DB-735A-4CBD-41C93567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28" y="4852522"/>
            <a:ext cx="3059944" cy="119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PAI, grypa ptaków, ognisko HPAI, Inspekcja Weterynaryjna, hodowcy drobiu, bioasekuracja, H5N1, indyki rzeźne">
            <a:extLst>
              <a:ext uri="{FF2B5EF4-FFF2-40B4-BE49-F238E27FC236}">
                <a16:creationId xmlns:a16="http://schemas.microsoft.com/office/drawing/2014/main" id="{7FB50E2F-AF91-A772-0C4A-B4AE1AB2D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70" y="4852522"/>
            <a:ext cx="2642394" cy="178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72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1854-BA1F-6588-623C-4528F09D9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686859-18AC-A8BC-D98D-51EF556F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30" y="524786"/>
            <a:ext cx="10558670" cy="6178164"/>
          </a:xfrm>
        </p:spPr>
        <p:txBody>
          <a:bodyPr>
            <a:normAutofit/>
          </a:bodyPr>
          <a:lstStyle/>
          <a:p>
            <a:pPr algn="just">
              <a:defRPr/>
            </a:pPr>
            <a:endParaRPr lang="pl-PL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Rejestruje się coraz więcej zakażeń tropikalnym wirusem w Europie. Polska  </a:t>
            </a:r>
            <a:r>
              <a:rPr lang="pl-PL" sz="1900" b="1" dirty="0">
                <a:latin typeface="Arial" panose="020B0604020202020204" pitchFamily="34" charset="0"/>
                <a:cs typeface="Arial" panose="020B0604020202020204" pitchFamily="34" charset="0"/>
              </a:rPr>
              <a:t>- 3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 przypadki u ludzi  2025 r. Gorączkę Zachodniego Nilu przenoszą komary !!! W Warszawie u</a:t>
            </a:r>
            <a:b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7 padłych wron siwych  wyizolowano materiał genetyczny wirusa. Rezerwuarem są chore ptaki i zwierzęta z gatunku koniowatych. Gwałtownie wzrosła liczba przypadków tej infekcji w Europie.</a:t>
            </a:r>
          </a:p>
          <a:p>
            <a:pPr algn="just">
              <a:defRPr/>
            </a:pPr>
            <a:endParaRPr lang="pl-PL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pl-PL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defRPr/>
            </a:pPr>
            <a:endParaRPr lang="pl-PL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384B20F-EF44-BC7B-4962-47042284977C}"/>
              </a:ext>
            </a:extLst>
          </p:cNvPr>
          <p:cNvSpPr txBox="1"/>
          <p:nvPr/>
        </p:nvSpPr>
        <p:spPr>
          <a:xfrm>
            <a:off x="1018596" y="263176"/>
            <a:ext cx="10335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Gorączka Zachodniego Nilu</a:t>
            </a:r>
            <a:endParaRPr lang="pl-P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3" descr="Obraz zawierający bezkręgowiec, owad, szkodnik, stawonogi&#10;&#10;Opis wygenerowany automatycznie">
            <a:extLst>
              <a:ext uri="{FF2B5EF4-FFF2-40B4-BE49-F238E27FC236}">
                <a16:creationId xmlns:a16="http://schemas.microsoft.com/office/drawing/2014/main" id="{8ABEB628-13EB-BD1E-76EF-628AE7A0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7" y="3593580"/>
            <a:ext cx="2849614" cy="222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3" descr="Obraz zawierający ptak, na wolnym powietrzu, dziób, pióro&#10;&#10;Opis wygenerowany automatycznie">
            <a:extLst>
              <a:ext uri="{FF2B5EF4-FFF2-40B4-BE49-F238E27FC236}">
                <a16:creationId xmlns:a16="http://schemas.microsoft.com/office/drawing/2014/main" id="{C25B4B32-BC7C-9AD9-26F5-EADAB66C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72" y="3765755"/>
            <a:ext cx="2676762" cy="20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3" descr="Obraz zawierający trawa, na wolnym powietrzu, ssak, koń&#10;&#10;Opis wygenerowany automatycznie">
            <a:extLst>
              <a:ext uri="{FF2B5EF4-FFF2-40B4-BE49-F238E27FC236}">
                <a16:creationId xmlns:a16="http://schemas.microsoft.com/office/drawing/2014/main" id="{C4C3899B-77A6-EF25-CB1E-2A13C1479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59"/>
          <a:stretch>
            <a:fillRect/>
          </a:stretch>
        </p:blipFill>
        <p:spPr bwMode="auto">
          <a:xfrm>
            <a:off x="7781494" y="3429000"/>
            <a:ext cx="3615375" cy="240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749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67C6E3-4EE1-4EF6-0B84-9D7393E7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239"/>
            <a:ext cx="10515600" cy="929149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Podmioty lecznicze w województwie łódzkim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DB73A2-496E-2D26-E265-61952287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840658"/>
            <a:ext cx="11592232" cy="5914103"/>
          </a:xfrm>
        </p:spPr>
        <p:txBody>
          <a:bodyPr>
            <a:normAutofit/>
          </a:bodyPr>
          <a:lstStyle/>
          <a:p>
            <a:endParaRPr lang="pl-PL" sz="20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2025</a:t>
            </a: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r. w województwie łódzkim pod nadzorem Państwowej Inspekcji Sanitarnej znajdowało się              </a:t>
            </a:r>
            <a:r>
              <a:rPr lang="pl-PL" sz="20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3 954 </a:t>
            </a: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podmioty wykonujące działalność leczniczą, w tym </a:t>
            </a:r>
            <a:r>
              <a:rPr lang="pl-PL" sz="20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78 </a:t>
            </a: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szpitali i </a:t>
            </a:r>
            <a:r>
              <a:rPr lang="pl-PL" sz="20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3 876 </a:t>
            </a: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placówek lecznictwa otwartego; Są to szpitale następujących stopni referencyjności:</a:t>
            </a:r>
          </a:p>
          <a:p>
            <a:pPr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 stopień – 16 szpitali; II stopień - 16 szpitali; III stopień - 17 szpitali (5 jednoprofilowych i 12 wieloprofilowych); szpitale specjalistyczne</a:t>
            </a: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( 28 ).</a:t>
            </a:r>
            <a:r>
              <a:rPr lang="pl-PL" sz="20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podmiotach leczniczych w 2025 r. przeprowadzone zostały liczne prace remontowe i modernizacyjne,(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3091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kontroli -</a:t>
            </a: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–decyzje) w celu poprawy stanu sanitarno-technicznego. Stan sanitarno-techniczny podmiotów wykonujących działalność leczniczą można określić jako dobry.</a:t>
            </a:r>
          </a:p>
          <a:p>
            <a:pPr>
              <a:buFontTx/>
              <a:buChar char="-"/>
            </a:pPr>
            <a:endParaRPr lang="pl-PL" sz="20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pl-PL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Tx/>
              <a:buChar char="-"/>
            </a:pPr>
            <a:endParaRPr lang="pl-PL" sz="2000" dirty="0"/>
          </a:p>
          <a:p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17396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AC10E8-7E41-7844-A297-9D5D964A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90" y="147485"/>
            <a:ext cx="10422083" cy="11503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Większe prace modernizacyjno-remontowe w szpitalach w województwie łódzkim w 2025 r.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AE9EBF-7FEB-861B-ED66-89936C94A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29" y="931496"/>
            <a:ext cx="11597148" cy="538055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l-PL" dirty="0"/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1.Instytut „Centrum Zdrowia Matki Polki” w Łodzi ul. Rzgowska 281/289 - wyremontowano Klinikę Neurologii Rozwojowej i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Epileptologii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Szpitalu Pediatrycznym, rozpoczęto remont Kliniki Neurochirurgii oraz dokonano adaptacji i przeprowadzono kompleksową modernizację Samodzielnej Pracowni Hemodynamiki w Szpitalu Pediatrycznym;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2.Miejskie Centrum Medyczne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Jonscher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im. dr K.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Jonschera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 Łodzi ul. Milionowa 14 - zakończono ostatni etap inwestycji dotyczącej przebudowy Pawilonu B (Oddziały Rehabilitacyjne i Oddział Neurologii);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3.Centrum Kliniczno-Dydaktyczne w Łodzi ul. Pomorska 251 - zaadaptowano pustostan na 14 piętrze budynku A1 i utworzono Oddział Onkologii Dziecięcej oraz utworzono aptekę szpitalną wraz z pracownią cytostatyczną wyposażoną w innowacyjne rozwiązania techniczne i sprzętowe;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4.Wojewódzkie Wielospecjalistyczne Centrum Onkologii i Traumatologii im. M. Kopernika w Łodzi ul. Pabianicka 52 - oddano do użytku nowy budynek przy ul. Pabianickiej 62, w którym na parterze usytuowany jest Dział Centralnej Sterylizacji (działalność rozpoczął od dnia 01.12.2025 r.), a na I piętrze – Zakład Diagnostyki Laboratoryjnej (działalność rozpoczął od dnia 15.12.2025 r.), Blok Operacyjny na poziomie „0”, w tym zwiększono ilość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operacyjnych z 2 na 3 oraz dobudowano szyb windowy do budynku hematologii (od strony ul. Ciołkowskiego 2).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968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A3A61-013E-C834-8FA0-F3E3B5581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08A73-5774-5701-9F96-7ADD2932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7" y="859041"/>
            <a:ext cx="5068128" cy="513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98669C3-DBED-2795-6B1F-E4722F7B6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3" y="733926"/>
            <a:ext cx="66548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WSSE Łódź – stacja </a:t>
            </a:r>
            <a:r>
              <a:rPr lang="pl-PL" altLang="pl-PL" sz="1400" dirty="0" err="1">
                <a:solidFill>
                  <a:srgbClr val="FF0000"/>
                </a:solidFill>
              </a:rPr>
              <a:t>nadzorowo</a:t>
            </a:r>
            <a:r>
              <a:rPr lang="pl-PL" altLang="pl-PL" sz="1400" dirty="0">
                <a:solidFill>
                  <a:srgbClr val="FF0000"/>
                </a:solidFill>
              </a:rPr>
              <a:t>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Bełchatów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Brzeziny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Kutno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Łask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Łęczyca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Łowicz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Łódź – </a:t>
            </a:r>
            <a:r>
              <a:rPr lang="pl-PL" altLang="pl-PL" sz="1400" dirty="0">
                <a:solidFill>
                  <a:srgbClr val="FF0000"/>
                </a:solidFill>
              </a:rPr>
              <a:t>stacja </a:t>
            </a:r>
            <a:r>
              <a:rPr lang="pl-PL" altLang="pl-PL" sz="1400" dirty="0" err="1">
                <a:solidFill>
                  <a:srgbClr val="FF0000"/>
                </a:solidFill>
              </a:rPr>
              <a:t>nadzorowo</a:t>
            </a:r>
            <a:r>
              <a:rPr lang="pl-PL" altLang="pl-PL" sz="1400" dirty="0">
                <a:solidFill>
                  <a:srgbClr val="FF0000"/>
                </a:solidFill>
              </a:rPr>
              <a:t>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Opoczno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Pabianice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Pajęczno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Poddębice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Piotrków Trybunalski – stacja </a:t>
            </a:r>
            <a:r>
              <a:rPr lang="pl-PL" altLang="pl-PL" sz="1400" dirty="0" err="1">
                <a:solidFill>
                  <a:srgbClr val="FF0000"/>
                </a:solidFill>
              </a:rPr>
              <a:t>nadzorowo</a:t>
            </a:r>
            <a:r>
              <a:rPr lang="pl-PL" altLang="pl-PL" sz="1400" dirty="0">
                <a:solidFill>
                  <a:srgbClr val="FF0000"/>
                </a:solidFill>
              </a:rPr>
              <a:t>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Radomsko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Rawa Mazowiecka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Sieradz – stacja </a:t>
            </a:r>
            <a:r>
              <a:rPr lang="pl-PL" altLang="pl-PL" sz="1400" dirty="0" err="1">
                <a:solidFill>
                  <a:srgbClr val="FF0000"/>
                </a:solidFill>
              </a:rPr>
              <a:t>nadzorowo</a:t>
            </a:r>
            <a:r>
              <a:rPr lang="pl-PL" altLang="pl-PL" sz="1400" dirty="0">
                <a:solidFill>
                  <a:srgbClr val="FF0000"/>
                </a:solidFill>
              </a:rPr>
              <a:t>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Skierniewice – </a:t>
            </a:r>
            <a:r>
              <a:rPr lang="pl-PL" altLang="pl-PL" sz="1400" dirty="0">
                <a:solidFill>
                  <a:srgbClr val="FF0000"/>
                </a:solidFill>
              </a:rPr>
              <a:t>stacja </a:t>
            </a:r>
            <a:r>
              <a:rPr lang="pl-PL" altLang="pl-PL" sz="1400" dirty="0" err="1">
                <a:solidFill>
                  <a:srgbClr val="FF0000"/>
                </a:solidFill>
              </a:rPr>
              <a:t>nadzorowo</a:t>
            </a:r>
            <a:r>
              <a:rPr lang="pl-PL" altLang="pl-PL" sz="1400" dirty="0">
                <a:solidFill>
                  <a:srgbClr val="FF0000"/>
                </a:solidFill>
              </a:rPr>
              <a:t> –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Tomaszów Mazowiecki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Wieluń – stacja </a:t>
            </a:r>
            <a:r>
              <a:rPr lang="pl-PL" altLang="pl-PL" sz="1400" dirty="0" err="1">
                <a:solidFill>
                  <a:srgbClr val="FF0000"/>
                </a:solidFill>
              </a:rPr>
              <a:t>nadzorowo</a:t>
            </a:r>
            <a:r>
              <a:rPr lang="pl-PL" altLang="pl-PL" sz="1400" dirty="0">
                <a:solidFill>
                  <a:srgbClr val="FF0000"/>
                </a:solidFill>
              </a:rPr>
              <a:t> - laboratoryjna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Wieruszów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Zduńska Wola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pl-PL" altLang="pl-PL" sz="1400" dirty="0">
                <a:solidFill>
                  <a:srgbClr val="FF0000"/>
                </a:solidFill>
              </a:rPr>
              <a:t>obecnie  laboratorium w WSSE w Łodzi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pl-PL" altLang="pl-PL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PSSE  Zgierz – stacja </a:t>
            </a:r>
            <a:r>
              <a:rPr lang="pl-PL" altLang="pl-PL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nadzorowa</a:t>
            </a:r>
            <a:endParaRPr lang="pl-PL" altLang="pl-PL" sz="1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743560D-BD5E-BBB6-17B0-0ED97A074A9F}"/>
              </a:ext>
            </a:extLst>
          </p:cNvPr>
          <p:cNvSpPr txBox="1"/>
          <p:nvPr/>
        </p:nvSpPr>
        <p:spPr>
          <a:xfrm>
            <a:off x="3896140" y="115078"/>
            <a:ext cx="506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Zintegrowana merytorycznie baza laboratoryjna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1386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7C2D0-0650-3BF1-D026-3020ADB9A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DFFCB6-06C9-4DC2-0255-5FFBBCE5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90" y="0"/>
            <a:ext cx="10474037" cy="1120877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Większe prace modernizacyjno-remontowe w szpitalach w województwie łódzkim w 2025 r. – cd.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164382-F00A-63A1-AA30-602C2281D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0" y="932835"/>
            <a:ext cx="11597148" cy="558702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l-PL" dirty="0"/>
          </a:p>
          <a:p>
            <a:pPr algn="just"/>
            <a:r>
              <a:rPr lang="pl-PL" sz="2200" dirty="0"/>
              <a:t>5.Samodzielny Publiczny Zakład Opieki Zdrowotnej Ministerstwa Spraw Wewnętrznych i Administracji w Łodzi ul. Północna 42 - wykonano termomodernizację budynku G, obejmującą roboty budowlane i instalacyjne w zakresie docieplenia wszystkich elewacji budynku, modernizację dachu budynku i obróbek blacharskich oraz wykonano instalację fotowoltaiczną na ścianie i dachu kompleksu głównego szpitala;</a:t>
            </a:r>
          </a:p>
          <a:p>
            <a:pPr algn="just"/>
            <a:r>
              <a:rPr lang="pl-PL" sz="2200" dirty="0"/>
              <a:t>6.Szpital Świętego Ducha w Rawie Mazowieckiej ul Warszawska 14 - w lipcu 2025 r. oddano do użytku nowy pawilon szpitala, w którym zorganizowana została pracownia endoskopowa (parter), oddział chirurgiczny (I piętro) i oddział ginekologiczno-położniczo-noworodkowy (II piętro);</a:t>
            </a:r>
          </a:p>
          <a:p>
            <a:pPr algn="just"/>
            <a:r>
              <a:rPr lang="pl-PL" sz="2200" dirty="0"/>
              <a:t>7.Zakład Opieki Zdrowotnej w Łęczycy ul Zachodnia 6 - zmodernizowano i przebudowano znajdujący się na  III piętrze oddział ginekologiczno-położniczo-noworodkowy. Przy oddziale powstała Szkoła Rodzenia;</a:t>
            </a:r>
          </a:p>
          <a:p>
            <a:pPr algn="just"/>
            <a:r>
              <a:rPr lang="pl-PL" sz="2200" dirty="0"/>
              <a:t>8.Samodzielny Publiczny Zakład Opieki Zdrowotnej w Wieluniu ul. Szpitalna 16 – zakończono I etap przebudowy Oddziału Położniczo – Ginekologicznego z Blokiem Porodowym (nowa lokalizacja na III piętrze budynku).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5496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EDD6B1-B973-EADC-297A-BF2FD2A2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135"/>
            <a:ext cx="10515600" cy="497320"/>
          </a:xfrm>
        </p:spPr>
        <p:txBody>
          <a:bodyPr>
            <a:noAutofit/>
          </a:bodyPr>
          <a:lstStyle/>
          <a:p>
            <a:pPr algn="ctr"/>
            <a:r>
              <a:rPr lang="pl-PL" sz="5400" dirty="0"/>
              <a:t> 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Laboratorium przyszłości  w Szpitalu Kopernika. 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Laboratorium, w którym wszystko działa automatycznie — od transportu próbek, przez proces analizy, aż po archiwizację wyników.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FC6A400-1797-DDB3-D6DC-6E07B5ADE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2" y="1136577"/>
            <a:ext cx="7991476" cy="45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7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76F3B5-6E40-5C22-9E0A-723173FA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Szpitale w województwie łódzkim w latach 2023 – 2024</a:t>
            </a:r>
            <a:endParaRPr lang="pl-PL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9B4F972-DD4E-DDC4-5E0B-AC6032AEF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51705"/>
              </p:ext>
            </p:extLst>
          </p:nvPr>
        </p:nvGraphicFramePr>
        <p:xfrm>
          <a:off x="922638" y="1690687"/>
          <a:ext cx="10515600" cy="4062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14494898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0819856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57132035"/>
                    </a:ext>
                  </a:extLst>
                </a:gridCol>
              </a:tblGrid>
              <a:tr h="499819">
                <a:tc>
                  <a:txBody>
                    <a:bodyPr/>
                    <a:lstStyle/>
                    <a:p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2023 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/>
                        <a:t>2024 r.           2025 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255087"/>
                  </a:ext>
                </a:extLst>
              </a:tr>
              <a:tr h="499819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oddziałów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537                         464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505009"/>
                  </a:ext>
                </a:extLst>
              </a:tr>
              <a:tr h="499819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łóżek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14 524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13 396                13 183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4756125"/>
                  </a:ext>
                </a:extLst>
              </a:tr>
              <a:tr h="499819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badań mikrobiologicznych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364 335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369 702              350 246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617462"/>
                  </a:ext>
                </a:extLst>
              </a:tr>
              <a:tr h="499819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 hospitalizacji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701 559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738 763               821 948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55318"/>
                  </a:ext>
                </a:extLst>
              </a:tr>
              <a:tr h="499819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wykorzystania łóżek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73                               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771505"/>
                  </a:ext>
                </a:extLst>
              </a:tr>
              <a:tr h="862701">
                <a:tc>
                  <a:txBody>
                    <a:bodyPr/>
                    <a:lstStyle/>
                    <a:p>
                      <a:r>
                        <a:rPr lang="pl-PL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badań mikrobiologicznych/na łóżko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27,59                        26,56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159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082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94D30C-B7FE-4C01-14BF-E93EAA45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73" y="0"/>
            <a:ext cx="10179625" cy="117987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Ogniska epidemiczne w szpitalach w województwie łódzkim w latach 2023–2025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17DB2DF7-9A2B-08AF-4F7E-98FD0B42AF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685080"/>
              </p:ext>
            </p:extLst>
          </p:nvPr>
        </p:nvGraphicFramePr>
        <p:xfrm>
          <a:off x="583324" y="1179872"/>
          <a:ext cx="10770474" cy="3951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009">
                  <a:extLst>
                    <a:ext uri="{9D8B030D-6E8A-4147-A177-3AD203B41FA5}">
                      <a16:colId xmlns:a16="http://schemas.microsoft.com/office/drawing/2014/main" val="2015163999"/>
                    </a:ext>
                  </a:extLst>
                </a:gridCol>
                <a:gridCol w="2938077">
                  <a:extLst>
                    <a:ext uri="{9D8B030D-6E8A-4147-A177-3AD203B41FA5}">
                      <a16:colId xmlns:a16="http://schemas.microsoft.com/office/drawing/2014/main" val="3610759534"/>
                    </a:ext>
                  </a:extLst>
                </a:gridCol>
                <a:gridCol w="2863882">
                  <a:extLst>
                    <a:ext uri="{9D8B030D-6E8A-4147-A177-3AD203B41FA5}">
                      <a16:colId xmlns:a16="http://schemas.microsoft.com/office/drawing/2014/main" val="1462730939"/>
                    </a:ext>
                  </a:extLst>
                </a:gridCol>
                <a:gridCol w="3128506">
                  <a:extLst>
                    <a:ext uri="{9D8B030D-6E8A-4147-A177-3AD203B41FA5}">
                      <a16:colId xmlns:a16="http://schemas.microsoft.com/office/drawing/2014/main" val="2384001510"/>
                    </a:ext>
                  </a:extLst>
                </a:gridCol>
              </a:tblGrid>
              <a:tr h="162902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ognisk ogółem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pacjentów z zakażeniem w ognisku/Liczba pacjentów potwierdzonych laboratoryjnie z zakażeniem objawowym w ognisku epidemicznym*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Liczba personelu medycznego z zakażeniem w ognisku/Liczba personelu z potwierdzonym laboratoryjnie zakażeniem objawowym w ognisku epidemicznym*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92739"/>
                  </a:ext>
                </a:extLst>
              </a:tr>
              <a:tr h="47673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3598260"/>
                  </a:ext>
                </a:extLst>
              </a:tr>
              <a:tr h="146335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2024</a:t>
                      </a:r>
                    </a:p>
                    <a:p>
                      <a:pPr algn="ctr"/>
                      <a:endParaRPr lang="pl-PL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129</a:t>
                      </a:r>
                    </a:p>
                    <a:p>
                      <a:pPr algn="ctr"/>
                      <a:endParaRPr lang="pl-PL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713*</a:t>
                      </a:r>
                    </a:p>
                    <a:p>
                      <a:pPr algn="ctr"/>
                      <a:endParaRPr lang="pl-PL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820*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21*</a:t>
                      </a:r>
                    </a:p>
                    <a:p>
                      <a:pPr algn="ctr"/>
                      <a:endParaRPr lang="pl-PL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pl-PL" sz="18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40*</a:t>
                      </a:r>
                    </a:p>
                    <a:p>
                      <a:pPr algn="ctr"/>
                      <a:endParaRPr lang="pl-PL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endParaRPr lang="pl-PL" sz="18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739776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F9949386-A4BF-86EA-A67E-6EC6CA7904F0}"/>
              </a:ext>
            </a:extLst>
          </p:cNvPr>
          <p:cNvSpPr txBox="1"/>
          <p:nvPr/>
        </p:nvSpPr>
        <p:spPr>
          <a:xfrm>
            <a:off x="206478" y="5448135"/>
            <a:ext cx="1114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2025 r. 29 szpitali w województwie łódzkim nie zgłosiło żadnego ogniska epidemicznego, w tym 13 szpitali jednodniowych.</a:t>
            </a:r>
          </a:p>
        </p:txBody>
      </p:sp>
    </p:spTree>
    <p:extLst>
      <p:ext uri="{BB962C8B-B14F-4D97-AF65-F5344CB8AC3E}">
        <p14:creationId xmlns:p14="http://schemas.microsoft.com/office/powerpoint/2010/main" val="376193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B1F37-3C20-BAC3-C110-3B0557A4D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B25212-23B1-0C11-BA75-685B7630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W zakresie higieny komunalnej- bezpieczeństwo zdrowotne wody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F4F347-F0CC-624A-1942-01751081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043"/>
            <a:ext cx="10515600" cy="3996440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w województwie łódzkim stwierdzono brak przydatności wody do spożycia z powodu przekroczenia parametrów mikrobiologicznych takich jak: Escherichia coli, Enterokoki i bakterie grupy coli.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b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PPIS wydali decyzje unieruchamiające 20 wodociągów  w 10 powiatach: kutnowskim, łęczyckim, łódzkim, pajęczańskim,</a:t>
            </a: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piotrkowskim, poddębickim, radomszczańskim, rawskim, sieradzkim i skierniewickim.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wyniku podjętych przez producentów wody działań naprawczych uzyskano poprawę jakości wody do spożycia we wszystkich 20 wodociągach. </a:t>
            </a:r>
            <a:b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Woda nadawała się do spożycia przez mieszkańców powiatów.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stronach internetowych producentów wody, PPIS oraz ŁPWIS zamieszczono komunikaty informujące o jakości wody do spożycia przez ludzi.</a:t>
            </a:r>
            <a:endParaRPr lang="pl-PL" sz="2000" b="1" dirty="0">
              <a:solidFill>
                <a:prstClr val="black">
                  <a:lumMod val="75000"/>
                  <a:lumOff val="25000"/>
                </a:prst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7581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290B8-84D0-B703-8BEF-55C90CDD8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45AB8B-0451-F31E-4A63-7D73E52E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6810"/>
            <a:ext cx="10515600" cy="5375256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lang="pl-PL" sz="1600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8000" b="1" dirty="0">
                <a:latin typeface="Arial" panose="020B0604020202020204" pitchFamily="34" charset="0"/>
                <a:cs typeface="Arial" panose="020B0604020202020204" pitchFamily="34" charset="0"/>
              </a:rPr>
              <a:t>Przekroczenia parametrów mikrobiologicznych dotyczyły następujących powiatów: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lang="pl-PL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marR="0" lvl="0" indent="-271463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kutnowskiego  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– 1 wodociąg – przekroczenie bakterii grupy coli;</a:t>
            </a:r>
          </a:p>
          <a:p>
            <a:pPr marL="271463" marR="0" lvl="0" indent="-271463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łęczyckiego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– 2 wodociągi - </a:t>
            </a:r>
            <a:r>
              <a:rPr kumimoji="0" lang="pl-PL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przekroczenie bakterii grupy coli;</a:t>
            </a:r>
          </a:p>
          <a:p>
            <a:pPr marL="271463" marR="0" lvl="0" indent="-271463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ł</a:t>
            </a:r>
            <a:r>
              <a:rPr kumimoji="0" lang="pl-PL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ódzkiego</a:t>
            </a:r>
            <a:r>
              <a:rPr kumimoji="0" lang="pl-PL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3 wodociągi – przekroczenie Enterokoków </a:t>
            </a:r>
            <a:r>
              <a:rPr kumimoji="0" lang="pl-PL" sz="6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 wodociągi</a:t>
            </a:r>
            <a:r>
              <a:rPr kumimoji="0" lang="pl-PL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oraz przekroczenie i bakterii grupy coli  (</a:t>
            </a:r>
            <a:r>
              <a:rPr kumimoji="0" lang="pl-PL" sz="6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wodociąg</a:t>
            </a:r>
            <a:r>
              <a:rPr kumimoji="0" lang="pl-PL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71463" marR="0" lvl="0" indent="-271463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pl-PL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ajęczańskiego</a:t>
            </a:r>
            <a:r>
              <a:rPr kumimoji="0" lang="pl-PL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1 wodociąg -przekroczenie bakterii grupy coli;</a:t>
            </a:r>
          </a:p>
          <a:p>
            <a:pPr marL="271463" lvl="0" indent="-2714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pl-PL" sz="6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iotrkowskiego</a:t>
            </a:r>
            <a:r>
              <a:rPr kumimoji="0" lang="pl-PL" sz="6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- 1 wodociąg - przekroczenie bakterii grupy coli;</a:t>
            </a:r>
          </a:p>
          <a:p>
            <a:pPr marL="271463" lvl="0" indent="-2714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poddębicki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– 3 wodociągi – przekroczenie Escherichia coli, </a:t>
            </a:r>
            <a:r>
              <a:rPr lang="pl-PL" sz="6400" dirty="0" err="1">
                <a:latin typeface="Arial" panose="020B0604020202020204" pitchFamily="34" charset="0"/>
                <a:cs typeface="Arial" panose="020B0604020202020204" pitchFamily="34" charset="0"/>
              </a:rPr>
              <a:t>Enterokoków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i bakterii grupy coli </a:t>
            </a: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(1wodociąg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), przekroczenie bakterii  grupy coli (</a:t>
            </a: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1 wodociąg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) oraz przekroczenie Escherichia coli i bakterii grupy coli (</a:t>
            </a: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1 wodociąg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71463" lvl="0" indent="-2714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radomszczańskiego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– 3 wodociągi -przekroczenie bakterii grupy coli;</a:t>
            </a:r>
          </a:p>
          <a:p>
            <a:pPr marL="271463" lvl="0" indent="-2714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rawskiego 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– 2 wodociągi -przekroczenie </a:t>
            </a:r>
            <a:r>
              <a:rPr lang="pl-PL" sz="6400" dirty="0" err="1">
                <a:latin typeface="Arial" panose="020B0604020202020204" pitchFamily="34" charset="0"/>
                <a:cs typeface="Arial" panose="020B0604020202020204" pitchFamily="34" charset="0"/>
              </a:rPr>
              <a:t>Enterokoków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i bakterii grupy coli;</a:t>
            </a:r>
          </a:p>
          <a:p>
            <a:pPr marL="271463" lvl="0" indent="-2714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sieradzkiego 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– 2 wodociągi - przekroczenie </a:t>
            </a:r>
            <a:r>
              <a:rPr lang="pl-PL" sz="6400" dirty="0" err="1">
                <a:latin typeface="Arial" panose="020B0604020202020204" pitchFamily="34" charset="0"/>
                <a:cs typeface="Arial" panose="020B0604020202020204" pitchFamily="34" charset="0"/>
              </a:rPr>
              <a:t>Enterokoków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i bakterii grupy coli </a:t>
            </a: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(1 wodociąg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), przekroczenie bakterii grupy coli</a:t>
            </a:r>
            <a:b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6400" i="1" dirty="0">
                <a:latin typeface="Arial" panose="020B0604020202020204" pitchFamily="34" charset="0"/>
                <a:cs typeface="Arial" panose="020B0604020202020204" pitchFamily="34" charset="0"/>
              </a:rPr>
              <a:t>1 wodociąg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71463" lvl="0" indent="-271463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6400" b="1" dirty="0">
                <a:latin typeface="Arial" panose="020B0604020202020204" pitchFamily="34" charset="0"/>
                <a:cs typeface="Arial" panose="020B0604020202020204" pitchFamily="34" charset="0"/>
              </a:rPr>
              <a:t>skierniewickiego</a:t>
            </a:r>
            <a:r>
              <a:rPr lang="pl-PL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6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 wodociągi -  przekroczenie </a:t>
            </a:r>
            <a:r>
              <a:rPr lang="pl-PL" sz="6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Enterokoków</a:t>
            </a:r>
            <a:r>
              <a:rPr lang="pl-PL" sz="6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bakterii grupy coli (1 wodociąg), przekroczenie, bakterii grupy coli </a:t>
            </a:r>
            <a:r>
              <a:rPr lang="pl-PL" sz="6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wodociąg</a:t>
            </a:r>
            <a:r>
              <a:rPr lang="pl-PL" sz="6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kumimoji="0" lang="pl-PL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Tx/>
              <a:buChar char="-"/>
              <a:tabLst/>
              <a:defRPr/>
            </a:pPr>
            <a:endParaRPr kumimoji="0" lang="pl-PL" sz="5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tabLst/>
              <a:defRPr/>
            </a:pPr>
            <a:r>
              <a:rPr lang="pl-PL" sz="5600" dirty="0"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365307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1CB31-0B0A-62A8-44D7-2EC3D47D1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CBA3A60-2877-B24F-4FF7-14801B577010}"/>
              </a:ext>
            </a:extLst>
          </p:cNvPr>
          <p:cNvSpPr txBox="1"/>
          <p:nvPr/>
        </p:nvSpPr>
        <p:spPr>
          <a:xfrm>
            <a:off x="953311" y="710119"/>
            <a:ext cx="10707748" cy="489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 Dokonując oceny stanu sanitarnego jakości wody przeznaczonej do spożycia przez ludzi i w kąpieliskach oraz obiektach użyteczności publicznej województwa łódzkiego należy stwierdzić: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mieszkańcy naszego województwa piją wodę dobrej jakości bez zanieczyszczeń mikrobiologicznych i chemicznych,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systematyczny spadek liczby mieszkańców zaopatrujących się w wodę z własnych ujęć lokalnych lub studni przydomowych,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zmalała liczba funkcjonujących na terenie województwa obiektów świadczących usługi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solaryjne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, na co miały wpływ prowadzone działania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informacyjno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– edukacyjne w zakresie ochrony zdrowia korzystających z solariów,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działania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edukacyjno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– informacyjne realizowane w trakcie kontroli wpłynęły pozytywnie na utrzymanie właściwego stanu </a:t>
            </a:r>
            <a:r>
              <a:rPr lang="pl-PL" sz="2200" dirty="0" err="1">
                <a:latin typeface="Arial" panose="020B0604020202020204" pitchFamily="34" charset="0"/>
                <a:cs typeface="Arial" panose="020B0604020202020204" pitchFamily="34" charset="0"/>
              </a:rPr>
              <a:t>sanitarno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– higienicznego pomieszczeń zakładów </a:t>
            </a:r>
            <a:r>
              <a:rPr lang="pl-PL" sz="2200" u="sng" dirty="0">
                <a:latin typeface="Arial" panose="020B0604020202020204" pitchFamily="34" charset="0"/>
                <a:cs typeface="Arial" panose="020B0604020202020204" pitchFamily="34" charset="0"/>
              </a:rPr>
              <a:t>branży </a:t>
            </a:r>
            <a:r>
              <a:rPr lang="pl-PL" sz="2200" u="sng" dirty="0" err="1">
                <a:latin typeface="Arial" panose="020B0604020202020204" pitchFamily="34" charset="0"/>
                <a:cs typeface="Arial" panose="020B0604020202020204" pitchFamily="34" charset="0"/>
              </a:rPr>
              <a:t>beauty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, prawidłowy sposób postępowania z odpadami oraz prawidłowy sposób dezynfekcji/sterylizacji narzędzi.     </a:t>
            </a:r>
          </a:p>
        </p:txBody>
      </p:sp>
    </p:spTree>
    <p:extLst>
      <p:ext uri="{BB962C8B-B14F-4D97-AF65-F5344CB8AC3E}">
        <p14:creationId xmlns:p14="http://schemas.microsoft.com/office/powerpoint/2010/main" val="2295110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B1F37-3C20-BAC3-C110-3B0557A4D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B25212-23B1-0C11-BA75-685B763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809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Stan sanitarno-porządkowy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F4F347-F0CC-624A-1942-01751081A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6909"/>
            <a:ext cx="10515600" cy="4575157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2025 r. wzorem lat ubiegłych realizowane było zadanie wynikające z wytycznych ŁPWIS ( zadanie własne) , którego celem było monitorowanie stanu sanitarno porządkowego na terenie powiatów m.in. parków, terenów leśnych, przystanków komunikacji miejskiej, rowów melioracyjnych, stacji PKP , ulic, osiedli, ciągów pieszych i skwerów, obiektów sportowych, terenów rekreacyjnych, nieruchomości. Kontrole prowadzone były samodzielnie (448 kontroli) oraz z innymi organami m.in. Strażą Miejską,  przedstawicielami urzędu Miasta i Gmin i zarządcami nieruchomości (52 kontrole)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roku sprawozdawczym </a:t>
            </a:r>
            <a:r>
              <a:rPr lang="pl-PL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krotnie zmniejszyła się liczba stwierdzonych nieprawidłowości </a:t>
            </a: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dotyczących głownie: zalegających odpadów na prywatnych posesjach i nieruchomościach, utworzenia dzikich wysypisk śmieci, zalegających odpadów: wokół  cmentarzy, wzdłuż dróg gminnych i powiatowych, w okolicy ujęć wody, na odcinkach leśnych oraz zaroślach, przepełnionych pojemników do segregacji odpadów,  brudnych wiat samochodowych.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pl-PL" sz="20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Przeprowadzone kontrole wykazały, że stan sanitarno – porządkowy na terenach poszczególnych powiatów ulega systematycznej poprawie. Nie stwierdzono warunków mogących spowodować zagrożenie epidemiczne mieszkańców wszystkich powiatów.</a:t>
            </a:r>
          </a:p>
        </p:txBody>
      </p:sp>
    </p:spTree>
    <p:extLst>
      <p:ext uri="{BB962C8B-B14F-4D97-AF65-F5344CB8AC3E}">
        <p14:creationId xmlns:p14="http://schemas.microsoft.com/office/powerpoint/2010/main" val="3830689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C345-2A56-1481-5C2A-E4960FE00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D485373-C457-41F7-7AB7-E6B7EF2FA813}"/>
              </a:ext>
            </a:extLst>
          </p:cNvPr>
          <p:cNvSpPr txBox="1"/>
          <p:nvPr/>
        </p:nvSpPr>
        <p:spPr>
          <a:xfrm>
            <a:off x="776747" y="1206106"/>
            <a:ext cx="10697497" cy="4950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defRPr/>
            </a:pP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Dokonując oceny stanu sanitarnego warunków pracy należy stwierdzić: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None/>
              <a:defRPr/>
            </a:pPr>
            <a:endParaRPr lang="pl-PL" sz="20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r>
              <a:rPr lang="pl-PL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czynników szkodliwych dla zdrowia występujących w środowisku pracy: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defRPr/>
            </a:pPr>
            <a:endParaRPr lang="pl-PL" sz="20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pl-PL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astąpił</a:t>
            </a: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spadek przekroczeń Najwyższego Dopuszczalnego Stężenia (NDS) dla czynników chemicznych i pyłów,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nastąpił spadek przekroczeń Najwyższego Dopuszczalnego Natężenia (NDN) hałasu,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nie odnotowano przekroczenia Najwyższego Dopuszczalnego Stężenia Chwilowego (</a:t>
            </a:r>
            <a:r>
              <a:rPr lang="pl-PL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NDSCh</a:t>
            </a: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dla czynników chemicznych,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działania </a:t>
            </a:r>
            <a:r>
              <a:rPr lang="pl-PL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informacyjno</a:t>
            </a: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edukacyjne realizowane w trakcie przeprowadzanych kontroli sanitarnych istotnie wpływają na wzrost świadomości pracowników w zakresie ryzyka zawodowego związanego z wykonywaną pracą. </a:t>
            </a:r>
            <a:b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00224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BBDCF-D816-64C0-4140-B423243FB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445B9E0-9893-845C-46CB-81E575F28AAE}"/>
              </a:ext>
            </a:extLst>
          </p:cNvPr>
          <p:cNvSpPr txBox="1"/>
          <p:nvPr/>
        </p:nvSpPr>
        <p:spPr>
          <a:xfrm>
            <a:off x="816077" y="733586"/>
            <a:ext cx="10738614" cy="345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r>
              <a:rPr lang="pl-PL" sz="2000" dirty="0"/>
              <a:t>Poprawiające się warunki pracy i wzrost świadomości pracowników w zakresie </a:t>
            </a:r>
            <a:r>
              <a:rPr lang="pl-PL" sz="2000" u="sng" dirty="0"/>
              <a:t>ryzyka zawodowego    </a:t>
            </a:r>
            <a:r>
              <a:rPr lang="pl-PL" sz="2000" dirty="0"/>
              <a:t>związanego z wykonywana pracą  oraz ochrona przed zagrożeniami, wpływają na liczbę stwierdzanych u pracowników chorób zawodowych.</a:t>
            </a:r>
          </a:p>
          <a:p>
            <a:pPr lvl="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defRPr/>
            </a:pPr>
            <a:endParaRPr lang="pl-PL" sz="2000" dirty="0"/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tabLst/>
              <a:defRPr/>
            </a:pPr>
            <a:r>
              <a:rPr lang="pl-PL" sz="2000" dirty="0"/>
              <a:t>W 2025 r. stwierdzono </a:t>
            </a:r>
            <a:r>
              <a:rPr lang="pl-PL" sz="2000" b="1" dirty="0"/>
              <a:t>65 </a:t>
            </a:r>
            <a:r>
              <a:rPr lang="pl-PL" sz="2000" dirty="0"/>
              <a:t>chorób zawodowych, czyli o 23 więcej niż w roku ubiegłym. Należy podkreślić, że liczba stwierdzanych chorób zawodowych od 2021 do 2024 roku systematycznie malała. Natomiast w 2025 r. odnotowano istotny wzrost stwierdzonych chorób zawodowych, na co miała wpływ liczba stwierdzonych </a:t>
            </a:r>
            <a:r>
              <a:rPr lang="pl-PL" sz="2000" u="sng" dirty="0"/>
              <a:t>chorób narządu głosu</a:t>
            </a:r>
            <a:r>
              <a:rPr lang="pl-PL" sz="2000" dirty="0"/>
              <a:t> (3-krotny wzrost) w grupie zawodowej nauczycieli.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Tx/>
              <a:buChar char="-"/>
              <a:tabLst/>
              <a:defRPr/>
            </a:pPr>
            <a:endParaRPr lang="pl-PL" sz="2400" dirty="0"/>
          </a:p>
        </p:txBody>
      </p:sp>
      <p:sp>
        <p:nvSpPr>
          <p:cNvPr id="3" name="AutoShape 4" descr="ból gardła, angina, ropień okołomigdałkowy">
            <a:extLst>
              <a:ext uri="{FF2B5EF4-FFF2-40B4-BE49-F238E27FC236}">
                <a16:creationId xmlns:a16="http://schemas.microsoft.com/office/drawing/2014/main" id="{6801D0DC-A3F8-8A69-161A-283518784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09866B-F95F-FE46-486F-3AC1B22F9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81" y="3903819"/>
            <a:ext cx="4140837" cy="172740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03476E-387C-6BBF-8DFF-0BC5B6A1365F}"/>
              </a:ext>
            </a:extLst>
          </p:cNvPr>
          <p:cNvSpPr txBox="1"/>
          <p:nvPr/>
        </p:nvSpPr>
        <p:spPr>
          <a:xfrm>
            <a:off x="8312727" y="6037118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i="1" dirty="0"/>
              <a:t>Fot.DOZ.pl</a:t>
            </a:r>
          </a:p>
        </p:txBody>
      </p:sp>
    </p:spTree>
    <p:extLst>
      <p:ext uri="{BB962C8B-B14F-4D97-AF65-F5344CB8AC3E}">
        <p14:creationId xmlns:p14="http://schemas.microsoft.com/office/powerpoint/2010/main" val="271971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02B43089-551A-3B93-812C-EB8B74CBE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78038" y="260350"/>
            <a:ext cx="8229600" cy="692150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pl-PL" sz="1800" b="1" dirty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Działalność Państwowej Inspekcji Sanitarnej woj. łódzkiego w liczbach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39CEBC46-FDF9-5D34-F2CC-80CE05FF2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34944"/>
              </p:ext>
            </p:extLst>
          </p:nvPr>
        </p:nvGraphicFramePr>
        <p:xfrm>
          <a:off x="1264257" y="981076"/>
          <a:ext cx="9043381" cy="5673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319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Lp.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Działalność</a:t>
                      </a:r>
                    </a:p>
                  </a:txBody>
                  <a:tcPr marL="91438" marR="91438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rgbClr val="FF0000"/>
                          </a:solidFill>
                        </a:rPr>
                        <a:t>          </a:t>
                      </a:r>
                      <a:r>
                        <a:rPr lang="pl-PL" sz="1800" dirty="0">
                          <a:solidFill>
                            <a:srgbClr val="002060"/>
                          </a:solidFill>
                        </a:rPr>
                        <a:t>2025</a:t>
                      </a:r>
                    </a:p>
                  </a:txBody>
                  <a:tcPr marL="91438" marR="91438" marT="45698" marB="456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ctr"/>
                      <a:r>
                        <a:rPr lang="pl-PL" sz="1700" dirty="0"/>
                        <a:t>1.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przeprowadzonych kontroli sanitarnych i wizytacji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51 858</a:t>
                      </a:r>
                    </a:p>
                  </a:txBody>
                  <a:tcPr marL="91438" marR="91438" marT="45698" marB="4569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ctr"/>
                      <a:r>
                        <a:rPr lang="pl-PL" sz="1700" dirty="0"/>
                        <a:t>2.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wydanych decyzji administracyjnych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5 612</a:t>
                      </a:r>
                    </a:p>
                  </a:txBody>
                  <a:tcPr marL="91438" marR="91438" marT="45698" marB="4569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ctr"/>
                      <a:r>
                        <a:rPr lang="pl-PL" sz="1700" dirty="0"/>
                        <a:t>3.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wydanych decyzji</a:t>
                      </a:r>
                      <a:r>
                        <a:rPr lang="pl-PL" sz="1800" baseline="0" dirty="0"/>
                        <a:t> płatniczych</a:t>
                      </a:r>
                      <a:endParaRPr lang="pl-PL" sz="1800" dirty="0"/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4 266</a:t>
                      </a:r>
                    </a:p>
                  </a:txBody>
                  <a:tcPr marL="91438" marR="91438" marT="45698" marB="4569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083">
                <a:tc>
                  <a:txBody>
                    <a:bodyPr/>
                    <a:lstStyle/>
                    <a:p>
                      <a:pPr algn="ctr"/>
                      <a:r>
                        <a:rPr lang="pl-PL" sz="1700" dirty="0"/>
                        <a:t>4.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Liczba nałożonych mandatów karnych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>
                          <a:solidFill>
                            <a:schemeClr val="tx1"/>
                          </a:solidFill>
                        </a:rPr>
                        <a:t>1042</a:t>
                      </a:r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 970</a:t>
                      </a:r>
                    </a:p>
                    <a:p>
                      <a:pPr algn="ctr"/>
                      <a:r>
                        <a:rPr lang="pl-PL" sz="1600" b="1" i="1" dirty="0">
                          <a:solidFill>
                            <a:srgbClr val="FF0000"/>
                          </a:solidFill>
                        </a:rPr>
                        <a:t>(318 100</a:t>
                      </a:r>
                      <a:r>
                        <a:rPr lang="pl-PL" sz="1600" b="1" i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pl-PL" sz="1600" b="1" i="1" dirty="0">
                          <a:solidFill>
                            <a:srgbClr val="FF0000"/>
                          </a:solidFill>
                        </a:rPr>
                        <a:t>zł.)</a:t>
                      </a:r>
                    </a:p>
                  </a:txBody>
                  <a:tcPr marL="91438" marR="91438" marT="45698" marB="4569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20">
                <a:tc>
                  <a:txBody>
                    <a:bodyPr/>
                    <a:lstStyle/>
                    <a:p>
                      <a:pPr algn="ctr"/>
                      <a:r>
                        <a:rPr lang="pl-PL" sz="1700" dirty="0"/>
                        <a:t>5.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r>
                        <a:rPr lang="pl-PL" sz="1800" dirty="0"/>
                        <a:t>Nałożone kary pieniężne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</a:rPr>
                        <a:t>178 </a:t>
                      </a:r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224</a:t>
                      </a:r>
                    </a:p>
                    <a:p>
                      <a:pPr algn="ctr"/>
                      <a:r>
                        <a:rPr lang="pl-PL" sz="1500" b="1" i="1" dirty="0">
                          <a:solidFill>
                            <a:srgbClr val="FF0000"/>
                          </a:solidFill>
                        </a:rPr>
                        <a:t>(322 755 zł.)</a:t>
                      </a:r>
                    </a:p>
                  </a:txBody>
                  <a:tcPr marL="91438" marR="91438" marT="45698" marB="4569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5854">
                <a:tc>
                  <a:txBody>
                    <a:bodyPr/>
                    <a:lstStyle/>
                    <a:p>
                      <a:pPr algn="ctr"/>
                      <a:r>
                        <a:rPr lang="pl-PL" sz="1700" dirty="0"/>
                        <a:t>6.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accent4"/>
                          </a:solidFill>
                        </a:rPr>
                        <a:t>Liczba wykonanych oznaczeń w laboratoriach (przy czym 439 tys. WSSE) PIS woj. łódzkiego</a:t>
                      </a:r>
                    </a:p>
                  </a:txBody>
                  <a:tcPr marL="91438" marR="91438" marT="45698" marB="456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F0000"/>
                          </a:solidFill>
                        </a:rPr>
                        <a:t>542 805</a:t>
                      </a:r>
                    </a:p>
                  </a:txBody>
                  <a:tcPr marL="91438" marR="91438" marT="45698" marB="4569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FC9F4-D3EE-3C8C-7150-12ABD7533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B2DBBBA-92D4-B254-B475-792A4F92E673}"/>
              </a:ext>
            </a:extLst>
          </p:cNvPr>
          <p:cNvSpPr txBox="1"/>
          <p:nvPr/>
        </p:nvSpPr>
        <p:spPr>
          <a:xfrm>
            <a:off x="904009" y="452142"/>
            <a:ext cx="10702635" cy="528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tabLst/>
              <a:defRPr/>
            </a:pPr>
            <a:r>
              <a:rPr lang="pl-PL" sz="2400" b="1" dirty="0"/>
              <a:t>W przypadku stwierdzonych  chorób zawodowych: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2400" u="sng" dirty="0"/>
              <a:t>nastąpił wzrost </a:t>
            </a:r>
            <a:r>
              <a:rPr lang="pl-PL" sz="2400" dirty="0"/>
              <a:t>takich chorób jak: przewlekłe choroby układu ruchu wywołane sposobem wykonywania pracy,  choroby narządu głosu, choroby skóry, zewnątrzpochodne alergiczne zapalenie pęcherzyków płucnych, przewlekłe choroby obwodowego układu nerwowego wywołane sposobem wykonywania pracy pod postacią zespołu </a:t>
            </a:r>
            <a:r>
              <a:rPr lang="pl-PL" sz="2400" dirty="0" err="1"/>
              <a:t>cieśni</a:t>
            </a:r>
            <a:r>
              <a:rPr lang="pl-PL" sz="2400" dirty="0"/>
              <a:t> w obrębie nadgarstka rozpoznawanego głównie u kobiet oraz zespół wibracyjny,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/>
              <a:t>Stwierdzono nieznaczny spadek liczby takich chorób jak: choroby zakaźne i pasożytnicze. W grupie tych chorób dominującą chorobą była borelioza rozpoznawana głównie u rolników,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pl-PL" sz="2400" dirty="0"/>
              <a:t>Na niezmienionym poziomie utrzymują się takie choroby jak: nowotwory złośliwe powstałe w następstwie działania czynników występujących w środowisku pracy, uznanych za rakotwórcze u ludzi, astma oskrzelowa i choroby słuchu,</a:t>
            </a:r>
          </a:p>
        </p:txBody>
      </p:sp>
    </p:spTree>
    <p:extLst>
      <p:ext uri="{BB962C8B-B14F-4D97-AF65-F5344CB8AC3E}">
        <p14:creationId xmlns:p14="http://schemas.microsoft.com/office/powerpoint/2010/main" val="1083064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1800F-8DAF-E526-E7E5-33FE2185D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AF8D39A-1F19-1504-00FF-21DCCD817433}"/>
              </a:ext>
            </a:extLst>
          </p:cNvPr>
          <p:cNvSpPr txBox="1"/>
          <p:nvPr/>
        </p:nvSpPr>
        <p:spPr>
          <a:xfrm>
            <a:off x="569944" y="332911"/>
            <a:ext cx="11223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Nadzór nad chemikaliami, produktami kosmetycznymi, prekursorami narkotyków, środkami zastępczymi i NSP(nowe substancje psychoaktywne)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FBE504F-AFAF-ADA2-2C50-C747CAD1A06F}"/>
              </a:ext>
            </a:extLst>
          </p:cNvPr>
          <p:cNvSpPr txBox="1"/>
          <p:nvPr/>
        </p:nvSpPr>
        <p:spPr>
          <a:xfrm>
            <a:off x="221856" y="1560118"/>
            <a:ext cx="12075232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Nadzór nad substancjami chemicznymi i ich mieszaninami w tym detergentami, prekursorami narkotyków, produktami biobójczymi wykazał, że pracodawcy w większości skontrolowanych podmiotów wypełniają obowiązki wynikające z obowiązujących przepisów prawa,</a:t>
            </a: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zakładach pracy województwa łódzkiego prowadzone były działania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informacyjno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– edukacyjne dotyczące środków zastępczych lub nowych substancji psychoaktywnych oraz przekazywano materiały informacyjne.</a:t>
            </a: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Liczba zatruć środkiem zastępczym /nową substancją psychoaktywną systematyczne maleje.</a:t>
            </a: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W 2025 r. odnotowano </a:t>
            </a:r>
            <a:r>
              <a:rPr lang="pl-PL" sz="2000" u="sng" dirty="0">
                <a:latin typeface="Arial" panose="020B0604020202020204" pitchFamily="34" charset="0"/>
                <a:cs typeface="Arial" panose="020B0604020202020204" pitchFamily="34" charset="0"/>
              </a:rPr>
              <a:t>155 przypadków zatruć,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natomiast w 2024 r.  odnotowano 197 przypadków zatruć.  </a:t>
            </a:r>
          </a:p>
          <a:p>
            <a:pPr marL="285750" lvl="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Nadzór nad produktami kosmetycznymi wykazał, że w większości przypadków nie stwierdzono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nieprawidłowościw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zakresie produktów kosmetycznych. Produkty kosmetyczne spełniały wymagania mikrobiologiczne i chemiczne i były bezpieczne dla ludzi. </a:t>
            </a:r>
          </a:p>
        </p:txBody>
      </p:sp>
    </p:spTree>
    <p:extLst>
      <p:ext uri="{BB962C8B-B14F-4D97-AF65-F5344CB8AC3E}">
        <p14:creationId xmlns:p14="http://schemas.microsoft.com/office/powerpoint/2010/main" val="3373603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2AD82-FE71-4435-60C7-43416C52F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Warzywa i owoce w asortymencie">
            <a:extLst>
              <a:ext uri="{FF2B5EF4-FFF2-40B4-BE49-F238E27FC236}">
                <a16:creationId xmlns:a16="http://schemas.microsoft.com/office/drawing/2014/main" id="{2D756244-5706-D0CB-EF06-7D9E97C95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94" r="16096" b="-2"/>
          <a:stretch>
            <a:fillRect/>
          </a:stretch>
        </p:blipFill>
        <p:spPr>
          <a:xfrm>
            <a:off x="1233038" y="804212"/>
            <a:ext cx="3850718" cy="489500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E98E56F-89C7-6AAC-20B3-91EBA3D2611D}"/>
              </a:ext>
            </a:extLst>
          </p:cNvPr>
          <p:cNvSpPr txBox="1"/>
          <p:nvPr/>
        </p:nvSpPr>
        <p:spPr>
          <a:xfrm>
            <a:off x="5603158" y="2050584"/>
            <a:ext cx="60083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Nadzór</a:t>
            </a:r>
            <a:br>
              <a:rPr lang="pl-PL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pl-PL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nad bezpieczeństwem </a:t>
            </a:r>
          </a:p>
          <a:p>
            <a:r>
              <a:rPr lang="pl-PL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żywności</a:t>
            </a:r>
          </a:p>
        </p:txBody>
      </p:sp>
    </p:spTree>
    <p:extLst>
      <p:ext uri="{BB962C8B-B14F-4D97-AF65-F5344CB8AC3E}">
        <p14:creationId xmlns:p14="http://schemas.microsoft.com/office/powerpoint/2010/main" val="1866944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26E62-C636-A199-9338-2AA2F145E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27E1A49-6AA7-28ED-DD25-CD3BD59BD356}"/>
              </a:ext>
            </a:extLst>
          </p:cNvPr>
          <p:cNvSpPr txBox="1"/>
          <p:nvPr/>
        </p:nvSpPr>
        <p:spPr>
          <a:xfrm>
            <a:off x="934065" y="1045549"/>
            <a:ext cx="10515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pod nadzorem Państwowej Inspekcji Sanitarnej na terenie województwa łódzkiego znajdowało się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41 168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zakładów żywności, żywienia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oraz materiałów i wyrobów przeznaczonych do kontaktu z żywnością, w tym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11 595 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podmiotów związanych z produkcją rolniczą.</a:t>
            </a:r>
          </a:p>
          <a:p>
            <a:pPr marL="0" indent="0" algn="just">
              <a:buNone/>
            </a:pP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ww. obiektach organy Państwowej Inspekcji Sanitarnej przeprowadziły ogółem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14 139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kontroli sanitarnych, w tym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2 352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kontrole interwencyjne m.in. w związku z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972 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interwencjami konsumentów dotyczącymi najczęściej niewłaściwego stanu sanitarno- higienicznego i technicznego zakładów produkcji i obrotu żywnością, wprowadzania do obrotu środków spożywczych o zmienionych cechach organoleptycznych oraz po upływie terminu przydatności do spożycia.</a:t>
            </a:r>
          </a:p>
          <a:p>
            <a:pPr marL="0" indent="0" algn="just">
              <a:buNone/>
            </a:pP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25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946FB-A7F8-A2E5-00F6-0CB0E162B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FBC524B-FB6B-3D9A-A569-0B4B6B20B010}"/>
              </a:ext>
            </a:extLst>
          </p:cNvPr>
          <p:cNvSpPr txBox="1"/>
          <p:nvPr/>
        </p:nvSpPr>
        <p:spPr>
          <a:xfrm>
            <a:off x="629264" y="723644"/>
            <a:ext cx="109334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związku ze stwierdzeniem naruszenia wymagań higienicznych i zdrowotnych wydano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ogółem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412 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decyzji administracyjnych, w tym </a:t>
            </a: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decyzji unieruchomienia zakładów m.in. z uwagi na niewłaściwy stan sanitarno-higieniczny i techniczny obiektów i ich wyposażenia oraz obecność owadów (much, os) i śladów gryzoni, a także stwierdzenie w produkowanych lodach nadmiernego zanieczyszczenia bakteriami z rodziny </a:t>
            </a:r>
            <a:r>
              <a:rPr lang="pl-PL" sz="24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Enterobacteriaceae</a:t>
            </a: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Wykonanie decyzji administracyjnych przez właścicieli zakładów produkcji 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obrotu żywnością przyczyniło się do poprawy warunków sanitarno- technicznych w obiektach, wymiany zniszczonych urządzeń i sprzętu, zapewnienia właściwych warunków do czyszczenia i dezynfekcji sprzętu roboczego oraz mycia rąk.</a:t>
            </a:r>
          </a:p>
          <a:p>
            <a:pPr algn="just">
              <a:lnSpc>
                <a:spcPct val="90000"/>
              </a:lnSpc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wyniku podejmowanych działań wyegzekwowano również poprawę stanu sanitarno-technicznego zakładów żywienia zbiorowego i ich wyposażenia oraz zapewnienie właściwej dezynfekcji termicznej  naczyń stołowych i sprawnej wentylacji. </a:t>
            </a:r>
          </a:p>
        </p:txBody>
      </p:sp>
    </p:spTree>
    <p:extLst>
      <p:ext uri="{BB962C8B-B14F-4D97-AF65-F5344CB8AC3E}">
        <p14:creationId xmlns:p14="http://schemas.microsoft.com/office/powerpoint/2010/main" val="1452561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74663-159E-10D8-4D2D-1C90FBF2A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C0694A2-873F-D68A-7736-942F44A6CF6E}"/>
              </a:ext>
            </a:extLst>
          </p:cNvPr>
          <p:cNvSpPr txBox="1"/>
          <p:nvPr/>
        </p:nvSpPr>
        <p:spPr>
          <a:xfrm>
            <a:off x="838200" y="507721"/>
            <a:ext cx="10515600" cy="494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wydano </a:t>
            </a:r>
            <a:r>
              <a:rPr lang="pl-PL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</a:t>
            </a: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decyzji nakazujących wycofanie z obrotu produktów szkodliwych dla zdrowia, w tym m.in.: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just">
              <a:lnSpc>
                <a:spcPct val="110000"/>
              </a:lnSpc>
            </a:pPr>
            <a:endParaRPr lang="pl-PL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środków spożywczych bezglutenowych, w których stwierdzono przekroczenie dopuszczalnej zawartości glutenu, </a:t>
            </a:r>
          </a:p>
          <a:p>
            <a:pPr marL="285750" lvl="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pyłku kwiatowego oraz herbatki z pokrzywy - z uwagi na przekroczenie NDP alkaloidów </a:t>
            </a:r>
            <a:r>
              <a:rPr lang="pl-PL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pirolizydynowych</a:t>
            </a: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285750" lvl="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rodzynki indyjskiej - ze względu na niewłaściwe przechowywanie towaru (w uszkodzonych, zalanych, zawilgoconych kartonach, pokrytych odchodami ptactwa),</a:t>
            </a:r>
          </a:p>
          <a:p>
            <a:pPr marL="285750" lvl="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truskawki mrożonej - z uwagi na przekroczenie NDP pozostałości pestycydu, suplementu diety zawierającego w składzie niedozwolony składnik (orzech czarny).</a:t>
            </a:r>
          </a:p>
          <a:p>
            <a:pPr lvl="0" algn="just">
              <a:lnSpc>
                <a:spcPct val="110000"/>
              </a:lnSpc>
            </a:pPr>
            <a:b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organy Państwowej Inspekcji Sanitarnej woj. łódzkiego prowadziły działania w związku</a:t>
            </a:r>
            <a:b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</a:t>
            </a:r>
            <a:r>
              <a:rPr lang="pl-PL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346</a:t>
            </a: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powiadomieniami w ramach systemu RASFF dot. środków spożywczych niebezpiecznych (m.in. obecność organizmów patogennych, wykrycie składników niedozwolonych do stosowania w żywności, </a:t>
            </a:r>
            <a:b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przekroczenie NDP pozostałości pestycydów).</a:t>
            </a:r>
          </a:p>
        </p:txBody>
      </p:sp>
    </p:spTree>
    <p:extLst>
      <p:ext uri="{BB962C8B-B14F-4D97-AF65-F5344CB8AC3E}">
        <p14:creationId xmlns:p14="http://schemas.microsoft.com/office/powerpoint/2010/main" val="2832033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A78C-0390-67FB-2446-AA89DE907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0EF72D9E-A9B5-0FE0-031D-E89371DA1342}"/>
              </a:ext>
            </a:extLst>
          </p:cNvPr>
          <p:cNvSpPr txBox="1"/>
          <p:nvPr/>
        </p:nvSpPr>
        <p:spPr>
          <a:xfrm>
            <a:off x="773061" y="1029881"/>
            <a:ext cx="10645877" cy="479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pobrano do badań w ramach urzędowej kontroli i monitoringu ogółem 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5441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próbek żywności oraz wyrobów do kontaktu z żywnością.  Zakwestionowano 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145 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próbek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2,7 %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 w tym m.in.:</a:t>
            </a:r>
          </a:p>
          <a:p>
            <a:pPr marL="0" lvl="0" indent="0" algn="just">
              <a:buNone/>
            </a:pPr>
            <a:endParaRPr lang="pl-PL" sz="2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just"/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87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(mięso i przetwory mięsne, wyroby garmażeryjne, lody, przyprawy) - z uwagi na zanieczyszczenia mikrobiologiczne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2,78 % 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próbek zbadanych w tym kierunku),</a:t>
            </a:r>
          </a:p>
          <a:p>
            <a:pPr lvl="0" algn="just"/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(owoce, warzywa, orzechy, herbaty) - ze względu na przekroczenie NDP pozostałości pestycydów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2,99 %),</a:t>
            </a:r>
            <a:endParaRPr lang="pl-PL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just"/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(suplement diety) - z uwagi na przekroczenie NDP zawartości kadmu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0,25 %),</a:t>
            </a:r>
            <a:endParaRPr lang="pl-PL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just"/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(zioła) - ze względu na przekroczenie NDP alkaloidów </a:t>
            </a:r>
            <a:r>
              <a:rPr lang="pl-PL" sz="2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pirolizydynowych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4,55 %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</a:t>
            </a:r>
          </a:p>
          <a:p>
            <a:pPr lvl="0" algn="just"/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(miód) - z uwagi na obecność zanieczyszczeń biologicznych i fizycznych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0,42 %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</a:t>
            </a:r>
          </a:p>
          <a:p>
            <a:pPr lvl="0" algn="just"/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 </a:t>
            </a:r>
            <a:r>
              <a:rPr lang="pl-PL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(owoce, warzywa, przetwory rybne, produkty mleczne) - z powodu zmian organoleptycznych (</a:t>
            </a:r>
            <a:r>
              <a:rPr lang="pl-PL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0,23 %).</a:t>
            </a:r>
            <a:endParaRPr lang="pl-PL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pl-PL" sz="2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1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42BD-6540-FA68-9A9E-0E38C2A43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5148D192-0386-D1DB-BF79-66C600B2FBA5}"/>
              </a:ext>
            </a:extLst>
          </p:cNvPr>
          <p:cNvSpPr txBox="1"/>
          <p:nvPr/>
        </p:nvSpPr>
        <p:spPr>
          <a:xfrm>
            <a:off x="1107382" y="859217"/>
            <a:ext cx="106977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Wyniki badań potwierdzają potrzebę kontynuowania działań kontrolnych, zwłaszcza w sektorach charakteryzujących się wyższym poziomem ryzyka, takich jak produkty pochodzenia zwierzęcego oraz żywność świeża. 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0" indent="0">
              <a:buNone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Jednocześnie w 2025 r. zaobserwowano </a:t>
            </a:r>
            <a:r>
              <a:rPr lang="pl-PL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poprawę jakości zdrowotnej 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stosunku do lat ubiegłych w grupach produktów tj. wyroby cukiernicze i ciastkarskie, warzywa, owoce, wody mineralne i napoje bezalkoholowe, ziarna zbóż i przetwory zbożowo-mączne, co świadczy o skuteczności prowadzonych działań nadzorczych, edukacyjnych i prewencyjnych oraz o rosnącej świadomości producentów w zakresie obowiązujących wymagań.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A4D8CD-24F9-0CD0-F396-F3F23DCD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1" y="3538118"/>
            <a:ext cx="4068170" cy="2710281"/>
          </a:xfrm>
          <a:prstGeom prst="rect">
            <a:avLst/>
          </a:prstGeom>
        </p:spPr>
      </p:pic>
      <p:pic>
        <p:nvPicPr>
          <p:cNvPr id="2" name="Picture 6" descr="Woda Mineralna Png, Wektory, PSD i Clipart do pobrania za ...">
            <a:extLst>
              <a:ext uri="{FF2B5EF4-FFF2-40B4-BE49-F238E27FC236}">
                <a16:creationId xmlns:a16="http://schemas.microsoft.com/office/drawing/2014/main" id="{FF307FCB-48FC-096F-38EB-F0763A46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78" y="4040996"/>
            <a:ext cx="2081575" cy="1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742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4C2F5EAB-3807-9937-1483-EA3ADFC0F25F}"/>
              </a:ext>
            </a:extLst>
          </p:cNvPr>
          <p:cNvSpPr txBox="1"/>
          <p:nvPr/>
        </p:nvSpPr>
        <p:spPr>
          <a:xfrm>
            <a:off x="759372" y="122761"/>
            <a:ext cx="106732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Oddział Zapobiegawczego Nadzoru Sanitarnego</a:t>
            </a:r>
          </a:p>
          <a:p>
            <a:pPr algn="ctr"/>
            <a:r>
              <a:rPr lang="pl-PL" altLang="pl-PL" sz="2400" i="1" dirty="0">
                <a:latin typeface="Verdana" panose="020B0604030504040204" pitchFamily="34" charset="0"/>
              </a:rPr>
              <a:t>od   pomysłu do  realizacji</a:t>
            </a:r>
          </a:p>
          <a:p>
            <a:endParaRPr lang="pl-PL" b="1" dirty="0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466EC587-AAC8-3811-E478-9C0ED29A4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8" y="1142536"/>
            <a:ext cx="825654" cy="876620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E9944D79-D516-DDFF-ACDF-7D8B534ED5BD}"/>
              </a:ext>
            </a:extLst>
          </p:cNvPr>
          <p:cNvSpPr txBox="1"/>
          <p:nvPr/>
        </p:nvSpPr>
        <p:spPr>
          <a:xfrm>
            <a:off x="1522146" y="1142536"/>
            <a:ext cx="10348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b="1" dirty="0"/>
              <a:t>Etap 1-Pomysł/wizja, </a:t>
            </a:r>
            <a:r>
              <a:rPr lang="pl-PL" altLang="pl-PL" dirty="0"/>
              <a:t>czyli  opiniowanie i uzgadnianie strategicznych dokumentów – Programy ochrony środowiska, plany gospodarki odpadami, strategie rozwoju województwa, gmin i powiatów, gminne programy rewitalizacji -  </a:t>
            </a:r>
            <a:r>
              <a:rPr lang="pl-PL" altLang="pl-PL" u="sng" dirty="0"/>
              <a:t>ilość 129 stanowisk</a:t>
            </a:r>
            <a:endParaRPr lang="pl-PL" u="sng" dirty="0"/>
          </a:p>
          <a:p>
            <a:endParaRPr lang="pl-PL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A9647E94-F3E6-886C-5098-5E6449C880E0}"/>
              </a:ext>
            </a:extLst>
          </p:cNvPr>
          <p:cNvSpPr txBox="1"/>
          <p:nvPr/>
        </p:nvSpPr>
        <p:spPr>
          <a:xfrm>
            <a:off x="2749367" y="2254644"/>
            <a:ext cx="9246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b="1" dirty="0"/>
              <a:t>Etap 2 – Planowanie przestrzenne</a:t>
            </a:r>
            <a:r>
              <a:rPr lang="pl-PL" altLang="pl-PL" dirty="0"/>
              <a:t>, czyli opiniowanie projektów: Miejscowych planów zagospodarowania przestrzennego, Planów Ogólnych Gmin oraz decyzji o warunkach zabudowy i lokalizacji celu publicznego – </a:t>
            </a:r>
            <a:r>
              <a:rPr lang="pl-PL" altLang="pl-PL" u="sng" dirty="0"/>
              <a:t>386 stanowisk</a:t>
            </a:r>
            <a:endParaRPr lang="pl-PL" u="sng" dirty="0"/>
          </a:p>
        </p:txBody>
      </p:sp>
      <p:pic>
        <p:nvPicPr>
          <p:cNvPr id="42" name="Obraz 41" descr="new">
            <a:extLst>
              <a:ext uri="{FF2B5EF4-FFF2-40B4-BE49-F238E27FC236}">
                <a16:creationId xmlns:a16="http://schemas.microsoft.com/office/drawing/2014/main" id="{8DDE541A-E515-16BD-8F3F-72968F479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3" y="2207580"/>
            <a:ext cx="2189767" cy="115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EE67FDAB-6001-4ADC-5FEC-C513911C1D0B}"/>
              </a:ext>
            </a:extLst>
          </p:cNvPr>
          <p:cNvSpPr txBox="1"/>
          <p:nvPr/>
        </p:nvSpPr>
        <p:spPr>
          <a:xfrm>
            <a:off x="400051" y="3364377"/>
            <a:ext cx="108122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altLang="pl-PL" sz="1800" b="1" dirty="0">
                <a:effectLst/>
              </a:rPr>
              <a:t>Etap 3 - Inwestycja i jej wpływ na ludzi </a:t>
            </a:r>
            <a:r>
              <a:rPr lang="pl-PL" altLang="pl-PL" sz="1800" dirty="0">
                <a:effectLst/>
              </a:rPr>
              <a:t> - opiniowanie w ramach oceny oddziaływania na środowisko dla takich inwestycji </a:t>
            </a:r>
            <a:r>
              <a:rPr lang="pl-PL" altLang="pl-PL" dirty="0"/>
              <a:t>jak m.in..: </a:t>
            </a:r>
            <a:r>
              <a:rPr lang="pl-PL" sz="1500" i="1" dirty="0"/>
              <a:t>budowy stacji transformatorowych: 400/220/110 </a:t>
            </a:r>
            <a:r>
              <a:rPr lang="pl-PL" sz="1500" i="1" dirty="0" err="1"/>
              <a:t>kV</a:t>
            </a:r>
            <a:r>
              <a:rPr lang="pl-PL" sz="1500" i="1" dirty="0"/>
              <a:t> Stryków i 400/110kV Kutno (Witonia),  </a:t>
            </a:r>
            <a:r>
              <a:rPr lang="pl-PL" altLang="pl-PL" sz="1500" i="1" dirty="0"/>
              <a:t>modernizacje i budowy linii kolejowych: nr 4 w Białej Rawskiej,</a:t>
            </a:r>
            <a:r>
              <a:rPr lang="pl-PL" sz="1500" i="1" dirty="0"/>
              <a:t> łącznicy nr 86 Wieruszów, linii nr 1 w zakresie budowy rozjazdów na stacjach kolejowych Rokiciny i Baby, linii nr 85 na odcinkach: Łódź – Sieradz Północny- Kępno oraz linii kolejowej od komory Fabryczna do komory Odolanowska łącznie z Przystankami Osobowymi Łódź Śródmieście i Łódź Polesie </a:t>
            </a:r>
            <a:r>
              <a:rPr lang="pl-PL" altLang="pl-PL" sz="1800" dirty="0">
                <a:effectLst/>
              </a:rPr>
              <a:t>– </a:t>
            </a:r>
            <a:r>
              <a:rPr lang="pl-PL" altLang="pl-PL" sz="1800" u="sng" dirty="0">
                <a:effectLst/>
              </a:rPr>
              <a:t>12 stanowisk </a:t>
            </a:r>
            <a:endParaRPr lang="pl-PL" dirty="0"/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1168CA2D-41E8-4838-76F8-E376DD3B4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1" r="2612" b="12975"/>
          <a:stretch>
            <a:fillRect/>
          </a:stretch>
        </p:blipFill>
        <p:spPr bwMode="auto">
          <a:xfrm>
            <a:off x="567236" y="4831509"/>
            <a:ext cx="3505200" cy="1903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24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350A2DE-53FA-F0FB-6864-60387BEF8B56}"/>
              </a:ext>
            </a:extLst>
          </p:cNvPr>
          <p:cNvSpPr txBox="1"/>
          <p:nvPr/>
        </p:nvSpPr>
        <p:spPr>
          <a:xfrm>
            <a:off x="2939143" y="567933"/>
            <a:ext cx="8316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800" b="1" dirty="0">
                <a:effectLst/>
              </a:rPr>
              <a:t>Etap 4 – Uzgadnianie/ opiniowanie dokumentacji projektowej i wydawanie odstępstw od przepisów </a:t>
            </a:r>
            <a:r>
              <a:rPr lang="pl-PL" altLang="pl-PL" sz="1800" b="1" dirty="0" err="1">
                <a:effectLst/>
              </a:rPr>
              <a:t>techniczno</a:t>
            </a:r>
            <a:r>
              <a:rPr lang="pl-PL" altLang="pl-PL" sz="1800" b="1" dirty="0">
                <a:effectLst/>
              </a:rPr>
              <a:t> - budowalnych 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C853768-EAB5-1568-B041-985BA0E1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567933"/>
            <a:ext cx="2326317" cy="13370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6C526FC-5C0F-41A0-BB6D-659582701F60}"/>
              </a:ext>
            </a:extLst>
          </p:cNvPr>
          <p:cNvSpPr txBox="1"/>
          <p:nvPr/>
        </p:nvSpPr>
        <p:spPr>
          <a:xfrm>
            <a:off x="2939142" y="1350220"/>
            <a:ext cx="92528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uzgodnienia projektów ochrony radiologicznej – </a:t>
            </a:r>
            <a:r>
              <a:rPr lang="pl-PL" sz="1800" u="sng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146 stanowisk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cs typeface="Times New Roman" panose="02020603050405020304" pitchFamily="18" charset="0"/>
              </a:rPr>
              <a:t>odstępstwa – </a:t>
            </a:r>
            <a:r>
              <a:rPr lang="pl-PL" u="sng" dirty="0">
                <a:latin typeface="Lato" panose="020F0502020204030203" pitchFamily="34" charset="0"/>
                <a:cs typeface="Times New Roman" panose="02020603050405020304" pitchFamily="18" charset="0"/>
              </a:rPr>
              <a:t>143 stanowiska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opiniowanie lokalizacji inwestycji mieszkaniowej – </a:t>
            </a:r>
            <a:r>
              <a:rPr lang="pl-PL" u="sng" dirty="0"/>
              <a:t>25 stanowisk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opiniowanie projektów planów </a:t>
            </a:r>
            <a:r>
              <a:rPr lang="pl-PL" dirty="0" err="1"/>
              <a:t>remediacji</a:t>
            </a:r>
            <a:r>
              <a:rPr lang="pl-PL" dirty="0"/>
              <a:t> oraz warunków przeprowadzania działań naprawczych w środowisku </a:t>
            </a:r>
            <a:r>
              <a:rPr lang="pl-PL" b="1" dirty="0"/>
              <a:t>– </a:t>
            </a:r>
            <a:r>
              <a:rPr lang="pl-PL" u="sng" dirty="0"/>
              <a:t>9 stanowisk</a:t>
            </a:r>
            <a:r>
              <a:rPr lang="pl-PL" b="1" dirty="0"/>
              <a:t>	</a:t>
            </a:r>
            <a:endParaRPr lang="pl-PL" u="sng" dirty="0"/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D4526F0C-6010-6824-1355-4B3649039075}"/>
              </a:ext>
            </a:extLst>
          </p:cNvPr>
          <p:cNvGrpSpPr>
            <a:grpSpLocks/>
          </p:cNvGrpSpPr>
          <p:nvPr/>
        </p:nvGrpSpPr>
        <p:grpSpPr bwMode="auto">
          <a:xfrm>
            <a:off x="604157" y="3132348"/>
            <a:ext cx="1861457" cy="1752579"/>
            <a:chOff x="2160" y="2112"/>
            <a:chExt cx="1824" cy="1824"/>
          </a:xfrm>
        </p:grpSpPr>
        <p:pic>
          <p:nvPicPr>
            <p:cNvPr id="10" name="Picture 10" descr="5066268-small">
              <a:extLst>
                <a:ext uri="{FF2B5EF4-FFF2-40B4-BE49-F238E27FC236}">
                  <a16:creationId xmlns:a16="http://schemas.microsoft.com/office/drawing/2014/main" id="{7A08FEF6-3FF7-6016-6C13-E7AA3ABEF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112"/>
              <a:ext cx="1824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Podobny obraz">
              <a:extLst>
                <a:ext uri="{FF2B5EF4-FFF2-40B4-BE49-F238E27FC236}">
                  <a16:creationId xmlns:a16="http://schemas.microsoft.com/office/drawing/2014/main" id="{4D4C554C-0FE2-06F0-7A9F-AF38D0A78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072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881B693-72DC-E4B5-FD8E-79C364E37148}"/>
              </a:ext>
            </a:extLst>
          </p:cNvPr>
          <p:cNvSpPr txBox="1"/>
          <p:nvPr/>
        </p:nvSpPr>
        <p:spPr>
          <a:xfrm>
            <a:off x="2652888" y="3099460"/>
            <a:ext cx="7862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800" b="1" dirty="0">
                <a:effectLst/>
              </a:rPr>
              <a:t>Etap 5 - Dopuszczenie do użytkowania obiektów budowlanych – </a:t>
            </a:r>
            <a:r>
              <a:rPr lang="pl-PL" altLang="pl-PL" sz="1800" dirty="0">
                <a:effectLst/>
              </a:rPr>
              <a:t>stacji bazowych telefonii komórkowych  </a:t>
            </a:r>
            <a:r>
              <a:rPr lang="pl-PL" altLang="pl-PL" sz="1800" b="1" dirty="0">
                <a:effectLst/>
              </a:rPr>
              <a:t>- </a:t>
            </a:r>
            <a:r>
              <a:rPr lang="pl-PL" altLang="pl-PL" sz="1800" u="sng" dirty="0">
                <a:effectLst/>
              </a:rPr>
              <a:t>49 stanowisk </a:t>
            </a:r>
            <a:r>
              <a:rPr lang="pl-PL" altLang="pl-PL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pl-PL" u="sng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1A0590A-0D38-B242-61D7-73F9084BA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34" t="25926" r="39154" b="17460"/>
          <a:stretch>
            <a:fillRect/>
          </a:stretch>
        </p:blipFill>
        <p:spPr bwMode="auto">
          <a:xfrm>
            <a:off x="8048877" y="3745791"/>
            <a:ext cx="1861457" cy="2385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89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>
            <a:extLst>
              <a:ext uri="{FF2B5EF4-FFF2-40B4-BE49-F238E27FC236}">
                <a16:creationId xmlns:a16="http://schemas.microsoft.com/office/drawing/2014/main" id="{19B7A83C-C921-0738-54CE-A10695DBB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1" y="320676"/>
            <a:ext cx="8812214" cy="483657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altLang="pl-PL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Działalność laboratoryjna WSSE w Łodzi w 2025 r.</a:t>
            </a:r>
          </a:p>
          <a:p>
            <a:endParaRPr lang="pl-PL" altLang="pl-PL" b="1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altLang="pl-PL" sz="1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/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pl-PL" sz="1900" b="1" dirty="0">
              <a:solidFill>
                <a:schemeClr val="bg1"/>
              </a:solidFill>
            </a:endParaRPr>
          </a:p>
          <a:p>
            <a:endParaRPr lang="pl-PL" altLang="pl-PL" sz="1900" b="1" dirty="0">
              <a:solidFill>
                <a:schemeClr val="bg1"/>
              </a:solidFill>
            </a:endParaRPr>
          </a:p>
          <a:p>
            <a:endParaRPr lang="pl-PL" altLang="pl-PL" sz="1900" b="1" dirty="0">
              <a:solidFill>
                <a:srgbClr val="FF0000"/>
              </a:solidFill>
            </a:endParaRPr>
          </a:p>
          <a:p>
            <a:endParaRPr lang="pl-PL" altLang="pl-PL" b="1" dirty="0">
              <a:solidFill>
                <a:srgbClr val="FFFF00"/>
              </a:solidFill>
            </a:endParaRPr>
          </a:p>
          <a:p>
            <a:endParaRPr lang="pl-PL" altLang="pl-PL" b="1" dirty="0">
              <a:solidFill>
                <a:srgbClr val="FFFF00"/>
              </a:solidFill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179CF49-41AD-1AD5-C3B6-273CE6595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64574"/>
              </p:ext>
            </p:extLst>
          </p:nvPr>
        </p:nvGraphicFramePr>
        <p:xfrm>
          <a:off x="1049572" y="981075"/>
          <a:ext cx="9668785" cy="5683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2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1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>
                          <a:solidFill>
                            <a:schemeClr val="tx1"/>
                          </a:solidFill>
                          <a:effectLst/>
                        </a:rPr>
                        <a:t>Lp</a:t>
                      </a:r>
                      <a:endParaRPr lang="pl-PL" sz="14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Laboratorium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 dirty="0">
                          <a:solidFill>
                            <a:schemeClr val="tx1"/>
                          </a:solidFill>
                          <a:effectLst/>
                        </a:rPr>
                        <a:t>Liczba przebadanych próbek </a:t>
                      </a:r>
                      <a:endParaRPr lang="pl-PL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kern="100" dirty="0">
                          <a:solidFill>
                            <a:schemeClr val="tx1"/>
                          </a:solidFill>
                          <a:effectLst/>
                        </a:rPr>
                        <a:t>Liczba oznaczeń </a:t>
                      </a:r>
                      <a:endParaRPr lang="pl-PL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Badania Żywności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i Produktów Kosmetycznych 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3 417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354 320</a:t>
                      </a: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20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Badań Środowiskowych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 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1 209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37 643</a:t>
                      </a: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Mikrobiologii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i Parazytologii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4588 osób</a:t>
                      </a:r>
                      <a:b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14 895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28 843</a:t>
                      </a: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3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400" b="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Badań Środowiska Pracy i Badań Radiacyjnych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1 854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16 679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9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100" kern="1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kern="100" dirty="0">
                          <a:effectLst/>
                        </a:rPr>
                        <a:t>Oddział Laboratoryjny ds. Krajowej Kontroli Substancji Szkodliwych  w Wyrobach Tytoniowych </a:t>
                      </a:r>
                      <a:endParaRPr lang="pl-PL" sz="1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131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kern="100" dirty="0">
                          <a:solidFill>
                            <a:schemeClr val="tx1"/>
                          </a:solidFill>
                          <a:effectLst/>
                        </a:rPr>
                        <a:t>1 048</a:t>
                      </a:r>
                      <a:endParaRPr lang="pl-PL" sz="16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0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RAZEM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21 506</a:t>
                      </a:r>
                    </a:p>
                  </a:txBody>
                  <a:tcPr marL="63507" marR="635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438 533</a:t>
                      </a:r>
                    </a:p>
                  </a:txBody>
                  <a:tcPr marL="63507" marR="635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0D4B3CA9-71A5-F83C-D9FE-34555D28C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35" y="103908"/>
            <a:ext cx="10614329" cy="6473537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Higiena Dzieci i Młodzieży.</a:t>
            </a:r>
          </a:p>
          <a:p>
            <a:pPr algn="just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W 2025 roku pod nadzorem Państwowej Inspekcji Sanitarnej województwa łódzkiego znajdowało się </a:t>
            </a: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2717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placówek oświatowo-wychowawczych i opieki dla dzieci i młodzieży, z których skontrolowano </a:t>
            </a:r>
            <a:r>
              <a:rPr lang="pl-PL" sz="1500" u="sng" dirty="0">
                <a:latin typeface="Arial" panose="020B0604020202020204" pitchFamily="34" charset="0"/>
                <a:cs typeface="Arial" panose="020B0604020202020204" pitchFamily="34" charset="0"/>
              </a:rPr>
              <a:t>2228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. Łącznie przeprowadzono w nich 2810 kontroli sanitarnych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326 żłobków i klubów dziecięcych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843 przedszkola i inne formy wychowania przedszkolnego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1103 szkoły różnego typu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29 placówek kształcenia ustawicznego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100 placówek wsparcia dziennego (w większości świetlice środowiskowe),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117 placówek wychowania pozaszkolnego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154 placówki z pobytem całodobowym, do których zalicza się: </a:t>
            </a:r>
          </a:p>
          <a:p>
            <a:pPr marL="800100" lvl="1" indent="-342900" algn="just">
              <a:buFontTx/>
              <a:buChar char="-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placówki opiekuńczo-wychowawcze, w tym domy dziecka, </a:t>
            </a:r>
          </a:p>
          <a:p>
            <a:pPr marL="800100" lvl="1" indent="-342900" algn="just">
              <a:buFontTx/>
              <a:buChar char="-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domy studenckie,</a:t>
            </a:r>
          </a:p>
          <a:p>
            <a:pPr marL="800100" lvl="1" indent="-342900" algn="just">
              <a:buFontTx/>
              <a:buChar char="-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bursy i internaty,</a:t>
            </a:r>
          </a:p>
          <a:p>
            <a:pPr marL="800100" lvl="1" indent="-342900">
              <a:buFontTx/>
              <a:buChar char="-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młodzieżowe ośrodki wychowawcze i socjoterapii,</a:t>
            </a:r>
          </a:p>
          <a:p>
            <a:pPr marL="800100" lvl="1" indent="-342900">
              <a:buFontTx/>
              <a:buChar char="-"/>
            </a:pP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specjalne ośrodki wychowawcze i szkolno-wychowawcze.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0869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D61BE-EFCB-E3B9-AA34-14F153157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4B6049-2BEC-E0EF-07EB-43A7C53A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710"/>
          </a:xfrm>
        </p:spPr>
        <p:txBody>
          <a:bodyPr>
            <a:norm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Decyzje wydane w 2025 r. dotyczyły: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BFBC2D5B-1A7D-4D96-6E54-0A37C97D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66355"/>
            <a:ext cx="11210365" cy="568545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potwierdzenia spełnienia wymagań sanitarno-lokalowych w związku z powstaniem nowych placówek (większości żłobków i klubów dziecięcych)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stwierdzenia nieprawidłowości niewłaściwego stany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sanitarno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– higienicznego: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	- ciągów komunikacyjnych lub szatni,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lekcyjnych i innych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zajęć,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	- toalet, w tym sprawności technicznej armatury oraz wyposażenia w środki higieniczne,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	- niewłaściwych warunków do prowadzenia zajęć w-f.</a:t>
            </a:r>
          </a:p>
          <a:p>
            <a: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 2025 r. w placówkach nauczania, wychowania i opieki oraz wypoczynku dzieci i młodzieży wydano:</a:t>
            </a:r>
            <a:b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 </a:t>
            </a:r>
            <a:r>
              <a:rPr lang="pl-PL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125</a:t>
            </a:r>
            <a: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decyzji administracyjnych (m. in. nowych, przedłużających, potwierdzających spełnienie wymagań sanitarnych, wygaszających)</a:t>
            </a:r>
            <a:b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pl-PL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Nałożono również 3 mandaty na łączną kwotę 1700 zł.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3601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46F0-FF72-3444-F2CE-CA6273A67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id="{7AE0E6C2-307D-B7FF-72D3-87357384F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097" y="691179"/>
            <a:ext cx="4504669" cy="508788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0EF70F-0D33-642D-D367-B6DF06C47D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018" y="1049572"/>
            <a:ext cx="5907441" cy="46686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64E8B01-2146-5D2D-1FB7-B68150E5BF26}"/>
              </a:ext>
            </a:extLst>
          </p:cNvPr>
          <p:cNvSpPr txBox="1"/>
          <p:nvPr/>
        </p:nvSpPr>
        <p:spPr>
          <a:xfrm>
            <a:off x="5471766" y="477078"/>
            <a:ext cx="450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Wyegzekwowano łącznie 40 decyzji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7D4AC11-A637-C442-B2CA-3C3EA9CAF11C}"/>
              </a:ext>
            </a:extLst>
          </p:cNvPr>
          <p:cNvSpPr txBox="1"/>
          <p:nvPr/>
        </p:nvSpPr>
        <p:spPr>
          <a:xfrm>
            <a:off x="1869260" y="5144494"/>
            <a:ext cx="1244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l-PL" b="1" kern="100" spc="300">
                <a:solidFill>
                  <a:schemeClr val="bg1">
                    <a:lumMod val="9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Remont sali gimnastycznej w Szkole Podstawowej Nr 166</a:t>
            </a:r>
          </a:p>
          <a:p>
            <a:pPr lvl="0">
              <a:defRPr/>
            </a:pPr>
            <a:r>
              <a:rPr lang="pl-PL" b="1" kern="100" spc="300">
                <a:solidFill>
                  <a:schemeClr val="bg1">
                    <a:lumMod val="95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             w Łodzi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0213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E15A3-539A-771F-68BF-1C4C29C9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Dodatkowo nadzorem objęto placówki wypoczynku letniego i zimowego</a:t>
            </a:r>
            <a:b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B0A42B-6FA2-61EB-0663-E69DF931A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014"/>
            <a:ext cx="10515600" cy="4518052"/>
          </a:xfrm>
        </p:spPr>
        <p:txBody>
          <a:bodyPr/>
          <a:lstStyle/>
          <a:p>
            <a:pPr algn="just"/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2025 roku w elektronicznej bazie wypoczynku Ministerstwa Edukacji Narodowej zarejestrowano na terenie woj. łódzkiego </a:t>
            </a:r>
            <a:r>
              <a:rPr lang="pl-PL" sz="18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1664</a:t>
            </a:r>
            <a:r>
              <a:rPr lang="pl-PL" sz="1800" spc="-2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turnusów wypoczynku (1269 letnich, 395 zimowych), w których przeprowadzono łącznie </a:t>
            </a:r>
            <a:r>
              <a:rPr lang="pl-PL" sz="18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847</a:t>
            </a:r>
            <a:r>
              <a:rPr lang="pl-PL" sz="1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kontroli.</a:t>
            </a:r>
            <a:endParaRPr lang="pl-PL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dirty="0"/>
          </a:p>
        </p:txBody>
      </p:sp>
      <p:pic>
        <p:nvPicPr>
          <p:cNvPr id="6" name="Obraz 5" descr="Namioty kempingowe trafią przez promienie słońce">
            <a:extLst>
              <a:ext uri="{FF2B5EF4-FFF2-40B4-BE49-F238E27FC236}">
                <a16:creationId xmlns:a16="http://schemas.microsoft.com/office/drawing/2014/main" id="{4193E382-B3CF-7BB1-B3B0-04F8C29AA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63" y="2601237"/>
            <a:ext cx="4949674" cy="29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51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CA3E79-F5CB-8BD1-9676-BBE033BE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Higiena radiacyjna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B25CCE-5CF0-8E28-50B9-633E2CB4C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RTG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6C5C4E-34F1-D63C-BB4B-970A7471E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862" y="2505074"/>
            <a:ext cx="3157230" cy="3943433"/>
          </a:xfrm>
        </p:spPr>
        <p:txBody>
          <a:bodyPr>
            <a:normAutofit/>
          </a:bodyPr>
          <a:lstStyle/>
          <a:p>
            <a:pPr algn="l"/>
            <a:r>
              <a:rPr lang="pl-PL" sz="1800" b="1" dirty="0"/>
              <a:t>915</a:t>
            </a:r>
            <a:r>
              <a:rPr lang="pl-PL" sz="1800" dirty="0"/>
              <a:t> jednostek stosujących promieniowanie jonizujące w medycynie</a:t>
            </a:r>
          </a:p>
          <a:p>
            <a:pPr algn="l"/>
            <a:r>
              <a:rPr lang="pl-PL" sz="1800" b="1" dirty="0"/>
              <a:t>2215</a:t>
            </a:r>
            <a:r>
              <a:rPr lang="pl-PL" sz="1800" dirty="0"/>
              <a:t> aparatów rtg, w tym:</a:t>
            </a:r>
          </a:p>
          <a:p>
            <a:pPr marL="285750" indent="-285750" algn="l">
              <a:buFontTx/>
              <a:buChar char="-"/>
            </a:pPr>
            <a:r>
              <a:rPr lang="pl-PL" sz="1800" b="1" dirty="0"/>
              <a:t>2</a:t>
            </a:r>
            <a:r>
              <a:rPr lang="pl-PL" sz="1800" dirty="0"/>
              <a:t> PET/CT</a:t>
            </a:r>
          </a:p>
          <a:p>
            <a:pPr marL="285750" indent="-285750" algn="l">
              <a:buFontTx/>
              <a:buChar char="-"/>
            </a:pPr>
            <a:r>
              <a:rPr lang="pl-PL" sz="1800" b="1" dirty="0"/>
              <a:t>71</a:t>
            </a:r>
            <a:r>
              <a:rPr lang="pl-PL" sz="1800" dirty="0"/>
              <a:t> tomografy komputerowe</a:t>
            </a:r>
          </a:p>
          <a:p>
            <a:pPr marL="285750" indent="-285750" algn="l">
              <a:buFontTx/>
              <a:buChar char="-"/>
            </a:pPr>
            <a:r>
              <a:rPr lang="pl-PL" sz="1800" b="1" dirty="0"/>
              <a:t>174</a:t>
            </a:r>
            <a:r>
              <a:rPr lang="pl-PL" sz="1800" dirty="0"/>
              <a:t> </a:t>
            </a:r>
            <a:r>
              <a:rPr lang="pl-PL" sz="1800" dirty="0" err="1"/>
              <a:t>ogólnodiagnostyczne</a:t>
            </a:r>
            <a:endParaRPr lang="pl-PL" sz="1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6A3040-32C7-F9E0-3151-472CAFFF6E2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pl-PL" dirty="0"/>
              <a:t>PEM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823C5E5-ED96-7445-A606-E50C6D90091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94730" y="2501899"/>
            <a:ext cx="2993303" cy="3387624"/>
          </a:xfrm>
        </p:spPr>
        <p:txBody>
          <a:bodyPr>
            <a:normAutofit/>
          </a:bodyPr>
          <a:lstStyle/>
          <a:p>
            <a:r>
              <a:rPr lang="pl-PL" sz="1800" b="1" dirty="0"/>
              <a:t>139</a:t>
            </a:r>
            <a:r>
              <a:rPr lang="pl-PL" sz="1800" dirty="0"/>
              <a:t> jednostek stosujących pole elektromagnetyczne w medycynie i przemyśle</a:t>
            </a:r>
          </a:p>
          <a:p>
            <a:r>
              <a:rPr lang="pl-PL" sz="1800" b="1" dirty="0"/>
              <a:t>895</a:t>
            </a:r>
            <a:r>
              <a:rPr lang="pl-PL" sz="1800" dirty="0"/>
              <a:t> urządzeń, w tym:</a:t>
            </a:r>
          </a:p>
          <a:p>
            <a:pPr marL="285750" indent="-285750">
              <a:buFontTx/>
              <a:buChar char="-"/>
            </a:pPr>
            <a:r>
              <a:rPr lang="pl-PL" sz="1800" b="1" dirty="0"/>
              <a:t>39</a:t>
            </a:r>
            <a:r>
              <a:rPr lang="pl-PL" sz="1800" dirty="0"/>
              <a:t> rezonansów magnetycznych</a:t>
            </a:r>
          </a:p>
          <a:p>
            <a:pPr marL="285750" indent="-285750">
              <a:buFontTx/>
              <a:buChar char="-"/>
            </a:pPr>
            <a:r>
              <a:rPr lang="pl-PL" sz="1800" b="1" dirty="0"/>
              <a:t>463</a:t>
            </a:r>
            <a:r>
              <a:rPr lang="pl-PL" sz="1800" dirty="0"/>
              <a:t> do elektrochirurgii</a:t>
            </a:r>
          </a:p>
          <a:p>
            <a:pPr marL="285750" indent="-285750" algn="l">
              <a:buFontTx/>
              <a:buChar char="-"/>
            </a:pPr>
            <a:endParaRPr lang="pl-PL" sz="18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CBF264CA-D7C3-E704-91A9-82BA6069733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/>
              <a:t>Radon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F6DB0EC6-55F7-1CC7-1CF9-FEDCAD51B4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49672" y="2501899"/>
            <a:ext cx="2993303" cy="3387624"/>
          </a:xfrm>
        </p:spPr>
        <p:txBody>
          <a:bodyPr/>
          <a:lstStyle/>
          <a:p>
            <a:pPr algn="r"/>
            <a:r>
              <a:rPr lang="pl-PL" sz="1800" b="1" dirty="0"/>
              <a:t>36</a:t>
            </a:r>
            <a:r>
              <a:rPr lang="pl-PL" sz="1800" dirty="0"/>
              <a:t> zakładów pracy, w których zidentyfikowano możliwość lokalnego narażenia na radon (miejsca pracy pod ziemią, stacje uzdatniania wody)</a:t>
            </a:r>
          </a:p>
        </p:txBody>
      </p:sp>
    </p:spTree>
    <p:extLst>
      <p:ext uri="{BB962C8B-B14F-4D97-AF65-F5344CB8AC3E}">
        <p14:creationId xmlns:p14="http://schemas.microsoft.com/office/powerpoint/2010/main" val="15147133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9DE5-4FC3-5BFF-CEFB-90127E292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A6257507-0D04-0F31-FF79-33413ADC3F48}"/>
              </a:ext>
            </a:extLst>
          </p:cNvPr>
          <p:cNvSpPr txBox="1">
            <a:spLocks/>
          </p:cNvSpPr>
          <p:nvPr/>
        </p:nvSpPr>
        <p:spPr>
          <a:xfrm>
            <a:off x="1614115" y="1506920"/>
            <a:ext cx="10577885" cy="485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300">
                <a:solidFill>
                  <a:srgbClr val="004994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7000"/>
              </a:lnSpc>
            </a:pPr>
            <a:r>
              <a:rPr lang="pl-PL" sz="2500" kern="100" spc="80" dirty="0">
                <a:solidFill>
                  <a:schemeClr val="tx1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Programy edukacyjne realizowane w 2025 roku:</a:t>
            </a:r>
            <a:endParaRPr lang="pl-PL" sz="1600" spc="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C0C6368-CB8D-337B-1239-6FF702744542}"/>
              </a:ext>
            </a:extLst>
          </p:cNvPr>
          <p:cNvSpPr txBox="1"/>
          <p:nvPr/>
        </p:nvSpPr>
        <p:spPr>
          <a:xfrm>
            <a:off x="930302" y="2384742"/>
            <a:ext cx="101299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„Wybierz życie, pierwszy krok”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HPV</a:t>
            </a:r>
            <a:endParaRPr lang="pl-PL" kern="100" spc="7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„Podstępne WZW”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WZW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„Znamię! Znam je?”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nowotworów skóry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„Dopalaczom mówimy STOP”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wybieramy zdrowie” – profilaktyka uzależnień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Krajowy Program Zapobiegania Zakażeniom HIV i Zwalczania AIDS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„Trzymaj Formę!”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zdrowe odżywianie i aktywność fizyczna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„Skąd się biorą produkty ekologiczne?”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zdrowe odżywianie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„Suplementuję, gdy potrzebuję”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podniesienie  wiedzy dot. suplementów diety</a:t>
            </a:r>
            <a:endParaRPr lang="pl-PL" sz="2000" spc="70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„Kryształowy uśmiech mam, bo o zęby dbam”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próchnicy</a:t>
            </a:r>
          </a:p>
        </p:txBody>
      </p:sp>
    </p:spTree>
    <p:extLst>
      <p:ext uri="{BB962C8B-B14F-4D97-AF65-F5344CB8AC3E}">
        <p14:creationId xmlns:p14="http://schemas.microsoft.com/office/powerpoint/2010/main" val="35039753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B8AB6-7BD1-5C1D-CC3C-E384B01B5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1C209A34-CC9C-5E7C-73AA-E5AE662B5B35}"/>
              </a:ext>
            </a:extLst>
          </p:cNvPr>
          <p:cNvSpPr txBox="1">
            <a:spLocks/>
          </p:cNvSpPr>
          <p:nvPr/>
        </p:nvSpPr>
        <p:spPr>
          <a:xfrm>
            <a:off x="1614115" y="1506920"/>
            <a:ext cx="10577885" cy="485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300">
                <a:solidFill>
                  <a:srgbClr val="004994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7000"/>
              </a:lnSpc>
            </a:pPr>
            <a:r>
              <a:rPr lang="pl-PL" sz="2500" kern="100" spc="80" dirty="0">
                <a:solidFill>
                  <a:schemeClr val="tx1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Działania promocyjne / kampanie społeczne w 2025 roku:</a:t>
            </a:r>
            <a:endParaRPr lang="pl-PL" sz="1600" spc="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203E68F-11F7-030B-C11F-820D0595335E}"/>
              </a:ext>
            </a:extLst>
          </p:cNvPr>
          <p:cNvSpPr txBox="1"/>
          <p:nvPr/>
        </p:nvSpPr>
        <p:spPr>
          <a:xfrm>
            <a:off x="930301" y="2384742"/>
            <a:ext cx="103525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Światowy Dzień Zdrowia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Dni Otwarte PIS</a:t>
            </a:r>
            <a:endParaRPr lang="pl-PL" kern="100" spc="7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Europejski Tydzień Szczepień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promocja szczepień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Światowy Dzień bez Tytoniu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uzależnień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Światowy Dzień Rzucania Palenia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uzależnień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Europejski Dzień Wiedzy o Antybiotykach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zapobieganie antybiotykoodporności</a:t>
            </a:r>
            <a:endParaRPr lang="pl-PL" sz="2000" spc="70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Bezpieczne wakacje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Bezpieczne ferie</a:t>
            </a:r>
            <a:endParaRPr lang="pl-PL" sz="2000" kern="100" spc="7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„Jesień bez infekcji”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zdrowe odżywianie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#Safe2EatEU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bezpieczna żywność</a:t>
            </a:r>
          </a:p>
        </p:txBody>
      </p:sp>
    </p:spTree>
    <p:extLst>
      <p:ext uri="{BB962C8B-B14F-4D97-AF65-F5344CB8AC3E}">
        <p14:creationId xmlns:p14="http://schemas.microsoft.com/office/powerpoint/2010/main" val="2704519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FB8BB-F562-5241-5EC2-376FFDE0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5FEC1C08-E2A3-C347-D936-981F04630EB7}"/>
              </a:ext>
            </a:extLst>
          </p:cNvPr>
          <p:cNvSpPr txBox="1">
            <a:spLocks/>
          </p:cNvSpPr>
          <p:nvPr/>
        </p:nvSpPr>
        <p:spPr>
          <a:xfrm>
            <a:off x="1614115" y="1506920"/>
            <a:ext cx="10577885" cy="485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300">
                <a:solidFill>
                  <a:srgbClr val="004994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7000"/>
              </a:lnSpc>
            </a:pPr>
            <a:r>
              <a:rPr lang="pl-PL" sz="2500" kern="100" spc="80" dirty="0">
                <a:solidFill>
                  <a:schemeClr val="tx1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Nowe programy realizowane w 2026 r.:</a:t>
            </a:r>
            <a:endParaRPr lang="pl-PL" sz="1600" spc="8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E932C9-5F36-0354-34DF-0CE61BB4EB4D}"/>
              </a:ext>
            </a:extLst>
          </p:cNvPr>
          <p:cNvSpPr txBox="1"/>
          <p:nvPr/>
        </p:nvSpPr>
        <p:spPr>
          <a:xfrm>
            <a:off x="930302" y="2384742"/>
            <a:ext cx="101299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#MłodziŚwiadomi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chorób przenoszonych drogą płciową</a:t>
            </a:r>
            <a:endParaRPr lang="pl-PL" kern="100" spc="7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„Senior w roli głównej”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promowanie zdrowego stylu życia wśród seniorów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2000" b="1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„Tylko pomyśl” </a:t>
            </a:r>
            <a:r>
              <a:rPr lang="pl-PL" sz="2000" kern="100" spc="70" dirty="0">
                <a:ea typeface="Aptos" panose="020B0004020202020204" pitchFamily="34" charset="0"/>
                <a:cs typeface="Times New Roman" panose="02020603050405020304" pitchFamily="18" charset="0"/>
              </a:rPr>
              <a:t>– profilaktyka zdrowia psychicznego wśród młodzieży</a:t>
            </a:r>
          </a:p>
        </p:txBody>
      </p:sp>
    </p:spTree>
    <p:extLst>
      <p:ext uri="{BB962C8B-B14F-4D97-AF65-F5344CB8AC3E}">
        <p14:creationId xmlns:p14="http://schemas.microsoft.com/office/powerpoint/2010/main" val="3463188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27681C-2735-8008-E7DC-E99B9E3D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926"/>
            <a:ext cx="10515600" cy="2397644"/>
          </a:xfrm>
        </p:spPr>
        <p:txBody>
          <a:bodyPr>
            <a:normAutofit fontScale="55000" lnSpcReduction="20000"/>
          </a:bodyPr>
          <a:lstStyle/>
          <a:p>
            <a:endParaRPr lang="pl-PL" dirty="0"/>
          </a:p>
          <a:p>
            <a:r>
              <a:rPr lang="pl-PL" i="1" dirty="0"/>
              <a:t>                                                </a:t>
            </a:r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r>
              <a:rPr lang="pl-PL" i="1" dirty="0"/>
              <a:t>  </a:t>
            </a:r>
            <a:r>
              <a:rPr lang="pl-PL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A4A34B3-5F51-31E5-6594-A4492A649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245" y="491494"/>
            <a:ext cx="6687483" cy="410584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C5A5C14-8129-8B2C-2A5F-B689D3A8A754}"/>
              </a:ext>
            </a:extLst>
          </p:cNvPr>
          <p:cNvSpPr txBox="1"/>
          <p:nvPr/>
        </p:nvSpPr>
        <p:spPr>
          <a:xfrm>
            <a:off x="4031673" y="4862672"/>
            <a:ext cx="3932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3"/>
              </a:rPr>
              <a:t>sekretariat.wsse.lodz@sanepid.gov.pl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736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5B6A61-BEE6-1A17-135E-23E1C2C0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153" y="365125"/>
            <a:ext cx="10830779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Sytuacja epidemiologiczna chorób zakaźnych w woj. łódzkim w 2025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6C9EAC-F20B-0136-26F1-AD73E3FF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154" y="1976283"/>
            <a:ext cx="10483645" cy="4026311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2025 r. w województwie łódzkim wzrosła zapadalność na kilka rejestrowanych chorób zakaźnych, w tym m.in. na wybrane choroby inwazyjne, wybrane zakażenia jelitowe, wybrane wirusowe zapalenia wątroby i wybrane choroby przenoszone drogą płciową;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Sytuacja w tym względzie nie odbiegała od sytuacji rejestrowanej na terenie kraju; 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Było to spowodowane kilkoma czynnikami, w tym m.in. </a:t>
            </a:r>
            <a:r>
              <a:rPr lang="pl-PL" sz="2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większą liczbą badań 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kierunku czynników zakaźnych, niskim poziomem zainteresowania mieszkańców województwa łódzkiego </a:t>
            </a:r>
            <a:r>
              <a:rPr lang="pl-PL" sz="2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szczepieniami obowiązkowymi i zalecanymi 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oraz </a:t>
            </a:r>
            <a:r>
              <a:rPr lang="pl-PL" sz="2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większą podatnością ludzi 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różne zakażenia i choroby zakaźne po wcześniejszych zakażeniach wirusem SARS-CoV-2;</a:t>
            </a:r>
          </a:p>
          <a:p>
            <a:pPr algn="just"/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Sytuację epidemiologiczną chorób zakaźnych w województwie łódzkim w 2025 r. można uznać za względnie stabilną.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709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B1A903-F3C0-9E30-6AB7-62C197B3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Krztusiec w woj. łódzkim w latach 2024-2025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3B7844-9CD0-DE49-0A93-4A25955C8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pl-PL" dirty="0"/>
              <a:t>W województwie łódzkim w 2025 r. zapadalność na krztusiec w przeliczeniu na 100 tys. mieszkańców, mimo że niższa niż w roku 2024, była nadal wysoka w stosunku do lat wcześniejszych;</a:t>
            </a:r>
          </a:p>
          <a:p>
            <a:pPr algn="just"/>
            <a:r>
              <a:rPr lang="pl-PL" dirty="0"/>
              <a:t>W naszym województwie zapadalność na krztusiec była w roku 2025 prawie 3 razy wyższa od średniej zapadalności na tę chorobę w Polsce. Również we wcześniejszych latach średnia zapadalność w całym kraju była niższa niż w województwie łódzkim.;</a:t>
            </a:r>
          </a:p>
          <a:p>
            <a:pPr algn="just"/>
            <a:r>
              <a:rPr lang="pl-PL" dirty="0"/>
              <a:t>W 2024 r. w województwie łódzkim odnotowano 3606 przypadków </a:t>
            </a:r>
            <a:r>
              <a:rPr lang="pl-PL" dirty="0" err="1"/>
              <a:t>zachorowań</a:t>
            </a:r>
            <a:r>
              <a:rPr lang="pl-PL" dirty="0"/>
              <a:t> na krztusiec, a w 2025 r. – 1147 </a:t>
            </a:r>
            <a:r>
              <a:rPr lang="pl-PL" dirty="0" err="1"/>
              <a:t>zachorowań</a:t>
            </a:r>
            <a:r>
              <a:rPr lang="pl-PL" dirty="0"/>
              <a:t>; Polska 11 339 spadek </a:t>
            </a:r>
          </a:p>
          <a:p>
            <a:pPr algn="just"/>
            <a:r>
              <a:rPr lang="pl-PL" dirty="0"/>
              <a:t>W okresie I–IV 2026 r. w województwie łódzkim zarejestrowano 159 przypadków </a:t>
            </a:r>
            <a:r>
              <a:rPr lang="pl-PL" dirty="0" err="1"/>
              <a:t>zachorowań</a:t>
            </a:r>
            <a:r>
              <a:rPr lang="pl-PL" dirty="0"/>
              <a:t> na krztusiec (w okresie I-IV 2025 r. – 797 </a:t>
            </a:r>
            <a:r>
              <a:rPr lang="pl-PL" dirty="0" err="1"/>
              <a:t>zachorowań</a:t>
            </a:r>
            <a:r>
              <a:rPr lang="pl-PL" dirty="0"/>
              <a:t>).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402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FE74E739-7452-C3AE-DE50-87B9B3FE47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4732805"/>
              </p:ext>
            </p:extLst>
          </p:nvPr>
        </p:nvGraphicFramePr>
        <p:xfrm>
          <a:off x="495946" y="247973"/>
          <a:ext cx="11189775" cy="616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427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37D0EF-DE03-1748-75C0-F41BA0D3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55" y="365125"/>
            <a:ext cx="11546237" cy="85924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Przyczyny niekorzystnej sytuacji epidemiologicznej krztuśca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F9EEE6-67E4-7D21-4CD6-F4CF14068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algn="just"/>
            <a:r>
              <a:rPr lang="pl-PL" sz="2400" dirty="0"/>
              <a:t>Zmniejszenie liczby osób zaszczepionych przeciw krztuścowi w związku ze wzrastającym negatywnym nastawieniem rodziców do szczepień dzieci;</a:t>
            </a:r>
          </a:p>
          <a:p>
            <a:pPr lvl="0" algn="just"/>
            <a:r>
              <a:rPr lang="pl-PL" sz="2400" dirty="0"/>
              <a:t>Wygasanie odporności uzyskanej w wyniku szczepień w dzieciństwie i rzadkie przyjmowanie dawek przypominających szczepionki przeciwko tej chorobie przez osoby dorosłe. Niski odsetek osób szczepionych dawkami przypominającymi związany jest z brakiem wiedzy na ten temat wśród większości osób. Ponadto zgodnie z Programem Szczepień Ochronnych szczepienia przypominające przeciwko krztuścowi są zalecane, a nie obowiązkowe. Oznacza to, że osoba poddająca się szczepieniu musi zwykle pokryć koszt preparatu szczepionkowego;</a:t>
            </a:r>
          </a:p>
          <a:p>
            <a:pPr lvl="0" algn="just"/>
            <a:r>
              <a:rPr lang="pl-PL" sz="2400" dirty="0"/>
              <a:t>Cykliczny wzrost liczby </a:t>
            </a:r>
            <a:r>
              <a:rPr lang="pl-PL" sz="2400" dirty="0" err="1"/>
              <a:t>zachorowań</a:t>
            </a:r>
            <a:r>
              <a:rPr lang="pl-PL" sz="2400" dirty="0"/>
              <a:t> na krztusiec obserwowany jest co 3 – 5 lat.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5265320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Niestandardowy 3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4993"/>
      </a:accent1>
      <a:accent2>
        <a:srgbClr val="E6332A"/>
      </a:accent2>
      <a:accent3>
        <a:srgbClr val="4D94D8"/>
      </a:accent3>
      <a:accent4>
        <a:srgbClr val="F07062"/>
      </a:accent4>
      <a:accent5>
        <a:srgbClr val="7F7F7F"/>
      </a:accent5>
      <a:accent6>
        <a:srgbClr val="D8D8D8"/>
      </a:accent6>
      <a:hlink>
        <a:srgbClr val="467886"/>
      </a:hlink>
      <a:folHlink>
        <a:srgbClr val="96607D"/>
      </a:folHlink>
    </a:clrScheme>
    <a:fontScheme name="Niestandardowy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kiet Office 2013–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 2013–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 2013–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2228</TotalTime>
  <Words>5277</Words>
  <Application>Microsoft Office PowerPoint</Application>
  <PresentationFormat>Panoramiczny</PresentationFormat>
  <Paragraphs>460</Paragraphs>
  <Slides>58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8" baseType="lpstr">
      <vt:lpstr>Aptos</vt:lpstr>
      <vt:lpstr>Arial</vt:lpstr>
      <vt:lpstr>Arial Black</vt:lpstr>
      <vt:lpstr>Calibri</vt:lpstr>
      <vt:lpstr>Lato</vt:lpstr>
      <vt:lpstr>Noto Serif</vt:lpstr>
      <vt:lpstr>Times New Roman</vt:lpstr>
      <vt:lpstr>Verdana</vt:lpstr>
      <vt:lpstr>Wingdings</vt:lpstr>
      <vt:lpstr>1_Motyw pakietu Office</vt:lpstr>
      <vt:lpstr>Raport o stanie sanitarym województwa łódzkiego w 2025 r.</vt:lpstr>
      <vt:lpstr>Prezentacja programu PowerPoint</vt:lpstr>
      <vt:lpstr>Prezentacja programu PowerPoint</vt:lpstr>
      <vt:lpstr>Prezentacja programu PowerPoint</vt:lpstr>
      <vt:lpstr>Prezentacja programu PowerPoint</vt:lpstr>
      <vt:lpstr>Sytuacja epidemiologiczna chorób zakaźnych w woj. łódzkim w 2025 r.</vt:lpstr>
      <vt:lpstr>Krztusiec w woj. łódzkim w latach 2024-2025</vt:lpstr>
      <vt:lpstr>Prezentacja programu PowerPoint</vt:lpstr>
      <vt:lpstr>Przyczyny niekorzystnej sytuacji epidemiologicznej krztuśca</vt:lpstr>
      <vt:lpstr>Odra w woj. łódzkim w latach 2024-2025</vt:lpstr>
      <vt:lpstr>Prezentacja programu PowerPoint</vt:lpstr>
      <vt:lpstr>Sezony epidemiczne zachorowań na grypę w woj. łódzkim 2024/2025 i 2025/2026</vt:lpstr>
      <vt:lpstr>Sezony epidemiczne zachorowań na grypę w woj. łódzkim 2024/2025 i 2025/2026</vt:lpstr>
      <vt:lpstr>Prezentacja programu PowerPoint</vt:lpstr>
      <vt:lpstr>Prezentacja programu PowerPoint</vt:lpstr>
      <vt:lpstr>Prezentacja programu PowerPoint</vt:lpstr>
      <vt:lpstr>Odmowy wykonywania obowiązkowych szczepień ochronnych</vt:lpstr>
      <vt:lpstr>Prowadzenie przez ŁPWIS spraw egzekucji obowiązku szczepień</vt:lpstr>
      <vt:lpstr>Wzw typu A w woj. łódzkim i w Polsce w latach 2024-2026</vt:lpstr>
      <vt:lpstr>Borelioza w woj. łódzkim w 2025 r.</vt:lpstr>
      <vt:lpstr>Prezentacja programu PowerPoint</vt:lpstr>
      <vt:lpstr>Kleszczowe zapalenie mózgu w województwie łódzkim w 2025 r.</vt:lpstr>
      <vt:lpstr>Prezentacja programu PowerPoint</vt:lpstr>
      <vt:lpstr>Podróże 2024 r</vt:lpstr>
      <vt:lpstr>Prezentacja programu PowerPoint</vt:lpstr>
      <vt:lpstr>Prezentacja programu PowerPoint</vt:lpstr>
      <vt:lpstr>Prezentacja programu PowerPoint</vt:lpstr>
      <vt:lpstr>Podmioty lecznicze w województwie łódzkim</vt:lpstr>
      <vt:lpstr>Większe prace modernizacyjno-remontowe w szpitalach w województwie łódzkim w 2025 r. </vt:lpstr>
      <vt:lpstr>Większe prace modernizacyjno-remontowe w szpitalach w województwie łódzkim w 2025 r. – cd. </vt:lpstr>
      <vt:lpstr> Laboratorium przyszłości  w Szpitalu Kopernika.  Laboratorium, w którym wszystko działa automatycznie — od transportu próbek, przez proces analizy, aż po archiwizację wyników.</vt:lpstr>
      <vt:lpstr>Szpitale w województwie łódzkim w latach 2023 – 2024</vt:lpstr>
      <vt:lpstr>Ogniska epidemiczne w szpitalach w województwie łódzkim w latach 2023–2025</vt:lpstr>
      <vt:lpstr>W zakresie higieny komunalnej- bezpieczeństwo zdrowotne wody</vt:lpstr>
      <vt:lpstr>Prezentacja programu PowerPoint</vt:lpstr>
      <vt:lpstr>Prezentacja programu PowerPoint</vt:lpstr>
      <vt:lpstr> Stan sanitarno-porządkowy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Decyzje wydane w 2025 r. dotyczyły:</vt:lpstr>
      <vt:lpstr>Prezentacja programu PowerPoint</vt:lpstr>
      <vt:lpstr>Dodatkowo nadzorem objęto placówki wypoczynku letniego i zimowego </vt:lpstr>
      <vt:lpstr>Higiena radiacyjna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WSSE Łódź - Urszula Jędrzejczyk</dc:creator>
  <cp:lastModifiedBy>WSSE Łódź - Urszula Jędrzejczyk</cp:lastModifiedBy>
  <cp:revision>3</cp:revision>
  <dcterms:created xsi:type="dcterms:W3CDTF">2026-04-07T16:42:47Z</dcterms:created>
  <dcterms:modified xsi:type="dcterms:W3CDTF">2026-05-19T07:02:26Z</dcterms:modified>
</cp:coreProperties>
</file>