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8" r:id="rId6"/>
    <p:sldId id="261" r:id="rId7"/>
  </p:sldIdLst>
  <p:sldSz cx="20104100" cy="11309350"/>
  <p:notesSz cx="9925050" cy="67929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9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414" autoAdjust="0"/>
  </p:normalViewPr>
  <p:slideViewPr>
    <p:cSldViewPr>
      <p:cViewPr varScale="1">
        <p:scale>
          <a:sx n="59" d="100"/>
          <a:sy n="59" d="100"/>
        </p:scale>
        <p:origin x="138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ysokość</a:t>
            </a:r>
            <a:r>
              <a:rPr lang="en-US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środków</a:t>
            </a:r>
            <a:r>
              <a:rPr lang="pl-PL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zaangażowanych we współpracę </a:t>
            </a:r>
            <a:br>
              <a:rPr lang="pl-PL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organizacjami pozarządowymi w 2025 r.</a:t>
            </a:r>
            <a:r>
              <a:rPr lang="en-US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(w </a:t>
            </a:r>
            <a:r>
              <a:rPr lang="en-US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zł</a:t>
            </a:r>
            <a:r>
              <a:rPr lang="en-US" b="1" dirty="0">
                <a:solidFill>
                  <a:sysClr val="windowText" lastClr="000000"/>
                </a:solidFill>
              </a:rPr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2.9030585795749093E-2"/>
          <c:y val="0.1505191770383541"/>
          <c:w val="0.94401244167962672"/>
          <c:h val="0.53373759815292798"/>
        </c:manualLayout>
      </c:layout>
      <c:ofPieChart>
        <c:ofPieType val="bar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wysokość środków (w zł)</c:v>
                </c:pt>
              </c:strCache>
            </c:strRef>
          </c:tx>
          <c:explosion val="4"/>
          <c:dPt>
            <c:idx val="0"/>
            <c:bubble3D val="0"/>
            <c:spPr>
              <a:gradFill flip="none" rotWithShape="1">
                <a:gsLst>
                  <a:gs pos="0">
                    <a:schemeClr val="accent1">
                      <a:lumMod val="0"/>
                      <a:lumOff val="100000"/>
                    </a:schemeClr>
                  </a:gs>
                  <a:gs pos="35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accent1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0C-4901-9FCE-B8109FBE764F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chemeClr val="accent3">
                      <a:lumMod val="0"/>
                      <a:lumOff val="100000"/>
                    </a:schemeClr>
                  </a:gs>
                  <a:gs pos="35000">
                    <a:schemeClr val="accent3">
                      <a:lumMod val="0"/>
                      <a:lumOff val="100000"/>
                    </a:schemeClr>
                  </a:gs>
                  <a:gs pos="100000">
                    <a:schemeClr val="accent3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70C-4901-9FCE-B8109FBE764F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 w="9525" cap="flat" cmpd="sng" algn="ctr">
                <a:solidFill>
                  <a:schemeClr val="accent6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370C-4901-9FCE-B8109FBE764F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chemeClr val="accent4">
                      <a:lumMod val="0"/>
                      <a:lumOff val="100000"/>
                    </a:schemeClr>
                  </a:gs>
                  <a:gs pos="35000">
                    <a:schemeClr val="accent4">
                      <a:lumMod val="0"/>
                      <a:lumOff val="100000"/>
                    </a:schemeClr>
                  </a:gs>
                  <a:gs pos="100000">
                    <a:schemeClr val="accent4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 w="9525" cap="flat" cmpd="sng" algn="ctr">
                <a:solidFill>
                  <a:schemeClr val="accent2">
                    <a:lumMod val="60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370C-4901-9FCE-B8109FBE764F}"/>
              </c:ext>
            </c:extLst>
          </c:dPt>
          <c:dPt>
            <c:idx val="4"/>
            <c:bubble3D val="0"/>
            <c:spPr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 w="9525" cap="flat" cmpd="sng" algn="ctr">
                <a:solidFill>
                  <a:schemeClr val="accent4">
                    <a:lumMod val="60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370C-4901-9FCE-B8109FBE764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39 222 359,42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0C-4901-9FCE-B8109FBE764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16 276 032,55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0C-4901-9FCE-B8109FBE764F}"/>
                </c:ext>
              </c:extLst>
            </c:dLbl>
            <c:dLbl>
              <c:idx val="2"/>
              <c:layout>
                <c:manualLayout>
                  <c:x val="-9.1238983929497294E-2"/>
                  <c:y val="-2.580645161290322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24 000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0C-4901-9FCE-B8109FBE764F}"/>
                </c:ext>
              </c:extLst>
            </c:dLbl>
            <c:dLbl>
              <c:idx val="3"/>
              <c:layout>
                <c:manualLayout>
                  <c:x val="-0.11504569810011959"/>
                  <c:y val="-9.31579716265872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2 486 016,00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0C-4901-9FCE-B8109FBE764F}"/>
                </c:ext>
              </c:extLst>
            </c:dLbl>
            <c:dLbl>
              <c:idx val="4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70C-4901-9FCE-B8109FBE764F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otwarte konkursy ofert                                                                                                                  </c:v>
                </c:pt>
                <c:pt idx="1">
                  <c:v>środki przekazane na podstawie innych ustaw</c:v>
                </c:pt>
                <c:pt idx="2">
                  <c:v>tryb pozakonkursowy 19a</c:v>
                </c:pt>
                <c:pt idx="3">
                  <c:v>umowy wieloletnie z lat ubiegłych</c:v>
                </c:pt>
              </c:strCache>
            </c:strRef>
          </c:cat>
          <c:val>
            <c:numRef>
              <c:f>Arkusz1!$B$2:$B$5</c:f>
              <c:numCache>
                <c:formatCode>#\ ##0.00\ "zł"</c:formatCode>
                <c:ptCount val="4"/>
                <c:pt idx="0">
                  <c:v>37325528.020000003</c:v>
                </c:pt>
                <c:pt idx="1">
                  <c:v>16856849.949999999</c:v>
                </c:pt>
                <c:pt idx="2">
                  <c:v>50000</c:v>
                </c:pt>
                <c:pt idx="3">
                  <c:v>3755020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70C-4901-9FCE-B8109FBE7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29"/>
        <c:secondPieSize val="75"/>
        <c:serLines>
          <c:spPr>
            <a:ln w="9525">
              <a:solidFill>
                <a:schemeClr val="tx1">
                  <a:lumMod val="35000"/>
                  <a:lumOff val="65000"/>
                </a:schemeClr>
              </a:solidFill>
              <a:prstDash val="dash"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3.4874419857704418E-2"/>
          <c:y val="0.73198746930827197"/>
          <c:w val="0.9426928399113409"/>
          <c:h val="0.25510930488527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ofert złożonych w</a:t>
            </a:r>
            <a:r>
              <a:rPr lang="pl-PL" b="1" baseline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ramach otwartych konkursów ofert ogłoszonych na 2025 rok </a:t>
            </a:r>
            <a:endParaRPr lang="en-US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9.6567590686996635E-2"/>
          <c:y val="3.86390469035097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888646286363963"/>
          <c:y val="0.17552787244877974"/>
          <c:w val="0.74944030412364482"/>
          <c:h val="0.69790723062272086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ofert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7E-4925-8373-16D69C31D8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7E-4925-8373-16D69C31D8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7E-4925-8373-16D69C31D8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7E-4925-8373-16D69C31D8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77E-4925-8373-16D69C31D8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77E-4925-8373-16D69C31D8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77E-4925-8373-16D69C31D8A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77E-4925-8373-16D69C31D8A0}"/>
              </c:ext>
            </c:extLst>
          </c:dPt>
          <c:dLbls>
            <c:dLbl>
              <c:idx val="0"/>
              <c:layout>
                <c:manualLayout>
                  <c:x val="0.22833851082624318"/>
                  <c:y val="-6.62336610908711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7E-4925-8373-16D69C31D8A0}"/>
                </c:ext>
              </c:extLst>
            </c:dLbl>
            <c:dLbl>
              <c:idx val="1"/>
              <c:layout>
                <c:manualLayout>
                  <c:x val="0.27311921758572449"/>
                  <c:y val="5.603113043705357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7E-4925-8373-16D69C31D8A0}"/>
                </c:ext>
              </c:extLst>
            </c:dLbl>
            <c:dLbl>
              <c:idx val="2"/>
              <c:layout>
                <c:manualLayout>
                  <c:x val="0.1974331003803064"/>
                  <c:y val="0.18066542069438143"/>
                </c:manualLayout>
              </c:layout>
              <c:spPr>
                <a:xfrm>
                  <a:off x="4906322" y="1676221"/>
                  <a:ext cx="801389" cy="306807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127523"/>
                        <a:gd name="adj2" fmla="val -12381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548378916403567"/>
                      <c:h val="0.126560896305872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77E-4925-8373-16D69C31D8A0}"/>
                </c:ext>
              </c:extLst>
            </c:dLbl>
            <c:dLbl>
              <c:idx val="3"/>
              <c:layout>
                <c:manualLayout>
                  <c:x val="0.11166825064398338"/>
                  <c:y val="0.15338942837977157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375308263335125"/>
                      <c:h val="0.118949444764439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77E-4925-8373-16D69C31D8A0}"/>
                </c:ext>
              </c:extLst>
            </c:dLbl>
            <c:dLbl>
              <c:idx val="4"/>
              <c:layout>
                <c:manualLayout>
                  <c:x val="7.4398140681175617E-2"/>
                  <c:y val="0.103557949253866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29785588395651"/>
                      <c:h val="0.102558336924302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77E-4925-8373-16D69C31D8A0}"/>
                </c:ext>
              </c:extLst>
            </c:dLbl>
            <c:dLbl>
              <c:idx val="5"/>
              <c:layout>
                <c:manualLayout>
                  <c:x val="-0.1737389412324632"/>
                  <c:y val="0.117766040252796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673272724967351"/>
                      <c:h val="0.146146433188388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77E-4925-8373-16D69C31D8A0}"/>
                </c:ext>
              </c:extLst>
            </c:dLbl>
            <c:dLbl>
              <c:idx val="6"/>
              <c:layout>
                <c:manualLayout>
                  <c:x val="-0.17418083609114079"/>
                  <c:y val="8.6661182277588497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279671622150449"/>
                      <c:h val="0.121181350652804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377E-4925-8373-16D69C31D8A0}"/>
                </c:ext>
              </c:extLst>
            </c:dLbl>
            <c:dLbl>
              <c:idx val="7"/>
              <c:layout>
                <c:manualLayout>
                  <c:x val="-0.28596724337350443"/>
                  <c:y val="2.4668758914086694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549482039382757"/>
                      <c:h val="0.122019299826327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377E-4925-8373-16D69C31D8A0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Arkusz1!$A$2:$A$9</c:f>
              <c:strCache>
                <c:ptCount val="8"/>
                <c:pt idx="0">
                  <c:v>Kancelaria Marszałka</c:v>
                </c:pt>
                <c:pt idx="1">
                  <c:v>Departament Polityki Zdrowotnej</c:v>
                </c:pt>
                <c:pt idx="2">
                  <c:v>Departament Rolnictwa</c:v>
                </c:pt>
                <c:pt idx="3">
                  <c:v>Departament Sportu i Turystyki</c:v>
                </c:pt>
                <c:pt idx="4">
                  <c:v>Departament Kultury</c:v>
                </c:pt>
                <c:pt idx="5">
                  <c:v>Regionalne Centrum Polityki Społecznej w Łodzi</c:v>
                </c:pt>
                <c:pt idx="6">
                  <c:v>Departament Kontroli i Bezpieczeństwa</c:v>
                </c:pt>
                <c:pt idx="7">
                  <c:v>Departament Edukacji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208</c:v>
                </c:pt>
                <c:pt idx="1">
                  <c:v>18</c:v>
                </c:pt>
                <c:pt idx="2">
                  <c:v>591</c:v>
                </c:pt>
                <c:pt idx="3">
                  <c:v>1147</c:v>
                </c:pt>
                <c:pt idx="4">
                  <c:v>283</c:v>
                </c:pt>
                <c:pt idx="5">
                  <c:v>252</c:v>
                </c:pt>
                <c:pt idx="6">
                  <c:v>1570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7E-4925-8373-16D69C31D8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064" cy="340409"/>
          </a:xfrm>
          <a:prstGeom prst="rect">
            <a:avLst/>
          </a:prstGeom>
        </p:spPr>
        <p:txBody>
          <a:bodyPr vert="horz" lIns="48655" tIns="24328" rIns="48655" bIns="24328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1635" y="0"/>
            <a:ext cx="4301064" cy="340409"/>
          </a:xfrm>
          <a:prstGeom prst="rect">
            <a:avLst/>
          </a:prstGeom>
        </p:spPr>
        <p:txBody>
          <a:bodyPr vert="horz" lIns="48655" tIns="24328" rIns="48655" bIns="24328" rtlCol="0"/>
          <a:lstStyle>
            <a:lvl1pPr algn="r">
              <a:defRPr sz="600"/>
            </a:lvl1pPr>
          </a:lstStyle>
          <a:p>
            <a:fld id="{ADB65C56-5F4D-402C-A91B-13F2484581B3}" type="datetimeFigureOut">
              <a:rPr lang="pl-PL" smtClean="0"/>
              <a:t>07.05.2026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3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55" tIns="24328" rIns="48655" bIns="2432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192" y="3268684"/>
            <a:ext cx="7940667" cy="2675592"/>
          </a:xfrm>
          <a:prstGeom prst="rect">
            <a:avLst/>
          </a:prstGeom>
        </p:spPr>
        <p:txBody>
          <a:bodyPr vert="horz" lIns="48655" tIns="24328" rIns="48655" bIns="2432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52505"/>
            <a:ext cx="4301064" cy="340408"/>
          </a:xfrm>
          <a:prstGeom prst="rect">
            <a:avLst/>
          </a:prstGeom>
        </p:spPr>
        <p:txBody>
          <a:bodyPr vert="horz" lIns="48655" tIns="24328" rIns="48655" bIns="24328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1635" y="6452505"/>
            <a:ext cx="4301064" cy="340408"/>
          </a:xfrm>
          <a:prstGeom prst="rect">
            <a:avLst/>
          </a:prstGeom>
        </p:spPr>
        <p:txBody>
          <a:bodyPr vert="horz" lIns="48655" tIns="24328" rIns="48655" bIns="24328" rtlCol="0" anchor="b"/>
          <a:lstStyle>
            <a:lvl1pPr algn="r">
              <a:defRPr sz="600"/>
            </a:lvl1pPr>
          </a:lstStyle>
          <a:p>
            <a:fld id="{6F5FA00E-49F0-465F-A58C-50C79825C4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708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A00E-49F0-465F-A58C-50C79825C4DC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051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A00E-49F0-465F-A58C-50C79825C4D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248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A00E-49F0-465F-A58C-50C79825C4D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0381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A00E-49F0-465F-A58C-50C79825C4DC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311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12" y="2471428"/>
            <a:ext cx="5676900" cy="1443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552942" y="10528771"/>
            <a:ext cx="1726565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4970" y="10528771"/>
            <a:ext cx="1452245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8821951" y="1277783"/>
            <a:ext cx="7901305" cy="8808085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2"/>
          <p:cNvSpPr/>
          <p:nvPr/>
        </p:nvSpPr>
        <p:spPr>
          <a:xfrm>
            <a:off x="4345427" y="1277783"/>
            <a:ext cx="4404360" cy="8808085"/>
          </a:xfrm>
          <a:custGeom>
            <a:avLst/>
            <a:gdLst/>
            <a:ahLst/>
            <a:cxnLst/>
            <a:rect l="l" t="t" r="r" b="b"/>
            <a:pathLst>
              <a:path w="4404359" h="8808085">
                <a:moveTo>
                  <a:pt x="0" y="0"/>
                </a:moveTo>
                <a:lnTo>
                  <a:pt x="73" y="8807784"/>
                </a:lnTo>
                <a:lnTo>
                  <a:pt x="51147" y="8807494"/>
                </a:lnTo>
                <a:lnTo>
                  <a:pt x="102083" y="8806625"/>
                </a:lnTo>
                <a:lnTo>
                  <a:pt x="152877" y="8805182"/>
                </a:lnTo>
                <a:lnTo>
                  <a:pt x="203526" y="8803167"/>
                </a:lnTo>
                <a:lnTo>
                  <a:pt x="254026" y="8800583"/>
                </a:lnTo>
                <a:lnTo>
                  <a:pt x="304376" y="8797434"/>
                </a:lnTo>
                <a:lnTo>
                  <a:pt x="354570" y="8793722"/>
                </a:lnTo>
                <a:lnTo>
                  <a:pt x="404608" y="8789451"/>
                </a:lnTo>
                <a:lnTo>
                  <a:pt x="454484" y="8784623"/>
                </a:lnTo>
                <a:lnTo>
                  <a:pt x="504197" y="8779243"/>
                </a:lnTo>
                <a:lnTo>
                  <a:pt x="553743" y="8773312"/>
                </a:lnTo>
                <a:lnTo>
                  <a:pt x="603118" y="8766835"/>
                </a:lnTo>
                <a:lnTo>
                  <a:pt x="652321" y="8759813"/>
                </a:lnTo>
                <a:lnTo>
                  <a:pt x="701347" y="8752251"/>
                </a:lnTo>
                <a:lnTo>
                  <a:pt x="750194" y="8744152"/>
                </a:lnTo>
                <a:lnTo>
                  <a:pt x="798858" y="8735518"/>
                </a:lnTo>
                <a:lnTo>
                  <a:pt x="847336" y="8726353"/>
                </a:lnTo>
                <a:lnTo>
                  <a:pt x="895626" y="8716660"/>
                </a:lnTo>
                <a:lnTo>
                  <a:pt x="943724" y="8706442"/>
                </a:lnTo>
                <a:lnTo>
                  <a:pt x="991627" y="8695702"/>
                </a:lnTo>
                <a:lnTo>
                  <a:pt x="1039331" y="8684443"/>
                </a:lnTo>
                <a:lnTo>
                  <a:pt x="1086834" y="8672668"/>
                </a:lnTo>
                <a:lnTo>
                  <a:pt x="1134133" y="8660381"/>
                </a:lnTo>
                <a:lnTo>
                  <a:pt x="1181225" y="8647584"/>
                </a:lnTo>
                <a:lnTo>
                  <a:pt x="1228105" y="8634281"/>
                </a:lnTo>
                <a:lnTo>
                  <a:pt x="1274772" y="8620475"/>
                </a:lnTo>
                <a:lnTo>
                  <a:pt x="1321222" y="8606169"/>
                </a:lnTo>
                <a:lnTo>
                  <a:pt x="1367452" y="8591366"/>
                </a:lnTo>
                <a:lnTo>
                  <a:pt x="1413459" y="8576070"/>
                </a:lnTo>
                <a:lnTo>
                  <a:pt x="1459239" y="8560282"/>
                </a:lnTo>
                <a:lnTo>
                  <a:pt x="1504790" y="8544007"/>
                </a:lnTo>
                <a:lnTo>
                  <a:pt x="1550109" y="8527248"/>
                </a:lnTo>
                <a:lnTo>
                  <a:pt x="1595191" y="8510007"/>
                </a:lnTo>
                <a:lnTo>
                  <a:pt x="1640036" y="8492288"/>
                </a:lnTo>
                <a:lnTo>
                  <a:pt x="1684638" y="8474094"/>
                </a:lnTo>
                <a:lnTo>
                  <a:pt x="1728995" y="8455428"/>
                </a:lnTo>
                <a:lnTo>
                  <a:pt x="1773104" y="8436293"/>
                </a:lnTo>
                <a:lnTo>
                  <a:pt x="1816962" y="8416693"/>
                </a:lnTo>
                <a:lnTo>
                  <a:pt x="1860565" y="8396630"/>
                </a:lnTo>
                <a:lnTo>
                  <a:pt x="1903911" y="8376107"/>
                </a:lnTo>
                <a:lnTo>
                  <a:pt x="1946996" y="8355128"/>
                </a:lnTo>
                <a:lnTo>
                  <a:pt x="1989818" y="8333696"/>
                </a:lnTo>
                <a:lnTo>
                  <a:pt x="2032372" y="8311814"/>
                </a:lnTo>
                <a:lnTo>
                  <a:pt x="2074657" y="8289485"/>
                </a:lnTo>
                <a:lnTo>
                  <a:pt x="2116669" y="8266712"/>
                </a:lnTo>
                <a:lnTo>
                  <a:pt x="2158404" y="8243498"/>
                </a:lnTo>
                <a:lnTo>
                  <a:pt x="2199860" y="8219847"/>
                </a:lnTo>
                <a:lnTo>
                  <a:pt x="2241033" y="8195761"/>
                </a:lnTo>
                <a:lnTo>
                  <a:pt x="2281921" y="8171244"/>
                </a:lnTo>
                <a:lnTo>
                  <a:pt x="2322520" y="8146299"/>
                </a:lnTo>
                <a:lnTo>
                  <a:pt x="2362827" y="8120928"/>
                </a:lnTo>
                <a:lnTo>
                  <a:pt x="2402839" y="8095136"/>
                </a:lnTo>
                <a:lnTo>
                  <a:pt x="2442553" y="8068924"/>
                </a:lnTo>
                <a:lnTo>
                  <a:pt x="2481966" y="8042297"/>
                </a:lnTo>
                <a:lnTo>
                  <a:pt x="2521075" y="8015258"/>
                </a:lnTo>
                <a:lnTo>
                  <a:pt x="2559876" y="7987808"/>
                </a:lnTo>
                <a:lnTo>
                  <a:pt x="2598366" y="7959953"/>
                </a:lnTo>
                <a:lnTo>
                  <a:pt x="2636543" y="7931694"/>
                </a:lnTo>
                <a:lnTo>
                  <a:pt x="2674403" y="7903035"/>
                </a:lnTo>
                <a:lnTo>
                  <a:pt x="2711942" y="7873979"/>
                </a:lnTo>
                <a:lnTo>
                  <a:pt x="2749159" y="7844529"/>
                </a:lnTo>
                <a:lnTo>
                  <a:pt x="2786050" y="7814688"/>
                </a:lnTo>
                <a:lnTo>
                  <a:pt x="2822611" y="7784460"/>
                </a:lnTo>
                <a:lnTo>
                  <a:pt x="2858840" y="7753847"/>
                </a:lnTo>
                <a:lnTo>
                  <a:pt x="2894733" y="7722853"/>
                </a:lnTo>
                <a:lnTo>
                  <a:pt x="2930288" y="7691481"/>
                </a:lnTo>
                <a:lnTo>
                  <a:pt x="2965500" y="7659733"/>
                </a:lnTo>
                <a:lnTo>
                  <a:pt x="3000368" y="7627613"/>
                </a:lnTo>
                <a:lnTo>
                  <a:pt x="3034888" y="7595125"/>
                </a:lnTo>
                <a:lnTo>
                  <a:pt x="3069056" y="7562270"/>
                </a:lnTo>
                <a:lnTo>
                  <a:pt x="3102870" y="7529053"/>
                </a:lnTo>
                <a:lnTo>
                  <a:pt x="3136327" y="7495477"/>
                </a:lnTo>
                <a:lnTo>
                  <a:pt x="3169423" y="7461544"/>
                </a:lnTo>
                <a:lnTo>
                  <a:pt x="3202155" y="7427257"/>
                </a:lnTo>
                <a:lnTo>
                  <a:pt x="3234521" y="7392621"/>
                </a:lnTo>
                <a:lnTo>
                  <a:pt x="3266516" y="7357637"/>
                </a:lnTo>
                <a:lnTo>
                  <a:pt x="3298139" y="7322310"/>
                </a:lnTo>
                <a:lnTo>
                  <a:pt x="3329385" y="7286642"/>
                </a:lnTo>
                <a:lnTo>
                  <a:pt x="3360253" y="7250636"/>
                </a:lnTo>
                <a:lnTo>
                  <a:pt x="3390737" y="7214295"/>
                </a:lnTo>
                <a:lnTo>
                  <a:pt x="3420836" y="7177623"/>
                </a:lnTo>
                <a:lnTo>
                  <a:pt x="3450547" y="7140623"/>
                </a:lnTo>
                <a:lnTo>
                  <a:pt x="3479866" y="7103297"/>
                </a:lnTo>
                <a:lnTo>
                  <a:pt x="3508789" y="7065650"/>
                </a:lnTo>
                <a:lnTo>
                  <a:pt x="3537315" y="7027683"/>
                </a:lnTo>
                <a:lnTo>
                  <a:pt x="3565440" y="6989401"/>
                </a:lnTo>
                <a:lnTo>
                  <a:pt x="3593160" y="6950806"/>
                </a:lnTo>
                <a:lnTo>
                  <a:pt x="3620473" y="6911901"/>
                </a:lnTo>
                <a:lnTo>
                  <a:pt x="3647375" y="6872690"/>
                </a:lnTo>
                <a:lnTo>
                  <a:pt x="3673864" y="6833176"/>
                </a:lnTo>
                <a:lnTo>
                  <a:pt x="3699935" y="6793361"/>
                </a:lnTo>
                <a:lnTo>
                  <a:pt x="3725587" y="6753249"/>
                </a:lnTo>
                <a:lnTo>
                  <a:pt x="3750816" y="6712843"/>
                </a:lnTo>
                <a:lnTo>
                  <a:pt x="3775619" y="6672147"/>
                </a:lnTo>
                <a:lnTo>
                  <a:pt x="3799993" y="6631162"/>
                </a:lnTo>
                <a:lnTo>
                  <a:pt x="3823934" y="6589893"/>
                </a:lnTo>
                <a:lnTo>
                  <a:pt x="3847439" y="6548343"/>
                </a:lnTo>
                <a:lnTo>
                  <a:pt x="3870506" y="6506514"/>
                </a:lnTo>
                <a:lnTo>
                  <a:pt x="3893132" y="6464410"/>
                </a:lnTo>
                <a:lnTo>
                  <a:pt x="3915312" y="6422034"/>
                </a:lnTo>
                <a:lnTo>
                  <a:pt x="3937044" y="6379389"/>
                </a:lnTo>
                <a:lnTo>
                  <a:pt x="3958325" y="6336478"/>
                </a:lnTo>
                <a:lnTo>
                  <a:pt x="3979152" y="6293304"/>
                </a:lnTo>
                <a:lnTo>
                  <a:pt x="3999522" y="6249870"/>
                </a:lnTo>
                <a:lnTo>
                  <a:pt x="4019431" y="6206180"/>
                </a:lnTo>
                <a:lnTo>
                  <a:pt x="4038876" y="6162237"/>
                </a:lnTo>
                <a:lnTo>
                  <a:pt x="4057855" y="6118044"/>
                </a:lnTo>
                <a:lnTo>
                  <a:pt x="4076707" y="6072756"/>
                </a:lnTo>
                <a:lnTo>
                  <a:pt x="4095068" y="6027216"/>
                </a:lnTo>
                <a:lnTo>
                  <a:pt x="4112935" y="5981425"/>
                </a:lnTo>
                <a:lnTo>
                  <a:pt x="4130304" y="5935388"/>
                </a:lnTo>
                <a:lnTo>
                  <a:pt x="4147172" y="5889108"/>
                </a:lnTo>
                <a:lnTo>
                  <a:pt x="4163536" y="5842587"/>
                </a:lnTo>
                <a:lnTo>
                  <a:pt x="4179393" y="5795830"/>
                </a:lnTo>
                <a:lnTo>
                  <a:pt x="4194739" y="5748839"/>
                </a:lnTo>
                <a:lnTo>
                  <a:pt x="4209571" y="5701619"/>
                </a:lnTo>
                <a:lnTo>
                  <a:pt x="4223886" y="5654171"/>
                </a:lnTo>
                <a:lnTo>
                  <a:pt x="4237679" y="5606500"/>
                </a:lnTo>
                <a:lnTo>
                  <a:pt x="4250949" y="5558609"/>
                </a:lnTo>
                <a:lnTo>
                  <a:pt x="4263691" y="5510501"/>
                </a:lnTo>
                <a:lnTo>
                  <a:pt x="4275903" y="5462179"/>
                </a:lnTo>
                <a:lnTo>
                  <a:pt x="4287581" y="5413646"/>
                </a:lnTo>
                <a:lnTo>
                  <a:pt x="4298721" y="5364907"/>
                </a:lnTo>
                <a:lnTo>
                  <a:pt x="4309320" y="5315964"/>
                </a:lnTo>
                <a:lnTo>
                  <a:pt x="4319376" y="5266820"/>
                </a:lnTo>
                <a:lnTo>
                  <a:pt x="4328885" y="5217479"/>
                </a:lnTo>
                <a:lnTo>
                  <a:pt x="4337843" y="5167945"/>
                </a:lnTo>
                <a:lnTo>
                  <a:pt x="4346247" y="5118219"/>
                </a:lnTo>
                <a:lnTo>
                  <a:pt x="4354093" y="5068307"/>
                </a:lnTo>
                <a:lnTo>
                  <a:pt x="4361380" y="5018210"/>
                </a:lnTo>
                <a:lnTo>
                  <a:pt x="4368102" y="4967933"/>
                </a:lnTo>
                <a:lnTo>
                  <a:pt x="4374257" y="4917478"/>
                </a:lnTo>
                <a:lnTo>
                  <a:pt x="4379842" y="4866849"/>
                </a:lnTo>
                <a:lnTo>
                  <a:pt x="4384853" y="4816049"/>
                </a:lnTo>
                <a:lnTo>
                  <a:pt x="4389287" y="4765082"/>
                </a:lnTo>
                <a:lnTo>
                  <a:pt x="4393140" y="4713951"/>
                </a:lnTo>
                <a:lnTo>
                  <a:pt x="4396410" y="4662658"/>
                </a:lnTo>
                <a:lnTo>
                  <a:pt x="4399093" y="4611208"/>
                </a:lnTo>
                <a:lnTo>
                  <a:pt x="4401185" y="4559604"/>
                </a:lnTo>
                <a:lnTo>
                  <a:pt x="4402684" y="4507848"/>
                </a:lnTo>
                <a:lnTo>
                  <a:pt x="4403585" y="4455945"/>
                </a:lnTo>
                <a:lnTo>
                  <a:pt x="4403886" y="4403897"/>
                </a:lnTo>
                <a:lnTo>
                  <a:pt x="4403627" y="4355635"/>
                </a:lnTo>
                <a:lnTo>
                  <a:pt x="4402852" y="4307497"/>
                </a:lnTo>
                <a:lnTo>
                  <a:pt x="4401563" y="4259486"/>
                </a:lnTo>
                <a:lnTo>
                  <a:pt x="4399764" y="4211604"/>
                </a:lnTo>
                <a:lnTo>
                  <a:pt x="4397456" y="4163853"/>
                </a:lnTo>
                <a:lnTo>
                  <a:pt x="4394642" y="4116237"/>
                </a:lnTo>
                <a:lnTo>
                  <a:pt x="4391325" y="4068758"/>
                </a:lnTo>
                <a:lnTo>
                  <a:pt x="4387508" y="4021419"/>
                </a:lnTo>
                <a:lnTo>
                  <a:pt x="4383194" y="3974222"/>
                </a:lnTo>
                <a:lnTo>
                  <a:pt x="4378384" y="3927169"/>
                </a:lnTo>
                <a:lnTo>
                  <a:pt x="4373081" y="3880264"/>
                </a:lnTo>
                <a:lnTo>
                  <a:pt x="4367289" y="3833510"/>
                </a:lnTo>
                <a:lnTo>
                  <a:pt x="4361009" y="3786908"/>
                </a:lnTo>
                <a:lnTo>
                  <a:pt x="4354245" y="3740462"/>
                </a:lnTo>
                <a:lnTo>
                  <a:pt x="4346999" y="3694173"/>
                </a:lnTo>
                <a:lnTo>
                  <a:pt x="4339273" y="3648046"/>
                </a:lnTo>
                <a:lnTo>
                  <a:pt x="4331071" y="3602082"/>
                </a:lnTo>
                <a:lnTo>
                  <a:pt x="4322395" y="3556283"/>
                </a:lnTo>
                <a:lnTo>
                  <a:pt x="4313247" y="3510654"/>
                </a:lnTo>
                <a:lnTo>
                  <a:pt x="4303631" y="3465195"/>
                </a:lnTo>
                <a:lnTo>
                  <a:pt x="4293548" y="3419910"/>
                </a:lnTo>
                <a:lnTo>
                  <a:pt x="4283002" y="3374802"/>
                </a:lnTo>
                <a:lnTo>
                  <a:pt x="4271995" y="3329873"/>
                </a:lnTo>
                <a:lnTo>
                  <a:pt x="4260530" y="3285126"/>
                </a:lnTo>
                <a:lnTo>
                  <a:pt x="4248609" y="3240563"/>
                </a:lnTo>
                <a:lnTo>
                  <a:pt x="4236235" y="3196188"/>
                </a:lnTo>
                <a:lnTo>
                  <a:pt x="4223410" y="3152002"/>
                </a:lnTo>
                <a:lnTo>
                  <a:pt x="4210138" y="3108008"/>
                </a:lnTo>
                <a:lnTo>
                  <a:pt x="4196421" y="3064209"/>
                </a:lnTo>
                <a:lnTo>
                  <a:pt x="4182262" y="3020608"/>
                </a:lnTo>
                <a:lnTo>
                  <a:pt x="4167662" y="2977207"/>
                </a:lnTo>
                <a:lnTo>
                  <a:pt x="4152625" y="2934008"/>
                </a:lnTo>
                <a:lnTo>
                  <a:pt x="4137154" y="2891015"/>
                </a:lnTo>
                <a:lnTo>
                  <a:pt x="4121251" y="2848231"/>
                </a:lnTo>
                <a:lnTo>
                  <a:pt x="4104919" y="2805657"/>
                </a:lnTo>
                <a:lnTo>
                  <a:pt x="4088160" y="2763296"/>
                </a:lnTo>
                <a:lnTo>
                  <a:pt x="4070976" y="2721152"/>
                </a:lnTo>
                <a:lnTo>
                  <a:pt x="4053372" y="2679226"/>
                </a:lnTo>
                <a:lnTo>
                  <a:pt x="4035349" y="2637521"/>
                </a:lnTo>
                <a:lnTo>
                  <a:pt x="4016909" y="2596040"/>
                </a:lnTo>
                <a:lnTo>
                  <a:pt x="3998056" y="2554786"/>
                </a:lnTo>
                <a:lnTo>
                  <a:pt x="3978793" y="2513761"/>
                </a:lnTo>
                <a:lnTo>
                  <a:pt x="3959121" y="2472968"/>
                </a:lnTo>
                <a:lnTo>
                  <a:pt x="3939043" y="2432409"/>
                </a:lnTo>
                <a:lnTo>
                  <a:pt x="3918563" y="2392087"/>
                </a:lnTo>
                <a:lnTo>
                  <a:pt x="3897682" y="2352005"/>
                </a:lnTo>
                <a:lnTo>
                  <a:pt x="3876403" y="2312165"/>
                </a:lnTo>
                <a:lnTo>
                  <a:pt x="3854729" y="2272570"/>
                </a:lnTo>
                <a:lnTo>
                  <a:pt x="3832663" y="2233223"/>
                </a:lnTo>
                <a:lnTo>
                  <a:pt x="3810208" y="2194126"/>
                </a:lnTo>
                <a:lnTo>
                  <a:pt x="3787365" y="2155282"/>
                </a:lnTo>
                <a:lnTo>
                  <a:pt x="3764137" y="2116694"/>
                </a:lnTo>
                <a:lnTo>
                  <a:pt x="3740528" y="2078363"/>
                </a:lnTo>
                <a:lnTo>
                  <a:pt x="3716539" y="2040294"/>
                </a:lnTo>
                <a:lnTo>
                  <a:pt x="3692174" y="2002487"/>
                </a:lnTo>
                <a:lnTo>
                  <a:pt x="3667434" y="1964947"/>
                </a:lnTo>
                <a:lnTo>
                  <a:pt x="3642324" y="1927675"/>
                </a:lnTo>
                <a:lnTo>
                  <a:pt x="3616844" y="1890675"/>
                </a:lnTo>
                <a:lnTo>
                  <a:pt x="3590999" y="1853949"/>
                </a:lnTo>
                <a:lnTo>
                  <a:pt x="3564790" y="1817499"/>
                </a:lnTo>
                <a:lnTo>
                  <a:pt x="3538220" y="1781329"/>
                </a:lnTo>
                <a:lnTo>
                  <a:pt x="3511292" y="1745440"/>
                </a:lnTo>
                <a:lnTo>
                  <a:pt x="3484008" y="1709836"/>
                </a:lnTo>
                <a:lnTo>
                  <a:pt x="3456372" y="1674518"/>
                </a:lnTo>
                <a:lnTo>
                  <a:pt x="3428385" y="1639491"/>
                </a:lnTo>
                <a:lnTo>
                  <a:pt x="3400051" y="1604756"/>
                </a:lnTo>
                <a:lnTo>
                  <a:pt x="3371371" y="1570316"/>
                </a:lnTo>
                <a:lnTo>
                  <a:pt x="3342350" y="1536173"/>
                </a:lnTo>
                <a:lnTo>
                  <a:pt x="3312988" y="1502331"/>
                </a:lnTo>
                <a:lnTo>
                  <a:pt x="3283289" y="1468792"/>
                </a:lnTo>
                <a:lnTo>
                  <a:pt x="3253256" y="1435558"/>
                </a:lnTo>
                <a:lnTo>
                  <a:pt x="3222891" y="1402633"/>
                </a:lnTo>
                <a:lnTo>
                  <a:pt x="3192197" y="1370018"/>
                </a:lnTo>
                <a:lnTo>
                  <a:pt x="3161176" y="1337717"/>
                </a:lnTo>
                <a:lnTo>
                  <a:pt x="3129831" y="1305731"/>
                </a:lnTo>
                <a:lnTo>
                  <a:pt x="3098165" y="1274065"/>
                </a:lnTo>
                <a:lnTo>
                  <a:pt x="3066180" y="1242720"/>
                </a:lnTo>
                <a:lnTo>
                  <a:pt x="3033879" y="1211698"/>
                </a:lnTo>
                <a:lnTo>
                  <a:pt x="3001265" y="1181004"/>
                </a:lnTo>
                <a:lnTo>
                  <a:pt x="2968340" y="1150638"/>
                </a:lnTo>
                <a:lnTo>
                  <a:pt x="2935107" y="1120605"/>
                </a:lnTo>
                <a:lnTo>
                  <a:pt x="2901568" y="1090906"/>
                </a:lnTo>
                <a:lnTo>
                  <a:pt x="2867726" y="1061544"/>
                </a:lnTo>
                <a:lnTo>
                  <a:pt x="2833584" y="1032522"/>
                </a:lnTo>
                <a:lnTo>
                  <a:pt x="2799145" y="1003842"/>
                </a:lnTo>
                <a:lnTo>
                  <a:pt x="2764410" y="975507"/>
                </a:lnTo>
                <a:lnTo>
                  <a:pt x="2729383" y="947520"/>
                </a:lnTo>
                <a:lnTo>
                  <a:pt x="2694067" y="919883"/>
                </a:lnTo>
                <a:lnTo>
                  <a:pt x="2658463" y="892600"/>
                </a:lnTo>
                <a:lnTo>
                  <a:pt x="2622575" y="865671"/>
                </a:lnTo>
                <a:lnTo>
                  <a:pt x="2586405" y="839101"/>
                </a:lnTo>
                <a:lnTo>
                  <a:pt x="2549956" y="812892"/>
                </a:lnTo>
                <a:lnTo>
                  <a:pt x="2513230" y="787046"/>
                </a:lnTo>
                <a:lnTo>
                  <a:pt x="2476231" y="761567"/>
                </a:lnTo>
                <a:lnTo>
                  <a:pt x="2438960" y="736456"/>
                </a:lnTo>
                <a:lnTo>
                  <a:pt x="2401420" y="711716"/>
                </a:lnTo>
                <a:lnTo>
                  <a:pt x="2363614" y="687351"/>
                </a:lnTo>
                <a:lnTo>
                  <a:pt x="2325546" y="663362"/>
                </a:lnTo>
                <a:lnTo>
                  <a:pt x="2287216" y="639752"/>
                </a:lnTo>
                <a:lnTo>
                  <a:pt x="2248628" y="616525"/>
                </a:lnTo>
                <a:lnTo>
                  <a:pt x="2209785" y="593681"/>
                </a:lnTo>
                <a:lnTo>
                  <a:pt x="2170688" y="571225"/>
                </a:lnTo>
                <a:lnTo>
                  <a:pt x="2131342" y="549159"/>
                </a:lnTo>
                <a:lnTo>
                  <a:pt x="2091748" y="527485"/>
                </a:lnTo>
                <a:lnTo>
                  <a:pt x="2051909" y="506207"/>
                </a:lnTo>
                <a:lnTo>
                  <a:pt x="2011828" y="485326"/>
                </a:lnTo>
                <a:lnTo>
                  <a:pt x="1971507" y="464845"/>
                </a:lnTo>
                <a:lnTo>
                  <a:pt x="1930949" y="444767"/>
                </a:lnTo>
                <a:lnTo>
                  <a:pt x="1890156" y="425095"/>
                </a:lnTo>
                <a:lnTo>
                  <a:pt x="1849132" y="405831"/>
                </a:lnTo>
                <a:lnTo>
                  <a:pt x="1807879" y="386978"/>
                </a:lnTo>
                <a:lnTo>
                  <a:pt x="1766399" y="368539"/>
                </a:lnTo>
                <a:lnTo>
                  <a:pt x="1724695" y="350515"/>
                </a:lnTo>
                <a:lnTo>
                  <a:pt x="1682770" y="332911"/>
                </a:lnTo>
                <a:lnTo>
                  <a:pt x="1640627" y="315727"/>
                </a:lnTo>
                <a:lnTo>
                  <a:pt x="1598267" y="298968"/>
                </a:lnTo>
                <a:lnTo>
                  <a:pt x="1555694" y="282636"/>
                </a:lnTo>
                <a:lnTo>
                  <a:pt x="1512910" y="266732"/>
                </a:lnTo>
                <a:lnTo>
                  <a:pt x="1469919" y="251261"/>
                </a:lnTo>
                <a:lnTo>
                  <a:pt x="1426721" y="236224"/>
                </a:lnTo>
                <a:lnTo>
                  <a:pt x="1383321" y="221625"/>
                </a:lnTo>
                <a:lnTo>
                  <a:pt x="1339721" y="207465"/>
                </a:lnTo>
                <a:lnTo>
                  <a:pt x="1295923" y="193748"/>
                </a:lnTo>
                <a:lnTo>
                  <a:pt x="1251931" y="180476"/>
                </a:lnTo>
                <a:lnTo>
                  <a:pt x="1207746" y="167652"/>
                </a:lnTo>
                <a:lnTo>
                  <a:pt x="1163371" y="155278"/>
                </a:lnTo>
                <a:lnTo>
                  <a:pt x="1118809" y="143357"/>
                </a:lnTo>
                <a:lnTo>
                  <a:pt x="1074063" y="131891"/>
                </a:lnTo>
                <a:lnTo>
                  <a:pt x="1029136" y="120884"/>
                </a:lnTo>
                <a:lnTo>
                  <a:pt x="984029" y="110338"/>
                </a:lnTo>
                <a:lnTo>
                  <a:pt x="938745" y="100255"/>
                </a:lnTo>
                <a:lnTo>
                  <a:pt x="893288" y="90639"/>
                </a:lnTo>
                <a:lnTo>
                  <a:pt x="847660" y="81491"/>
                </a:lnTo>
                <a:lnTo>
                  <a:pt x="801863" y="72815"/>
                </a:lnTo>
                <a:lnTo>
                  <a:pt x="755900" y="64613"/>
                </a:lnTo>
                <a:lnTo>
                  <a:pt x="709774" y="56887"/>
                </a:lnTo>
                <a:lnTo>
                  <a:pt x="663487" y="49641"/>
                </a:lnTo>
                <a:lnTo>
                  <a:pt x="617042" y="42877"/>
                </a:lnTo>
                <a:lnTo>
                  <a:pt x="570441" y="36597"/>
                </a:lnTo>
                <a:lnTo>
                  <a:pt x="523688" y="30805"/>
                </a:lnTo>
                <a:lnTo>
                  <a:pt x="476785" y="25502"/>
                </a:lnTo>
                <a:lnTo>
                  <a:pt x="429734" y="20692"/>
                </a:lnTo>
                <a:lnTo>
                  <a:pt x="382538" y="16377"/>
                </a:lnTo>
                <a:lnTo>
                  <a:pt x="335200" y="12560"/>
                </a:lnTo>
                <a:lnTo>
                  <a:pt x="287723" y="9244"/>
                </a:lnTo>
                <a:lnTo>
                  <a:pt x="240108" y="6430"/>
                </a:lnTo>
                <a:lnTo>
                  <a:pt x="192359" y="4122"/>
                </a:lnTo>
                <a:lnTo>
                  <a:pt x="144479" y="2322"/>
                </a:lnTo>
                <a:lnTo>
                  <a:pt x="96469" y="1034"/>
                </a:lnTo>
                <a:lnTo>
                  <a:pt x="48333" y="258"/>
                </a:lnTo>
                <a:lnTo>
                  <a:pt x="0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24970" y="2471428"/>
            <a:ext cx="15898286" cy="4613827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 marR="5080" algn="ctr">
              <a:lnSpc>
                <a:spcPct val="79900"/>
              </a:lnSpc>
              <a:spcBef>
                <a:spcPts val="1370"/>
              </a:spcBef>
            </a:pPr>
            <a: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SPRAWOZDANIE Z REALIZACJI PROGRAMU WSPÓŁPRACY SAMORZĄDU WOJEWÓDZTWA ŁÓDZKIEGO Z ORGANIZACJAMI POZARZĄDOWYMI ORAZ PODMIOTAMI WYMIENIONYMI W ART. 3 UST. 3 USTAWY </a:t>
            </a:r>
            <a:b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 DZIAŁALNOŚCI POŻYTKU PUBLICZNEGO </a:t>
            </a:r>
            <a:b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 O WOLONTARIACIE </a:t>
            </a:r>
            <a:r>
              <a:rPr lang="pl-PL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 2025 </a:t>
            </a:r>
            <a:r>
              <a:rPr lang="pl-PL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ROK</a:t>
            </a:r>
          </a:p>
        </p:txBody>
      </p:sp>
      <p:sp>
        <p:nvSpPr>
          <p:cNvPr id="16" name="object 16"/>
          <p:cNvSpPr/>
          <p:nvPr/>
        </p:nvSpPr>
        <p:spPr>
          <a:xfrm>
            <a:off x="16983777" y="1277783"/>
            <a:ext cx="3120390" cy="8808085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783164" y="10531475"/>
            <a:ext cx="15669686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2025 R.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E1B5B40A-F879-4B04-815C-D833675E48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5912" y="4242865"/>
            <a:ext cx="7678961" cy="4489049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296545">
              <a:lnSpc>
                <a:spcPts val="3090"/>
              </a:lnSpc>
              <a:spcBef>
                <a:spcPts val="305"/>
              </a:spcBef>
            </a:pPr>
            <a:r>
              <a:rPr lang="pl-PL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 podstawie art. 5a ust. 3 ustawy z dnia 24 kwietnia 2003 r. o działalności pożytku publicznego i o wolontariacie:</a:t>
            </a:r>
          </a:p>
          <a:p>
            <a:pPr marL="12700" marR="296545">
              <a:lnSpc>
                <a:spcPts val="3090"/>
              </a:lnSpc>
              <a:spcBef>
                <a:spcPts val="305"/>
              </a:spcBef>
            </a:pPr>
            <a:endParaRPr lang="pl-PL" sz="2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2700" marR="296545">
              <a:lnSpc>
                <a:spcPts val="3090"/>
              </a:lnSpc>
              <a:spcBef>
                <a:spcPts val="305"/>
              </a:spcBef>
            </a:pP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Organ wykonawczy jednostki samorządu terytorialnego, nie później niż do dnia 31 maja każdego roku, jest obowiązany przedłożyć organowi stanowiącemu jednostki samorządu terytorialnego oraz opublikować w Biuletynie Informacji Publicznej sprawozdanie z realizacji programu współpracy za rok poprzedni.</a:t>
            </a:r>
            <a:endParaRPr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45912" y="2471428"/>
            <a:ext cx="7658018" cy="82420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>
              <a:lnSpc>
                <a:spcPts val="4950"/>
              </a:lnSpc>
              <a:spcBef>
                <a:spcPts val="1320"/>
              </a:spcBef>
            </a:pPr>
            <a:r>
              <a:rPr lang="pl-PL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PODSTAWA PRAWNA</a:t>
            </a:r>
            <a:endParaRPr dirty="0">
              <a:latin typeface="Arial Black" panose="020B0A040201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912723" y="1277783"/>
            <a:ext cx="4004945" cy="2849880"/>
            <a:chOff x="8912723" y="1277783"/>
            <a:chExt cx="4004945" cy="2849880"/>
          </a:xfrm>
        </p:grpSpPr>
        <p:sp>
          <p:nvSpPr>
            <p:cNvPr id="14" name="object 14"/>
            <p:cNvSpPr/>
            <p:nvPr/>
          </p:nvSpPr>
          <p:spPr>
            <a:xfrm>
              <a:off x="891272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361077" y="1277783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738473" y="1277783"/>
            <a:ext cx="3528060" cy="2849880"/>
            <a:chOff x="15738473" y="1277783"/>
            <a:chExt cx="3528060" cy="2849880"/>
          </a:xfrm>
        </p:grpSpPr>
        <p:sp>
          <p:nvSpPr>
            <p:cNvPr id="17" name="object 17"/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1600170" y="4242865"/>
            <a:ext cx="4004945" cy="2849880"/>
            <a:chOff x="11600170" y="4242865"/>
            <a:chExt cx="4004945" cy="2849880"/>
          </a:xfrm>
        </p:grpSpPr>
        <p:sp>
          <p:nvSpPr>
            <p:cNvPr id="20" name="object 20"/>
            <p:cNvSpPr/>
            <p:nvPr/>
          </p:nvSpPr>
          <p:spPr>
            <a:xfrm>
              <a:off x="11600170" y="4242865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048534" y="4242865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14297051" y="7235769"/>
            <a:ext cx="4004945" cy="2849880"/>
            <a:chOff x="14297051" y="7235769"/>
            <a:chExt cx="4004945" cy="2849880"/>
          </a:xfrm>
        </p:grpSpPr>
        <p:sp>
          <p:nvSpPr>
            <p:cNvPr id="23" name="object 23"/>
            <p:cNvSpPr/>
            <p:nvPr/>
          </p:nvSpPr>
          <p:spPr>
            <a:xfrm>
              <a:off x="14297051" y="7235769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745520" y="7235769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8905309" y="7235769"/>
            <a:ext cx="2556510" cy="2849880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1976693" y="0"/>
                </a:lnTo>
                <a:lnTo>
                  <a:pt x="1928667" y="572"/>
                </a:lnTo>
                <a:lnTo>
                  <a:pt x="1880921" y="2279"/>
                </a:lnTo>
                <a:lnTo>
                  <a:pt x="1833469" y="5109"/>
                </a:lnTo>
                <a:lnTo>
                  <a:pt x="1786325" y="9048"/>
                </a:lnTo>
                <a:lnTo>
                  <a:pt x="1739500" y="14084"/>
                </a:lnTo>
                <a:lnTo>
                  <a:pt x="1693009" y="20204"/>
                </a:lnTo>
                <a:lnTo>
                  <a:pt x="1646863" y="27394"/>
                </a:lnTo>
                <a:lnTo>
                  <a:pt x="1601076" y="35642"/>
                </a:lnTo>
                <a:lnTo>
                  <a:pt x="1555661" y="44935"/>
                </a:lnTo>
                <a:lnTo>
                  <a:pt x="1510631" y="55260"/>
                </a:lnTo>
                <a:lnTo>
                  <a:pt x="1465998" y="66604"/>
                </a:lnTo>
                <a:lnTo>
                  <a:pt x="1421776" y="78953"/>
                </a:lnTo>
                <a:lnTo>
                  <a:pt x="1377977" y="92296"/>
                </a:lnTo>
                <a:lnTo>
                  <a:pt x="1334615" y="106619"/>
                </a:lnTo>
                <a:lnTo>
                  <a:pt x="1291702" y="121909"/>
                </a:lnTo>
                <a:lnTo>
                  <a:pt x="1249251" y="138153"/>
                </a:lnTo>
                <a:lnTo>
                  <a:pt x="1207276" y="155338"/>
                </a:lnTo>
                <a:lnTo>
                  <a:pt x="1165789" y="173452"/>
                </a:lnTo>
                <a:lnTo>
                  <a:pt x="1124804" y="192481"/>
                </a:lnTo>
                <a:lnTo>
                  <a:pt x="1084332" y="212413"/>
                </a:lnTo>
                <a:lnTo>
                  <a:pt x="1044387" y="233234"/>
                </a:lnTo>
                <a:lnTo>
                  <a:pt x="1004983" y="254931"/>
                </a:lnTo>
                <a:lnTo>
                  <a:pt x="966131" y="277492"/>
                </a:lnTo>
                <a:lnTo>
                  <a:pt x="927846" y="300904"/>
                </a:lnTo>
                <a:lnTo>
                  <a:pt x="890139" y="325154"/>
                </a:lnTo>
                <a:lnTo>
                  <a:pt x="853024" y="350228"/>
                </a:lnTo>
                <a:lnTo>
                  <a:pt x="816513" y="376114"/>
                </a:lnTo>
                <a:lnTo>
                  <a:pt x="780621" y="402799"/>
                </a:lnTo>
                <a:lnTo>
                  <a:pt x="745359" y="430270"/>
                </a:lnTo>
                <a:lnTo>
                  <a:pt x="710740" y="458514"/>
                </a:lnTo>
                <a:lnTo>
                  <a:pt x="676778" y="487518"/>
                </a:lnTo>
                <a:lnTo>
                  <a:pt x="643486" y="517269"/>
                </a:lnTo>
                <a:lnTo>
                  <a:pt x="610876" y="547754"/>
                </a:lnTo>
                <a:lnTo>
                  <a:pt x="578961" y="578961"/>
                </a:lnTo>
                <a:lnTo>
                  <a:pt x="547754" y="610876"/>
                </a:lnTo>
                <a:lnTo>
                  <a:pt x="517269" y="643486"/>
                </a:lnTo>
                <a:lnTo>
                  <a:pt x="487518" y="676778"/>
                </a:lnTo>
                <a:lnTo>
                  <a:pt x="458514" y="710740"/>
                </a:lnTo>
                <a:lnTo>
                  <a:pt x="430270" y="745359"/>
                </a:lnTo>
                <a:lnTo>
                  <a:pt x="402799" y="780621"/>
                </a:lnTo>
                <a:lnTo>
                  <a:pt x="376114" y="816513"/>
                </a:lnTo>
                <a:lnTo>
                  <a:pt x="350228" y="853024"/>
                </a:lnTo>
                <a:lnTo>
                  <a:pt x="325154" y="890139"/>
                </a:lnTo>
                <a:lnTo>
                  <a:pt x="300904" y="927846"/>
                </a:lnTo>
                <a:lnTo>
                  <a:pt x="277492" y="966131"/>
                </a:lnTo>
                <a:lnTo>
                  <a:pt x="254931" y="1004983"/>
                </a:lnTo>
                <a:lnTo>
                  <a:pt x="233234" y="1044387"/>
                </a:lnTo>
                <a:lnTo>
                  <a:pt x="212413" y="1084332"/>
                </a:lnTo>
                <a:lnTo>
                  <a:pt x="192481" y="1124804"/>
                </a:lnTo>
                <a:lnTo>
                  <a:pt x="173452" y="1165789"/>
                </a:lnTo>
                <a:lnTo>
                  <a:pt x="155338" y="1207276"/>
                </a:lnTo>
                <a:lnTo>
                  <a:pt x="138153" y="1249251"/>
                </a:lnTo>
                <a:lnTo>
                  <a:pt x="121909" y="1291702"/>
                </a:lnTo>
                <a:lnTo>
                  <a:pt x="106619" y="1334615"/>
                </a:lnTo>
                <a:lnTo>
                  <a:pt x="92296" y="1377977"/>
                </a:lnTo>
                <a:lnTo>
                  <a:pt x="78953" y="1421776"/>
                </a:lnTo>
                <a:lnTo>
                  <a:pt x="66604" y="1465998"/>
                </a:lnTo>
                <a:lnTo>
                  <a:pt x="55260" y="1510631"/>
                </a:lnTo>
                <a:lnTo>
                  <a:pt x="44935" y="1555661"/>
                </a:lnTo>
                <a:lnTo>
                  <a:pt x="35642" y="1601076"/>
                </a:lnTo>
                <a:lnTo>
                  <a:pt x="27394" y="1646863"/>
                </a:lnTo>
                <a:lnTo>
                  <a:pt x="20204" y="1693009"/>
                </a:lnTo>
                <a:lnTo>
                  <a:pt x="14084" y="1739500"/>
                </a:lnTo>
                <a:lnTo>
                  <a:pt x="9048" y="1786325"/>
                </a:lnTo>
                <a:lnTo>
                  <a:pt x="5109" y="1833469"/>
                </a:lnTo>
                <a:lnTo>
                  <a:pt x="2279" y="1880921"/>
                </a:lnTo>
                <a:lnTo>
                  <a:pt x="572" y="1928667"/>
                </a:lnTo>
                <a:lnTo>
                  <a:pt x="0" y="1976693"/>
                </a:lnTo>
                <a:lnTo>
                  <a:pt x="0" y="2849798"/>
                </a:lnTo>
                <a:lnTo>
                  <a:pt x="2556435" y="2849798"/>
                </a:lnTo>
                <a:lnTo>
                  <a:pt x="2556435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97017" y="4242865"/>
            <a:ext cx="2556510" cy="2849880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3049760" y="1277783"/>
            <a:ext cx="2556510" cy="2849880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737217" y="4242865"/>
            <a:ext cx="2556510" cy="2849880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593992" y="7235759"/>
            <a:ext cx="2556510" cy="2849880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8434098" y="7235769"/>
            <a:ext cx="832485" cy="2849880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434098" y="4229379"/>
            <a:ext cx="832485" cy="2849880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Obraz 35">
            <a:extLst>
              <a:ext uri="{FF2B5EF4-FFF2-40B4-BE49-F238E27FC236}">
                <a16:creationId xmlns:a16="http://schemas.microsoft.com/office/drawing/2014/main" id="{660FB8EC-6B49-4EFE-B420-212ACBAA1C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38" name="object 17">
            <a:extLst>
              <a:ext uri="{FF2B5EF4-FFF2-40B4-BE49-F238E27FC236}">
                <a16:creationId xmlns:a16="http://schemas.microsoft.com/office/drawing/2014/main" id="{3F6BF1DC-8F1F-41EF-BA1D-F2114D89563C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15704080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2054 R.</a:t>
            </a:r>
          </a:p>
        </p:txBody>
      </p:sp>
      <p:sp>
        <p:nvSpPr>
          <p:cNvPr id="39" name="object 18">
            <a:extLst>
              <a:ext uri="{FF2B5EF4-FFF2-40B4-BE49-F238E27FC236}">
                <a16:creationId xmlns:a16="http://schemas.microsoft.com/office/drawing/2014/main" id="{EE94CB6C-A457-4B0C-A530-D7BEEB7A58E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lang="pl-PL"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3873123E-2CF2-46F0-AACA-8E4678BBF301}"/>
              </a:ext>
            </a:extLst>
          </p:cNvPr>
          <p:cNvSpPr txBox="1"/>
          <p:nvPr/>
        </p:nvSpPr>
        <p:spPr>
          <a:xfrm>
            <a:off x="824970" y="4269644"/>
            <a:ext cx="7263130" cy="2026837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296545">
              <a:lnSpc>
                <a:spcPts val="3090"/>
              </a:lnSpc>
              <a:spcBef>
                <a:spcPts val="305"/>
              </a:spcBef>
            </a:pPr>
            <a:r>
              <a:rPr lang="pl-PL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 2025 roku Samorząd Województwa Łódzkiego zaangażował na rzecz współpracy finansowej z organizacjami pozarządowymi łączną kwotę </a:t>
            </a:r>
            <a:r>
              <a:rPr lang="pl-PL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58 008 </a:t>
            </a:r>
            <a:r>
              <a:rPr lang="pl-PL" sz="2800" b="1" dirty="0">
                <a:latin typeface="Arial" panose="020B0604020202020204" pitchFamily="34" charset="0"/>
                <a:ea typeface="Arial" panose="020B0604020202020204" pitchFamily="34" charset="0"/>
              </a:rPr>
              <a:t>40</a:t>
            </a:r>
            <a:r>
              <a:rPr lang="pl-PL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7,97 zł</a:t>
            </a:r>
            <a:endParaRPr sz="2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2">
            <a:extLst>
              <a:ext uri="{FF2B5EF4-FFF2-40B4-BE49-F238E27FC236}">
                <a16:creationId xmlns:a16="http://schemas.microsoft.com/office/drawing/2014/main" id="{D5554209-D7C0-483E-B542-DC67E44DF1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5912" y="2471428"/>
            <a:ext cx="6767738" cy="1465401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>
              <a:lnSpc>
                <a:spcPts val="4950"/>
              </a:lnSpc>
              <a:spcBef>
                <a:spcPts val="1320"/>
              </a:spcBef>
            </a:pPr>
            <a:r>
              <a:rPr lang="pl-PL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WSPÓŁPRACA FINANSOWA</a:t>
            </a:r>
            <a:endParaRPr dirty="0">
              <a:latin typeface="Arial Black" panose="020B0A040201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1162DDF8-2CEE-473C-8E0C-3BC7109C25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22" name="object 17">
            <a:extLst>
              <a:ext uri="{FF2B5EF4-FFF2-40B4-BE49-F238E27FC236}">
                <a16:creationId xmlns:a16="http://schemas.microsoft.com/office/drawing/2014/main" id="{D0B29D66-DFF9-4CD5-9E14-3B91E6000367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15704080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2054 R.</a:t>
            </a:r>
          </a:p>
        </p:txBody>
      </p:sp>
      <p:sp>
        <p:nvSpPr>
          <p:cNvPr id="23" name="object 18">
            <a:extLst>
              <a:ext uri="{FF2B5EF4-FFF2-40B4-BE49-F238E27FC236}">
                <a16:creationId xmlns:a16="http://schemas.microsoft.com/office/drawing/2014/main" id="{3C86644B-AC29-4736-9CC0-6E73678C2731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lang="pl-PL"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E9BBB671-B6D7-A775-B87B-B23CF7CE84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4878889"/>
              </p:ext>
            </p:extLst>
          </p:nvPr>
        </p:nvGraphicFramePr>
        <p:xfrm>
          <a:off x="6861566" y="385413"/>
          <a:ext cx="12276878" cy="9795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B558D6B0-7D87-4163-9AC2-9DA20C610AF1}"/>
              </a:ext>
            </a:extLst>
          </p:cNvPr>
          <p:cNvSpPr txBox="1"/>
          <p:nvPr/>
        </p:nvSpPr>
        <p:spPr>
          <a:xfrm>
            <a:off x="824686" y="4199240"/>
            <a:ext cx="7263130" cy="1885773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algn="just"/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 2025 rok Samorząd Województwa Łódzkiego ogłosił łącznie </a:t>
            </a:r>
            <a:r>
              <a:rPr lang="pl-P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61</a:t>
            </a: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otwartych konkursów ofert, </a:t>
            </a:r>
            <a:b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 ramach których złożono </a:t>
            </a:r>
            <a:r>
              <a:rPr lang="pl-P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4093</a:t>
            </a: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ofert.</a:t>
            </a:r>
          </a:p>
          <a:p>
            <a:pPr algn="just"/>
            <a:r>
              <a:rPr lang="pl-PL" sz="2400" dirty="0">
                <a:latin typeface="Arial" panose="020B0604020202020204" pitchFamily="34" charset="0"/>
                <a:ea typeface="Arial" panose="020B0604020202020204" pitchFamily="34" charset="0"/>
              </a:rPr>
              <a:t>Finalnie w ramach realizacji otwartych konkursów ofert podpisano aż </a:t>
            </a:r>
            <a:r>
              <a:rPr lang="pl-PL" sz="2400" b="1" dirty="0">
                <a:latin typeface="Arial" panose="020B0604020202020204" pitchFamily="34" charset="0"/>
                <a:ea typeface="Arial" panose="020B0604020202020204" pitchFamily="34" charset="0"/>
              </a:rPr>
              <a:t>1395</a:t>
            </a:r>
            <a:r>
              <a:rPr lang="pl-PL" sz="2400" dirty="0">
                <a:latin typeface="Arial" panose="020B0604020202020204" pitchFamily="34" charset="0"/>
                <a:ea typeface="Arial" panose="020B0604020202020204" pitchFamily="34" charset="0"/>
              </a:rPr>
              <a:t> umów.</a:t>
            </a:r>
            <a:endParaRPr lang="pl-PL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object 12">
            <a:extLst>
              <a:ext uri="{FF2B5EF4-FFF2-40B4-BE49-F238E27FC236}">
                <a16:creationId xmlns:a16="http://schemas.microsoft.com/office/drawing/2014/main" id="{13DAA69E-3974-4380-83C4-B6A2DA55C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5912" y="2471428"/>
            <a:ext cx="7148738" cy="1465401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>
              <a:lnSpc>
                <a:spcPts val="4950"/>
              </a:lnSpc>
              <a:spcBef>
                <a:spcPts val="1320"/>
              </a:spcBef>
            </a:pPr>
            <a:r>
              <a:rPr lang="pl-PL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OTWARTE KONKURSY OFERT</a:t>
            </a:r>
            <a:endParaRPr dirty="0">
              <a:latin typeface="Arial Black" panose="020B0A040201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0DAF977-9624-4933-B266-70699BC088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22" name="object 17">
            <a:extLst>
              <a:ext uri="{FF2B5EF4-FFF2-40B4-BE49-F238E27FC236}">
                <a16:creationId xmlns:a16="http://schemas.microsoft.com/office/drawing/2014/main" id="{640DA6F1-1685-4ADB-AA95-EA413E708189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15780280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2025 R.</a:t>
            </a:r>
          </a:p>
        </p:txBody>
      </p:sp>
      <p:sp>
        <p:nvSpPr>
          <p:cNvPr id="23" name="object 18">
            <a:extLst>
              <a:ext uri="{FF2B5EF4-FFF2-40B4-BE49-F238E27FC236}">
                <a16:creationId xmlns:a16="http://schemas.microsoft.com/office/drawing/2014/main" id="{22DA5443-8D55-4039-A5CF-D1A054E83FF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lang="pl-PL"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68AC42C-CAA2-C734-2620-442F903270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5708" y="6108784"/>
            <a:ext cx="3731542" cy="3987408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899A4758-CD7A-86B2-DF45-E34F103B7852}"/>
              </a:ext>
            </a:extLst>
          </p:cNvPr>
          <p:cNvSpPr txBox="1"/>
          <p:nvPr/>
        </p:nvSpPr>
        <p:spPr>
          <a:xfrm>
            <a:off x="2205708" y="7963847"/>
            <a:ext cx="3731542" cy="64633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/>
        </p:spPr>
        <p:txBody>
          <a:bodyPr wrap="square" rtlCol="0">
            <a:spAutoFit/>
            <a:sp3d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39 222 359,42 zł</a:t>
            </a:r>
          </a:p>
        </p:txBody>
      </p:sp>
      <p:graphicFrame>
        <p:nvGraphicFramePr>
          <p:cNvPr id="11" name="Wykres 10" descr="Wykres przedstawia liczbę ofert złożonych w ramach otwartych konkursów ofert w podziale na komórki i jednostki organizacyjne.">
            <a:extLst>
              <a:ext uri="{FF2B5EF4-FFF2-40B4-BE49-F238E27FC236}">
                <a16:creationId xmlns:a16="http://schemas.microsoft.com/office/drawing/2014/main" id="{AF2987ED-B279-4751-A0FA-15D1030F5E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905319"/>
              </p:ext>
            </p:extLst>
          </p:nvPr>
        </p:nvGraphicFramePr>
        <p:xfrm>
          <a:off x="7897116" y="332451"/>
          <a:ext cx="10613134" cy="10126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D92D5C9D-EDFC-40F5-93D1-4C15B674C9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7670" y="1868730"/>
            <a:ext cx="18493758" cy="1465401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>
              <a:lnSpc>
                <a:spcPts val="4950"/>
              </a:lnSpc>
              <a:spcBef>
                <a:spcPts val="1320"/>
              </a:spcBef>
            </a:pPr>
            <a:r>
              <a:rPr lang="pl-PL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WSPÓŁPRACA FINANSOWA NA PODSTAWIE PRZEPISÓW INNYCH USTAW</a:t>
            </a:r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EAB9B172-8057-4592-BFFC-6F967E33AE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25" name="object 17">
            <a:extLst>
              <a:ext uri="{FF2B5EF4-FFF2-40B4-BE49-F238E27FC236}">
                <a16:creationId xmlns:a16="http://schemas.microsoft.com/office/drawing/2014/main" id="{11B4AC95-F007-49AD-8011-0AE1A9FBFADA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15780280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2025 R.</a:t>
            </a:r>
          </a:p>
        </p:txBody>
      </p:sp>
      <p:sp>
        <p:nvSpPr>
          <p:cNvPr id="26" name="object 18">
            <a:extLst>
              <a:ext uri="{FF2B5EF4-FFF2-40B4-BE49-F238E27FC236}">
                <a16:creationId xmlns:a16="http://schemas.microsoft.com/office/drawing/2014/main" id="{2859DC5F-14FC-40C7-A06D-D6FE6AAA11D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lang="pl-PL"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FBF624D3-2C91-503F-8F55-E9E9F6ADBFB9}"/>
              </a:ext>
            </a:extLst>
          </p:cNvPr>
          <p:cNvSpPr txBox="1"/>
          <p:nvPr/>
        </p:nvSpPr>
        <p:spPr>
          <a:xfrm>
            <a:off x="837670" y="3597275"/>
            <a:ext cx="17520180" cy="4932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 2025 roku komórki organizacyjne Urzędu lub jednostki organizacyjne Samorządu Województwa Łódzkiego, na podstawie zawartych z ww. podmiotami umów, przekazał środki finansowe na podstawie przepisów innych ustaw: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18 sierpnia 2011 r. o bezpieczeństwie osób przebywających na obszarach wodnych;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5 czerwca 1998 r. o samorządzie województwa;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23 lipca 2003 r. o ochronie zabytków i opiece nad zabytkami;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11 września 2015 r. o zdrowiu publicznym;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25 czerwca 2010 r. o sporcie;</a:t>
            </a:r>
          </a:p>
          <a:p>
            <a:pPr marL="342900" indent="-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ustawy z dnia 9 czerwca 2011 r. o wspieraniu rodziny i systemie pieczy zastępczej.</a:t>
            </a:r>
            <a:endParaRPr lang="pl-PL" sz="24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2BF5B00-378D-38F7-392E-6F7720A86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30686" y="5121274"/>
            <a:ext cx="4804064" cy="514984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D70F3DD0-CECF-6A92-052D-24401FB717FD}"/>
              </a:ext>
            </a:extLst>
          </p:cNvPr>
          <p:cNvSpPr txBox="1"/>
          <p:nvPr/>
        </p:nvSpPr>
        <p:spPr>
          <a:xfrm>
            <a:off x="13955453" y="7162353"/>
            <a:ext cx="4779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16 276 032,55 zł</a:t>
            </a:r>
          </a:p>
        </p:txBody>
      </p:sp>
    </p:spTree>
    <p:extLst>
      <p:ext uri="{BB962C8B-B14F-4D97-AF65-F5344CB8AC3E}">
        <p14:creationId xmlns:p14="http://schemas.microsoft.com/office/powerpoint/2010/main" val="276244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08BAEA9C-69FE-43A1-AD4E-2177A73FFE58}"/>
              </a:ext>
            </a:extLst>
          </p:cNvPr>
          <p:cNvSpPr txBox="1"/>
          <p:nvPr/>
        </p:nvSpPr>
        <p:spPr>
          <a:xfrm>
            <a:off x="824970" y="4269644"/>
            <a:ext cx="7263130" cy="1629292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296545">
              <a:lnSpc>
                <a:spcPts val="3090"/>
              </a:lnSpc>
              <a:spcBef>
                <a:spcPts val="305"/>
              </a:spcBef>
            </a:pPr>
            <a:r>
              <a:rPr lang="pl-PL" sz="2650" spc="150" dirty="0">
                <a:latin typeface="Arial" panose="020B0604020202020204" pitchFamily="34" charset="0"/>
                <a:cs typeface="Arial" panose="020B0604020202020204" pitchFamily="34" charset="0"/>
              </a:rPr>
              <a:t>W 2025 roku do Urzędu wpłynęły łącznie </a:t>
            </a:r>
            <a:r>
              <a:rPr lang="pl-PL" sz="2650" b="1" spc="150" dirty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r>
              <a:rPr lang="pl-PL" sz="2650" spc="150" dirty="0">
                <a:latin typeface="Arial" panose="020B0604020202020204" pitchFamily="34" charset="0"/>
                <a:cs typeface="Arial" panose="020B0604020202020204" pitchFamily="34" charset="0"/>
              </a:rPr>
              <a:t> ofert w trybie pozakonkursowym, </a:t>
            </a:r>
            <a:br>
              <a:rPr lang="pl-PL" sz="2650" spc="1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650" spc="150" dirty="0">
                <a:latin typeface="Arial" panose="020B0604020202020204" pitchFamily="34" charset="0"/>
                <a:cs typeface="Arial" panose="020B0604020202020204" pitchFamily="34" charset="0"/>
              </a:rPr>
              <a:t>z których ostatecznie podpisano </a:t>
            </a:r>
            <a:r>
              <a:rPr lang="pl-PL" sz="2650" b="1" spc="15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l-PL" sz="2650" spc="150" dirty="0">
                <a:latin typeface="Arial" panose="020B0604020202020204" pitchFamily="34" charset="0"/>
                <a:cs typeface="Arial" panose="020B0604020202020204" pitchFamily="34" charset="0"/>
              </a:rPr>
              <a:t> umów o realizację zgłaszanego działania.</a:t>
            </a:r>
            <a:endParaRPr lang="pl-PL" sz="2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D92D5C9D-EDFC-40F5-93D1-4C15B674C9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5912" y="2471428"/>
            <a:ext cx="7453538" cy="1465401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>
              <a:lnSpc>
                <a:spcPts val="4950"/>
              </a:lnSpc>
              <a:spcBef>
                <a:spcPts val="1320"/>
              </a:spcBef>
            </a:pPr>
            <a:r>
              <a:rPr lang="pl-PL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TRYB POZAKONKURSOWY</a:t>
            </a:r>
            <a:endParaRPr dirty="0">
              <a:latin typeface="Arial Black" panose="020B0A040201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EAB9B172-8057-4592-BFFC-6F967E33AE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25" name="object 17">
            <a:extLst>
              <a:ext uri="{FF2B5EF4-FFF2-40B4-BE49-F238E27FC236}">
                <a16:creationId xmlns:a16="http://schemas.microsoft.com/office/drawing/2014/main" id="{11B4AC95-F007-49AD-8011-0AE1A9FBFADA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15780280" cy="37766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SPRAWOZDANIA Z REALIZACJI PROGRAMU WSPÓŁPRACY SAMORZĄDU WOJEWÓDZTWA ŁÓDZKIEGO Z ORGANIZACJAMI POZARZĄDOWYMI ORAZ PODMIOTAMI WYMIENIONYMI W ART. 3 UST. 3 USTAWY O DZIAŁALNOŚCI POŻYTKU PUBLICZNEGO I O WOLONTARIACIE NA 2025 R.</a:t>
            </a:r>
          </a:p>
        </p:txBody>
      </p:sp>
      <p:sp>
        <p:nvSpPr>
          <p:cNvPr id="26" name="object 18">
            <a:extLst>
              <a:ext uri="{FF2B5EF4-FFF2-40B4-BE49-F238E27FC236}">
                <a16:creationId xmlns:a16="http://schemas.microsoft.com/office/drawing/2014/main" id="{2859DC5F-14FC-40C7-A06D-D6FE6AAA11D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KANCELARIA MARSZAŁKA</a:t>
            </a:r>
            <a:endParaRPr lang="pl-PL"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id="{C401D4B8-1043-107A-5A45-F49D37A641FB}"/>
              </a:ext>
            </a:extLst>
          </p:cNvPr>
          <p:cNvSpPr/>
          <p:nvPr/>
        </p:nvSpPr>
        <p:spPr>
          <a:xfrm>
            <a:off x="1974850" y="6018643"/>
            <a:ext cx="4501152" cy="4297020"/>
          </a:xfrm>
          <a:custGeom>
            <a:avLst/>
            <a:gdLst/>
            <a:ahLst/>
            <a:cxnLst/>
            <a:rect l="l" t="t" r="r" b="b"/>
            <a:pathLst>
              <a:path w="5358765" h="5358765">
                <a:moveTo>
                  <a:pt x="2679373" y="0"/>
                </a:moveTo>
                <a:lnTo>
                  <a:pt x="2631220" y="424"/>
                </a:lnTo>
                <a:lnTo>
                  <a:pt x="2583273" y="1691"/>
                </a:lnTo>
                <a:lnTo>
                  <a:pt x="2535538" y="3794"/>
                </a:lnTo>
                <a:lnTo>
                  <a:pt x="2488024" y="6727"/>
                </a:lnTo>
                <a:lnTo>
                  <a:pt x="2440736" y="10482"/>
                </a:lnTo>
                <a:lnTo>
                  <a:pt x="2393682" y="15051"/>
                </a:lnTo>
                <a:lnTo>
                  <a:pt x="2346869" y="20429"/>
                </a:lnTo>
                <a:lnTo>
                  <a:pt x="2300305" y="26607"/>
                </a:lnTo>
                <a:lnTo>
                  <a:pt x="2253996" y="33579"/>
                </a:lnTo>
                <a:lnTo>
                  <a:pt x="2207949" y="41338"/>
                </a:lnTo>
                <a:lnTo>
                  <a:pt x="2162172" y="49876"/>
                </a:lnTo>
                <a:lnTo>
                  <a:pt x="2116671" y="59186"/>
                </a:lnTo>
                <a:lnTo>
                  <a:pt x="2071454" y="69262"/>
                </a:lnTo>
                <a:lnTo>
                  <a:pt x="2026527" y="80096"/>
                </a:lnTo>
                <a:lnTo>
                  <a:pt x="1981899" y="91682"/>
                </a:lnTo>
                <a:lnTo>
                  <a:pt x="1937575" y="104011"/>
                </a:lnTo>
                <a:lnTo>
                  <a:pt x="1893563" y="117078"/>
                </a:lnTo>
                <a:lnTo>
                  <a:pt x="1849870" y="130874"/>
                </a:lnTo>
                <a:lnTo>
                  <a:pt x="1806504" y="145394"/>
                </a:lnTo>
                <a:lnTo>
                  <a:pt x="1763470" y="160629"/>
                </a:lnTo>
                <a:lnTo>
                  <a:pt x="1720777" y="176573"/>
                </a:lnTo>
                <a:lnTo>
                  <a:pt x="1678432" y="193218"/>
                </a:lnTo>
                <a:lnTo>
                  <a:pt x="1636440" y="210558"/>
                </a:lnTo>
                <a:lnTo>
                  <a:pt x="1594811" y="228585"/>
                </a:lnTo>
                <a:lnTo>
                  <a:pt x="1553550" y="247293"/>
                </a:lnTo>
                <a:lnTo>
                  <a:pt x="1512664" y="266674"/>
                </a:lnTo>
                <a:lnTo>
                  <a:pt x="1472162" y="286721"/>
                </a:lnTo>
                <a:lnTo>
                  <a:pt x="1432049" y="307427"/>
                </a:lnTo>
                <a:lnTo>
                  <a:pt x="1392334" y="328786"/>
                </a:lnTo>
                <a:lnTo>
                  <a:pt x="1353022" y="350789"/>
                </a:lnTo>
                <a:lnTo>
                  <a:pt x="1314122" y="373430"/>
                </a:lnTo>
                <a:lnTo>
                  <a:pt x="1275639" y="396702"/>
                </a:lnTo>
                <a:lnTo>
                  <a:pt x="1237583" y="420597"/>
                </a:lnTo>
                <a:lnTo>
                  <a:pt x="1199958" y="445109"/>
                </a:lnTo>
                <a:lnTo>
                  <a:pt x="1162773" y="470231"/>
                </a:lnTo>
                <a:lnTo>
                  <a:pt x="1126035" y="495955"/>
                </a:lnTo>
                <a:lnTo>
                  <a:pt x="1089750" y="522274"/>
                </a:lnTo>
                <a:lnTo>
                  <a:pt x="1053926" y="549181"/>
                </a:lnTo>
                <a:lnTo>
                  <a:pt x="1018570" y="576670"/>
                </a:lnTo>
                <a:lnTo>
                  <a:pt x="983688" y="604733"/>
                </a:lnTo>
                <a:lnTo>
                  <a:pt x="949289" y="633363"/>
                </a:lnTo>
                <a:lnTo>
                  <a:pt x="915379" y="662552"/>
                </a:lnTo>
                <a:lnTo>
                  <a:pt x="881965" y="692295"/>
                </a:lnTo>
                <a:lnTo>
                  <a:pt x="849054" y="722583"/>
                </a:lnTo>
                <a:lnTo>
                  <a:pt x="816653" y="753410"/>
                </a:lnTo>
                <a:lnTo>
                  <a:pt x="784770" y="784769"/>
                </a:lnTo>
                <a:lnTo>
                  <a:pt x="753411" y="816652"/>
                </a:lnTo>
                <a:lnTo>
                  <a:pt x="722584" y="849052"/>
                </a:lnTo>
                <a:lnTo>
                  <a:pt x="692296" y="881963"/>
                </a:lnTo>
                <a:lnTo>
                  <a:pt x="662553" y="915377"/>
                </a:lnTo>
                <a:lnTo>
                  <a:pt x="633364" y="949287"/>
                </a:lnTo>
                <a:lnTo>
                  <a:pt x="604734" y="983686"/>
                </a:lnTo>
                <a:lnTo>
                  <a:pt x="576671" y="1018568"/>
                </a:lnTo>
                <a:lnTo>
                  <a:pt x="549182" y="1053924"/>
                </a:lnTo>
                <a:lnTo>
                  <a:pt x="522275" y="1089748"/>
                </a:lnTo>
                <a:lnTo>
                  <a:pt x="495955" y="1126032"/>
                </a:lnTo>
                <a:lnTo>
                  <a:pt x="470231" y="1162771"/>
                </a:lnTo>
                <a:lnTo>
                  <a:pt x="445110" y="1199955"/>
                </a:lnTo>
                <a:lnTo>
                  <a:pt x="420597" y="1237580"/>
                </a:lnTo>
                <a:lnTo>
                  <a:pt x="396702" y="1275636"/>
                </a:lnTo>
                <a:lnTo>
                  <a:pt x="373430" y="1314119"/>
                </a:lnTo>
                <a:lnTo>
                  <a:pt x="350789" y="1353019"/>
                </a:lnTo>
                <a:lnTo>
                  <a:pt x="328786" y="1392330"/>
                </a:lnTo>
                <a:lnTo>
                  <a:pt x="307428" y="1432046"/>
                </a:lnTo>
                <a:lnTo>
                  <a:pt x="286721" y="1472158"/>
                </a:lnTo>
                <a:lnTo>
                  <a:pt x="266674" y="1512660"/>
                </a:lnTo>
                <a:lnTo>
                  <a:pt x="247293" y="1553546"/>
                </a:lnTo>
                <a:lnTo>
                  <a:pt x="228585" y="1594806"/>
                </a:lnTo>
                <a:lnTo>
                  <a:pt x="210558" y="1636436"/>
                </a:lnTo>
                <a:lnTo>
                  <a:pt x="193218" y="1678427"/>
                </a:lnTo>
                <a:lnTo>
                  <a:pt x="176573" y="1720772"/>
                </a:lnTo>
                <a:lnTo>
                  <a:pt x="160629" y="1763465"/>
                </a:lnTo>
                <a:lnTo>
                  <a:pt x="145394" y="1806499"/>
                </a:lnTo>
                <a:lnTo>
                  <a:pt x="130874" y="1849865"/>
                </a:lnTo>
                <a:lnTo>
                  <a:pt x="117078" y="1893557"/>
                </a:lnTo>
                <a:lnTo>
                  <a:pt x="104011" y="1937569"/>
                </a:lnTo>
                <a:lnTo>
                  <a:pt x="91682" y="1981893"/>
                </a:lnTo>
                <a:lnTo>
                  <a:pt x="80096" y="2026521"/>
                </a:lnTo>
                <a:lnTo>
                  <a:pt x="69262" y="2071447"/>
                </a:lnTo>
                <a:lnTo>
                  <a:pt x="59186" y="2116664"/>
                </a:lnTo>
                <a:lnTo>
                  <a:pt x="49876" y="2162164"/>
                </a:lnTo>
                <a:lnTo>
                  <a:pt x="41338" y="2207942"/>
                </a:lnTo>
                <a:lnTo>
                  <a:pt x="33579" y="2253988"/>
                </a:lnTo>
                <a:lnTo>
                  <a:pt x="26607" y="2300297"/>
                </a:lnTo>
                <a:lnTo>
                  <a:pt x="20429" y="2346861"/>
                </a:lnTo>
                <a:lnTo>
                  <a:pt x="15051" y="2393673"/>
                </a:lnTo>
                <a:lnTo>
                  <a:pt x="10482" y="2440727"/>
                </a:lnTo>
                <a:lnTo>
                  <a:pt x="6727" y="2488014"/>
                </a:lnTo>
                <a:lnTo>
                  <a:pt x="3794" y="2535529"/>
                </a:lnTo>
                <a:lnTo>
                  <a:pt x="1691" y="2583263"/>
                </a:lnTo>
                <a:lnTo>
                  <a:pt x="424" y="2631210"/>
                </a:lnTo>
                <a:lnTo>
                  <a:pt x="0" y="2679363"/>
                </a:lnTo>
                <a:lnTo>
                  <a:pt x="424" y="2727516"/>
                </a:lnTo>
                <a:lnTo>
                  <a:pt x="1691" y="2775464"/>
                </a:lnTo>
                <a:lnTo>
                  <a:pt x="3794" y="2823199"/>
                </a:lnTo>
                <a:lnTo>
                  <a:pt x="6727" y="2870714"/>
                </a:lnTo>
                <a:lnTo>
                  <a:pt x="10482" y="2918002"/>
                </a:lnTo>
                <a:lnTo>
                  <a:pt x="15051" y="2965056"/>
                </a:lnTo>
                <a:lnTo>
                  <a:pt x="20429" y="3011869"/>
                </a:lnTo>
                <a:lnTo>
                  <a:pt x="26607" y="3058434"/>
                </a:lnTo>
                <a:lnTo>
                  <a:pt x="33579" y="3104743"/>
                </a:lnTo>
                <a:lnTo>
                  <a:pt x="41338" y="3150790"/>
                </a:lnTo>
                <a:lnTo>
                  <a:pt x="49876" y="3196568"/>
                </a:lnTo>
                <a:lnTo>
                  <a:pt x="59186" y="3242069"/>
                </a:lnTo>
                <a:lnTo>
                  <a:pt x="69262" y="3287286"/>
                </a:lnTo>
                <a:lnTo>
                  <a:pt x="80096" y="3332213"/>
                </a:lnTo>
                <a:lnTo>
                  <a:pt x="91682" y="3376841"/>
                </a:lnTo>
                <a:lnTo>
                  <a:pt x="104011" y="3421165"/>
                </a:lnTo>
                <a:lnTo>
                  <a:pt x="117078" y="3465177"/>
                </a:lnTo>
                <a:lnTo>
                  <a:pt x="130874" y="3508870"/>
                </a:lnTo>
                <a:lnTo>
                  <a:pt x="145394" y="3552237"/>
                </a:lnTo>
                <a:lnTo>
                  <a:pt x="160629" y="3595270"/>
                </a:lnTo>
                <a:lnTo>
                  <a:pt x="176573" y="3637963"/>
                </a:lnTo>
                <a:lnTo>
                  <a:pt x="193218" y="3680309"/>
                </a:lnTo>
                <a:lnTo>
                  <a:pt x="210558" y="3722300"/>
                </a:lnTo>
                <a:lnTo>
                  <a:pt x="228585" y="3763930"/>
                </a:lnTo>
                <a:lnTo>
                  <a:pt x="247293" y="3805191"/>
                </a:lnTo>
                <a:lnTo>
                  <a:pt x="266674" y="3846077"/>
                </a:lnTo>
                <a:lnTo>
                  <a:pt x="286721" y="3886579"/>
                </a:lnTo>
                <a:lnTo>
                  <a:pt x="307428" y="3926692"/>
                </a:lnTo>
                <a:lnTo>
                  <a:pt x="328786" y="3966407"/>
                </a:lnTo>
                <a:lnTo>
                  <a:pt x="350789" y="4005719"/>
                </a:lnTo>
                <a:lnTo>
                  <a:pt x="373430" y="4044619"/>
                </a:lnTo>
                <a:lnTo>
                  <a:pt x="396702" y="4083102"/>
                </a:lnTo>
                <a:lnTo>
                  <a:pt x="420597" y="4121158"/>
                </a:lnTo>
                <a:lnTo>
                  <a:pt x="445110" y="4158783"/>
                </a:lnTo>
                <a:lnTo>
                  <a:pt x="470231" y="4195968"/>
                </a:lnTo>
                <a:lnTo>
                  <a:pt x="495955" y="4232706"/>
                </a:lnTo>
                <a:lnTo>
                  <a:pt x="522275" y="4268991"/>
                </a:lnTo>
                <a:lnTo>
                  <a:pt x="549182" y="4304815"/>
                </a:lnTo>
                <a:lnTo>
                  <a:pt x="576671" y="4340171"/>
                </a:lnTo>
                <a:lnTo>
                  <a:pt x="604734" y="4375052"/>
                </a:lnTo>
                <a:lnTo>
                  <a:pt x="633364" y="4409452"/>
                </a:lnTo>
                <a:lnTo>
                  <a:pt x="662553" y="4443362"/>
                </a:lnTo>
                <a:lnTo>
                  <a:pt x="692296" y="4476776"/>
                </a:lnTo>
                <a:lnTo>
                  <a:pt x="722584" y="4509687"/>
                </a:lnTo>
                <a:lnTo>
                  <a:pt x="753411" y="4542087"/>
                </a:lnTo>
                <a:lnTo>
                  <a:pt x="784770" y="4573970"/>
                </a:lnTo>
                <a:lnTo>
                  <a:pt x="816653" y="4605329"/>
                </a:lnTo>
                <a:lnTo>
                  <a:pt x="849054" y="4636156"/>
                </a:lnTo>
                <a:lnTo>
                  <a:pt x="881965" y="4666444"/>
                </a:lnTo>
                <a:lnTo>
                  <a:pt x="915379" y="4696186"/>
                </a:lnTo>
                <a:lnTo>
                  <a:pt x="949289" y="4725376"/>
                </a:lnTo>
                <a:lnTo>
                  <a:pt x="983688" y="4754006"/>
                </a:lnTo>
                <a:lnTo>
                  <a:pt x="1018570" y="4782069"/>
                </a:lnTo>
                <a:lnTo>
                  <a:pt x="1053926" y="4809557"/>
                </a:lnTo>
                <a:lnTo>
                  <a:pt x="1089750" y="4836465"/>
                </a:lnTo>
                <a:lnTo>
                  <a:pt x="1126035" y="4862784"/>
                </a:lnTo>
                <a:lnTo>
                  <a:pt x="1162773" y="4888508"/>
                </a:lnTo>
                <a:lnTo>
                  <a:pt x="1199958" y="4913630"/>
                </a:lnTo>
                <a:lnTo>
                  <a:pt x="1237583" y="4938141"/>
                </a:lnTo>
                <a:lnTo>
                  <a:pt x="1275639" y="4962037"/>
                </a:lnTo>
                <a:lnTo>
                  <a:pt x="1314122" y="4985309"/>
                </a:lnTo>
                <a:lnTo>
                  <a:pt x="1353022" y="5007950"/>
                </a:lnTo>
                <a:lnTo>
                  <a:pt x="1392334" y="5029953"/>
                </a:lnTo>
                <a:lnTo>
                  <a:pt x="1432049" y="5051311"/>
                </a:lnTo>
                <a:lnTo>
                  <a:pt x="1472162" y="5072017"/>
                </a:lnTo>
                <a:lnTo>
                  <a:pt x="1512664" y="5092064"/>
                </a:lnTo>
                <a:lnTo>
                  <a:pt x="1553550" y="5111445"/>
                </a:lnTo>
                <a:lnTo>
                  <a:pt x="1594811" y="5130153"/>
                </a:lnTo>
                <a:lnTo>
                  <a:pt x="1636440" y="5148180"/>
                </a:lnTo>
                <a:lnTo>
                  <a:pt x="1678432" y="5165520"/>
                </a:lnTo>
                <a:lnTo>
                  <a:pt x="1720777" y="5182165"/>
                </a:lnTo>
                <a:lnTo>
                  <a:pt x="1763470" y="5198109"/>
                </a:lnTo>
                <a:lnTo>
                  <a:pt x="1806504" y="5213344"/>
                </a:lnTo>
                <a:lnTo>
                  <a:pt x="1849870" y="5227863"/>
                </a:lnTo>
                <a:lnTo>
                  <a:pt x="1893563" y="5241659"/>
                </a:lnTo>
                <a:lnTo>
                  <a:pt x="1937575" y="5254726"/>
                </a:lnTo>
                <a:lnTo>
                  <a:pt x="1981899" y="5267055"/>
                </a:lnTo>
                <a:lnTo>
                  <a:pt x="2026527" y="5278641"/>
                </a:lnTo>
                <a:lnTo>
                  <a:pt x="2071454" y="5289475"/>
                </a:lnTo>
                <a:lnTo>
                  <a:pt x="2116671" y="5299551"/>
                </a:lnTo>
                <a:lnTo>
                  <a:pt x="2162172" y="5308861"/>
                </a:lnTo>
                <a:lnTo>
                  <a:pt x="2207949" y="5317399"/>
                </a:lnTo>
                <a:lnTo>
                  <a:pt x="2253996" y="5325158"/>
                </a:lnTo>
                <a:lnTo>
                  <a:pt x="2300305" y="5332130"/>
                </a:lnTo>
                <a:lnTo>
                  <a:pt x="2346869" y="5338308"/>
                </a:lnTo>
                <a:lnTo>
                  <a:pt x="2393682" y="5343685"/>
                </a:lnTo>
                <a:lnTo>
                  <a:pt x="2440736" y="5348255"/>
                </a:lnTo>
                <a:lnTo>
                  <a:pt x="2488024" y="5352009"/>
                </a:lnTo>
                <a:lnTo>
                  <a:pt x="2535538" y="5354942"/>
                </a:lnTo>
                <a:lnTo>
                  <a:pt x="2583273" y="5357046"/>
                </a:lnTo>
                <a:lnTo>
                  <a:pt x="2631220" y="5358313"/>
                </a:lnTo>
                <a:lnTo>
                  <a:pt x="2679373" y="5358737"/>
                </a:lnTo>
                <a:lnTo>
                  <a:pt x="2727527" y="5358313"/>
                </a:lnTo>
                <a:lnTo>
                  <a:pt x="2775474" y="5357046"/>
                </a:lnTo>
                <a:lnTo>
                  <a:pt x="2823209" y="5354942"/>
                </a:lnTo>
                <a:lnTo>
                  <a:pt x="2870723" y="5352009"/>
                </a:lnTo>
                <a:lnTo>
                  <a:pt x="2918011" y="5348255"/>
                </a:lnTo>
                <a:lnTo>
                  <a:pt x="2965065" y="5343685"/>
                </a:lnTo>
                <a:lnTo>
                  <a:pt x="3011878" y="5338308"/>
                </a:lnTo>
                <a:lnTo>
                  <a:pt x="3058442" y="5332130"/>
                </a:lnTo>
                <a:lnTo>
                  <a:pt x="3104751" y="5325158"/>
                </a:lnTo>
                <a:lnTo>
                  <a:pt x="3150798" y="5317399"/>
                </a:lnTo>
                <a:lnTo>
                  <a:pt x="3196575" y="5308861"/>
                </a:lnTo>
                <a:lnTo>
                  <a:pt x="3242076" y="5299551"/>
                </a:lnTo>
                <a:lnTo>
                  <a:pt x="3287293" y="5289475"/>
                </a:lnTo>
                <a:lnTo>
                  <a:pt x="3332220" y="5278641"/>
                </a:lnTo>
                <a:lnTo>
                  <a:pt x="3376848" y="5267055"/>
                </a:lnTo>
                <a:lnTo>
                  <a:pt x="3421172" y="5254726"/>
                </a:lnTo>
                <a:lnTo>
                  <a:pt x="3465184" y="5241659"/>
                </a:lnTo>
                <a:lnTo>
                  <a:pt x="3508876" y="5227863"/>
                </a:lnTo>
                <a:lnTo>
                  <a:pt x="3552243" y="5213344"/>
                </a:lnTo>
                <a:lnTo>
                  <a:pt x="3595276" y="5198109"/>
                </a:lnTo>
                <a:lnTo>
                  <a:pt x="3637970" y="5182165"/>
                </a:lnTo>
                <a:lnTo>
                  <a:pt x="3680315" y="5165520"/>
                </a:lnTo>
                <a:lnTo>
                  <a:pt x="3722306" y="5148180"/>
                </a:lnTo>
                <a:lnTo>
                  <a:pt x="3763936" y="5130153"/>
                </a:lnTo>
                <a:lnTo>
                  <a:pt x="3805197" y="5111445"/>
                </a:lnTo>
                <a:lnTo>
                  <a:pt x="3846083" y="5092064"/>
                </a:lnTo>
                <a:lnTo>
                  <a:pt x="3886585" y="5072017"/>
                </a:lnTo>
                <a:lnTo>
                  <a:pt x="3926698" y="5051311"/>
                </a:lnTo>
                <a:lnTo>
                  <a:pt x="3966413" y="5029953"/>
                </a:lnTo>
                <a:lnTo>
                  <a:pt x="4005725" y="5007950"/>
                </a:lnTo>
                <a:lnTo>
                  <a:pt x="4044625" y="4985309"/>
                </a:lnTo>
                <a:lnTo>
                  <a:pt x="4083107" y="4962037"/>
                </a:lnTo>
                <a:lnTo>
                  <a:pt x="4121164" y="4938141"/>
                </a:lnTo>
                <a:lnTo>
                  <a:pt x="4158789" y="4913630"/>
                </a:lnTo>
                <a:lnTo>
                  <a:pt x="4195974" y="4888508"/>
                </a:lnTo>
                <a:lnTo>
                  <a:pt x="4232712" y="4862784"/>
                </a:lnTo>
                <a:lnTo>
                  <a:pt x="4268997" y="4836465"/>
                </a:lnTo>
                <a:lnTo>
                  <a:pt x="4304821" y="4809557"/>
                </a:lnTo>
                <a:lnTo>
                  <a:pt x="4340177" y="4782069"/>
                </a:lnTo>
                <a:lnTo>
                  <a:pt x="4375059" y="4754006"/>
                </a:lnTo>
                <a:lnTo>
                  <a:pt x="4409458" y="4725376"/>
                </a:lnTo>
                <a:lnTo>
                  <a:pt x="4443368" y="4696186"/>
                </a:lnTo>
                <a:lnTo>
                  <a:pt x="4476782" y="4666444"/>
                </a:lnTo>
                <a:lnTo>
                  <a:pt x="4509693" y="4636156"/>
                </a:lnTo>
                <a:lnTo>
                  <a:pt x="4542094" y="4605329"/>
                </a:lnTo>
                <a:lnTo>
                  <a:pt x="4573977" y="4573970"/>
                </a:lnTo>
                <a:lnTo>
                  <a:pt x="4605335" y="4542087"/>
                </a:lnTo>
                <a:lnTo>
                  <a:pt x="4636162" y="4509687"/>
                </a:lnTo>
                <a:lnTo>
                  <a:pt x="4666451" y="4476776"/>
                </a:lnTo>
                <a:lnTo>
                  <a:pt x="4696193" y="4443362"/>
                </a:lnTo>
                <a:lnTo>
                  <a:pt x="4725383" y="4409452"/>
                </a:lnTo>
                <a:lnTo>
                  <a:pt x="4754013" y="4375052"/>
                </a:lnTo>
                <a:lnTo>
                  <a:pt x="4782076" y="4340171"/>
                </a:lnTo>
                <a:lnTo>
                  <a:pt x="4809565" y="4304815"/>
                </a:lnTo>
                <a:lnTo>
                  <a:pt x="4836472" y="4268991"/>
                </a:lnTo>
                <a:lnTo>
                  <a:pt x="4862792" y="4232706"/>
                </a:lnTo>
                <a:lnTo>
                  <a:pt x="4888516" y="4195968"/>
                </a:lnTo>
                <a:lnTo>
                  <a:pt x="4913637" y="4158783"/>
                </a:lnTo>
                <a:lnTo>
                  <a:pt x="4938149" y="4121158"/>
                </a:lnTo>
                <a:lnTo>
                  <a:pt x="4962045" y="4083102"/>
                </a:lnTo>
                <a:lnTo>
                  <a:pt x="4985317" y="4044619"/>
                </a:lnTo>
                <a:lnTo>
                  <a:pt x="5007958" y="4005719"/>
                </a:lnTo>
                <a:lnTo>
                  <a:pt x="5029961" y="3966407"/>
                </a:lnTo>
                <a:lnTo>
                  <a:pt x="5051319" y="3926692"/>
                </a:lnTo>
                <a:lnTo>
                  <a:pt x="5072026" y="3886579"/>
                </a:lnTo>
                <a:lnTo>
                  <a:pt x="5092073" y="3846077"/>
                </a:lnTo>
                <a:lnTo>
                  <a:pt x="5111454" y="3805191"/>
                </a:lnTo>
                <a:lnTo>
                  <a:pt x="5130161" y="3763930"/>
                </a:lnTo>
                <a:lnTo>
                  <a:pt x="5148189" y="3722300"/>
                </a:lnTo>
                <a:lnTo>
                  <a:pt x="5165529" y="3680309"/>
                </a:lnTo>
                <a:lnTo>
                  <a:pt x="5182174" y="3637963"/>
                </a:lnTo>
                <a:lnTo>
                  <a:pt x="5198118" y="3595270"/>
                </a:lnTo>
                <a:lnTo>
                  <a:pt x="5213353" y="3552237"/>
                </a:lnTo>
                <a:lnTo>
                  <a:pt x="5227872" y="3508870"/>
                </a:lnTo>
                <a:lnTo>
                  <a:pt x="5241669" y="3465177"/>
                </a:lnTo>
                <a:lnTo>
                  <a:pt x="5254735" y="3421165"/>
                </a:lnTo>
                <a:lnTo>
                  <a:pt x="5267065" y="3376841"/>
                </a:lnTo>
                <a:lnTo>
                  <a:pt x="5278650" y="3332213"/>
                </a:lnTo>
                <a:lnTo>
                  <a:pt x="5289485" y="3287286"/>
                </a:lnTo>
                <a:lnTo>
                  <a:pt x="5299561" y="3242069"/>
                </a:lnTo>
                <a:lnTo>
                  <a:pt x="5308871" y="3196568"/>
                </a:lnTo>
                <a:lnTo>
                  <a:pt x="5317409" y="3150790"/>
                </a:lnTo>
                <a:lnTo>
                  <a:pt x="5325168" y="3104743"/>
                </a:lnTo>
                <a:lnTo>
                  <a:pt x="5332140" y="3058434"/>
                </a:lnTo>
                <a:lnTo>
                  <a:pt x="5338318" y="3011869"/>
                </a:lnTo>
                <a:lnTo>
                  <a:pt x="5343696" y="2965056"/>
                </a:lnTo>
                <a:lnTo>
                  <a:pt x="5348265" y="2918002"/>
                </a:lnTo>
                <a:lnTo>
                  <a:pt x="5352020" y="2870714"/>
                </a:lnTo>
                <a:lnTo>
                  <a:pt x="5354953" y="2823199"/>
                </a:lnTo>
                <a:lnTo>
                  <a:pt x="5357056" y="2775464"/>
                </a:lnTo>
                <a:lnTo>
                  <a:pt x="5358323" y="2727516"/>
                </a:lnTo>
                <a:lnTo>
                  <a:pt x="5358747" y="2679363"/>
                </a:lnTo>
                <a:lnTo>
                  <a:pt x="5358323" y="2631210"/>
                </a:lnTo>
                <a:lnTo>
                  <a:pt x="5357056" y="2583263"/>
                </a:lnTo>
                <a:lnTo>
                  <a:pt x="5354953" y="2535529"/>
                </a:lnTo>
                <a:lnTo>
                  <a:pt x="5352020" y="2488014"/>
                </a:lnTo>
                <a:lnTo>
                  <a:pt x="5348265" y="2440727"/>
                </a:lnTo>
                <a:lnTo>
                  <a:pt x="5343696" y="2393673"/>
                </a:lnTo>
                <a:lnTo>
                  <a:pt x="5338318" y="2346861"/>
                </a:lnTo>
                <a:lnTo>
                  <a:pt x="5332140" y="2300297"/>
                </a:lnTo>
                <a:lnTo>
                  <a:pt x="5325168" y="2253988"/>
                </a:lnTo>
                <a:lnTo>
                  <a:pt x="5317409" y="2207942"/>
                </a:lnTo>
                <a:lnTo>
                  <a:pt x="5308871" y="2162164"/>
                </a:lnTo>
                <a:lnTo>
                  <a:pt x="5299561" y="2116664"/>
                </a:lnTo>
                <a:lnTo>
                  <a:pt x="5289485" y="2071447"/>
                </a:lnTo>
                <a:lnTo>
                  <a:pt x="5278650" y="2026521"/>
                </a:lnTo>
                <a:lnTo>
                  <a:pt x="5267065" y="1981893"/>
                </a:lnTo>
                <a:lnTo>
                  <a:pt x="5254735" y="1937569"/>
                </a:lnTo>
                <a:lnTo>
                  <a:pt x="5241669" y="1893557"/>
                </a:lnTo>
                <a:lnTo>
                  <a:pt x="5227872" y="1849865"/>
                </a:lnTo>
                <a:lnTo>
                  <a:pt x="5213353" y="1806499"/>
                </a:lnTo>
                <a:lnTo>
                  <a:pt x="5198118" y="1763465"/>
                </a:lnTo>
                <a:lnTo>
                  <a:pt x="5182174" y="1720772"/>
                </a:lnTo>
                <a:lnTo>
                  <a:pt x="5165529" y="1678427"/>
                </a:lnTo>
                <a:lnTo>
                  <a:pt x="5148189" y="1636436"/>
                </a:lnTo>
                <a:lnTo>
                  <a:pt x="5130161" y="1594806"/>
                </a:lnTo>
                <a:lnTo>
                  <a:pt x="5111454" y="1553546"/>
                </a:lnTo>
                <a:lnTo>
                  <a:pt x="5092073" y="1512660"/>
                </a:lnTo>
                <a:lnTo>
                  <a:pt x="5072026" y="1472158"/>
                </a:lnTo>
                <a:lnTo>
                  <a:pt x="5051319" y="1432046"/>
                </a:lnTo>
                <a:lnTo>
                  <a:pt x="5029961" y="1392330"/>
                </a:lnTo>
                <a:lnTo>
                  <a:pt x="5007958" y="1353019"/>
                </a:lnTo>
                <a:lnTo>
                  <a:pt x="4985317" y="1314119"/>
                </a:lnTo>
                <a:lnTo>
                  <a:pt x="4962045" y="1275636"/>
                </a:lnTo>
                <a:lnTo>
                  <a:pt x="4938149" y="1237580"/>
                </a:lnTo>
                <a:lnTo>
                  <a:pt x="4913637" y="1199955"/>
                </a:lnTo>
                <a:lnTo>
                  <a:pt x="4888516" y="1162771"/>
                </a:lnTo>
                <a:lnTo>
                  <a:pt x="4862792" y="1126032"/>
                </a:lnTo>
                <a:lnTo>
                  <a:pt x="4836472" y="1089748"/>
                </a:lnTo>
                <a:lnTo>
                  <a:pt x="4809565" y="1053924"/>
                </a:lnTo>
                <a:lnTo>
                  <a:pt x="4782076" y="1018568"/>
                </a:lnTo>
                <a:lnTo>
                  <a:pt x="4754013" y="983686"/>
                </a:lnTo>
                <a:lnTo>
                  <a:pt x="4725383" y="949287"/>
                </a:lnTo>
                <a:lnTo>
                  <a:pt x="4696193" y="915377"/>
                </a:lnTo>
                <a:lnTo>
                  <a:pt x="4666451" y="881963"/>
                </a:lnTo>
                <a:lnTo>
                  <a:pt x="4636162" y="849052"/>
                </a:lnTo>
                <a:lnTo>
                  <a:pt x="4605335" y="816652"/>
                </a:lnTo>
                <a:lnTo>
                  <a:pt x="4573977" y="784769"/>
                </a:lnTo>
                <a:lnTo>
                  <a:pt x="4542094" y="753410"/>
                </a:lnTo>
                <a:lnTo>
                  <a:pt x="4509693" y="722583"/>
                </a:lnTo>
                <a:lnTo>
                  <a:pt x="4476782" y="692295"/>
                </a:lnTo>
                <a:lnTo>
                  <a:pt x="4443368" y="662552"/>
                </a:lnTo>
                <a:lnTo>
                  <a:pt x="4409458" y="633363"/>
                </a:lnTo>
                <a:lnTo>
                  <a:pt x="4375059" y="604733"/>
                </a:lnTo>
                <a:lnTo>
                  <a:pt x="4340177" y="576670"/>
                </a:lnTo>
                <a:lnTo>
                  <a:pt x="4304821" y="549181"/>
                </a:lnTo>
                <a:lnTo>
                  <a:pt x="4268997" y="522274"/>
                </a:lnTo>
                <a:lnTo>
                  <a:pt x="4232712" y="495955"/>
                </a:lnTo>
                <a:lnTo>
                  <a:pt x="4195974" y="470231"/>
                </a:lnTo>
                <a:lnTo>
                  <a:pt x="4158789" y="445109"/>
                </a:lnTo>
                <a:lnTo>
                  <a:pt x="4121164" y="420597"/>
                </a:lnTo>
                <a:lnTo>
                  <a:pt x="4083107" y="396702"/>
                </a:lnTo>
                <a:lnTo>
                  <a:pt x="4044625" y="373430"/>
                </a:lnTo>
                <a:lnTo>
                  <a:pt x="4005725" y="350789"/>
                </a:lnTo>
                <a:lnTo>
                  <a:pt x="3966413" y="328786"/>
                </a:lnTo>
                <a:lnTo>
                  <a:pt x="3926698" y="307427"/>
                </a:lnTo>
                <a:lnTo>
                  <a:pt x="3886585" y="286721"/>
                </a:lnTo>
                <a:lnTo>
                  <a:pt x="3846083" y="266674"/>
                </a:lnTo>
                <a:lnTo>
                  <a:pt x="3805197" y="247293"/>
                </a:lnTo>
                <a:lnTo>
                  <a:pt x="3763936" y="228585"/>
                </a:lnTo>
                <a:lnTo>
                  <a:pt x="3722306" y="210558"/>
                </a:lnTo>
                <a:lnTo>
                  <a:pt x="3680315" y="193218"/>
                </a:lnTo>
                <a:lnTo>
                  <a:pt x="3637970" y="176573"/>
                </a:lnTo>
                <a:lnTo>
                  <a:pt x="3595276" y="160629"/>
                </a:lnTo>
                <a:lnTo>
                  <a:pt x="3552243" y="145394"/>
                </a:lnTo>
                <a:lnTo>
                  <a:pt x="3508876" y="130874"/>
                </a:lnTo>
                <a:lnTo>
                  <a:pt x="3465184" y="117078"/>
                </a:lnTo>
                <a:lnTo>
                  <a:pt x="3421172" y="104011"/>
                </a:lnTo>
                <a:lnTo>
                  <a:pt x="3376848" y="91682"/>
                </a:lnTo>
                <a:lnTo>
                  <a:pt x="3332220" y="80096"/>
                </a:lnTo>
                <a:lnTo>
                  <a:pt x="3287293" y="69262"/>
                </a:lnTo>
                <a:lnTo>
                  <a:pt x="3242076" y="59186"/>
                </a:lnTo>
                <a:lnTo>
                  <a:pt x="3196575" y="49876"/>
                </a:lnTo>
                <a:lnTo>
                  <a:pt x="3150798" y="41338"/>
                </a:lnTo>
                <a:lnTo>
                  <a:pt x="3104751" y="33579"/>
                </a:lnTo>
                <a:lnTo>
                  <a:pt x="3058442" y="26607"/>
                </a:lnTo>
                <a:lnTo>
                  <a:pt x="3011878" y="20429"/>
                </a:lnTo>
                <a:lnTo>
                  <a:pt x="2965065" y="15051"/>
                </a:lnTo>
                <a:lnTo>
                  <a:pt x="2918011" y="10482"/>
                </a:lnTo>
                <a:lnTo>
                  <a:pt x="2870723" y="6727"/>
                </a:lnTo>
                <a:lnTo>
                  <a:pt x="2823209" y="3794"/>
                </a:lnTo>
                <a:lnTo>
                  <a:pt x="2775474" y="1691"/>
                </a:lnTo>
                <a:lnTo>
                  <a:pt x="2727527" y="424"/>
                </a:lnTo>
                <a:lnTo>
                  <a:pt x="2679373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497D0EB5-1088-5422-2B88-D7A3E07C77A8}"/>
              </a:ext>
            </a:extLst>
          </p:cNvPr>
          <p:cNvSpPr txBox="1"/>
          <p:nvPr/>
        </p:nvSpPr>
        <p:spPr>
          <a:xfrm>
            <a:off x="2320426" y="7924388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24 000,00 zł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7CA464B-34D1-4832-A73D-10A073139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210824"/>
              </p:ext>
            </p:extLst>
          </p:nvPr>
        </p:nvGraphicFramePr>
        <p:xfrm>
          <a:off x="10428949" y="974862"/>
          <a:ext cx="8305801" cy="7238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352">
                  <a:extLst>
                    <a:ext uri="{9D8B030D-6E8A-4147-A177-3AD203B41FA5}">
                      <a16:colId xmlns:a16="http://schemas.microsoft.com/office/drawing/2014/main" val="1219045261"/>
                    </a:ext>
                  </a:extLst>
                </a:gridCol>
                <a:gridCol w="3161913">
                  <a:extLst>
                    <a:ext uri="{9D8B030D-6E8A-4147-A177-3AD203B41FA5}">
                      <a16:colId xmlns:a16="http://schemas.microsoft.com/office/drawing/2014/main" val="1931752543"/>
                    </a:ext>
                  </a:extLst>
                </a:gridCol>
                <a:gridCol w="1961524">
                  <a:extLst>
                    <a:ext uri="{9D8B030D-6E8A-4147-A177-3AD203B41FA5}">
                      <a16:colId xmlns:a16="http://schemas.microsoft.com/office/drawing/2014/main" val="3030352643"/>
                    </a:ext>
                  </a:extLst>
                </a:gridCol>
                <a:gridCol w="2439012">
                  <a:extLst>
                    <a:ext uri="{9D8B030D-6E8A-4147-A177-3AD203B41FA5}">
                      <a16:colId xmlns:a16="http://schemas.microsoft.com/office/drawing/2014/main" val="2985425519"/>
                    </a:ext>
                  </a:extLst>
                </a:gridCol>
              </a:tblGrid>
              <a:tr h="1447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Lp.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Nazwa podmiotu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Kwota przyznanej dotacji (w zł)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Komórka/ jednostka odpowiedzialna za podpisanie umowy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0663085"/>
                  </a:ext>
                </a:extLst>
              </a:tr>
              <a:tr h="1344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1.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Zduńskowolskie Wodne Ochotnicze Pogotowie Ratunkowe w Zduńskiej Woli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5 000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Departament Bezpieczeństwa i Kontroli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712483"/>
                  </a:ext>
                </a:extLst>
              </a:tr>
              <a:tr h="1344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2.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Wodne Ochotnicze Pogotowie Ratunkowe w Tomaszowie Mazowieckim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5 000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Departament Bezpieczeństwa i Kontroli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627104"/>
                  </a:ext>
                </a:extLst>
              </a:tr>
              <a:tr h="1344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3.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Rejonowe Wodne Ochotnicze Pogotowie Ratunkowe w Piotrkowie Trybunalskim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5 000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Departament Bezpieczeństwa i Kontroli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3240094"/>
                  </a:ext>
                </a:extLst>
              </a:tr>
              <a:tr h="1344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4.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Wodne Ochotnicze Pogotowie Ratunkowe Oddział w Skierniewicach 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5 000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Departament Bezpieczeństwa i Kontroli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998723"/>
                  </a:ext>
                </a:extLst>
              </a:tr>
              <a:tr h="4146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5.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Polskie Towarzystwo Historyczne 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4 000</a:t>
                      </a:r>
                      <a:endParaRPr lang="pl-PL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Departament Kultury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60352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693</Words>
  <Application>Microsoft Office PowerPoint</Application>
  <PresentationFormat>Niestandardowy</PresentationFormat>
  <Paragraphs>78</Paragraphs>
  <Slides>6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5" baseType="lpstr">
      <vt:lpstr>Aptos</vt:lpstr>
      <vt:lpstr>Arial</vt:lpstr>
      <vt:lpstr>Arial Black</vt:lpstr>
      <vt:lpstr>Calibri</vt:lpstr>
      <vt:lpstr>Open Sans</vt:lpstr>
      <vt:lpstr>Open Sans ExtraBold</vt:lpstr>
      <vt:lpstr>Open Sans SemiBold</vt:lpstr>
      <vt:lpstr>Times New Roman</vt:lpstr>
      <vt:lpstr>Office Theme</vt:lpstr>
      <vt:lpstr>SPRAWOZDANIE Z REALIZACJI PROGRAMU WSPÓŁPRACY SAMORZĄDU WOJEWÓDZTWA ŁÓDZKIEGO Z ORGANIZACJAMI POZARZĄDOWYMI ORAZ PODMIOTAMI WYMIENIONYMI W ART. 3 UST. 3 USTAWY  O DZIAŁALNOŚCI POŻYTKU PUBLICZNEGO  I O WOLONTARIACIE NA 2025 ROK</vt:lpstr>
      <vt:lpstr>PODSTAWA PRAWNA</vt:lpstr>
      <vt:lpstr>WSPÓŁPRACA FINANSOWA</vt:lpstr>
      <vt:lpstr>OTWARTE KONKURSY OFERT</vt:lpstr>
      <vt:lpstr>WSPÓŁPRACA FINANSOWA NA PODSTAWIE PRZEPISÓW INNYCH USTAW</vt:lpstr>
      <vt:lpstr>TRYB POZAKONKURSOWY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Średniowieczna historia na wyciągnięcie ręki!</dc:title>
  <dc:creator>Małgorzata Kowalska-Sikora</dc:creator>
  <cp:lastModifiedBy>Małgorzata Kowalska-Sikora</cp:lastModifiedBy>
  <cp:revision>35</cp:revision>
  <cp:lastPrinted>2025-05-13T11:37:44Z</cp:lastPrinted>
  <dcterms:created xsi:type="dcterms:W3CDTF">2024-12-16T16:53:17Z</dcterms:created>
  <dcterms:modified xsi:type="dcterms:W3CDTF">2026-05-07T09:23:14Z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Adobe InDesign 20.0 (Windows)</vt:lpwstr>
  </property>
  <property fmtid="{D5CDD505-2E9C-101B-9397-08002B2CF9AE}" pid="4" name="LastSaved">
    <vt:filetime>2024-12-16T00:00:00Z</vt:filetime>
  </property>
  <property fmtid="{D5CDD505-2E9C-101B-9397-08002B2CF9AE}" pid="5" name="Producer">
    <vt:lpwstr>3-Heights(TM) PDF Security Shell 4.8.25.2 (http://www.pdf-tools.com)</vt:lpwstr>
  </property>
</Properties>
</file>